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2" r:id="rId4"/>
  </p:sldMasterIdLst>
  <p:notesMasterIdLst>
    <p:notesMasterId r:id="rId24"/>
  </p:notesMasterIdLst>
  <p:handoutMasterIdLst>
    <p:handoutMasterId r:id="rId25"/>
  </p:handoutMasterIdLst>
  <p:sldIdLst>
    <p:sldId id="256" r:id="rId5"/>
    <p:sldId id="287" r:id="rId6"/>
    <p:sldId id="279" r:id="rId7"/>
    <p:sldId id="280" r:id="rId8"/>
    <p:sldId id="276" r:id="rId9"/>
    <p:sldId id="282" r:id="rId10"/>
    <p:sldId id="289" r:id="rId11"/>
    <p:sldId id="288" r:id="rId12"/>
    <p:sldId id="278" r:id="rId13"/>
    <p:sldId id="291" r:id="rId14"/>
    <p:sldId id="290" r:id="rId15"/>
    <p:sldId id="284" r:id="rId16"/>
    <p:sldId id="292" r:id="rId17"/>
    <p:sldId id="281" r:id="rId18"/>
    <p:sldId id="260" r:id="rId19"/>
    <p:sldId id="294" r:id="rId20"/>
    <p:sldId id="295" r:id="rId21"/>
    <p:sldId id="297" r:id="rId22"/>
    <p:sldId id="293" r:id="rId23"/>
  </p:sldIdLst>
  <p:sldSz cx="12192000" cy="6858000"/>
  <p:notesSz cx="7102475" cy="93884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13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49278C-44B2-4289-9993-636A55907FE1}" v="747" dt="2020-08-02T23:40:08.4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48" autoAdjust="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CFF2F3-E8DB-4674-BDC8-B3C7EA14D0D6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60B0C9D-2E4F-4C4D-BC2F-C207A57141B1}">
      <dgm:prSet custT="1"/>
      <dgm:spPr/>
      <dgm:t>
        <a:bodyPr/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Sense of Self</a:t>
          </a:r>
        </a:p>
      </dgm:t>
    </dgm:pt>
    <dgm:pt modelId="{5DC6E940-92E9-46D9-AE98-CEEBA43542FE}" type="parTrans" cxnId="{7BCED4B6-B722-44E0-98FA-0311ED44436E}">
      <dgm:prSet/>
      <dgm:spPr/>
      <dgm:t>
        <a:bodyPr/>
        <a:lstStyle/>
        <a:p>
          <a:endParaRPr lang="en-US"/>
        </a:p>
      </dgm:t>
    </dgm:pt>
    <dgm:pt modelId="{66F796DE-4A9D-42E0-87EB-5B8E24A274B5}" type="sibTrans" cxnId="{7BCED4B6-B722-44E0-98FA-0311ED44436E}">
      <dgm:prSet/>
      <dgm:spPr/>
      <dgm:t>
        <a:bodyPr/>
        <a:lstStyle/>
        <a:p>
          <a:endParaRPr lang="en-US"/>
        </a:p>
      </dgm:t>
    </dgm:pt>
    <dgm:pt modelId="{75426511-D2B8-4F29-BF93-C384498FB1FE}">
      <dgm:prSet custT="1"/>
      <dgm:spPr/>
      <dgm:t>
        <a:bodyPr/>
        <a:lstStyle/>
        <a:p>
          <a:pPr algn="ctr">
            <a:spcAft>
              <a:spcPts val="0"/>
            </a:spcAft>
            <a:buNone/>
          </a:pPr>
          <a:r>
            <a:rPr lang="en-GB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Social Media </a:t>
          </a:r>
          <a:endParaRPr lang="en-US" sz="4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402B4B-9405-4C90-87EB-D3D42068BCC5}" type="parTrans" cxnId="{BF5653B6-9F39-4342-B6DE-AF9353AAEB96}">
      <dgm:prSet/>
      <dgm:spPr/>
      <dgm:t>
        <a:bodyPr/>
        <a:lstStyle/>
        <a:p>
          <a:endParaRPr lang="en-GB"/>
        </a:p>
      </dgm:t>
    </dgm:pt>
    <dgm:pt modelId="{AF0EA251-8F37-4DCB-9443-E829F0DA1DEC}" type="sibTrans" cxnId="{BF5653B6-9F39-4342-B6DE-AF9353AAEB96}">
      <dgm:prSet/>
      <dgm:spPr/>
      <dgm:t>
        <a:bodyPr/>
        <a:lstStyle/>
        <a:p>
          <a:endParaRPr lang="en-GB"/>
        </a:p>
      </dgm:t>
    </dgm:pt>
    <dgm:pt modelId="{850A5B9E-6802-49D9-9789-1C664C63F9B2}">
      <dgm:prSet custT="1"/>
      <dgm:spPr/>
      <dgm:t>
        <a:bodyPr/>
        <a:lstStyle/>
        <a:p>
          <a:pPr algn="ctr">
            <a:spcAft>
              <a:spcPts val="0"/>
            </a:spcAft>
            <a:buNone/>
          </a:pPr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Selfies and Facebook</a:t>
          </a:r>
        </a:p>
      </dgm:t>
    </dgm:pt>
    <dgm:pt modelId="{7897937C-7311-464C-8071-D7232DCBC1F3}" type="parTrans" cxnId="{6547F850-3351-4DD8-82EF-D121363A0088}">
      <dgm:prSet/>
      <dgm:spPr/>
      <dgm:t>
        <a:bodyPr/>
        <a:lstStyle/>
        <a:p>
          <a:endParaRPr lang="en-GB"/>
        </a:p>
      </dgm:t>
    </dgm:pt>
    <dgm:pt modelId="{BC41DF5F-9EEE-4CA0-B4BF-F5BC083A2B70}" type="sibTrans" cxnId="{6547F850-3351-4DD8-82EF-D121363A0088}">
      <dgm:prSet/>
      <dgm:spPr/>
      <dgm:t>
        <a:bodyPr/>
        <a:lstStyle/>
        <a:p>
          <a:endParaRPr lang="en-GB"/>
        </a:p>
      </dgm:t>
    </dgm:pt>
    <dgm:pt modelId="{C07ECA90-0608-4155-8DF8-965DF5651A4B}">
      <dgm:prSet custT="1"/>
      <dgm:spPr/>
      <dgm:t>
        <a:bodyPr/>
        <a:lstStyle/>
        <a:p>
          <a:pPr algn="ctr">
            <a:spcAft>
              <a:spcPts val="0"/>
            </a:spcAft>
            <a:buNone/>
          </a:pPr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</a:p>
      </dgm:t>
    </dgm:pt>
    <dgm:pt modelId="{670BF39C-9370-4765-B648-A5CEECE04D80}" type="parTrans" cxnId="{7C03E446-9297-4E9E-B051-DF78F3032DA8}">
      <dgm:prSet/>
      <dgm:spPr/>
      <dgm:t>
        <a:bodyPr/>
        <a:lstStyle/>
        <a:p>
          <a:endParaRPr lang="en-GB"/>
        </a:p>
      </dgm:t>
    </dgm:pt>
    <dgm:pt modelId="{FDE84B2E-5769-4C88-9F57-3292A1B9864D}" type="sibTrans" cxnId="{7C03E446-9297-4E9E-B051-DF78F3032DA8}">
      <dgm:prSet/>
      <dgm:spPr/>
      <dgm:t>
        <a:bodyPr/>
        <a:lstStyle/>
        <a:p>
          <a:endParaRPr lang="en-GB"/>
        </a:p>
      </dgm:t>
    </dgm:pt>
    <dgm:pt modelId="{C33B54C1-097B-482F-A66E-9AB23CAFE341}" type="pres">
      <dgm:prSet presAssocID="{61CFF2F3-E8DB-4674-BDC8-B3C7EA14D0D6}" presName="Name0" presStyleCnt="0">
        <dgm:presLayoutVars>
          <dgm:dir/>
          <dgm:animLvl val="lvl"/>
          <dgm:resizeHandles val="exact"/>
        </dgm:presLayoutVars>
      </dgm:prSet>
      <dgm:spPr/>
    </dgm:pt>
    <dgm:pt modelId="{1E37700A-9A67-4F2B-A734-4C70E7330A40}" type="pres">
      <dgm:prSet presAssocID="{960B0C9D-2E4F-4C4D-BC2F-C207A57141B1}" presName="linNode" presStyleCnt="0"/>
      <dgm:spPr/>
    </dgm:pt>
    <dgm:pt modelId="{10B6B4AF-C294-4C00-81A9-508E10D7FA20}" type="pres">
      <dgm:prSet presAssocID="{960B0C9D-2E4F-4C4D-BC2F-C207A57141B1}" presName="parentText" presStyleLbl="node1" presStyleIdx="0" presStyleCnt="4" custScaleX="2000000" custScaleY="155048">
        <dgm:presLayoutVars>
          <dgm:chMax val="1"/>
          <dgm:bulletEnabled val="1"/>
        </dgm:presLayoutVars>
      </dgm:prSet>
      <dgm:spPr/>
    </dgm:pt>
    <dgm:pt modelId="{92DCC713-F06B-4BB2-8551-721A9411FA0F}" type="pres">
      <dgm:prSet presAssocID="{66F796DE-4A9D-42E0-87EB-5B8E24A274B5}" presName="sp" presStyleCnt="0"/>
      <dgm:spPr/>
    </dgm:pt>
    <dgm:pt modelId="{629C2040-9B59-4201-8DF6-B833982356DA}" type="pres">
      <dgm:prSet presAssocID="{75426511-D2B8-4F29-BF93-C384498FB1FE}" presName="linNode" presStyleCnt="0"/>
      <dgm:spPr/>
    </dgm:pt>
    <dgm:pt modelId="{3423637C-86A2-46BB-B786-F931D8C2E855}" type="pres">
      <dgm:prSet presAssocID="{75426511-D2B8-4F29-BF93-C384498FB1FE}" presName="parentText" presStyleLbl="node1" presStyleIdx="1" presStyleCnt="4" custScaleX="2000000">
        <dgm:presLayoutVars>
          <dgm:chMax val="1"/>
          <dgm:bulletEnabled val="1"/>
        </dgm:presLayoutVars>
      </dgm:prSet>
      <dgm:spPr/>
    </dgm:pt>
    <dgm:pt modelId="{F1038FD6-D5A5-4165-8E0C-659949B7A32B}" type="pres">
      <dgm:prSet presAssocID="{AF0EA251-8F37-4DCB-9443-E829F0DA1DEC}" presName="sp" presStyleCnt="0"/>
      <dgm:spPr/>
    </dgm:pt>
    <dgm:pt modelId="{4788958E-DD33-4794-A9DD-5394CC189A9D}" type="pres">
      <dgm:prSet presAssocID="{850A5B9E-6802-49D9-9789-1C664C63F9B2}" presName="linNode" presStyleCnt="0"/>
      <dgm:spPr/>
    </dgm:pt>
    <dgm:pt modelId="{B93C93F0-84A6-418C-8701-D774EE014B6A}" type="pres">
      <dgm:prSet presAssocID="{850A5B9E-6802-49D9-9789-1C664C63F9B2}" presName="parentText" presStyleLbl="node1" presStyleIdx="2" presStyleCnt="4" custScaleX="277778">
        <dgm:presLayoutVars>
          <dgm:chMax val="1"/>
          <dgm:bulletEnabled val="1"/>
        </dgm:presLayoutVars>
      </dgm:prSet>
      <dgm:spPr/>
    </dgm:pt>
    <dgm:pt modelId="{D6084DFE-D87C-4CC5-B655-E2038AF025F2}" type="pres">
      <dgm:prSet presAssocID="{BC41DF5F-9EEE-4CA0-B4BF-F5BC083A2B70}" presName="sp" presStyleCnt="0"/>
      <dgm:spPr/>
    </dgm:pt>
    <dgm:pt modelId="{EA012AAA-CEEC-4145-A414-4ADB8BEEE044}" type="pres">
      <dgm:prSet presAssocID="{C07ECA90-0608-4155-8DF8-965DF5651A4B}" presName="linNode" presStyleCnt="0"/>
      <dgm:spPr/>
    </dgm:pt>
    <dgm:pt modelId="{B6738EF7-2AC8-4D78-B3FE-CB528E455712}" type="pres">
      <dgm:prSet presAssocID="{C07ECA90-0608-4155-8DF8-965DF5651A4B}" presName="parentText" presStyleLbl="node1" presStyleIdx="3" presStyleCnt="4" custScaleX="277778">
        <dgm:presLayoutVars>
          <dgm:chMax val="1"/>
          <dgm:bulletEnabled val="1"/>
        </dgm:presLayoutVars>
      </dgm:prSet>
      <dgm:spPr/>
    </dgm:pt>
  </dgm:ptLst>
  <dgm:cxnLst>
    <dgm:cxn modelId="{955F6425-5B49-40C7-B8AF-E617683B3D8F}" type="presOf" srcId="{61CFF2F3-E8DB-4674-BDC8-B3C7EA14D0D6}" destId="{C33B54C1-097B-482F-A66E-9AB23CAFE341}" srcOrd="0" destOrd="0" presId="urn:microsoft.com/office/officeart/2005/8/layout/vList5"/>
    <dgm:cxn modelId="{B5E71D2F-9BED-4462-B119-3F1F27C28805}" type="presOf" srcId="{C07ECA90-0608-4155-8DF8-965DF5651A4B}" destId="{B6738EF7-2AC8-4D78-B3FE-CB528E455712}" srcOrd="0" destOrd="0" presId="urn:microsoft.com/office/officeart/2005/8/layout/vList5"/>
    <dgm:cxn modelId="{7C03E446-9297-4E9E-B051-DF78F3032DA8}" srcId="{61CFF2F3-E8DB-4674-BDC8-B3C7EA14D0D6}" destId="{C07ECA90-0608-4155-8DF8-965DF5651A4B}" srcOrd="3" destOrd="0" parTransId="{670BF39C-9370-4765-B648-A5CEECE04D80}" sibTransId="{FDE84B2E-5769-4C88-9F57-3292A1B9864D}"/>
    <dgm:cxn modelId="{1503806E-8C3E-4985-B0AC-6162BF4E0C4D}" type="presOf" srcId="{75426511-D2B8-4F29-BF93-C384498FB1FE}" destId="{3423637C-86A2-46BB-B786-F931D8C2E855}" srcOrd="0" destOrd="0" presId="urn:microsoft.com/office/officeart/2005/8/layout/vList5"/>
    <dgm:cxn modelId="{6547F850-3351-4DD8-82EF-D121363A0088}" srcId="{61CFF2F3-E8DB-4674-BDC8-B3C7EA14D0D6}" destId="{850A5B9E-6802-49D9-9789-1C664C63F9B2}" srcOrd="2" destOrd="0" parTransId="{7897937C-7311-464C-8071-D7232DCBC1F3}" sibTransId="{BC41DF5F-9EEE-4CA0-B4BF-F5BC083A2B70}"/>
    <dgm:cxn modelId="{D7D42577-F83B-4E71-AE0A-227478692033}" type="presOf" srcId="{960B0C9D-2E4F-4C4D-BC2F-C207A57141B1}" destId="{10B6B4AF-C294-4C00-81A9-508E10D7FA20}" srcOrd="0" destOrd="0" presId="urn:microsoft.com/office/officeart/2005/8/layout/vList5"/>
    <dgm:cxn modelId="{BF5653B6-9F39-4342-B6DE-AF9353AAEB96}" srcId="{61CFF2F3-E8DB-4674-BDC8-B3C7EA14D0D6}" destId="{75426511-D2B8-4F29-BF93-C384498FB1FE}" srcOrd="1" destOrd="0" parTransId="{55402B4B-9405-4C90-87EB-D3D42068BCC5}" sibTransId="{AF0EA251-8F37-4DCB-9443-E829F0DA1DEC}"/>
    <dgm:cxn modelId="{7BCED4B6-B722-44E0-98FA-0311ED44436E}" srcId="{61CFF2F3-E8DB-4674-BDC8-B3C7EA14D0D6}" destId="{960B0C9D-2E4F-4C4D-BC2F-C207A57141B1}" srcOrd="0" destOrd="0" parTransId="{5DC6E940-92E9-46D9-AE98-CEEBA43542FE}" sibTransId="{66F796DE-4A9D-42E0-87EB-5B8E24A274B5}"/>
    <dgm:cxn modelId="{928882D5-625B-4DEC-BF44-9EADD8D2594F}" type="presOf" srcId="{850A5B9E-6802-49D9-9789-1C664C63F9B2}" destId="{B93C93F0-84A6-418C-8701-D774EE014B6A}" srcOrd="0" destOrd="0" presId="urn:microsoft.com/office/officeart/2005/8/layout/vList5"/>
    <dgm:cxn modelId="{364BB0C0-29E2-4BEF-B5EF-F0DA050D44F4}" type="presParOf" srcId="{C33B54C1-097B-482F-A66E-9AB23CAFE341}" destId="{1E37700A-9A67-4F2B-A734-4C70E7330A40}" srcOrd="0" destOrd="0" presId="urn:microsoft.com/office/officeart/2005/8/layout/vList5"/>
    <dgm:cxn modelId="{F8D7EC64-2859-4A56-9848-70CB57D0BD4E}" type="presParOf" srcId="{1E37700A-9A67-4F2B-A734-4C70E7330A40}" destId="{10B6B4AF-C294-4C00-81A9-508E10D7FA20}" srcOrd="0" destOrd="0" presId="urn:microsoft.com/office/officeart/2005/8/layout/vList5"/>
    <dgm:cxn modelId="{B8A31EE8-2595-438F-BEEF-4B906DC41E58}" type="presParOf" srcId="{C33B54C1-097B-482F-A66E-9AB23CAFE341}" destId="{92DCC713-F06B-4BB2-8551-721A9411FA0F}" srcOrd="1" destOrd="0" presId="urn:microsoft.com/office/officeart/2005/8/layout/vList5"/>
    <dgm:cxn modelId="{40287BAB-AB69-4784-B8D9-E05F76256645}" type="presParOf" srcId="{C33B54C1-097B-482F-A66E-9AB23CAFE341}" destId="{629C2040-9B59-4201-8DF6-B833982356DA}" srcOrd="2" destOrd="0" presId="urn:microsoft.com/office/officeart/2005/8/layout/vList5"/>
    <dgm:cxn modelId="{C71DAADC-0D9E-470E-92C5-A3B1AC28928E}" type="presParOf" srcId="{629C2040-9B59-4201-8DF6-B833982356DA}" destId="{3423637C-86A2-46BB-B786-F931D8C2E855}" srcOrd="0" destOrd="0" presId="urn:microsoft.com/office/officeart/2005/8/layout/vList5"/>
    <dgm:cxn modelId="{BE8C098B-8A29-4EC3-BAEC-370AEBA86735}" type="presParOf" srcId="{C33B54C1-097B-482F-A66E-9AB23CAFE341}" destId="{F1038FD6-D5A5-4165-8E0C-659949B7A32B}" srcOrd="3" destOrd="0" presId="urn:microsoft.com/office/officeart/2005/8/layout/vList5"/>
    <dgm:cxn modelId="{572A1F79-834A-4280-9F56-4AA07CED50A1}" type="presParOf" srcId="{C33B54C1-097B-482F-A66E-9AB23CAFE341}" destId="{4788958E-DD33-4794-A9DD-5394CC189A9D}" srcOrd="4" destOrd="0" presId="urn:microsoft.com/office/officeart/2005/8/layout/vList5"/>
    <dgm:cxn modelId="{3B263031-F5AF-4DAF-B6A7-69ACEFA09004}" type="presParOf" srcId="{4788958E-DD33-4794-A9DD-5394CC189A9D}" destId="{B93C93F0-84A6-418C-8701-D774EE014B6A}" srcOrd="0" destOrd="0" presId="urn:microsoft.com/office/officeart/2005/8/layout/vList5"/>
    <dgm:cxn modelId="{1BE73842-0DCC-4F62-A60A-5B23D8A39752}" type="presParOf" srcId="{C33B54C1-097B-482F-A66E-9AB23CAFE341}" destId="{D6084DFE-D87C-4CC5-B655-E2038AF025F2}" srcOrd="5" destOrd="0" presId="urn:microsoft.com/office/officeart/2005/8/layout/vList5"/>
    <dgm:cxn modelId="{8730742A-4C15-4B3F-92B5-289689F72FBB}" type="presParOf" srcId="{C33B54C1-097B-482F-A66E-9AB23CAFE341}" destId="{EA012AAA-CEEC-4145-A414-4ADB8BEEE044}" srcOrd="6" destOrd="0" presId="urn:microsoft.com/office/officeart/2005/8/layout/vList5"/>
    <dgm:cxn modelId="{07C0FD61-D3F9-4B16-B418-66B4896DBDDF}" type="presParOf" srcId="{EA012AAA-CEEC-4145-A414-4ADB8BEEE044}" destId="{B6738EF7-2AC8-4D78-B3FE-CB528E45571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6B4AF-C294-4C00-81A9-508E10D7FA20}">
      <dsp:nvSpPr>
        <dsp:cNvPr id="0" name=""/>
        <dsp:cNvSpPr/>
      </dsp:nvSpPr>
      <dsp:spPr>
        <a:xfrm>
          <a:off x="5517" y="1119"/>
          <a:ext cx="11290689" cy="16069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Sense of Self</a:t>
          </a:r>
        </a:p>
      </dsp:txBody>
      <dsp:txXfrm>
        <a:off x="83963" y="79565"/>
        <a:ext cx="11133797" cy="1450087"/>
      </dsp:txXfrm>
    </dsp:sp>
    <dsp:sp modelId="{3423637C-86A2-46BB-B786-F931D8C2E855}">
      <dsp:nvSpPr>
        <dsp:cNvPr id="0" name=""/>
        <dsp:cNvSpPr/>
      </dsp:nvSpPr>
      <dsp:spPr>
        <a:xfrm>
          <a:off x="5517" y="1659920"/>
          <a:ext cx="11290689" cy="1036439"/>
        </a:xfrm>
        <a:prstGeom prst="roundRect">
          <a:avLst/>
        </a:prstGeom>
        <a:solidFill>
          <a:schemeClr val="accent2">
            <a:hueOff val="-203903"/>
            <a:satOff val="10845"/>
            <a:lumOff val="3137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 Media </a:t>
          </a:r>
          <a:endParaRPr lang="en-US" sz="4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112" y="1710515"/>
        <a:ext cx="11189499" cy="935249"/>
      </dsp:txXfrm>
    </dsp:sp>
    <dsp:sp modelId="{B93C93F0-84A6-418C-8701-D774EE014B6A}">
      <dsp:nvSpPr>
        <dsp:cNvPr id="0" name=""/>
        <dsp:cNvSpPr/>
      </dsp:nvSpPr>
      <dsp:spPr>
        <a:xfrm>
          <a:off x="5517" y="2748182"/>
          <a:ext cx="11297324" cy="1036439"/>
        </a:xfrm>
        <a:prstGeom prst="roundRect">
          <a:avLst/>
        </a:prstGeom>
        <a:solidFill>
          <a:schemeClr val="accent2">
            <a:hueOff val="-407806"/>
            <a:satOff val="21690"/>
            <a:lumOff val="6274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Selfies and Facebook</a:t>
          </a:r>
        </a:p>
      </dsp:txBody>
      <dsp:txXfrm>
        <a:off x="56112" y="2798777"/>
        <a:ext cx="11196134" cy="935249"/>
      </dsp:txXfrm>
    </dsp:sp>
    <dsp:sp modelId="{B6738EF7-2AC8-4D78-B3FE-CB528E455712}">
      <dsp:nvSpPr>
        <dsp:cNvPr id="0" name=""/>
        <dsp:cNvSpPr/>
      </dsp:nvSpPr>
      <dsp:spPr>
        <a:xfrm>
          <a:off x="5517" y="3836444"/>
          <a:ext cx="11297324" cy="1036439"/>
        </a:xfrm>
        <a:prstGeom prst="roundRect">
          <a:avLst/>
        </a:prstGeom>
        <a:solidFill>
          <a:schemeClr val="accent2">
            <a:hueOff val="-611709"/>
            <a:satOff val="32535"/>
            <a:lumOff val="9411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</a:p>
      </dsp:txBody>
      <dsp:txXfrm>
        <a:off x="56112" y="3887039"/>
        <a:ext cx="11196134" cy="9352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44646B-21C0-410B-BA17-64C59EB2927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89392C-F5C5-4C38-94CE-455C7F4027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092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4929A4FD-FAFB-4CDA-9DC5-D20CA18269A9}" type="datetimeFigureOut">
              <a:rPr lang="en-US" smtClean="0"/>
              <a:t>8/3/2020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2F3D2C-86D2-4CEA-B1B8-750885E16DD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6D5F72-69F2-4B4B-A943-B04C4B1E36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092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E3BEBA49-8001-49C3-9348-7448336215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9060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CB91E35E-F34C-4F0E-B8A1-D9F5F49CB3AD}" type="datetimeFigureOut">
              <a:rPr lang="en-US" smtClean="0"/>
              <a:t>8/3/2020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5013" y="1173163"/>
            <a:ext cx="5632450" cy="31686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229" tIns="47114" rIns="94229" bIns="47114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248" y="4518204"/>
            <a:ext cx="5681980" cy="3696712"/>
          </a:xfrm>
          <a:prstGeom prst="rect">
            <a:avLst/>
          </a:prstGeom>
        </p:spPr>
        <p:txBody>
          <a:bodyPr vert="horz" lIns="94229" tIns="47114" rIns="94229" bIns="471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092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CD3F15BC-4AA1-41C4-8C26-91A7E3BB93D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467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052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0644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888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4140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67035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528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01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98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2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167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57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318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69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2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8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7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855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3D4EDA-58E0-40CC-B3CA-14CDEB349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A9EB0BC-A85E-4C26-B355-5DFCEF6CC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643E56B-BD42-413D-B17D-7958270F5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04F74-9467-4FA5-95DC-8D481A297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73DE1C3-5C37-42E9-A3F0-256F19383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2E7EC3-E07C-46CE-9B25-41865A506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615D4A-08EC-4752-8167-00C5A170B0E3}"/>
              </a:ext>
            </a:extLst>
          </p:cNvPr>
          <p:cNvSpPr/>
          <p:nvPr/>
        </p:nvSpPr>
        <p:spPr>
          <a:xfrm>
            <a:off x="8466" y="3307068"/>
            <a:ext cx="12208935" cy="35509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C5318-1A1E-49D0-B2E2-A4B0FA9E8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3870" y="3307069"/>
            <a:ext cx="12259740" cy="2488820"/>
          </a:xfrm>
        </p:spPr>
        <p:txBody>
          <a:bodyPr>
            <a:noAutofit/>
          </a:bodyPr>
          <a:lstStyle/>
          <a:p>
            <a:r>
              <a:rPr lang="en-US" sz="5400" cap="none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21</a:t>
            </a:r>
            <a:r>
              <a:rPr lang="en-US" sz="5400" cap="none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5400" cap="none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century, the rise of social media means that one’s sense of self is now more unstable than ever. Critically Discuss.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6CF59-4E5B-494D-A2F7-97ADD01E6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67" y="5902389"/>
            <a:ext cx="5576408" cy="196249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7CEB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			SJSI5018</a:t>
            </a:r>
          </a:p>
          <a:p>
            <a:r>
              <a:rPr lang="en-US" dirty="0">
                <a:solidFill>
                  <a:srgbClr val="7CEB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 Number:		2</a:t>
            </a:r>
          </a:p>
          <a:p>
            <a:endParaRPr lang="en-US" dirty="0">
              <a:solidFill>
                <a:srgbClr val="7CEBFF"/>
              </a:solidFill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E8D64D73-897D-4870-AEAE-3137CEE61583}"/>
              </a:ext>
            </a:extLst>
          </p:cNvPr>
          <p:cNvSpPr txBox="1">
            <a:spLocks/>
          </p:cNvSpPr>
          <p:nvPr/>
        </p:nvSpPr>
        <p:spPr>
          <a:xfrm>
            <a:off x="5618745" y="5930001"/>
            <a:ext cx="6564788" cy="19624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 cap="all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7CEB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		Hannah Mari john</a:t>
            </a:r>
          </a:p>
          <a:p>
            <a:r>
              <a:rPr lang="en-US" dirty="0">
                <a:solidFill>
                  <a:srgbClr val="7CEB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	2302532</a:t>
            </a:r>
          </a:p>
          <a:p>
            <a:endParaRPr lang="en-US" dirty="0">
              <a:solidFill>
                <a:srgbClr val="7CEBFF"/>
              </a:solidFill>
            </a:endParaRPr>
          </a:p>
        </p:txBody>
      </p:sp>
      <p:pic>
        <p:nvPicPr>
          <p:cNvPr id="7" name="Picture 6" descr="Digital Connections">
            <a:extLst>
              <a:ext uri="{FF2B5EF4-FFF2-40B4-BE49-F238E27FC236}">
                <a16:creationId xmlns:a16="http://schemas.microsoft.com/office/drawing/2014/main" id="{3840F91C-EDD0-4D4E-A4AB-E6C77856C8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65" t="9091" r="3502" b="-1"/>
          <a:stretch/>
        </p:blipFill>
        <p:spPr>
          <a:xfrm>
            <a:off x="0" y="-16625"/>
            <a:ext cx="12225870" cy="334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GB" sz="5400" dirty="0">
              <a:solidFill>
                <a:srgbClr val="FFFE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143626-0FBC-4D4A-9CDA-E4BFA5F18D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5836537"/>
              </p:ext>
            </p:extLst>
          </p:nvPr>
        </p:nvGraphicFramePr>
        <p:xfrm>
          <a:off x="436228" y="1870745"/>
          <a:ext cx="11308359" cy="48740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5748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Sense of 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6264" y="1879133"/>
            <a:ext cx="8274341" cy="489917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Self-Concept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Self-Identity – used interchangeably		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Constructed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a set of beliefs and characteristics we possess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		   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(Barrett, 2017)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Thoughts and Feelings people attribute to themselves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(Crawford and Novak, 2018)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Developed in Early Childhood – work of Erik Erickson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(Orenstein and Lewis, 2020)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Constantly evolving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Interactions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Maturity (Development)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   	   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(Kroger, 2007)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Changes due to Social Comparison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               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(Jan, Soomro and Ahmad, 2017)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4025D60B-C781-40F7-8B9E-D1DBE3C23C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628" y="2219092"/>
            <a:ext cx="3869844" cy="386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1839DB-15CC-47A0-891A-3B5220B078CA}"/>
              </a:ext>
            </a:extLst>
          </p:cNvPr>
          <p:cNvSpPr txBox="1"/>
          <p:nvPr/>
        </p:nvSpPr>
        <p:spPr>
          <a:xfrm>
            <a:off x="1552896" y="6418627"/>
            <a:ext cx="23063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1: Twitter (2019) </a:t>
            </a:r>
          </a:p>
        </p:txBody>
      </p:sp>
    </p:spTree>
    <p:extLst>
      <p:ext uri="{BB962C8B-B14F-4D97-AF65-F5344CB8AC3E}">
        <p14:creationId xmlns:p14="http://schemas.microsoft.com/office/powerpoint/2010/main" val="3740426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&amp; Carl Rogers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1" y="1988190"/>
            <a:ext cx="10928503" cy="4613945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Constructed and Interaction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Self-concept rooted in-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Constructionism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Symbolic interactionism  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      										       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Gecas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1982)</a:t>
            </a:r>
          </a:p>
          <a:p>
            <a:pPr lvl="2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Interactions relies on shared meanings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   			 	       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				              (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Aksan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2009)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Meanings are constructed	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		      			         	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						            (Burr, 2003)</a:t>
            </a:r>
          </a:p>
          <a:p>
            <a:pPr lvl="2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Carl Rogers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Self-Identity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components</a:t>
            </a:r>
          </a:p>
          <a:p>
            <a:pPr lvl="4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 Image      Self Worth      Ideal Self</a:t>
            </a:r>
            <a:r>
              <a:rPr lang="en-GB" sz="2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                  (Hattie and March, 1996)</a:t>
            </a:r>
            <a:endParaRPr lang="en-GB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30000" lvl="2" indent="0"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846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- </a:t>
            </a: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  <a:endParaRPr lang="en-GB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002" y="2122617"/>
            <a:ext cx="6685370" cy="4474304"/>
          </a:xfrm>
          <a:ln w="38100">
            <a:noFill/>
          </a:ln>
        </p:spPr>
        <p:txBody>
          <a:bodyPr/>
          <a:lstStyle/>
          <a:p>
            <a:pPr defTabSz="914400">
              <a:spcBef>
                <a:spcPts val="0"/>
              </a:spcBef>
              <a:spcAft>
                <a:spcPts val="0"/>
              </a:spcAft>
              <a:buClrTx/>
              <a:buSzTx/>
              <a:defRPr/>
            </a:pP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Lack of Definition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Much Research 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Evolving rapidly 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                 		         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(Ellison and Boyd, 2013)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SzTx/>
              <a:defRPr/>
            </a:pPr>
            <a:endParaRPr lang="en-US" sz="105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05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and Social Networking Sites are terms used interchangeably</a:t>
            </a: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0" lvl="0" indent="0">
              <a:spcAft>
                <a:spcPts val="0"/>
              </a:spcAft>
              <a:buNone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      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(Boyd and Ellison, 2008; </a:t>
            </a:r>
            <a:r>
              <a:rPr lang="en-US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McCay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-Peet and Quan-</a:t>
            </a:r>
            <a:r>
              <a:rPr lang="en-US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Hasse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2017)</a:t>
            </a:r>
          </a:p>
          <a:p>
            <a:pPr marL="0" lvl="0" indent="0">
              <a:spcAft>
                <a:spcPts val="0"/>
              </a:spcAft>
              <a:buNone/>
            </a:pP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Networking Sites (SNS)</a:t>
            </a:r>
          </a:p>
          <a:p>
            <a:pPr lvl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Virtual community to create public profiles </a:t>
            </a:r>
          </a:p>
          <a:p>
            <a:pPr marL="324000" lvl="1" indent="0">
              <a:spcAft>
                <a:spcPts val="0"/>
              </a:spcAft>
              <a:buNone/>
            </a:pP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  	       	              (Griffiths, </a:t>
            </a:r>
            <a:r>
              <a:rPr lang="en-US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Kuss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Demetrovics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2014)</a:t>
            </a:r>
          </a:p>
          <a:p>
            <a:pPr lvl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‘place where we “showcase our lived experiences’ 							     						 </a:t>
            </a:r>
            <a:r>
              <a:rPr lang="en-US" sz="1052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052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Gündüz</a:t>
            </a:r>
            <a:r>
              <a:rPr lang="en-US" sz="1052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2017, p. 85)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8473A2-21E5-4751-AA77-0DE1CD00BE02}"/>
              </a:ext>
            </a:extLst>
          </p:cNvPr>
          <p:cNvSpPr txBox="1"/>
          <p:nvPr/>
        </p:nvSpPr>
        <p:spPr>
          <a:xfrm>
            <a:off x="10226180" y="6032733"/>
            <a:ext cx="18774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2: Small Business (2018) </a:t>
            </a:r>
          </a:p>
        </p:txBody>
      </p:sp>
      <p:pic>
        <p:nvPicPr>
          <p:cNvPr id="1030" name="Picture 6" descr=" How do you achieve quick success with social media? ">
            <a:extLst>
              <a:ext uri="{FF2B5EF4-FFF2-40B4-BE49-F238E27FC236}">
                <a16:creationId xmlns:a16="http://schemas.microsoft.com/office/drawing/2014/main" id="{9802D21C-60AF-486F-9E7B-0A979537B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372" y="2625754"/>
            <a:ext cx="4960274" cy="3306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134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Networking 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260" y="2333303"/>
            <a:ext cx="3730376" cy="3970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Networking Sites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Facebook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2004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Instagram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2010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Snapchat 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2011</a:t>
            </a:r>
          </a:p>
          <a:p>
            <a:pPr lvl="3"/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3" indent="0" algn="ctr">
              <a:buNone/>
            </a:pP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Pantic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2014; Utz and 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Muscanell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2015; 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Kumar, 2017; Mills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2018)</a:t>
            </a:r>
          </a:p>
          <a:p>
            <a:pPr lvl="1"/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8473A2-21E5-4751-AA77-0DE1CD00BE02}"/>
              </a:ext>
            </a:extLst>
          </p:cNvPr>
          <p:cNvSpPr txBox="1"/>
          <p:nvPr/>
        </p:nvSpPr>
        <p:spPr>
          <a:xfrm>
            <a:off x="5813571" y="5307537"/>
            <a:ext cx="181131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3:  Econsultancy (2009) </a:t>
            </a:r>
          </a:p>
        </p:txBody>
      </p:sp>
      <p:pic>
        <p:nvPicPr>
          <p:cNvPr id="6" name="Picture 2" descr="Social media webinar resources">
            <a:extLst>
              <a:ext uri="{FF2B5EF4-FFF2-40B4-BE49-F238E27FC236}">
                <a16:creationId xmlns:a16="http://schemas.microsoft.com/office/drawing/2014/main" id="{56794C06-2E80-445A-A55E-829D21A136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272" y="2911365"/>
            <a:ext cx="3428373" cy="228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A3DE05-2105-4B33-BCE2-F66E72E273BA}"/>
              </a:ext>
            </a:extLst>
          </p:cNvPr>
          <p:cNvSpPr txBox="1"/>
          <p:nvPr/>
        </p:nvSpPr>
        <p:spPr>
          <a:xfrm>
            <a:off x="7880432" y="2333303"/>
            <a:ext cx="37303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Social Networking Sites</a:t>
            </a:r>
          </a:p>
          <a:p>
            <a:pPr marL="0" lvl="1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Twitter		2006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Google+		2011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YouTube		2005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Pinterest		2009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Tumblr		2007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Flickr			2004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Reddit		2005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WhatsApp		2010</a:t>
            </a:r>
          </a:p>
          <a:p>
            <a:pPr marL="342900" lvl="1" indent="-342900" algn="r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algn="r"/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Kumar, 2017)</a:t>
            </a:r>
          </a:p>
          <a:p>
            <a:pPr lvl="1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7604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6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03" y="1287918"/>
            <a:ext cx="5360215" cy="505574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Comparison of Definitions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Concluded and Proposed a Broad Definition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2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‘Social media are web-based services that allow individuals, communities and organisation to collaborate, connect, interact and build a community by enabling them to create, co-create, modify, share and engage with user-generated content that is easily accessible’</a:t>
            </a:r>
          </a:p>
          <a:p>
            <a:pPr marL="0" indent="0" algn="r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05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McCay</a:t>
            </a:r>
            <a:r>
              <a:rPr lang="en-GB" sz="105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-Peet and Quan-</a:t>
            </a:r>
            <a:r>
              <a:rPr lang="en-GB" sz="105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Hasse</a:t>
            </a:r>
            <a:r>
              <a:rPr lang="en-GB" sz="105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2017 p.23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8728A2-6F33-4C2C-A908-7A3D65208B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7540" y="1"/>
            <a:ext cx="572033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8473A2-21E5-4751-AA77-0DE1CD00BE02}"/>
              </a:ext>
            </a:extLst>
          </p:cNvPr>
          <p:cNvSpPr txBox="1"/>
          <p:nvPr/>
        </p:nvSpPr>
        <p:spPr>
          <a:xfrm rot="16200000">
            <a:off x="10724118" y="5397125"/>
            <a:ext cx="25216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4: </a:t>
            </a:r>
            <a:r>
              <a:rPr lang="en-GB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McCay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-Peet and Quan-</a:t>
            </a:r>
            <a:r>
              <a:rPr lang="en-GB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Hasse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(2017)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6" y="99350"/>
            <a:ext cx="5994824" cy="1494558"/>
          </a:xfrm>
          <a:solidFill>
            <a:schemeClr val="accent1">
              <a:lumMod val="7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344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media/Social Networking 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53" y="2030996"/>
            <a:ext cx="5332674" cy="4623804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Purpose and Positives of Social Media/SNS 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Make New Friendships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Maintain Current and Past Friendships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Socialise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Debating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Access Instant Messaging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 Content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Profile Surfing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Family Connections</a:t>
            </a:r>
          </a:p>
          <a:p>
            <a:pPr marL="0" indent="0" algn="ctr">
              <a:buNone/>
            </a:pP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Brandtzaeg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Heim, 2009; 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Kumar, 2017)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8473A2-21E5-4751-AA77-0DE1CD00BE02}"/>
              </a:ext>
            </a:extLst>
          </p:cNvPr>
          <p:cNvSpPr txBox="1"/>
          <p:nvPr/>
        </p:nvSpPr>
        <p:spPr>
          <a:xfrm>
            <a:off x="9982430" y="6346271"/>
            <a:ext cx="227668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5: Three Girls Media Inc. (2019) </a:t>
            </a:r>
          </a:p>
        </p:txBody>
      </p:sp>
      <p:pic>
        <p:nvPicPr>
          <p:cNvPr id="1026" name="Picture 2" descr="How To Create Stellar Updates For Each Social Media Platform">
            <a:extLst>
              <a:ext uri="{FF2B5EF4-FFF2-40B4-BE49-F238E27FC236}">
                <a16:creationId xmlns:a16="http://schemas.microsoft.com/office/drawing/2014/main" id="{624CD283-182E-4855-A552-17100F0EE0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458030"/>
            <a:ext cx="5897193" cy="376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241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FAceBOOK</a:t>
            </a:r>
            <a:endParaRPr lang="en-GB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3171" y="1926284"/>
            <a:ext cx="6121270" cy="4786561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2004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Harvard College Student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Became available to create public profile in 2006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	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(Anderson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2015 – 1.3 billion profiles/users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        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(Utz and 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Muscannel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April 2019 – 2.3 billion profiles/users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Compared to 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Instagram 1 billion users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Twitter 0.3 billion users</a:t>
            </a:r>
          </a:p>
          <a:p>
            <a:pPr marL="324000" lvl="1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	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(Krause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EB8EDB-E564-4453-9DD4-E85D93DBE9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192" y="2253673"/>
            <a:ext cx="4988916" cy="37416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E149876-5A36-4547-AA4A-06BDC8E42238}"/>
              </a:ext>
            </a:extLst>
          </p:cNvPr>
          <p:cNvSpPr txBox="1"/>
          <p:nvPr/>
        </p:nvSpPr>
        <p:spPr>
          <a:xfrm>
            <a:off x="3716323" y="6082577"/>
            <a:ext cx="32051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6: Business Insider (2020)</a:t>
            </a:r>
          </a:p>
        </p:txBody>
      </p:sp>
    </p:spTree>
    <p:extLst>
      <p:ext uri="{BB962C8B-B14F-4D97-AF65-F5344CB8AC3E}">
        <p14:creationId xmlns:p14="http://schemas.microsoft.com/office/powerpoint/2010/main" val="3637403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192" y="2088217"/>
            <a:ext cx="6337768" cy="36783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 selfie?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Practice of taking a self-portrait 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   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(Cover, 2016; Kramer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2017; Mills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2018)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 of Self-Presentation</a:t>
            </a:r>
          </a:p>
          <a:p>
            <a:pPr lvl="2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one presents themselves to others to create a desired impression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				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(Gil-Or, Levi-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Belz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Turel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2016; Mills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2018)</a:t>
            </a:r>
          </a:p>
          <a:p>
            <a:pPr lvl="2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Impression Management</a:t>
            </a:r>
          </a:p>
          <a:p>
            <a:pPr lvl="2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Ervin Goffman in 1959 Book – The Presentation of Self in Everyday Life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1008000" lvl="3" indent="0">
              <a:buNone/>
            </a:pP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             (Leary, 2001)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D42348-A7A2-4BDB-8DB8-BDF5E69A34C4}"/>
              </a:ext>
            </a:extLst>
          </p:cNvPr>
          <p:cNvSpPr txBox="1"/>
          <p:nvPr/>
        </p:nvSpPr>
        <p:spPr>
          <a:xfrm>
            <a:off x="7466202" y="2088217"/>
            <a:ext cx="4295606" cy="356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Selfie Facts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Taking selfies is a frequent occurrence.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Women will post twice as many selfies in comparison to men.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However the women will also take twice as many selfies than they actually post.</a:t>
            </a:r>
          </a:p>
          <a:p>
            <a:pPr algn="r"/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(Kramer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2017)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347352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Comparison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30" y="1912047"/>
            <a:ext cx="11356340" cy="293679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Proposed by Leon Festinger in 1954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(Wood, 1989)</a:t>
            </a:r>
          </a:p>
          <a:p>
            <a:pPr marL="0" indent="0" algn="ctr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Comparison is when one has the need to compare oneself to another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(Festinger, 1954)</a:t>
            </a:r>
          </a:p>
          <a:p>
            <a:pPr marL="0" indent="0" algn="ctr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Networking Sites is blamed for opportunities of Social Comparison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(Vogel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2014) </a:t>
            </a:r>
          </a:p>
          <a:p>
            <a:pPr marL="0" indent="0" algn="ctr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Perspectives of Social Comparison 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FBEED8B8-56D5-49AF-A8AB-9DE4EA05AE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5787950"/>
              </p:ext>
            </p:extLst>
          </p:nvPr>
        </p:nvGraphicFramePr>
        <p:xfrm>
          <a:off x="2031999" y="4982167"/>
          <a:ext cx="812800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69623200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75999364"/>
                    </a:ext>
                  </a:extLst>
                </a:gridCol>
              </a:tblGrid>
              <a:tr h="131301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Upward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Compare to people who we believe are better than us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Desire to improve status/abilities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Downward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Compare to people who are worse off than us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Often centered on making ourselves feel better about our status/abilities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586433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219E4E90-0360-4CCA-B25B-CAA642B4806C}"/>
              </a:ext>
            </a:extLst>
          </p:cNvPr>
          <p:cNvSpPr txBox="1"/>
          <p:nvPr/>
        </p:nvSpPr>
        <p:spPr>
          <a:xfrm>
            <a:off x="5106098" y="6429997"/>
            <a:ext cx="197980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(Jan, Soomro and Ahmad, 2017)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3514180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Negative Effects of Social Media/SNS 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5108407" cy="4240624"/>
          </a:xfrm>
        </p:spPr>
        <p:txBody>
          <a:bodyPr>
            <a:normAutofit fontScale="92500"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Cyberbullying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Fraud and Scams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Hacking					      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Kumar, 2017)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Addiction</a:t>
            </a:r>
          </a:p>
          <a:p>
            <a:pPr marL="0" indent="0">
              <a:buNone/>
            </a:pP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        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Kende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2015; Siddiqui and Singh, 2016;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Kumar, 2017)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Relationship Issues 					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(Anderson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2012)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Caused profound changes to communication and interaction 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 family time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Signs and symptoms of depression 			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Pantic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2014)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Posting Selfies seen to be a Narcissistic Trait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Kramer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2017)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Self-harm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Suicide								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(House, 2020)</a:t>
            </a:r>
            <a:endParaRPr lang="en-GB" sz="1050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91949A3-24D5-45D4-B9FD-163979F272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880" y="2467220"/>
            <a:ext cx="5718174" cy="3688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5F52DC-000B-4420-9966-B7E77001E1A4}"/>
              </a:ext>
            </a:extLst>
          </p:cNvPr>
          <p:cNvSpPr txBox="1"/>
          <p:nvPr/>
        </p:nvSpPr>
        <p:spPr>
          <a:xfrm>
            <a:off x="10309025" y="6298009"/>
            <a:ext cx="15110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7: Coin Desk (2016) </a:t>
            </a:r>
          </a:p>
        </p:txBody>
      </p:sp>
    </p:spTree>
    <p:extLst>
      <p:ext uri="{BB962C8B-B14F-4D97-AF65-F5344CB8AC3E}">
        <p14:creationId xmlns:p14="http://schemas.microsoft.com/office/powerpoint/2010/main" val="3147636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920" y="2415387"/>
            <a:ext cx="4485758" cy="358274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official regulator 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Recent suicide of teenager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White Paper – Online Harms Reduction Regulator (Report) Bill </a:t>
            </a:r>
          </a:p>
          <a:p>
            <a:pPr marL="324000" lvl="1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    </a:t>
            </a:r>
            <a:r>
              <a:rPr lang="en-GB" sz="105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(House,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2020)</a:t>
            </a: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Parents Need to Monitor Children’s Access to Social Networking Sites</a:t>
            </a:r>
          </a:p>
          <a:p>
            <a:pPr marL="630000" lvl="2" indent="0">
              <a:buNone/>
            </a:pP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      (Jan, Soomro and Ahmad, 2017)</a:t>
            </a:r>
            <a:endParaRPr lang="en-GB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GB" dirty="0"/>
          </a:p>
        </p:txBody>
      </p:sp>
      <p:pic>
        <p:nvPicPr>
          <p:cNvPr id="1026" name="Picture 2" descr="GOVERNANCE">
            <a:extLst>
              <a:ext uri="{FF2B5EF4-FFF2-40B4-BE49-F238E27FC236}">
                <a16:creationId xmlns:a16="http://schemas.microsoft.com/office/drawing/2014/main" id="{F76EF2FD-1D6C-4200-91E6-AA188FBB95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663" y="2063692"/>
            <a:ext cx="5069660" cy="429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55F445-9608-4B65-9B00-82A07E35B845}"/>
              </a:ext>
            </a:extLst>
          </p:cNvPr>
          <p:cNvSpPr txBox="1"/>
          <p:nvPr/>
        </p:nvSpPr>
        <p:spPr>
          <a:xfrm>
            <a:off x="10152164" y="6464565"/>
            <a:ext cx="197316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8: </a:t>
            </a:r>
            <a:r>
              <a:rPr lang="en-GB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Fidic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(No Date).</a:t>
            </a:r>
          </a:p>
        </p:txBody>
      </p:sp>
    </p:spTree>
    <p:extLst>
      <p:ext uri="{BB962C8B-B14F-4D97-AF65-F5344CB8AC3E}">
        <p14:creationId xmlns:p14="http://schemas.microsoft.com/office/powerpoint/2010/main" val="705530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09750"/>
            <a:ext cx="11029615" cy="4962525"/>
          </a:xfrm>
        </p:spPr>
        <p:txBody>
          <a:bodyPr>
            <a:no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Looked at sense of self and Sociological Social Psychology Theory and Psychological Theory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Looked at Social Media and Social Networking Sites</a:t>
            </a:r>
          </a:p>
          <a:p>
            <a:pPr lvl="2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purpose and positives effects of using these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 look a SNS Facebook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Looked at he concept of Selfies</a:t>
            </a:r>
          </a:p>
          <a:p>
            <a:pPr lvl="2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Self-presentation and Social Comparison Theory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Negative effects of using Social Media and Social Networking Sites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Governance but waiting for outcome on a bill that is going through Parliament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link between Social Media/Social Networking Sites use and ill-being that is of growing concern 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 Research is required into this area.</a:t>
            </a:r>
          </a:p>
          <a:p>
            <a:pPr marL="0" indent="0" algn="r">
              <a:buNone/>
            </a:pP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Bekalu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McCloud and Viswanath, 2020) </a:t>
            </a:r>
          </a:p>
        </p:txBody>
      </p:sp>
    </p:spTree>
    <p:extLst>
      <p:ext uri="{BB962C8B-B14F-4D97-AF65-F5344CB8AC3E}">
        <p14:creationId xmlns:p14="http://schemas.microsoft.com/office/powerpoint/2010/main" val="2421545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21">
            <a:extLst>
              <a:ext uri="{FF2B5EF4-FFF2-40B4-BE49-F238E27FC236}">
                <a16:creationId xmlns:a16="http://schemas.microsoft.com/office/drawing/2014/main" id="{683F1FFD-1AA8-4EC2-97B9-FEC7564F4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">
            <a:extLst>
              <a:ext uri="{FF2B5EF4-FFF2-40B4-BE49-F238E27FC236}">
                <a16:creationId xmlns:a16="http://schemas.microsoft.com/office/drawing/2014/main" id="{A21EA617-6D48-425F-97A8-7FEC82C8F4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88" r="9642" b="1"/>
          <a:stretch/>
        </p:blipFill>
        <p:spPr>
          <a:xfrm>
            <a:off x="446534" y="723899"/>
            <a:ext cx="7498616" cy="5676901"/>
          </a:xfrm>
          <a:prstGeom prst="rect">
            <a:avLst/>
          </a:prstGeom>
        </p:spPr>
      </p:pic>
      <p:sp>
        <p:nvSpPr>
          <p:cNvPr id="52" name="Rectangle 23">
            <a:extLst>
              <a:ext uri="{FF2B5EF4-FFF2-40B4-BE49-F238E27FC236}">
                <a16:creationId xmlns:a16="http://schemas.microsoft.com/office/drawing/2014/main" id="{8FF0F8A7-C9E3-49D9-A67E-09FF582C7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7E73C-2B1A-4602-BFBE-CFE1E55D9B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6274" y="2348917"/>
            <a:ext cx="3205031" cy="1342239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grpSp>
        <p:nvGrpSpPr>
          <p:cNvPr id="53" name="Group 25">
            <a:extLst>
              <a:ext uri="{FF2B5EF4-FFF2-40B4-BE49-F238E27FC236}">
                <a16:creationId xmlns:a16="http://schemas.microsoft.com/office/drawing/2014/main" id="{A4274C20-A98B-4AC3-B16A-B7F41CB58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3ECC69B-2243-424A-8237-CF490F8B0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Rectangle 27">
              <a:extLst>
                <a:ext uri="{FF2B5EF4-FFF2-40B4-BE49-F238E27FC236}">
                  <a16:creationId xmlns:a16="http://schemas.microsoft.com/office/drawing/2014/main" id="{6D2EA3B9-3D17-4510-8464-E74F67267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Rectangle 28">
              <a:extLst>
                <a:ext uri="{FF2B5EF4-FFF2-40B4-BE49-F238E27FC236}">
                  <a16:creationId xmlns:a16="http://schemas.microsoft.com/office/drawing/2014/main" id="{AA5DFA43-F31D-4C31-8826-6B40A21C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5013474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C8994E-B28B-497C-944B-A4A98A942E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2792" y="1929468"/>
            <a:ext cx="11266415" cy="4683853"/>
          </a:xfrm>
        </p:spPr>
        <p:txBody>
          <a:bodyPr>
            <a:normAutofit lnSpcReduction="10000"/>
          </a:bodyPr>
          <a:lstStyle/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Akram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W. and Kumar, R. (2017) ‘A Study on Positive and Negative Effects of Social Media on Society’,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Computer Sciences and Engineering,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5(101) pp. 347-354.</a:t>
            </a: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Aksan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Kisac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Aydin, M. and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Demirbujen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(2009) ‘Symbolic Interaction Theory’,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Procedia Social And Behavioural Sciences,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1, pp. 902-904.</a:t>
            </a: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Anderson, B.A., Fagan, P.,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Woodnutt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 and Chamorro-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Premuzic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 (2012) ‘Facebook Psychology: Popular Questions Answered by Research’,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of Popular Media Culture,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1(1) pp. 23-37.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Barrett, D. W. (2017)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Psychology Core Concepts and Emerging Trends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 Ltd.</a:t>
            </a: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Bekalu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M.A., McCloud, R.F. and Viswanath, K. (2019) ‘Association of Social Media Use with Social Well-Being, Positive Mental Health, and Self-related Health: Disentangling Routine Use From Emotional Connection to Use’,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Health, Education and Behaviour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 46(25) pp. 69S-80S.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Boyd, D.M. and Ellison, N.B. (2008) ‘Social Network Sites: Definition, History, and Scholarship’,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Computer-Mediated Communication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13, pp.210-230.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Brandtzaeg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P.B. and Heim, J (2009) ‘Why People Use Social Networking Sites’, in </a:t>
            </a:r>
            <a:r>
              <a:rPr lang="en-GB" sz="12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Ozok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A.A. and </a:t>
            </a:r>
            <a:r>
              <a:rPr lang="en-GB" sz="12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Zaphiris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 (Eds) 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Online Communities and Social Computing. 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Berlin: Springer.</a:t>
            </a: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Burr, V. (2003)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Constructionism.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East Sussex: Routledge.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Cover, R. (2016)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Identities Creating and Communicating the Online Self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Academic Press.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Crawford, L.A. and Novak, K.B. (2018)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 and Society Sociological Social Psychology.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</a:t>
            </a:r>
            <a:r>
              <a:rPr lang="en-GB" sz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Oxon: Routledge.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Ellison, N.B. and Boyd, D. (2013) ‘Sociality through Social Network Sites’, in Dutton, W.H. (ed)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Oxford Handbook of Internet Studies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Oxford University Press.</a:t>
            </a:r>
          </a:p>
          <a:p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Festinger, L. (1954) ‘A Theory of Social Comparison Process’,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Relations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7(2) pp. 117-140</a:t>
            </a:r>
          </a:p>
        </p:txBody>
      </p:sp>
    </p:spTree>
    <p:extLst>
      <p:ext uri="{BB962C8B-B14F-4D97-AF65-F5344CB8AC3E}">
        <p14:creationId xmlns:p14="http://schemas.microsoft.com/office/powerpoint/2010/main" val="4128345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C8994E-B28B-497C-944B-A4A98A942E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1394" y="2021747"/>
            <a:ext cx="11266415" cy="4683853"/>
          </a:xfrm>
        </p:spPr>
        <p:txBody>
          <a:bodyPr>
            <a:normAutofit/>
          </a:bodyPr>
          <a:lstStyle/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Gecas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 (1982) ‘The Self-Concept’,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Annual Review of Sociology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8, pp. 1-33.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Griffiths, M.D.,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Kuss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D.J. and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Demetrovics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Z. (2014) ‘Social Networking Addiction: An Overview of Preliminary Findings’, in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Rosenburgh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K.P. and Feder, L.C. (eds)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Behavioural Addictions Criteria, Evidence and Treatment.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London: Academic Press.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Hattie, J.A. and March, H.W. (1996) ‘Future Directions in Self-Concept Research’, in Bracken, B (ed)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Handbook of Self-Concept.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New York: Wiley. 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House, A. (2020 ‘Social Media, Self-Harm and Suicide’,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BJPsych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Bulletin,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pp.1-3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Gündüz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U. (2017) ‘The Effect of Social Media on Identity Construction’,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Mediterranean Journal of Social Sciences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8(5), pp. 85-92.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Jan, M., Soomro, S.A. and Ahmed, N. (2017) ‘Impact of Social Media on Self-Esteem’,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Scientific Journal,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13(23) pp. 329-341.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Kende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Ujhely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Joinson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Greitemeyer, T. (2015) ‘Putting the Social (Psychology) into Social Media’,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Journal of Social Psychology,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45, pp. 277-278.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Kramer, N.C.,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Feurstein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Kluck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J.P., Meier, Y., Rother, M. and Winter, s. (2017) ‘Beware of Selfies: The Impact of Photo Type on Impression Formation Based on Social Networking Profiles’,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Psychology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8(188) pp. 1-14.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Gil-Or, O., Levi-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Belz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 and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Turel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 (2016) ‘The “Facebook-Self”: Characteristics and Psychological Predictors of False Self-Presentation on Facebook’,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Psychology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6(99) pp. 1-10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kern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Krause, H. V., Baum, K., Baumann, A. and </a:t>
            </a:r>
            <a:r>
              <a:rPr lang="en-GB" sz="1200" kern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Krasnova</a:t>
            </a:r>
            <a:r>
              <a:rPr lang="en-GB" sz="1200" kern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(2019) ‘Unifying the Detrimental and Beneficial Effects of Social Network Sites Use on Self-Esteem: A Systematic Literature Review’, </a:t>
            </a:r>
            <a:r>
              <a:rPr lang="en-GB" sz="1200" i="1" kern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Media Psychology</a:t>
            </a:r>
            <a:r>
              <a:rPr lang="en-GB" sz="1200" kern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pp. 1-38. 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Kroger, J. (2007)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Identity Development in Adolescence and Adulthood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2</a:t>
            </a:r>
            <a:r>
              <a:rPr lang="en-GB" sz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Publications Ltd.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048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C8994E-B28B-497C-944B-A4A98A942E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1394" y="2021747"/>
            <a:ext cx="11266415" cy="4683853"/>
          </a:xfrm>
        </p:spPr>
        <p:txBody>
          <a:bodyPr>
            <a:normAutofit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Leary, M.R. (2001) ‘Psychology of Impression Management’,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Encyclopaedia of the Social &amp; Behavioural Sciences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 7245- 7248.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McCay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-Peet, L. and Quan-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(2017) ‘What is Social Media and What Questions Can Social Media Help Us Answer?’, in Sloan, L. and Quan-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(eds)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Handbook of Social Media Research Methods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Publications Ltd. 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Mills, J.S., Musto, S., Williams, L. and 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Tiggermann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(2018) “Selfie” harm: Effects on Mood and Body image in Young Women’,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Body Image,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27, pp. 86-92.</a:t>
            </a: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Orenstein, G.A. and Lewis, L. (2020) Erikson's Stages of Psychosocial Development. Available at: https://www.ncbi.nlm.nih.gov/books/NBK556096 (Accessed: 29 July 2020).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Pantic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 (2014) ‘Online Social Networking and Mental Health’, </a:t>
            </a:r>
            <a:r>
              <a:rPr lang="en-GB" sz="13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CyberPsychology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Behaviour and Social Networking, 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17(14) pp. 652-657.</a:t>
            </a: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Perloff, E.M. (2014) ‘Social Media Effects on Young Women’s Body Image Concerns: Theoretical Perspectives and an Agendas for Research’,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Sex Roles,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71, pp. 363-377.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Siddiqui, S. and Singh, T. (2016) ‘Social Media its Impact with Positive and Negative Aspects’,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Computer Applications technology and Research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5(2) pp. 71-75.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Utz, J.S. and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Muscanell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(2015) ‘Social Media and Social Capital: Introduction to the Special Issue’,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Societies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5, pp. 420-424.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Vogel, E.A., Rose, J.P., Roberts, L.R. and Eckles, K. (2014) ‘Social Comparison, Social Media, and Self-Esteem’,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of Popular Media Culture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3(4) pp. 206 –222.</a:t>
            </a: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Wood, J.V. (1989) ‘Theory and Research Concerning Social Comparisons of Personal Attributes’,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Bulletin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106(2) pp. 231-248.</a:t>
            </a:r>
          </a:p>
        </p:txBody>
      </p:sp>
    </p:spTree>
    <p:extLst>
      <p:ext uri="{BB962C8B-B14F-4D97-AF65-F5344CB8AC3E}">
        <p14:creationId xmlns:p14="http://schemas.microsoft.com/office/powerpoint/2010/main" val="20387479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C8994E-B28B-497C-944B-A4A98A942E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2" y="2228003"/>
            <a:ext cx="10542610" cy="414763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Twitter (2019)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Title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https://twitter.com/whoamiapp 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Small Business (2018)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Title.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https://smallbusiness.co.uk/top-social-media-tips-small-businesses-2540617/ 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Econsultancy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(2009)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Title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https://econsultancy.com/what-is-social-media-here-are-34-definitions/ 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McCay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-Peet, L. and Quan-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(2017)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Table 2.1.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‘What is Social Media and What Questions Can Social Media Help Us Answer?’, in Sloan, L. and Quan-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(eds) The Handbook of Social Media Research Methods. London: Sage Publications Ltd. 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0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Three Girls Media Inc. (2019)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Title.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https://www.threegirlsmedia.com/2019/06/10/how-to-create-stellar-updates-for-each-social-media-platform-2/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Business Insider (2020)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Title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0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https://www.businessinsider.com/how-to-remove-followers-on-facebook?r=US&amp;IR=T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Coin Desk (2016)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Title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Available: https://www.coindesk.com/path-self-sovereign-identity 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Fidic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(No Date)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Title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000" kern="1200" dirty="0">
                <a:solidFill>
                  <a:srgbClr val="44546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https://fidic.org/about-us/governance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986482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5C8BF1-B0E4-49A1-808F-40F2AD30E743}">
  <ds:schemaRefs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16c05727-aa75-4e4a-9b5f-8a80a1165891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E3FC8A1C-A436-42C0-AC33-FAFFFAF219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852F5D-AAE7-473B-9767-8875B60BC6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2790</Words>
  <Application>Microsoft Office PowerPoint</Application>
  <PresentationFormat>Widescreen</PresentationFormat>
  <Paragraphs>226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Gill Sans MT</vt:lpstr>
      <vt:lpstr>Times New Roman</vt:lpstr>
      <vt:lpstr>Wingdings 2</vt:lpstr>
      <vt:lpstr>Dividend</vt:lpstr>
      <vt:lpstr>In the 21st century, the rise of social media means that one’s sense of self is now more unstable than ever. Critically Discuss.</vt:lpstr>
      <vt:lpstr>Introduction</vt:lpstr>
      <vt:lpstr>Sense of self</vt:lpstr>
      <vt:lpstr>Theory &amp; Carl Rogers</vt:lpstr>
      <vt:lpstr>Social media - Definition</vt:lpstr>
      <vt:lpstr>Social Networking sites</vt:lpstr>
      <vt:lpstr>Social media Definition</vt:lpstr>
      <vt:lpstr>Social media/Social Networking Sites</vt:lpstr>
      <vt:lpstr>FAceBOOK</vt:lpstr>
      <vt:lpstr>selfies</vt:lpstr>
      <vt:lpstr>Social Comparison Theory</vt:lpstr>
      <vt:lpstr>Negative Effects of Social Media/SNS Use </vt:lpstr>
      <vt:lpstr>Governance</vt:lpstr>
      <vt:lpstr>conclusion</vt:lpstr>
      <vt:lpstr>Thank You</vt:lpstr>
      <vt:lpstr>References</vt:lpstr>
      <vt:lpstr>References</vt:lpstr>
      <vt:lpstr>References</vt:lpstr>
      <vt:lpstr>Image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2020-08-02T19:24:14Z</dcterms:created>
  <dcterms:modified xsi:type="dcterms:W3CDTF">2020-08-03T20:38:55Z</dcterms:modified>
</cp:coreProperties>
</file>