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1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0891" autoAdjust="0"/>
  </p:normalViewPr>
  <p:slideViewPr>
    <p:cSldViewPr snapToGrid="0">
      <p:cViewPr varScale="1">
        <p:scale>
          <a:sx n="72" d="100"/>
          <a:sy n="72" d="100"/>
        </p:scale>
        <p:origin x="1104" y="5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8D0C84-F4B9-4A08-98B9-8FCAABC8D0D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91ADEE-869C-466F-BA2D-C0CF44839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07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14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atynnu</a:t>
            </a:r>
            <a:r>
              <a:rPr lang="en-GB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yn </a:t>
            </a:r>
            <a:r>
              <a:rPr lang="en-GB" dirty="0" err="1"/>
              <a:t>gwrthyrru</a:t>
            </a:r>
            <a:r>
              <a:rPr lang="en-GB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Mae </a:t>
            </a:r>
            <a:r>
              <a:rPr lang="en-GB" dirty="0" err="1"/>
              <a:t>grymoedd</a:t>
            </a:r>
            <a:r>
              <a:rPr lang="en-GB" dirty="0"/>
              <a:t> yn </a:t>
            </a:r>
            <a:r>
              <a:rPr lang="en-GB" dirty="0" err="1"/>
              <a:t>gwneud</a:t>
            </a:r>
            <a:r>
              <a:rPr lang="en-GB" dirty="0"/>
              <a:t> 2 </a:t>
            </a:r>
            <a:r>
              <a:rPr lang="en-GB" dirty="0" err="1"/>
              <a:t>peth</a:t>
            </a:r>
            <a:r>
              <a:rPr lang="en-GB" dirty="0"/>
              <a:t> – </a:t>
            </a:r>
            <a:r>
              <a:rPr lang="en-GB" dirty="0" err="1"/>
              <a:t>atynnu</a:t>
            </a:r>
            <a:r>
              <a:rPr lang="en-GB" dirty="0"/>
              <a:t> a </a:t>
            </a:r>
            <a:r>
              <a:rPr lang="en-GB" dirty="0" err="1"/>
              <a:t>gwrthyrru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Mae hyn yn </a:t>
            </a:r>
            <a:r>
              <a:rPr lang="en-GB" dirty="0" err="1"/>
              <a:t>golygu</a:t>
            </a:r>
            <a:r>
              <a:rPr lang="en-GB" dirty="0"/>
              <a:t> bod </a:t>
            </a:r>
            <a:r>
              <a:rPr lang="en-GB" dirty="0" err="1"/>
              <a:t>gwthio</a:t>
            </a:r>
            <a:r>
              <a:rPr lang="en-GB" dirty="0"/>
              <a:t> neu </a:t>
            </a:r>
            <a:r>
              <a:rPr lang="en-GB" dirty="0" err="1"/>
              <a:t>symyd</a:t>
            </a:r>
            <a:r>
              <a:rPr lang="en-GB" dirty="0"/>
              <a:t> I </a:t>
            </a:r>
            <a:r>
              <a:rPr lang="en-GB" dirty="0" err="1"/>
              <a:t>ffwrdd</a:t>
            </a:r>
            <a:r>
              <a:rPr lang="en-GB" dirty="0"/>
              <a:t> o </a:t>
            </a:r>
            <a:r>
              <a:rPr lang="en-GB" dirty="0" err="1"/>
              <a:t>rhywbeth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Cael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fesur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newtonnau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4116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 </a:t>
            </a:r>
            <a:r>
              <a:rPr lang="en-GB" dirty="0" err="1"/>
              <a:t>ganlyniad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rymoedd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I </a:t>
            </a:r>
            <a:r>
              <a:rPr lang="en-GB" dirty="0" err="1"/>
              <a:t>arafu</a:t>
            </a:r>
            <a:r>
              <a:rPr lang="en-GB" dirty="0"/>
              <a:t>, </a:t>
            </a:r>
            <a:r>
              <a:rPr lang="en-GB" dirty="0" err="1"/>
              <a:t>cyflymu</a:t>
            </a:r>
            <a:r>
              <a:rPr lang="en-GB" dirty="0"/>
              <a:t>,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siap</a:t>
            </a:r>
            <a:r>
              <a:rPr lang="en-GB" dirty="0"/>
              <a:t> a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cyfeiriad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72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17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,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? Dull, </a:t>
            </a:r>
            <a:r>
              <a:rPr lang="en-GB" dirty="0" err="1"/>
              <a:t>rhagfynegi</a:t>
            </a:r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3867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</a:t>
            </a:r>
            <a:r>
              <a:rPr lang="en-GB" dirty="0" err="1"/>
              <a:t>Cwestiynu’r</a:t>
            </a:r>
            <a:r>
              <a:rPr lang="en-GB" dirty="0"/>
              <a:t> plant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rhagfynegiad</a:t>
            </a:r>
            <a:r>
              <a:rPr lang="en-GB" dirty="0"/>
              <a:t>?</a:t>
            </a:r>
          </a:p>
          <a:p>
            <a:r>
              <a:rPr lang="en-GB" dirty="0"/>
              <a:t>-</a:t>
            </a:r>
            <a:r>
              <a:rPr lang="en-GB" dirty="0" err="1"/>
              <a:t>Gyda</a:t>
            </a:r>
            <a:r>
              <a:rPr lang="en-GB" dirty="0"/>
              <a:t> partner </a:t>
            </a:r>
            <a:r>
              <a:rPr lang="en-GB" dirty="0" err="1"/>
              <a:t>trafod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rhagfynegiad</a:t>
            </a:r>
            <a:r>
              <a:rPr lang="en-GB" dirty="0"/>
              <a:t> ar gyfer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.</a:t>
            </a:r>
          </a:p>
          <a:p>
            <a:r>
              <a:rPr lang="en-GB" dirty="0"/>
              <a:t>-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ffyn</a:t>
            </a:r>
            <a:r>
              <a:rPr lang="en-GB" dirty="0"/>
              <a:t> </a:t>
            </a:r>
            <a:r>
              <a:rPr lang="en-GB" dirty="0" err="1"/>
              <a:t>loli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8942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-Pam </a:t>
            </a:r>
            <a:r>
              <a:rPr lang="en-GB" dirty="0" err="1"/>
              <a:t>bydden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tap </a:t>
            </a:r>
            <a:r>
              <a:rPr lang="en-GB" dirty="0" err="1"/>
              <a:t>selo</a:t>
            </a:r>
            <a:r>
              <a:rPr lang="en-GB" dirty="0"/>
              <a:t>? I </a:t>
            </a:r>
            <a:r>
              <a:rPr lang="en-GB" dirty="0" err="1"/>
              <a:t>ddiogelu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deunyddiau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ramp.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769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</a:t>
            </a:r>
            <a:r>
              <a:rPr lang="en-GB" dirty="0" err="1"/>
              <a:t>Trafod</a:t>
            </a:r>
            <a:r>
              <a:rPr lang="en-GB" dirty="0"/>
              <a:t> hyn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dosbath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91ADEE-869C-466F-BA2D-C0CF44839AF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635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FD6393-5FC7-407E-AA21-D49D93D9D9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3B646E-CD69-485E-96D4-0441648A0C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F849E30-2B95-4677-963B-64E8D4C22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007D08-F160-4421-B308-5B583649D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90B9BB0-D009-4FAD-954C-8C4B9AB2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652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A9F465-07C9-43FB-BC4A-9616A00A4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5C19903-88B1-4F17-97AF-7CD0ED7EE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3B81F8-56FA-4685-AE5B-595E45BBF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3871DC4-8638-463C-9D73-9BB73B70C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6D0D20A-006A-4041-9F65-63318A8F3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997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A9C705-3284-4767-A268-C5D5AC63F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1B58BFD-14B2-432F-A274-23B2A2368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52618AE-81A8-4EE6-800E-F44C00226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207E9C0-9F17-4EA8-AEEB-B3629141E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30F1402-9F31-4E76-9BC3-CABDDF1A3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917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5F78F30-2EB8-4A04-BBCB-EC845E33C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0192AA-2D99-427B-A2E0-8CD90909F1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82CB190-9F37-434E-ACBF-75492FDEE1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9BB0D2B-2C7D-44B2-9731-EF82F7702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37156EC-3182-4C8F-9098-33D4896ED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1DBF707-19E5-47EF-83ED-7EA4FCD4D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91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BB8A65-2947-4624-AC1E-5F36889A9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990FAB8-34BA-4DB4-B18F-AF196155BA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C337BC7-39D0-476A-B905-747D7580C8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7CA4987F-1AF4-4B5D-B34D-73C131FA9D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172B5FB-ED64-43B9-BE8B-6C4AC49EAC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A8CB480-9832-4173-980A-F31044129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20EADEF9-6345-428F-ABA2-37E932B17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E98DBCC-FBC0-45D1-B3E6-BB29AC5AE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568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5C5F9C-408E-4D72-AA8C-58141CF3D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AF1C9B5F-AF84-4BC8-A5EC-9CC61C5EF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745312F-7A10-4292-81D4-3319BA235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94E6CCA-EBFD-4BEA-8CC8-6D796D1F3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074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CEE8919-F73A-46D8-9461-0843250ED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9CE235F2-D3D7-424A-89F7-BFAB253C6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0B1DFBB-08B9-4716-AEE1-A9A13EEA2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20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5B9D95-6B0A-4CEA-B9DE-6FA77CFF8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942877E-C192-47FA-AA62-DD9E6C389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B411D75-7C02-44FA-94C9-F013C86AB3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BE329E5-A3CE-45FB-ADC3-61F8F5F71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07A1C0A-9C81-4BEC-9F69-98702B879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DAB1190-2B10-4B20-9D94-745182A29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16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D2AFDA-2649-4A64-A80B-8DF052F23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BBE9C52A-5B52-4FC6-B72D-CDBE7FEDBE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43C58FA-D3C9-447D-9F80-F4DBB65C47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0DD7FAC-65CF-4845-A4DB-C1066D7AB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7AFF999-E40D-4D5D-90FF-C310CBC51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32E80D6-4043-4009-8AC2-E2BEB5303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155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E8F2C7-EDC3-4676-8D92-351D4A3E5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94418AC-4D7B-428A-A379-D7D7DC2B1E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5EACBBD-551B-4D23-993C-B7E28F65C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E0D507-D42A-4A9A-A694-A44636647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0C768E1-4383-469D-B2B0-0932472E7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760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AC19DF37-A5FD-4A34-AF92-62FC377434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2261B02-C7BD-4563-93D3-13364BFD19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70A47B1-237F-45EC-9A37-15F2B6CDF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135D0B1-9CE9-4D4A-997F-4B9F91315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7498575-A407-474C-8A6E-01C76A45D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157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755704C7-768F-41AD-8D26-0A038E53B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E9A3B77-BDCD-4AFB-9A7A-3A3A98605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184E0EE-877F-4C30-83ED-E7A9258A73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AEC809-72FB-4ACD-AEC6-990F8FD9F09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C7042F7-35D8-4460-AAF5-67D8F83942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611C909-64BD-49AC-832C-78350429E1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BDE6B-6AFF-47D2-8230-3CF7820A5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22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que 6">
            <a:extLst>
              <a:ext uri="{FF2B5EF4-FFF2-40B4-BE49-F238E27FC236}">
                <a16:creationId xmlns:a16="http://schemas.microsoft.com/office/drawing/2014/main" xmlns="" id="{51EF731C-3034-44D1-9031-9163A0C77DDF}"/>
              </a:ext>
            </a:extLst>
          </p:cNvPr>
          <p:cNvSpPr/>
          <p:nvPr/>
        </p:nvSpPr>
        <p:spPr>
          <a:xfrm>
            <a:off x="2945476" y="1928553"/>
            <a:ext cx="6301048" cy="2543695"/>
          </a:xfrm>
          <a:prstGeom prst="plaque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7738BA-AA15-4CD5-BC65-27914247CA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3520" y="1471498"/>
            <a:ext cx="9144000" cy="2387600"/>
          </a:xfrm>
        </p:spPr>
        <p:txBody>
          <a:bodyPr>
            <a:normAutofit/>
          </a:bodyPr>
          <a:lstStyle/>
          <a:p>
            <a:r>
              <a:rPr lang="cy-GB" sz="9600" b="1" dirty="0"/>
              <a:t>Grymoedd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xmlns="" id="{0962FF46-DF1D-4D27-B977-A0CEA9C63894}"/>
              </a:ext>
            </a:extLst>
          </p:cNvPr>
          <p:cNvSpPr/>
          <p:nvPr/>
        </p:nvSpPr>
        <p:spPr>
          <a:xfrm>
            <a:off x="372687" y="5735637"/>
            <a:ext cx="1456113" cy="7439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xmlns="" id="{D2791BC6-A816-4399-BE5C-A3F55AA2D069}"/>
              </a:ext>
            </a:extLst>
          </p:cNvPr>
          <p:cNvSpPr/>
          <p:nvPr/>
        </p:nvSpPr>
        <p:spPr>
          <a:xfrm rot="10800000">
            <a:off x="2014451" y="5735637"/>
            <a:ext cx="1456113" cy="7439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xmlns="" id="{49C91224-385D-43F2-8ED2-BEB7E4E9A98A}"/>
              </a:ext>
            </a:extLst>
          </p:cNvPr>
          <p:cNvSpPr/>
          <p:nvPr/>
        </p:nvSpPr>
        <p:spPr>
          <a:xfrm rot="10800000">
            <a:off x="9592891" y="140173"/>
            <a:ext cx="1116676" cy="6911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xmlns="" id="{065AEE6B-6C4A-4F7E-B1DB-6AFECFDB025A}"/>
              </a:ext>
            </a:extLst>
          </p:cNvPr>
          <p:cNvSpPr/>
          <p:nvPr/>
        </p:nvSpPr>
        <p:spPr>
          <a:xfrm>
            <a:off x="10852266" y="153787"/>
            <a:ext cx="1116676" cy="6911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906D3E9F-BEE4-4C28-8C5A-4C4195269F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7151" t="66182" r="29939" b="6424"/>
          <a:stretch/>
        </p:blipFill>
        <p:spPr>
          <a:xfrm>
            <a:off x="394047" y="292245"/>
            <a:ext cx="1028123" cy="1636308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8CAECD27-41FF-478F-8896-CB5C56E3FEB5}"/>
              </a:ext>
            </a:extLst>
          </p:cNvPr>
          <p:cNvGrpSpPr/>
          <p:nvPr/>
        </p:nvGrpSpPr>
        <p:grpSpPr>
          <a:xfrm>
            <a:off x="10017876" y="2410133"/>
            <a:ext cx="1945178" cy="1246909"/>
            <a:chOff x="3657600" y="2394065"/>
            <a:chExt cx="3973484" cy="2593571"/>
          </a:xfrm>
        </p:grpSpPr>
        <p:pic>
          <p:nvPicPr>
            <p:cNvPr id="10" name="Picture 2" descr="Image result for friction">
              <a:extLst>
                <a:ext uri="{FF2B5EF4-FFF2-40B4-BE49-F238E27FC236}">
                  <a16:creationId xmlns:a16="http://schemas.microsoft.com/office/drawing/2014/main" xmlns="" id="{375C7CFC-5AFA-4A65-B7F5-484E4A0B43D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EFAFE"/>
                </a:clrFrom>
                <a:clrTo>
                  <a:srgbClr val="FEFA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230" t="5033" r="20270" b="7722"/>
            <a:stretch/>
          </p:blipFill>
          <p:spPr bwMode="auto">
            <a:xfrm>
              <a:off x="3657600" y="2394065"/>
              <a:ext cx="3973484" cy="2593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8CB72DFA-5D22-46C2-B6E2-4F39B47097BA}"/>
                </a:ext>
              </a:extLst>
            </p:cNvPr>
            <p:cNvSpPr/>
            <p:nvPr/>
          </p:nvSpPr>
          <p:spPr>
            <a:xfrm>
              <a:off x="4738255" y="2394065"/>
              <a:ext cx="1080654" cy="3990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0344036-7EB1-426C-BA2B-B9DD2AE495F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" r="47975"/>
          <a:stretch/>
        </p:blipFill>
        <p:spPr>
          <a:xfrm>
            <a:off x="5586254" y="129038"/>
            <a:ext cx="1014153" cy="14044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C11C4288-AB5C-432F-AE44-E494ED01FB6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53" r="25341" b="17894"/>
          <a:stretch/>
        </p:blipFill>
        <p:spPr>
          <a:xfrm>
            <a:off x="5647230" y="5311910"/>
            <a:ext cx="1430696" cy="14044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D928A682-2715-4AAF-AC4A-6594CB8E3B3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86" y="2848907"/>
            <a:ext cx="2134381" cy="12005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62485837-EF85-4F74-807D-F0CC0DBA592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5987" y="5249515"/>
            <a:ext cx="3367075" cy="972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8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D1214F2D-99C3-44E2-837B-7B05667D9582}"/>
              </a:ext>
            </a:extLst>
          </p:cNvPr>
          <p:cNvSpPr/>
          <p:nvPr/>
        </p:nvSpPr>
        <p:spPr>
          <a:xfrm>
            <a:off x="1185462" y="1952212"/>
            <a:ext cx="347742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88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Atynnu</a:t>
            </a:r>
            <a:endParaRPr lang="cy-GB" sz="88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8725881-ADD2-4B5C-B151-377518D96AEE}"/>
              </a:ext>
            </a:extLst>
          </p:cNvPr>
          <p:cNvSpPr/>
          <p:nvPr/>
        </p:nvSpPr>
        <p:spPr>
          <a:xfrm>
            <a:off x="6649453" y="1952212"/>
            <a:ext cx="492372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8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Gwrthyrru</a:t>
            </a:r>
            <a:endParaRPr lang="cy-GB" sz="8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xmlns="" id="{F5AE1219-9DEF-45A8-9D8D-0693512A81E0}"/>
              </a:ext>
            </a:extLst>
          </p:cNvPr>
          <p:cNvSpPr/>
          <p:nvPr/>
        </p:nvSpPr>
        <p:spPr>
          <a:xfrm>
            <a:off x="1323108" y="3994266"/>
            <a:ext cx="1456113" cy="7439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xmlns="" id="{2F04FE7F-972C-42D8-A842-599F28838FBD}"/>
              </a:ext>
            </a:extLst>
          </p:cNvPr>
          <p:cNvSpPr/>
          <p:nvPr/>
        </p:nvSpPr>
        <p:spPr>
          <a:xfrm rot="10800000">
            <a:off x="2931621" y="4024504"/>
            <a:ext cx="1456113" cy="7439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xmlns="" id="{C9DC5368-04F8-4873-AB1E-2E7F3F9CAD37}"/>
              </a:ext>
            </a:extLst>
          </p:cNvPr>
          <p:cNvSpPr/>
          <p:nvPr/>
        </p:nvSpPr>
        <p:spPr>
          <a:xfrm rot="10800000">
            <a:off x="8023167" y="4010891"/>
            <a:ext cx="1456113" cy="74398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xmlns="" id="{4142D292-0453-4339-AA2F-EDC0450214F0}"/>
              </a:ext>
            </a:extLst>
          </p:cNvPr>
          <p:cNvSpPr/>
          <p:nvPr/>
        </p:nvSpPr>
        <p:spPr>
          <a:xfrm>
            <a:off x="9631680" y="4024504"/>
            <a:ext cx="1456113" cy="74398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389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4F8BC3-9DA2-41A1-AE8A-AAEDFEAF0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Mae grym yn gwneud 4 peth…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3988F798-6015-4F1D-BA3C-7648CDE9EBC8}"/>
              </a:ext>
            </a:extLst>
          </p:cNvPr>
          <p:cNvSpPr/>
          <p:nvPr/>
        </p:nvSpPr>
        <p:spPr>
          <a:xfrm>
            <a:off x="1264238" y="1878688"/>
            <a:ext cx="17165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Arafu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94A4049-6BD8-4B96-B21E-E62D07F7C8DF}"/>
              </a:ext>
            </a:extLst>
          </p:cNvPr>
          <p:cNvSpPr/>
          <p:nvPr/>
        </p:nvSpPr>
        <p:spPr>
          <a:xfrm>
            <a:off x="8491789" y="1878688"/>
            <a:ext cx="24723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Cyflymu</a:t>
            </a:r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54EA2876-8E86-413D-A211-EE670C51403E}"/>
              </a:ext>
            </a:extLst>
          </p:cNvPr>
          <p:cNvSpPr/>
          <p:nvPr/>
        </p:nvSpPr>
        <p:spPr>
          <a:xfrm>
            <a:off x="940405" y="4265972"/>
            <a:ext cx="32734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Newid siâp</a:t>
            </a:r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06E5EC3-60AA-4DC3-BFB2-7FB99D4A8150}"/>
              </a:ext>
            </a:extLst>
          </p:cNvPr>
          <p:cNvSpPr/>
          <p:nvPr/>
        </p:nvSpPr>
        <p:spPr>
          <a:xfrm>
            <a:off x="7213750" y="4265972"/>
            <a:ext cx="45532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Newid cyfeiriad</a:t>
            </a:r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7492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BEC5CBF-6B85-4FF6-B827-AD9B3EEA6583}"/>
              </a:ext>
            </a:extLst>
          </p:cNvPr>
          <p:cNvSpPr/>
          <p:nvPr/>
        </p:nvSpPr>
        <p:spPr>
          <a:xfrm>
            <a:off x="530353" y="307262"/>
            <a:ext cx="36498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Disgyrchiant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F3246D14-8BEC-41A3-833F-40DD96538FC9}"/>
              </a:ext>
            </a:extLst>
          </p:cNvPr>
          <p:cNvSpPr/>
          <p:nvPr/>
        </p:nvSpPr>
        <p:spPr>
          <a:xfrm>
            <a:off x="4700425" y="1404543"/>
            <a:ext cx="27911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Ffrithiant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82D7BD69-8DFF-4C84-9590-6AA00D91C1F1}"/>
              </a:ext>
            </a:extLst>
          </p:cNvPr>
          <p:cNvSpPr/>
          <p:nvPr/>
        </p:nvSpPr>
        <p:spPr>
          <a:xfrm>
            <a:off x="8011804" y="307262"/>
            <a:ext cx="3863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Gwthiant aer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79959A27-6A5B-4CEB-A7B1-7BE0179F5DB8}"/>
              </a:ext>
            </a:extLst>
          </p:cNvPr>
          <p:cNvSpPr/>
          <p:nvPr/>
        </p:nvSpPr>
        <p:spPr>
          <a:xfrm>
            <a:off x="290974" y="3063272"/>
            <a:ext cx="364984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Grym cytbwys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F5F281E0-1364-409C-8695-831193AF32AA}"/>
              </a:ext>
            </a:extLst>
          </p:cNvPr>
          <p:cNvSpPr/>
          <p:nvPr/>
        </p:nvSpPr>
        <p:spPr>
          <a:xfrm>
            <a:off x="8118820" y="2771677"/>
            <a:ext cx="364984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Grym anghytbwys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8ACCDD90-C052-4A1E-BD8A-3E31BE92E2A4}"/>
              </a:ext>
            </a:extLst>
          </p:cNvPr>
          <p:cNvSpPr/>
          <p:nvPr/>
        </p:nvSpPr>
        <p:spPr>
          <a:xfrm>
            <a:off x="4839558" y="4064338"/>
            <a:ext cx="2380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rgbClr val="99CC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Brigwth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7A5B78BD-B190-4A45-8831-AEC6BCAF88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151" t="66182" r="29939" b="6424"/>
          <a:stretch/>
        </p:blipFill>
        <p:spPr>
          <a:xfrm>
            <a:off x="1604214" y="1230592"/>
            <a:ext cx="1180408" cy="1878677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E8B123FF-9F74-45DF-93E1-216C71EE0A0C}"/>
              </a:ext>
            </a:extLst>
          </p:cNvPr>
          <p:cNvGrpSpPr/>
          <p:nvPr/>
        </p:nvGrpSpPr>
        <p:grpSpPr>
          <a:xfrm>
            <a:off x="5057231" y="2401931"/>
            <a:ext cx="1945178" cy="1246909"/>
            <a:chOff x="3657600" y="2394065"/>
            <a:chExt cx="3973484" cy="2593571"/>
          </a:xfrm>
        </p:grpSpPr>
        <p:pic>
          <p:nvPicPr>
            <p:cNvPr id="10" name="Picture 2" descr="Image result for friction">
              <a:extLst>
                <a:ext uri="{FF2B5EF4-FFF2-40B4-BE49-F238E27FC236}">
                  <a16:creationId xmlns:a16="http://schemas.microsoft.com/office/drawing/2014/main" xmlns="" id="{098F258A-47B4-4020-A726-2FFDB3E86E2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clrChange>
                <a:clrFrom>
                  <a:srgbClr val="FEFAFE"/>
                </a:clrFrom>
                <a:clrTo>
                  <a:srgbClr val="FEFA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230" t="5033" r="20270" b="7722"/>
            <a:stretch/>
          </p:blipFill>
          <p:spPr bwMode="auto">
            <a:xfrm>
              <a:off x="3657600" y="2394065"/>
              <a:ext cx="3973484" cy="2593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48B47466-2859-4C49-A17B-CFF428A60727}"/>
                </a:ext>
              </a:extLst>
            </p:cNvPr>
            <p:cNvSpPr/>
            <p:nvPr/>
          </p:nvSpPr>
          <p:spPr>
            <a:xfrm>
              <a:off x="4738255" y="2394065"/>
              <a:ext cx="1080654" cy="3990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DE2087E-CC59-4B4D-87A9-89EE1977FD4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" r="47975"/>
          <a:stretch/>
        </p:blipFill>
        <p:spPr>
          <a:xfrm>
            <a:off x="9573633" y="1189292"/>
            <a:ext cx="1014153" cy="14044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79F18D05-672F-4A66-94DC-3ED381DC210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53" r="25341" b="17894"/>
          <a:stretch/>
        </p:blipFill>
        <p:spPr>
          <a:xfrm>
            <a:off x="5314472" y="4987668"/>
            <a:ext cx="1430696" cy="14044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620A3541-E8D3-4798-8AD1-B7817D60343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706" y="5191551"/>
            <a:ext cx="2134381" cy="12005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1F3B3AD1-96A7-4991-A612-5B65350A87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2213" y="4819602"/>
            <a:ext cx="3367075" cy="972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78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09FD90-1496-4B7D-89C3-712B69BB7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/>
              <a:t>Tasg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0F6490-9B68-44FD-A318-F6B9BB0C78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3600" dirty="0"/>
              <a:t>Dyddiad: 11.11.2019 – Yr Unfed ar ddeg o Dachwedd 2019</a:t>
            </a:r>
          </a:p>
          <a:p>
            <a:r>
              <a:rPr lang="cy-GB" sz="3600" dirty="0"/>
              <a:t>Nod: I gasglu gwybodaeth am y 6 grym gwahanol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349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que 6">
            <a:extLst>
              <a:ext uri="{FF2B5EF4-FFF2-40B4-BE49-F238E27FC236}">
                <a16:creationId xmlns:a16="http://schemas.microsoft.com/office/drawing/2014/main" xmlns="" id="{51EF731C-3034-44D1-9031-9163A0C77DDF}"/>
              </a:ext>
            </a:extLst>
          </p:cNvPr>
          <p:cNvSpPr/>
          <p:nvPr/>
        </p:nvSpPr>
        <p:spPr>
          <a:xfrm>
            <a:off x="2945476" y="1928553"/>
            <a:ext cx="6301048" cy="2543695"/>
          </a:xfrm>
          <a:prstGeom prst="plaque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7738BA-AA15-4CD5-BC65-27914247CA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3520" y="1471498"/>
            <a:ext cx="9144000" cy="2387600"/>
          </a:xfrm>
        </p:spPr>
        <p:txBody>
          <a:bodyPr>
            <a:normAutofit/>
          </a:bodyPr>
          <a:lstStyle/>
          <a:p>
            <a:r>
              <a:rPr lang="cy-GB" sz="9600" b="1" dirty="0"/>
              <a:t>Grymoedd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xmlns="" id="{0962FF46-DF1D-4D27-B977-A0CEA9C63894}"/>
              </a:ext>
            </a:extLst>
          </p:cNvPr>
          <p:cNvSpPr/>
          <p:nvPr/>
        </p:nvSpPr>
        <p:spPr>
          <a:xfrm>
            <a:off x="372687" y="5735637"/>
            <a:ext cx="1456113" cy="7439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xmlns="" id="{D2791BC6-A816-4399-BE5C-A3F55AA2D069}"/>
              </a:ext>
            </a:extLst>
          </p:cNvPr>
          <p:cNvSpPr/>
          <p:nvPr/>
        </p:nvSpPr>
        <p:spPr>
          <a:xfrm rot="10800000">
            <a:off x="2014451" y="5735637"/>
            <a:ext cx="1456113" cy="7439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xmlns="" id="{49C91224-385D-43F2-8ED2-BEB7E4E9A98A}"/>
              </a:ext>
            </a:extLst>
          </p:cNvPr>
          <p:cNvSpPr/>
          <p:nvPr/>
        </p:nvSpPr>
        <p:spPr>
          <a:xfrm rot="10800000">
            <a:off x="9592891" y="140173"/>
            <a:ext cx="1116676" cy="6911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xmlns="" id="{065AEE6B-6C4A-4F7E-B1DB-6AFECFDB025A}"/>
              </a:ext>
            </a:extLst>
          </p:cNvPr>
          <p:cNvSpPr/>
          <p:nvPr/>
        </p:nvSpPr>
        <p:spPr>
          <a:xfrm>
            <a:off x="10852266" y="153787"/>
            <a:ext cx="1116676" cy="6911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906D3E9F-BEE4-4C28-8C5A-4C4195269F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57151" t="66182" r="29939" b="6424"/>
          <a:stretch/>
        </p:blipFill>
        <p:spPr>
          <a:xfrm>
            <a:off x="394047" y="292245"/>
            <a:ext cx="1028123" cy="1636308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8CAECD27-41FF-478F-8896-CB5C56E3FEB5}"/>
              </a:ext>
            </a:extLst>
          </p:cNvPr>
          <p:cNvGrpSpPr/>
          <p:nvPr/>
        </p:nvGrpSpPr>
        <p:grpSpPr>
          <a:xfrm>
            <a:off x="10017876" y="2410133"/>
            <a:ext cx="1945178" cy="1246909"/>
            <a:chOff x="3657600" y="2394065"/>
            <a:chExt cx="3973484" cy="2593571"/>
          </a:xfrm>
        </p:grpSpPr>
        <p:pic>
          <p:nvPicPr>
            <p:cNvPr id="10" name="Picture 2" descr="Image result for friction">
              <a:extLst>
                <a:ext uri="{FF2B5EF4-FFF2-40B4-BE49-F238E27FC236}">
                  <a16:creationId xmlns:a16="http://schemas.microsoft.com/office/drawing/2014/main" xmlns="" id="{375C7CFC-5AFA-4A65-B7F5-484E4A0B43D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EFAFE"/>
                </a:clrFrom>
                <a:clrTo>
                  <a:srgbClr val="FEFA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230" t="5033" r="20270" b="7722"/>
            <a:stretch/>
          </p:blipFill>
          <p:spPr bwMode="auto">
            <a:xfrm>
              <a:off x="3657600" y="2394065"/>
              <a:ext cx="3973484" cy="2593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8CB72DFA-5D22-46C2-B6E2-4F39B47097BA}"/>
                </a:ext>
              </a:extLst>
            </p:cNvPr>
            <p:cNvSpPr/>
            <p:nvPr/>
          </p:nvSpPr>
          <p:spPr>
            <a:xfrm>
              <a:off x="4738255" y="2394065"/>
              <a:ext cx="1080654" cy="3990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C0344036-7EB1-426C-BA2B-B9DD2AE495F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" r="47975"/>
          <a:stretch/>
        </p:blipFill>
        <p:spPr>
          <a:xfrm>
            <a:off x="5586254" y="129038"/>
            <a:ext cx="1014153" cy="14044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C11C4288-AB5C-432F-AE44-E494ED01FB6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53" r="25341" b="17894"/>
          <a:stretch/>
        </p:blipFill>
        <p:spPr>
          <a:xfrm>
            <a:off x="5647230" y="5311910"/>
            <a:ext cx="1430696" cy="14044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D928A682-2715-4AAF-AC4A-6594CB8E3B3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86" y="2848907"/>
            <a:ext cx="2134381" cy="12005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62485837-EF85-4F74-807D-F0CC0DBA592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5987" y="5249515"/>
            <a:ext cx="3367075" cy="972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86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5EC231A-6157-4709-B8B5-7FB7A7D05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7513" y="2743199"/>
            <a:ext cx="6316287" cy="3433763"/>
          </a:xfrm>
        </p:spPr>
        <p:txBody>
          <a:bodyPr/>
          <a:lstStyle/>
          <a:p>
            <a:r>
              <a:rPr lang="cy-GB" dirty="0"/>
              <a:t>Digwydd pan mae 2 arwyned yn cyffwrddd a’I gilydd.</a:t>
            </a:r>
          </a:p>
          <a:p>
            <a:r>
              <a:rPr lang="cy-GB" dirty="0"/>
              <a:t>Gwnebau garw – arafu pethau lawr </a:t>
            </a:r>
          </a:p>
          <a:p>
            <a:r>
              <a:rPr lang="cy-GB" dirty="0"/>
              <a:t>Gwnebau llyfn – cyflymu pethau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8CCFDE0-2902-40B1-9D75-A18515F05B88}"/>
              </a:ext>
            </a:extLst>
          </p:cNvPr>
          <p:cNvSpPr/>
          <p:nvPr/>
        </p:nvSpPr>
        <p:spPr>
          <a:xfrm>
            <a:off x="533079" y="357140"/>
            <a:ext cx="347365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66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Ffrithiant</a:t>
            </a:r>
            <a:endParaRPr lang="cy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DF5D9989-9780-45A7-A56B-DF90E777B0DF}"/>
              </a:ext>
            </a:extLst>
          </p:cNvPr>
          <p:cNvGrpSpPr/>
          <p:nvPr/>
        </p:nvGrpSpPr>
        <p:grpSpPr>
          <a:xfrm>
            <a:off x="1399631" y="3715342"/>
            <a:ext cx="1945178" cy="1246909"/>
            <a:chOff x="3657600" y="2394065"/>
            <a:chExt cx="3973484" cy="2593571"/>
          </a:xfrm>
        </p:grpSpPr>
        <p:pic>
          <p:nvPicPr>
            <p:cNvPr id="6" name="Picture 2" descr="Image result for friction">
              <a:extLst>
                <a:ext uri="{FF2B5EF4-FFF2-40B4-BE49-F238E27FC236}">
                  <a16:creationId xmlns:a16="http://schemas.microsoft.com/office/drawing/2014/main" xmlns="" id="{13B1661C-002A-4041-B7C2-A2538AE782E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EFAFE"/>
                </a:clrFrom>
                <a:clrTo>
                  <a:srgbClr val="FEFA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230" t="5033" r="20270" b="7722"/>
            <a:stretch/>
          </p:blipFill>
          <p:spPr bwMode="auto">
            <a:xfrm>
              <a:off x="3657600" y="2394065"/>
              <a:ext cx="3973484" cy="2593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xmlns="" id="{E78A370A-5944-421A-B3B4-F751D1117EF8}"/>
                </a:ext>
              </a:extLst>
            </p:cNvPr>
            <p:cNvSpPr/>
            <p:nvPr/>
          </p:nvSpPr>
          <p:spPr>
            <a:xfrm>
              <a:off x="4738255" y="2394065"/>
              <a:ext cx="1080654" cy="39901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92026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B82629B-B8F3-428D-B10E-C89E6022A0C0}"/>
              </a:ext>
            </a:extLst>
          </p:cNvPr>
          <p:cNvSpPr/>
          <p:nvPr/>
        </p:nvSpPr>
        <p:spPr>
          <a:xfrm>
            <a:off x="350200" y="357140"/>
            <a:ext cx="10090585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y-GB" sz="66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Cynllunio Arbrawf</a:t>
            </a:r>
            <a:endParaRPr lang="cy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D0F812E9-DF96-4A20-A7B4-901434845A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909" t="31749" r="47227" b="29202"/>
          <a:stretch/>
        </p:blipFill>
        <p:spPr>
          <a:xfrm>
            <a:off x="781396" y="2090651"/>
            <a:ext cx="4006735" cy="26766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40A9DB0-6494-4654-99F8-F0D26637DFE7}"/>
              </a:ext>
            </a:extLst>
          </p:cNvPr>
          <p:cNvSpPr txBox="1"/>
          <p:nvPr/>
        </p:nvSpPr>
        <p:spPr>
          <a:xfrm>
            <a:off x="6517178" y="2090651"/>
            <a:ext cx="5353396" cy="33855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u="sng" dirty="0"/>
              <a:t>Meini prawf llwyddiant: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/>
              <a:t>Deall sut mae ffrithiant yn gweithio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/>
              <a:t>Defnyddio deunyddiau gwhanol mewn arbrawf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/>
              <a:t>Gosod lan arbrawf yn gywir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/>
              <a:t>Sicrhau prawf teg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6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62D0A377-4FE0-41E9-84AF-94F62AA8FEB0}"/>
              </a:ext>
            </a:extLst>
          </p:cNvPr>
          <p:cNvSpPr/>
          <p:nvPr/>
        </p:nvSpPr>
        <p:spPr>
          <a:xfrm rot="21098542">
            <a:off x="2325769" y="1171787"/>
            <a:ext cx="754046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9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Rhagfynegiad?</a:t>
            </a:r>
            <a:endParaRPr lang="cy-GB" sz="9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76A08114-04EE-4D86-8BF1-B86EA509457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5679">
            <a:off x="7714211" y="3915171"/>
            <a:ext cx="3295534" cy="18537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C7B4A394-F4A8-47E2-BF84-7E812BE572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268" y="4567432"/>
            <a:ext cx="2290568" cy="229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03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1CB1685-4D87-4E05-8C9E-5D983694B8C4}"/>
              </a:ext>
            </a:extLst>
          </p:cNvPr>
          <p:cNvSpPr/>
          <p:nvPr/>
        </p:nvSpPr>
        <p:spPr>
          <a:xfrm>
            <a:off x="5131852" y="2967335"/>
            <a:ext cx="16290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Offer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xmlns="" id="{954CA8D2-F9A0-487B-BE38-66B69752D80F}"/>
              </a:ext>
            </a:extLst>
          </p:cNvPr>
          <p:cNvSpPr/>
          <p:nvPr/>
        </p:nvSpPr>
        <p:spPr>
          <a:xfrm>
            <a:off x="4308763" y="2714105"/>
            <a:ext cx="3574473" cy="142978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FE38174-4EA6-44A3-A4A8-E338331E7CC0}"/>
              </a:ext>
            </a:extLst>
          </p:cNvPr>
          <p:cNvSpPr txBox="1"/>
          <p:nvPr/>
        </p:nvSpPr>
        <p:spPr>
          <a:xfrm>
            <a:off x="8362604" y="801595"/>
            <a:ext cx="27598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Ramp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F90BCBC-4EAC-4008-8D26-176DE2F8B431}"/>
              </a:ext>
            </a:extLst>
          </p:cNvPr>
          <p:cNvSpPr txBox="1"/>
          <p:nvPr/>
        </p:nvSpPr>
        <p:spPr>
          <a:xfrm>
            <a:off x="9343505" y="2593571"/>
            <a:ext cx="27598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/>
              <a:t>Deunyddiau gwahanol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1A44556-24B0-4DF3-ADA6-F9DB9E767313}"/>
              </a:ext>
            </a:extLst>
          </p:cNvPr>
          <p:cNvSpPr txBox="1"/>
          <p:nvPr/>
        </p:nvSpPr>
        <p:spPr>
          <a:xfrm>
            <a:off x="8246225" y="4804756"/>
            <a:ext cx="3945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/>
              <a:t>Ceir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92E0369-C19A-447F-AF8D-70F4D857B532}"/>
              </a:ext>
            </a:extLst>
          </p:cNvPr>
          <p:cNvSpPr txBox="1"/>
          <p:nvPr/>
        </p:nvSpPr>
        <p:spPr>
          <a:xfrm>
            <a:off x="1296785" y="532015"/>
            <a:ext cx="4106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/>
              <a:t>Amserydd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0B3C4CA-D4AE-4F66-B9A9-827E5F2A4492}"/>
              </a:ext>
            </a:extLst>
          </p:cNvPr>
          <p:cNvSpPr txBox="1"/>
          <p:nvPr/>
        </p:nvSpPr>
        <p:spPr>
          <a:xfrm>
            <a:off x="864524" y="2714105"/>
            <a:ext cx="25104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Tap </a:t>
            </a:r>
            <a:r>
              <a:rPr lang="cy-GB" sz="4000" dirty="0"/>
              <a:t>selo</a:t>
            </a:r>
            <a:r>
              <a:rPr lang="en-GB" sz="40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146D490-B50C-4BC9-AEE3-0488593965D8}"/>
              </a:ext>
            </a:extLst>
          </p:cNvPr>
          <p:cNvSpPr txBox="1"/>
          <p:nvPr/>
        </p:nvSpPr>
        <p:spPr>
          <a:xfrm>
            <a:off x="864524" y="4804756"/>
            <a:ext cx="3444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Tap </a:t>
            </a:r>
            <a:r>
              <a:rPr lang="en-GB" sz="3600" dirty="0" err="1"/>
              <a:t>mesur</a:t>
            </a:r>
            <a:endParaRPr lang="en-GB" sz="3600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xmlns="" id="{97B26219-8583-4C13-BB9E-4DBE04153230}"/>
              </a:ext>
            </a:extLst>
          </p:cNvPr>
          <p:cNvCxnSpPr/>
          <p:nvPr/>
        </p:nvCxnSpPr>
        <p:spPr>
          <a:xfrm flipV="1">
            <a:off x="7165571" y="1509481"/>
            <a:ext cx="1197033" cy="1204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xmlns="" id="{0254238A-300B-4E3D-945A-1446F6052712}"/>
              </a:ext>
            </a:extLst>
          </p:cNvPr>
          <p:cNvCxnSpPr>
            <a:endCxn id="5" idx="1"/>
          </p:cNvCxnSpPr>
          <p:nvPr/>
        </p:nvCxnSpPr>
        <p:spPr>
          <a:xfrm>
            <a:off x="7883236" y="3255290"/>
            <a:ext cx="1460269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xmlns="" id="{D9552EA4-C4C3-4EA5-A46A-A054AA2263C4}"/>
              </a:ext>
            </a:extLst>
          </p:cNvPr>
          <p:cNvCxnSpPr/>
          <p:nvPr/>
        </p:nvCxnSpPr>
        <p:spPr>
          <a:xfrm>
            <a:off x="7581207" y="3917010"/>
            <a:ext cx="665018" cy="1037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16F01061-2333-4C1B-8BF6-04D7D655A914}"/>
              </a:ext>
            </a:extLst>
          </p:cNvPr>
          <p:cNvCxnSpPr/>
          <p:nvPr/>
        </p:nvCxnSpPr>
        <p:spPr>
          <a:xfrm flipH="1" flipV="1">
            <a:off x="3640975" y="1322513"/>
            <a:ext cx="1490877" cy="13172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5D852889-21A3-47B5-974B-2385F458CC21}"/>
              </a:ext>
            </a:extLst>
          </p:cNvPr>
          <p:cNvCxnSpPr/>
          <p:nvPr/>
        </p:nvCxnSpPr>
        <p:spPr>
          <a:xfrm flipH="1" flipV="1">
            <a:off x="2759825" y="3421991"/>
            <a:ext cx="1548938" cy="1899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xmlns="" id="{AD21ED55-FFC1-466E-A6BE-85B2713A411E}"/>
              </a:ext>
            </a:extLst>
          </p:cNvPr>
          <p:cNvCxnSpPr/>
          <p:nvPr/>
        </p:nvCxnSpPr>
        <p:spPr>
          <a:xfrm flipH="1">
            <a:off x="3161672" y="4143894"/>
            <a:ext cx="1792713" cy="9840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306C18CC-4D32-4FC9-83A0-EE7A08BCB30F}"/>
              </a:ext>
            </a:extLst>
          </p:cNvPr>
          <p:cNvSpPr txBox="1"/>
          <p:nvPr/>
        </p:nvSpPr>
        <p:spPr>
          <a:xfrm>
            <a:off x="5176057" y="5834124"/>
            <a:ext cx="2707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/>
              <a:t>Llyfrau</a:t>
            </a:r>
            <a:endParaRPr lang="cy-GB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xmlns="" id="{621EDF55-41E2-4290-A5D4-B882A8F913E0}"/>
              </a:ext>
            </a:extLst>
          </p:cNvPr>
          <p:cNvCxnSpPr>
            <a:stCxn id="3" idx="4"/>
          </p:cNvCxnSpPr>
          <p:nvPr/>
        </p:nvCxnSpPr>
        <p:spPr>
          <a:xfrm flipH="1">
            <a:off x="6095999" y="4143894"/>
            <a:ext cx="1" cy="1690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057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5BD136-901D-4149-A0F1-A7680550A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Bydd fydden ni’n cynnwys yn ein dull?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34EA097-18AB-424A-982A-ACA2200315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. </a:t>
            </a:r>
            <a:r>
              <a:rPr lang="en-GB" dirty="0" err="1" smtClean="0"/>
              <a:t>Casglu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offer – </a:t>
            </a:r>
            <a:r>
              <a:rPr lang="en-GB" dirty="0" err="1" smtClean="0"/>
              <a:t>pren</a:t>
            </a:r>
            <a:r>
              <a:rPr lang="en-GB" dirty="0" smtClean="0"/>
              <a:t>, towel, </a:t>
            </a:r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tywod</a:t>
            </a:r>
            <a:r>
              <a:rPr lang="en-GB" dirty="0" smtClean="0"/>
              <a:t>, </a:t>
            </a:r>
            <a:r>
              <a:rPr lang="en-GB" dirty="0" err="1" smtClean="0"/>
              <a:t>gwyneb</a:t>
            </a:r>
            <a:r>
              <a:rPr lang="en-GB" dirty="0" smtClean="0"/>
              <a:t> </a:t>
            </a:r>
            <a:r>
              <a:rPr lang="en-GB" smtClean="0"/>
              <a:t>garw</a:t>
            </a:r>
            <a:endParaRPr lang="en-GB" dirty="0" smtClean="0"/>
          </a:p>
          <a:p>
            <a:r>
              <a:rPr lang="en-GB" dirty="0" err="1" smtClean="0"/>
              <a:t>Gosod</a:t>
            </a:r>
            <a:r>
              <a:rPr lang="en-GB" dirty="0" smtClean="0"/>
              <a:t> y ramp I </a:t>
            </a:r>
            <a:r>
              <a:rPr lang="en-GB" dirty="0" err="1" smtClean="0"/>
              <a:t>fyny</a:t>
            </a:r>
            <a:endParaRPr lang="en-GB" dirty="0" smtClean="0"/>
          </a:p>
          <a:p>
            <a:r>
              <a:rPr lang="en-GB" dirty="0" err="1" smtClean="0"/>
              <a:t>Rhowch</a:t>
            </a:r>
            <a:r>
              <a:rPr lang="en-GB" dirty="0" smtClean="0"/>
              <a:t> y </a:t>
            </a:r>
            <a:r>
              <a:rPr lang="en-GB" dirty="0" err="1" smtClean="0"/>
              <a:t>deunyddiau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ramp</a:t>
            </a:r>
          </a:p>
          <a:p>
            <a:r>
              <a:rPr lang="en-GB" dirty="0" err="1" smtClean="0"/>
              <a:t>Paratowch</a:t>
            </a:r>
            <a:r>
              <a:rPr lang="en-GB" dirty="0" smtClean="0"/>
              <a:t> y </a:t>
            </a:r>
            <a:r>
              <a:rPr lang="en-GB" dirty="0" err="1" smtClean="0"/>
              <a:t>ceir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ramp</a:t>
            </a:r>
          </a:p>
          <a:p>
            <a:r>
              <a:rPr lang="en-GB" dirty="0" err="1" smtClean="0"/>
              <a:t>Amseru</a:t>
            </a:r>
            <a:r>
              <a:rPr lang="en-GB" dirty="0" smtClean="0"/>
              <a:t> y </a:t>
            </a:r>
            <a:r>
              <a:rPr lang="en-GB" dirty="0" err="1" smtClean="0"/>
              <a:t>ceir</a:t>
            </a:r>
            <a:endParaRPr lang="en-GB" dirty="0" smtClean="0"/>
          </a:p>
          <a:p>
            <a:r>
              <a:rPr lang="en-GB" dirty="0" err="1" smtClean="0"/>
              <a:t>Mesur</a:t>
            </a:r>
            <a:r>
              <a:rPr lang="en-GB" dirty="0" smtClean="0"/>
              <a:t> y </a:t>
            </a:r>
            <a:r>
              <a:rPr lang="en-GB" dirty="0" err="1" smtClean="0"/>
              <a:t>pellter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Cofnodwch</a:t>
            </a:r>
            <a:r>
              <a:rPr lang="en-GB" dirty="0" smtClean="0"/>
              <a:t> y </a:t>
            </a:r>
            <a:r>
              <a:rPr lang="en-GB" dirty="0" err="1" smtClean="0"/>
              <a:t>canlynidau</a:t>
            </a:r>
            <a:endParaRPr lang="en-GB" dirty="0" smtClean="0"/>
          </a:p>
          <a:p>
            <a:r>
              <a:rPr lang="en-GB" dirty="0" err="1" smtClean="0"/>
              <a:t>Ailadrodd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arbrawf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deunydd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868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5950D4B-0D61-457B-B264-36F4893C5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u="sng" dirty="0"/>
              <a:t>Dyddiad: </a:t>
            </a:r>
            <a:r>
              <a:rPr lang="cy-GB" sz="4000" dirty="0"/>
              <a:t>18.11.19</a:t>
            </a:r>
            <a:br>
              <a:rPr lang="cy-GB" sz="4000" dirty="0"/>
            </a:br>
            <a:r>
              <a:rPr lang="cy-GB" sz="4000" u="sng" dirty="0"/>
              <a:t>Nod: </a:t>
            </a:r>
            <a:r>
              <a:rPr lang="cy-GB" sz="4000" dirty="0"/>
              <a:t>Adnabod ffrithiant a chreu arbrawf.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DEFD43D-15F0-4702-A3CE-1E0834FDA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9949"/>
            <a:ext cx="10515600" cy="3467013"/>
          </a:xfrm>
        </p:spPr>
        <p:txBody>
          <a:bodyPr/>
          <a:lstStyle/>
          <a:p>
            <a:pPr marL="0" indent="0">
              <a:buNone/>
            </a:pPr>
            <a:r>
              <a:rPr lang="cy-GB" u="sng" dirty="0"/>
              <a:t>Mae angen i ni cynllunio arbrawf trwy:</a:t>
            </a:r>
          </a:p>
          <a:p>
            <a:r>
              <a:rPr lang="cy-GB" dirty="0"/>
              <a:t>Creu rhagfynegiad</a:t>
            </a:r>
          </a:p>
          <a:p>
            <a:r>
              <a:rPr lang="cy-GB" dirty="0"/>
              <a:t>Gwneud rhestr o’r offer sydd angen arnyn ni</a:t>
            </a:r>
          </a:p>
          <a:p>
            <a:r>
              <a:rPr lang="cy-GB" dirty="0"/>
              <a:t>Penderfynnu ar dull addas fel dosbarth.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36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335</Words>
  <Application>Microsoft Office PowerPoint</Application>
  <PresentationFormat>Widescreen</PresentationFormat>
  <Paragraphs>71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Grymoedd</vt:lpstr>
      <vt:lpstr>PowerPoint Presentation</vt:lpstr>
      <vt:lpstr>Mae grym yn gwneud 4 peth…</vt:lpstr>
      <vt:lpstr>PowerPoint Presentation</vt:lpstr>
      <vt:lpstr>Tasg</vt:lpstr>
      <vt:lpstr>Grymoedd</vt:lpstr>
      <vt:lpstr>PowerPoint Presentation</vt:lpstr>
      <vt:lpstr>PowerPoint Presentation</vt:lpstr>
      <vt:lpstr>PowerPoint Presentation</vt:lpstr>
      <vt:lpstr>PowerPoint Presentation</vt:lpstr>
      <vt:lpstr>Bydd fydden ni’n cynnwys yn ein dull?</vt:lpstr>
      <vt:lpstr>Dyddiad: 18.11.19 Nod: Adnabod ffrithiant a chreu arbrawf.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Grymoedd</dc:title>
  <dc:creator>Lauren Cole</dc:creator>
  <cp:lastModifiedBy>Sioned Jones</cp:lastModifiedBy>
  <cp:revision>21</cp:revision>
  <dcterms:created xsi:type="dcterms:W3CDTF">2019-10-24T09:52:07Z</dcterms:created>
  <dcterms:modified xsi:type="dcterms:W3CDTF">2019-11-18T14:31:42Z</dcterms:modified>
</cp:coreProperties>
</file>