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 id="267" r:id="rId15"/>
  </p:sldIdLst>
  <p:sldSz cx="9144000" cy="5143500" type="screen16x9"/>
  <p:notesSz cx="6858000" cy="9144000"/>
  <p:embeddedFontLst>
    <p:embeddedFont>
      <p:font typeface="Raleway" panose="020B0403030101060003"/>
      <p:regular r:id="rId19"/>
    </p:embeddedFont>
    <p:embeddedFont>
      <p:font typeface="Source Sans Pro" panose="020B0503030403020204"/>
      <p:regular r:id="rId20"/>
    </p:embeddedFont>
    <p:embeddedFont>
      <p:font typeface="Calibri" panose="020F0502020204030204" pitchFamily="34" charset="0"/>
      <p:regular r:id="rId21"/>
      <p:bold r:id="rId22"/>
      <p:italic r:id="rId23"/>
      <p:boldItalic r:id="rId24"/>
    </p:embeddedFont>
  </p:embeddedFontLst>
  <p:custDataLst>
    <p:tags r:id="rId25"/>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620" userDrawn="1">
          <p15:clr>
            <a:srgbClr val="747775"/>
          </p15:clr>
        </p15:guide>
        <p15:guide id="2" pos="2880"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5" Type="http://schemas.openxmlformats.org/officeDocument/2006/relationships/tags" Target="tags/tag1.xml"/><Relationship Id="rId24" Type="http://schemas.openxmlformats.org/officeDocument/2006/relationships/font" Target="fonts/font6.fntdata"/><Relationship Id="rId23" Type="http://schemas.openxmlformats.org/officeDocument/2006/relationships/font" Target="fonts/font5.fntdata"/><Relationship Id="rId22" Type="http://schemas.openxmlformats.org/officeDocument/2006/relationships/font" Target="fonts/font4.fntdata"/><Relationship Id="rId21" Type="http://schemas.openxmlformats.org/officeDocument/2006/relationships/font" Target="fonts/font3.fntdata"/><Relationship Id="rId20" Type="http://schemas.openxmlformats.org/officeDocument/2006/relationships/font" Target="fonts/font2.fntdata"/><Relationship Id="rId2" Type="http://schemas.openxmlformats.org/officeDocument/2006/relationships/theme" Target="theme/theme1.xml"/><Relationship Id="rId19" Type="http://schemas.openxmlformats.org/officeDocument/2006/relationships/font" Target="fonts/font1.fntdata"/><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L="914400" marR="0" lvl="1"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L="1371600" marR="0" lvl="2"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L="1828800" marR="0" lvl="3"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L="2286000" marR="0" lvl="4"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L="2743200" marR="0" lvl="5"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L="3200400" marR="0" lvl="6"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L="3657600" marR="0" lvl="7"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L="4114800" marR="0" lvl="8"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4"/>
        <p:cNvGrpSpPr/>
        <p:nvPr/>
      </p:nvGrpSpPr>
      <p:grpSpPr>
        <a:xfrm>
          <a:off x="0" y="0"/>
          <a:ext cx="0" cy="0"/>
          <a:chOff x="0" y="0"/>
          <a:chExt cx="0" cy="0"/>
        </a:xfrm>
      </p:grpSpPr>
      <p:sp>
        <p:nvSpPr>
          <p:cNvPr id="55" name="Google Shape;5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6" name="Google Shape;5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60"/>
        <p:cNvGrpSpPr/>
        <p:nvPr/>
      </p:nvGrpSpPr>
      <p:grpSpPr>
        <a:xfrm>
          <a:off x="0" y="0"/>
          <a:ext cx="0" cy="0"/>
          <a:chOff x="0" y="0"/>
          <a:chExt cx="0" cy="0"/>
        </a:xfrm>
      </p:grpSpPr>
      <p:sp>
        <p:nvSpPr>
          <p:cNvPr id="61" name="Google Shape;6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2" name="Google Shape;6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This presentation aims to present the concept of organisational culture change and development, focusing on the role of HRM in managing the impact of organisational change and development. Organisational change and development at Paradise Soho will be presented through this presentation by mentioning the benefits and impact of organisational culture change and development on that restaurant. </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68"/>
        <p:cNvGrpSpPr/>
        <p:nvPr/>
      </p:nvGrpSpPr>
      <p:grpSpPr>
        <a:xfrm>
          <a:off x="0" y="0"/>
          <a:ext cx="0" cy="0"/>
          <a:chOff x="0" y="0"/>
          <a:chExt cx="0" cy="0"/>
        </a:xfrm>
      </p:grpSpPr>
      <p:sp>
        <p:nvSpPr>
          <p:cNvPr id="69" name="Google Shape;69;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0" name="Google Shape;70;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b="1">
                <a:solidFill>
                  <a:schemeClr val="dk1"/>
                </a:solidFill>
                <a:latin typeface="Times New Roman" panose="02020603050405020304"/>
                <a:ea typeface="Times New Roman" panose="02020603050405020304"/>
                <a:cs typeface="Times New Roman" panose="02020603050405020304"/>
                <a:sym typeface="Times New Roman" panose="02020603050405020304"/>
              </a:rPr>
              <a:t> </a:t>
            </a: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Paradis Soho is a cosy and small restaurant in London which commonly serves the dishes of Sri Lanka. This restaurant included different services such as take-away, delivery and dine-in. This restaurant is the evidence of organisational culture change as this restaurant establishes itself in the environment of London but includes the culture of Sri Lanka as organisational culture. This restaurant is located at 61 Rupert St, London W1D 7 PW,</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United Kingdom and included more dishes like Crudo and doughnuts besides Sri Lankan dishes. </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0"/>
              </a:spcBef>
              <a:spcAft>
                <a:spcPts val="0"/>
              </a:spcAft>
              <a:buSzPts val="1100"/>
              <a:buNone/>
            </a:p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77"/>
        <p:cNvGrpSpPr/>
        <p:nvPr/>
      </p:nvGrpSpPr>
      <p:grpSpPr>
        <a:xfrm>
          <a:off x="0" y="0"/>
          <a:ext cx="0" cy="0"/>
          <a:chOff x="0" y="0"/>
          <a:chExt cx="0" cy="0"/>
        </a:xfrm>
      </p:grpSpPr>
      <p:sp>
        <p:nvSpPr>
          <p:cNvPr id="78" name="Google Shape;7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9" name="Google Shape;7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Organisational culture is determined by the values, beliefs, goals and strategies of organisations, and the change in the organisational culture happens due to the change in those aspects. Organisational culture and development can affect each other as organisational development discusses the optimisation of strategies, processes, people and metrics for increasing organisational effectiveness. On the other hand, organisational culture supports organisational development by ensuring specific strategies, goals, values and beliefs of organisations. </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0"/>
              </a:spcBef>
              <a:spcAft>
                <a:spcPts val="0"/>
              </a:spcAft>
              <a:buSzPts val="1100"/>
              <a:buNone/>
            </a:p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5"/>
        <p:cNvGrpSpPr/>
        <p:nvPr/>
      </p:nvGrpSpPr>
      <p:grpSpPr>
        <a:xfrm>
          <a:off x="0" y="0"/>
          <a:ext cx="0" cy="0"/>
          <a:chOff x="0" y="0"/>
          <a:chExt cx="0" cy="0"/>
        </a:xfrm>
      </p:grpSpPr>
      <p:sp>
        <p:nvSpPr>
          <p:cNvPr id="86" name="Google Shape;86;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7" name="Google Shape;87;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current problem of deficiency of a proper communication system affects Paradise Soho by reducing its customers as customers face difficulties connecting with the restaurant due to the absence of a phone number on their official website. This restaurant is also associated with some other current problems such as the high price of food and the rude behaviours of staff and management. Both problems of high prices and rude behaviours lead this restaurant to lose a high range of customers in the competitive food service market in London. </a:t>
            </a:r>
            <a:endParaRPr>
              <a:solidFill>
                <a:schemeClr val="dk1"/>
              </a:solidFill>
            </a:endParaRPr>
          </a:p>
          <a:p>
            <a:pPr marL="0" lvl="0" indent="0" algn="l" rtl="0">
              <a:lnSpc>
                <a:spcPct val="100000"/>
              </a:lnSpc>
              <a:spcBef>
                <a:spcPts val="0"/>
              </a:spcBef>
              <a:spcAft>
                <a:spcPts val="0"/>
              </a:spcAft>
              <a:buSzPts val="1100"/>
              <a:buNone/>
            </a:p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3"/>
        <p:cNvGrpSpPr/>
        <p:nvPr/>
      </p:nvGrpSpPr>
      <p:grpSpPr>
        <a:xfrm>
          <a:off x="0" y="0"/>
          <a:ext cx="0" cy="0"/>
          <a:chOff x="0" y="0"/>
          <a:chExt cx="0" cy="0"/>
        </a:xfrm>
      </p:grpSpPr>
      <p:sp>
        <p:nvSpPr>
          <p:cNvPr id="94" name="Google Shape;9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5" name="Google Shape;9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Organisational culture change and development is an essential step to improve the quality of an organisation, especially in a high-competition market. Paradise Soho is associated with high competition in the market, which raises the demand for organisational culture change and development. Paradise Soho can implement environmental sustainability in its services by including organisational culture change and development. </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1"/>
        <p:cNvGrpSpPr/>
        <p:nvPr/>
      </p:nvGrpSpPr>
      <p:grpSpPr>
        <a:xfrm>
          <a:off x="0" y="0"/>
          <a:ext cx="0" cy="0"/>
          <a:chOff x="0" y="0"/>
          <a:chExt cx="0" cy="0"/>
        </a:xfrm>
      </p:grpSpPr>
      <p:sp>
        <p:nvSpPr>
          <p:cNvPr id="102" name="Google Shape;10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3" name="Google Shape;10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b="1">
                <a:solidFill>
                  <a:schemeClr val="dk1"/>
                </a:solidFill>
                <a:latin typeface="Times New Roman" panose="02020603050405020304"/>
                <a:ea typeface="Times New Roman" panose="02020603050405020304"/>
                <a:cs typeface="Times New Roman" panose="02020603050405020304"/>
                <a:sym typeface="Times New Roman" panose="02020603050405020304"/>
              </a:rPr>
              <a:t> </a:t>
            </a: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Every organisation should change their culture and development with time to increase its value in the market. Paradise Soho faced many challenges due to the deficiency of organisational change and development in; which the first challenge was high competition in the market. This organisation needs to bring change in its development and culture to combat high competencies in the London market. The customers of this restaurant also tend to reduce as customers in London mostly prefer pub restaurants and varieties in the dishes. The reputation of any restaurant depends on the activities like trend following and the inclusion of innovative organisational culture and development. Paradise Soho loses its reputation due to failure to include organisational culture change and development.</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8"/>
        <p:cNvGrpSpPr/>
        <p:nvPr/>
      </p:nvGrpSpPr>
      <p:grpSpPr>
        <a:xfrm>
          <a:off x="0" y="0"/>
          <a:ext cx="0" cy="0"/>
          <a:chOff x="0" y="0"/>
          <a:chExt cx="0" cy="0"/>
        </a:xfrm>
      </p:grpSpPr>
      <p:sp>
        <p:nvSpPr>
          <p:cNvPr id="109" name="Google Shape;10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0" name="Google Shape;110;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Paradise Soho, as a restaurant in the competitive market, faced a reduction in its customer group due to a deficiency in their organisational culture change and development which can be reduced by implementing action of organisational culture change and organisational development. The problems in their employees can be reduced by changing the organisational culture and development, which further increases the engagement of employees. Customer satisfaction also depends on the activities in organisational culture change and increasing organisational development. </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6"/>
        <p:cNvGrpSpPr/>
        <p:nvPr/>
      </p:nvGrpSpPr>
      <p:grpSpPr>
        <a:xfrm>
          <a:off x="0" y="0"/>
          <a:ext cx="0" cy="0"/>
          <a:chOff x="0" y="0"/>
          <a:chExt cx="0" cy="0"/>
        </a:xfrm>
      </p:grpSpPr>
      <p:sp>
        <p:nvSpPr>
          <p:cNvPr id="117" name="Google Shape;117;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 name="Google Shape;118;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This presentation concluded that Paradise Soho, as a Sri Lankan restaurant in London, faced different problems like high competition, customer deficiency and others which can be reduced by implementing activities of organisational culture change and development. The management team of this restaurant should focus on implementing a sustainable employee programme and proper communication system to increase its employees and customer engagement. </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4"/>
        <p:cNvGrpSpPr/>
        <p:nvPr/>
      </p:nvGrpSpPr>
      <p:grpSpPr>
        <a:xfrm>
          <a:off x="0" y="0"/>
          <a:ext cx="0" cy="0"/>
          <a:chOff x="0" y="0"/>
          <a:chExt cx="0" cy="0"/>
        </a:xfrm>
      </p:grpSpPr>
      <p:sp>
        <p:nvSpPr>
          <p:cNvPr id="125" name="Google Shape;125;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0"/>
        <p:cNvGrpSpPr/>
        <p:nvPr/>
      </p:nvGrpSpPr>
      <p:grpSpPr>
        <a:xfrm>
          <a:off x="0" y="0"/>
          <a:ext cx="0" cy="0"/>
          <a:chOff x="0" y="0"/>
          <a:chExt cx="0" cy="0"/>
        </a:xfrm>
      </p:grpSpPr>
      <p:sp>
        <p:nvSpPr>
          <p:cNvPr id="131" name="Google Shape;131;g21d94b4e29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21d94b4e29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6"/>
        <p:cNvGrpSpPr/>
        <p:nvPr/>
      </p:nvGrpSpPr>
      <p:grpSpPr>
        <a:xfrm>
          <a:off x="0" y="0"/>
          <a:ext cx="0" cy="0"/>
          <a:chOff x="0" y="0"/>
          <a:chExt cx="0" cy="0"/>
        </a:xfrm>
      </p:grpSpPr>
      <p:sp>
        <p:nvSpPr>
          <p:cNvPr id="137" name="Google Shape;137;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8" name="Google Shape;138;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 name="Shape 9"/>
        <p:cNvGrpSpPr/>
        <p:nvPr/>
      </p:nvGrpSpPr>
      <p:grpSpPr>
        <a:xfrm>
          <a:off x="0" y="0"/>
          <a:ext cx="0" cy="0"/>
          <a:chOff x="0" y="0"/>
          <a:chExt cx="0" cy="0"/>
        </a:xfrm>
      </p:grpSpPr>
      <p:sp>
        <p:nvSpPr>
          <p:cNvPr id="10" name="Google Shape;10;p13"/>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1" name="Google Shape;11;p13"/>
          <p:cNvSpPr txBox="1">
            <a:spLocks noGrp="1"/>
          </p:cNvSpPr>
          <p:nvPr>
            <p:ph type="ctrTitle"/>
          </p:nvPr>
        </p:nvSpPr>
        <p:spPr>
          <a:xfrm>
            <a:off x="485875" y="264475"/>
            <a:ext cx="8183700" cy="14736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4200"/>
              <a:buNone/>
              <a:defRPr sz="4200"/>
            </a:lvl1pPr>
            <a:lvl2pPr lvl="1" algn="l">
              <a:lnSpc>
                <a:spcPct val="100000"/>
              </a:lnSpc>
              <a:spcBef>
                <a:spcPts val="0"/>
              </a:spcBef>
              <a:spcAft>
                <a:spcPts val="0"/>
              </a:spcAft>
              <a:buSzPts val="4200"/>
              <a:buNone/>
              <a:defRPr sz="4200"/>
            </a:lvl2pPr>
            <a:lvl3pPr lvl="2" algn="l">
              <a:lnSpc>
                <a:spcPct val="100000"/>
              </a:lnSpc>
              <a:spcBef>
                <a:spcPts val="0"/>
              </a:spcBef>
              <a:spcAft>
                <a:spcPts val="0"/>
              </a:spcAft>
              <a:buSzPts val="4200"/>
              <a:buNone/>
              <a:defRPr sz="4200"/>
            </a:lvl3pPr>
            <a:lvl4pPr lvl="3" algn="l">
              <a:lnSpc>
                <a:spcPct val="100000"/>
              </a:lnSpc>
              <a:spcBef>
                <a:spcPts val="0"/>
              </a:spcBef>
              <a:spcAft>
                <a:spcPts val="0"/>
              </a:spcAft>
              <a:buSzPts val="4200"/>
              <a:buNone/>
              <a:defRPr sz="4200"/>
            </a:lvl4pPr>
            <a:lvl5pPr lvl="4" algn="l">
              <a:lnSpc>
                <a:spcPct val="100000"/>
              </a:lnSpc>
              <a:spcBef>
                <a:spcPts val="0"/>
              </a:spcBef>
              <a:spcAft>
                <a:spcPts val="0"/>
              </a:spcAft>
              <a:buSzPts val="4200"/>
              <a:buNone/>
              <a:defRPr sz="4200"/>
            </a:lvl5pPr>
            <a:lvl6pPr lvl="5" algn="l">
              <a:lnSpc>
                <a:spcPct val="100000"/>
              </a:lnSpc>
              <a:spcBef>
                <a:spcPts val="0"/>
              </a:spcBef>
              <a:spcAft>
                <a:spcPts val="0"/>
              </a:spcAft>
              <a:buSzPts val="4200"/>
              <a:buNone/>
              <a:defRPr sz="4200"/>
            </a:lvl6pPr>
            <a:lvl7pPr lvl="6" algn="l">
              <a:lnSpc>
                <a:spcPct val="100000"/>
              </a:lnSpc>
              <a:spcBef>
                <a:spcPts val="0"/>
              </a:spcBef>
              <a:spcAft>
                <a:spcPts val="0"/>
              </a:spcAft>
              <a:buSzPts val="4200"/>
              <a:buNone/>
              <a:defRPr sz="4200"/>
            </a:lvl7pPr>
            <a:lvl8pPr lvl="7" algn="l">
              <a:lnSpc>
                <a:spcPct val="100000"/>
              </a:lnSpc>
              <a:spcBef>
                <a:spcPts val="0"/>
              </a:spcBef>
              <a:spcAft>
                <a:spcPts val="0"/>
              </a:spcAft>
              <a:buSzPts val="4200"/>
              <a:buNone/>
              <a:defRPr sz="4200"/>
            </a:lvl8pPr>
            <a:lvl9pPr lvl="8" algn="l">
              <a:lnSpc>
                <a:spcPct val="100000"/>
              </a:lnSpc>
              <a:spcBef>
                <a:spcPts val="0"/>
              </a:spcBef>
              <a:spcAft>
                <a:spcPts val="0"/>
              </a:spcAft>
              <a:buSzPts val="4200"/>
              <a:buNone/>
              <a:defRPr sz="4200"/>
            </a:lvl9pPr>
          </a:lstStyle>
          <a:p/>
        </p:txBody>
      </p:sp>
      <p:sp>
        <p:nvSpPr>
          <p:cNvPr id="12" name="Google Shape;12;p13"/>
          <p:cNvSpPr txBox="1">
            <a:spLocks noGrp="1"/>
          </p:cNvSpPr>
          <p:nvPr>
            <p:ph type="subTitle" idx="1"/>
          </p:nvPr>
        </p:nvSpPr>
        <p:spPr>
          <a:xfrm>
            <a:off x="485875" y="1738075"/>
            <a:ext cx="8183700" cy="861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13" name="Google Shape;13;p13"/>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matchingName="Title and body">
  <p:cSld name="TITLE_AND_BODY">
    <p:spTree>
      <p:nvGrpSpPr>
        <p:cNvPr id="1" name="Shape 14"/>
        <p:cNvGrpSpPr/>
        <p:nvPr/>
      </p:nvGrpSpPr>
      <p:grpSpPr>
        <a:xfrm>
          <a:off x="0" y="0"/>
          <a:ext cx="0" cy="0"/>
          <a:chOff x="0" y="0"/>
          <a:chExt cx="0" cy="0"/>
        </a:xfrm>
      </p:grpSpPr>
      <p:sp>
        <p:nvSpPr>
          <p:cNvPr id="15" name="Google Shape;15;p14"/>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16" name="Google Shape;16;p1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p:txBody>
      </p:sp>
      <p:sp>
        <p:nvSpPr>
          <p:cNvPr id="17" name="Google Shape;17;p14"/>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1" name="Shape 18"/>
        <p:cNvGrpSpPr/>
        <p:nvPr/>
      </p:nvGrpSpPr>
      <p:grpSpPr>
        <a:xfrm>
          <a:off x="0" y="0"/>
          <a:ext cx="0" cy="0"/>
          <a:chOff x="0" y="0"/>
          <a:chExt cx="0" cy="0"/>
        </a:xfrm>
      </p:grpSpPr>
      <p:sp>
        <p:nvSpPr>
          <p:cNvPr id="19" name="Google Shape;19;p15"/>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0" name="Google Shape;20;p15"/>
          <p:cNvSpPr txBox="1">
            <a:spLocks noGrp="1"/>
          </p:cNvSpPr>
          <p:nvPr>
            <p:ph type="title"/>
          </p:nvPr>
        </p:nvSpPr>
        <p:spPr>
          <a:xfrm>
            <a:off x="485875" y="1714500"/>
            <a:ext cx="8183700" cy="78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p:txBody>
      </p:sp>
      <p:sp>
        <p:nvSpPr>
          <p:cNvPr id="21" name="Google Shape;21;p15"/>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spTree>
      <p:nvGrpSpPr>
        <p:cNvPr id="1" name="Shape 22"/>
        <p:cNvGrpSpPr/>
        <p:nvPr/>
      </p:nvGrpSpPr>
      <p:grpSpPr>
        <a:xfrm>
          <a:off x="0" y="0"/>
          <a:ext cx="0" cy="0"/>
          <a:chOff x="0" y="0"/>
          <a:chExt cx="0" cy="0"/>
        </a:xfrm>
      </p:grpSpPr>
      <p:sp>
        <p:nvSpPr>
          <p:cNvPr id="23" name="Google Shape;23;p16"/>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24" name="Google Shape;24;p16"/>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p:txBody>
      </p:sp>
      <p:sp>
        <p:nvSpPr>
          <p:cNvPr id="25" name="Google Shape;25;p16"/>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p:txBody>
      </p:sp>
      <p:sp>
        <p:nvSpPr>
          <p:cNvPr id="26" name="Google Shape;26;p16"/>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 name="Shape 27"/>
        <p:cNvGrpSpPr/>
        <p:nvPr/>
      </p:nvGrpSpPr>
      <p:grpSpPr>
        <a:xfrm>
          <a:off x="0" y="0"/>
          <a:ext cx="0" cy="0"/>
          <a:chOff x="0" y="0"/>
          <a:chExt cx="0" cy="0"/>
        </a:xfrm>
      </p:grpSpPr>
      <p:sp>
        <p:nvSpPr>
          <p:cNvPr id="28" name="Google Shape;28;p17"/>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29" name="Google Shape;29;p17"/>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0"/>
        <p:cNvGrpSpPr/>
        <p:nvPr/>
      </p:nvGrpSpPr>
      <p:grpSpPr>
        <a:xfrm>
          <a:off x="0" y="0"/>
          <a:ext cx="0" cy="0"/>
          <a:chOff x="0" y="0"/>
          <a:chExt cx="0" cy="0"/>
        </a:xfrm>
      </p:grpSpPr>
      <p:sp>
        <p:nvSpPr>
          <p:cNvPr id="31" name="Google Shape;31;p18"/>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32" name="Google Shape;32;p18"/>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p:txBody>
      </p:sp>
      <p:sp>
        <p:nvSpPr>
          <p:cNvPr id="33" name="Google Shape;33;p18"/>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2"/>
        </a:solidFill>
        <a:effectLst/>
      </p:bgPr>
    </p:bg>
    <p:spTree>
      <p:nvGrpSpPr>
        <p:cNvPr id="1" name="Shape 34"/>
        <p:cNvGrpSpPr/>
        <p:nvPr/>
      </p:nvGrpSpPr>
      <p:grpSpPr>
        <a:xfrm>
          <a:off x="0" y="0"/>
          <a:ext cx="0" cy="0"/>
          <a:chOff x="0" y="0"/>
          <a:chExt cx="0" cy="0"/>
        </a:xfrm>
      </p:grpSpPr>
      <p:sp>
        <p:nvSpPr>
          <p:cNvPr id="35" name="Google Shape;35;p19"/>
          <p:cNvSpPr txBox="1">
            <a:spLocks noGrp="1"/>
          </p:cNvSpPr>
          <p:nvPr>
            <p:ph type="title"/>
          </p:nvPr>
        </p:nvSpPr>
        <p:spPr>
          <a:xfrm>
            <a:off x="490250" y="526350"/>
            <a:ext cx="56040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p:txBody>
      </p:sp>
      <p:sp>
        <p:nvSpPr>
          <p:cNvPr id="36" name="Google Shape;36;p19"/>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7"/>
        <p:cNvGrpSpPr/>
        <p:nvPr/>
      </p:nvGrpSpPr>
      <p:grpSpPr>
        <a:xfrm>
          <a:off x="0" y="0"/>
          <a:ext cx="0" cy="0"/>
          <a:chOff x="0" y="0"/>
          <a:chExt cx="0" cy="0"/>
        </a:xfrm>
      </p:grpSpPr>
      <p:sp>
        <p:nvSpPr>
          <p:cNvPr id="38" name="Google Shape;38;p20"/>
          <p:cNvSpPr/>
          <p:nvPr/>
        </p:nvSpPr>
        <p:spPr>
          <a:xfrm>
            <a:off x="4636800" y="80700"/>
            <a:ext cx="4426500" cy="49821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cxnSp>
        <p:nvCxnSpPr>
          <p:cNvPr id="39" name="Google Shape;39;p20"/>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0" name="Google Shape;40;p20"/>
          <p:cNvSpPr txBox="1">
            <a:spLocks noGrp="1"/>
          </p:cNvSpPr>
          <p:nvPr>
            <p:ph type="title"/>
          </p:nvPr>
        </p:nvSpPr>
        <p:spPr>
          <a:xfrm>
            <a:off x="265500" y="1181700"/>
            <a:ext cx="4045200" cy="1533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3800"/>
              <a:buNone/>
              <a:defRPr sz="3800"/>
            </a:lvl1pPr>
            <a:lvl2pPr lvl="1" algn="ctr">
              <a:lnSpc>
                <a:spcPct val="100000"/>
              </a:lnSpc>
              <a:spcBef>
                <a:spcPts val="0"/>
              </a:spcBef>
              <a:spcAft>
                <a:spcPts val="0"/>
              </a:spcAft>
              <a:buSzPts val="3800"/>
              <a:buNone/>
              <a:defRPr sz="3800"/>
            </a:lvl2pPr>
            <a:lvl3pPr lvl="2" algn="ctr">
              <a:lnSpc>
                <a:spcPct val="100000"/>
              </a:lnSpc>
              <a:spcBef>
                <a:spcPts val="0"/>
              </a:spcBef>
              <a:spcAft>
                <a:spcPts val="0"/>
              </a:spcAft>
              <a:buSzPts val="3800"/>
              <a:buNone/>
              <a:defRPr sz="3800"/>
            </a:lvl3pPr>
            <a:lvl4pPr lvl="3" algn="ctr">
              <a:lnSpc>
                <a:spcPct val="100000"/>
              </a:lnSpc>
              <a:spcBef>
                <a:spcPts val="0"/>
              </a:spcBef>
              <a:spcAft>
                <a:spcPts val="0"/>
              </a:spcAft>
              <a:buSzPts val="3800"/>
              <a:buNone/>
              <a:defRPr sz="3800"/>
            </a:lvl4pPr>
            <a:lvl5pPr lvl="4" algn="ctr">
              <a:lnSpc>
                <a:spcPct val="100000"/>
              </a:lnSpc>
              <a:spcBef>
                <a:spcPts val="0"/>
              </a:spcBef>
              <a:spcAft>
                <a:spcPts val="0"/>
              </a:spcAft>
              <a:buSzPts val="3800"/>
              <a:buNone/>
              <a:defRPr sz="3800"/>
            </a:lvl5pPr>
            <a:lvl6pPr lvl="5" algn="ctr">
              <a:lnSpc>
                <a:spcPct val="100000"/>
              </a:lnSpc>
              <a:spcBef>
                <a:spcPts val="0"/>
              </a:spcBef>
              <a:spcAft>
                <a:spcPts val="0"/>
              </a:spcAft>
              <a:buSzPts val="3800"/>
              <a:buNone/>
              <a:defRPr sz="3800"/>
            </a:lvl6pPr>
            <a:lvl7pPr lvl="6" algn="ctr">
              <a:lnSpc>
                <a:spcPct val="100000"/>
              </a:lnSpc>
              <a:spcBef>
                <a:spcPts val="0"/>
              </a:spcBef>
              <a:spcAft>
                <a:spcPts val="0"/>
              </a:spcAft>
              <a:buSzPts val="3800"/>
              <a:buNone/>
              <a:defRPr sz="3800"/>
            </a:lvl7pPr>
            <a:lvl8pPr lvl="7" algn="ctr">
              <a:lnSpc>
                <a:spcPct val="100000"/>
              </a:lnSpc>
              <a:spcBef>
                <a:spcPts val="0"/>
              </a:spcBef>
              <a:spcAft>
                <a:spcPts val="0"/>
              </a:spcAft>
              <a:buSzPts val="3800"/>
              <a:buNone/>
              <a:defRPr sz="3800"/>
            </a:lvl8pPr>
            <a:lvl9pPr lvl="8" algn="ctr">
              <a:lnSpc>
                <a:spcPct val="100000"/>
              </a:lnSpc>
              <a:spcBef>
                <a:spcPts val="0"/>
              </a:spcBef>
              <a:spcAft>
                <a:spcPts val="0"/>
              </a:spcAft>
              <a:buSzPts val="3800"/>
              <a:buNone/>
              <a:defRPr sz="3800"/>
            </a:lvl9pPr>
          </a:lstStyle>
          <a:p/>
        </p:txBody>
      </p:sp>
      <p:sp>
        <p:nvSpPr>
          <p:cNvPr id="41" name="Google Shape;41;p20"/>
          <p:cNvSpPr txBox="1">
            <a:spLocks noGrp="1"/>
          </p:cNvSpPr>
          <p:nvPr>
            <p:ph type="subTitle" idx="1"/>
          </p:nvPr>
        </p:nvSpPr>
        <p:spPr>
          <a:xfrm>
            <a:off x="265500" y="2769001"/>
            <a:ext cx="4045200" cy="13455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2" name="Google Shape;42;p20"/>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0"/>
              </a:spcBef>
              <a:spcAft>
                <a:spcPts val="0"/>
              </a:spcAft>
              <a:buClr>
                <a:schemeClr val="lt1"/>
              </a:buClr>
              <a:buSzPts val="1400"/>
              <a:buChar char="○"/>
              <a:defRPr>
                <a:solidFill>
                  <a:schemeClr val="lt1"/>
                </a:solidFill>
              </a:defRPr>
            </a:lvl2pPr>
            <a:lvl3pPr marL="1371600" lvl="2" indent="-317500" algn="l">
              <a:lnSpc>
                <a:spcPct val="115000"/>
              </a:lnSpc>
              <a:spcBef>
                <a:spcPts val="0"/>
              </a:spcBef>
              <a:spcAft>
                <a:spcPts val="0"/>
              </a:spcAft>
              <a:buClr>
                <a:schemeClr val="lt1"/>
              </a:buClr>
              <a:buSzPts val="1400"/>
              <a:buChar char="■"/>
              <a:defRPr>
                <a:solidFill>
                  <a:schemeClr val="lt1"/>
                </a:solidFill>
              </a:defRPr>
            </a:lvl3pPr>
            <a:lvl4pPr marL="1828800" lvl="3" indent="-317500" algn="l">
              <a:lnSpc>
                <a:spcPct val="115000"/>
              </a:lnSpc>
              <a:spcBef>
                <a:spcPts val="0"/>
              </a:spcBef>
              <a:spcAft>
                <a:spcPts val="0"/>
              </a:spcAft>
              <a:buClr>
                <a:schemeClr val="lt1"/>
              </a:buClr>
              <a:buSzPts val="1400"/>
              <a:buChar char="●"/>
              <a:defRPr>
                <a:solidFill>
                  <a:schemeClr val="lt1"/>
                </a:solidFill>
              </a:defRPr>
            </a:lvl4pPr>
            <a:lvl5pPr marL="2286000" lvl="4" indent="-317500" algn="l">
              <a:lnSpc>
                <a:spcPct val="115000"/>
              </a:lnSpc>
              <a:spcBef>
                <a:spcPts val="0"/>
              </a:spcBef>
              <a:spcAft>
                <a:spcPts val="0"/>
              </a:spcAft>
              <a:buClr>
                <a:schemeClr val="lt1"/>
              </a:buClr>
              <a:buSzPts val="1400"/>
              <a:buChar char="○"/>
              <a:defRPr>
                <a:solidFill>
                  <a:schemeClr val="lt1"/>
                </a:solidFill>
              </a:defRPr>
            </a:lvl5pPr>
            <a:lvl6pPr marL="2743200" lvl="5" indent="-317500" algn="l">
              <a:lnSpc>
                <a:spcPct val="115000"/>
              </a:lnSpc>
              <a:spcBef>
                <a:spcPts val="0"/>
              </a:spcBef>
              <a:spcAft>
                <a:spcPts val="0"/>
              </a:spcAft>
              <a:buClr>
                <a:schemeClr val="lt1"/>
              </a:buClr>
              <a:buSzPts val="1400"/>
              <a:buChar char="■"/>
              <a:defRPr>
                <a:solidFill>
                  <a:schemeClr val="lt1"/>
                </a:solidFill>
              </a:defRPr>
            </a:lvl6pPr>
            <a:lvl7pPr marL="3200400" lvl="6" indent="-317500" algn="l">
              <a:lnSpc>
                <a:spcPct val="115000"/>
              </a:lnSpc>
              <a:spcBef>
                <a:spcPts val="0"/>
              </a:spcBef>
              <a:spcAft>
                <a:spcPts val="0"/>
              </a:spcAft>
              <a:buClr>
                <a:schemeClr val="lt1"/>
              </a:buClr>
              <a:buSzPts val="1400"/>
              <a:buChar char="●"/>
              <a:defRPr>
                <a:solidFill>
                  <a:schemeClr val="lt1"/>
                </a:solidFill>
              </a:defRPr>
            </a:lvl7pPr>
            <a:lvl8pPr marL="3657600" lvl="7" indent="-317500" algn="l">
              <a:lnSpc>
                <a:spcPct val="115000"/>
              </a:lnSpc>
              <a:spcBef>
                <a:spcPts val="0"/>
              </a:spcBef>
              <a:spcAft>
                <a:spcPts val="0"/>
              </a:spcAft>
              <a:buClr>
                <a:schemeClr val="lt1"/>
              </a:buClr>
              <a:buSzPts val="1400"/>
              <a:buChar char="○"/>
              <a:defRPr>
                <a:solidFill>
                  <a:schemeClr val="lt1"/>
                </a:solidFill>
              </a:defRPr>
            </a:lvl8pPr>
            <a:lvl9pPr marL="4114800" lvl="8" indent="-317500" algn="l">
              <a:lnSpc>
                <a:spcPct val="115000"/>
              </a:lnSpc>
              <a:spcBef>
                <a:spcPts val="0"/>
              </a:spcBef>
              <a:spcAft>
                <a:spcPts val="0"/>
              </a:spcAft>
              <a:buClr>
                <a:schemeClr val="lt1"/>
              </a:buClr>
              <a:buSzPts val="1400"/>
              <a:buChar char="■"/>
              <a:defRPr>
                <a:solidFill>
                  <a:schemeClr val="lt1"/>
                </a:solidFill>
              </a:defRPr>
            </a:lvl9pPr>
          </a:lstStyle>
          <a:p/>
        </p:txBody>
      </p:sp>
      <p:sp>
        <p:nvSpPr>
          <p:cNvPr id="43" name="Google Shape;43;p20"/>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4"/>
        <p:cNvGrpSpPr/>
        <p:nvPr/>
      </p:nvGrpSpPr>
      <p:grpSpPr>
        <a:xfrm>
          <a:off x="0" y="0"/>
          <a:ext cx="0" cy="0"/>
          <a:chOff x="0" y="0"/>
          <a:chExt cx="0" cy="0"/>
        </a:xfrm>
      </p:grpSpPr>
      <p:sp>
        <p:nvSpPr>
          <p:cNvPr id="45" name="Google Shape;45;p21"/>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2100"/>
              <a:buNone/>
              <a:defRPr sz="2100"/>
            </a:lvl1pPr>
          </a:lstStyle>
          <a:p/>
        </p:txBody>
      </p:sp>
      <p:sp>
        <p:nvSpPr>
          <p:cNvPr id="46" name="Google Shape;46;p2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7"/>
        <p:cNvGrpSpPr/>
        <p:nvPr/>
      </p:nvGrpSpPr>
      <p:grpSpPr>
        <a:xfrm>
          <a:off x="0" y="0"/>
          <a:ext cx="0" cy="0"/>
          <a:chOff x="0" y="0"/>
          <a:chExt cx="0" cy="0"/>
        </a:xfrm>
      </p:grpSpPr>
      <p:sp>
        <p:nvSpPr>
          <p:cNvPr id="48" name="Google Shape;48;p22"/>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9" name="Google Shape;49;p22"/>
          <p:cNvSpPr txBox="1">
            <a:spLocks noGrp="1"/>
          </p:cNvSpPr>
          <p:nvPr>
            <p:ph type="title" hasCustomPrompt="1"/>
          </p:nvPr>
        </p:nvSpPr>
        <p:spPr>
          <a:xfrm>
            <a:off x="311700" y="743001"/>
            <a:ext cx="8520600" cy="20064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Font typeface="Source Sans Pro" panose="020B0503030403020204"/>
              <a:buNone/>
              <a:defRPr sz="12000">
                <a:latin typeface="Source Sans Pro" panose="020B0503030403020204"/>
                <a:ea typeface="Source Sans Pro" panose="020B0503030403020204"/>
                <a:cs typeface="Source Sans Pro" panose="020B0503030403020204"/>
                <a:sym typeface="Source Sans Pro" panose="020B0503030403020204"/>
              </a:defRPr>
            </a:lvl1pPr>
            <a:lvl2pPr lvl="1" algn="ctr">
              <a:lnSpc>
                <a:spcPct val="100000"/>
              </a:lnSpc>
              <a:spcBef>
                <a:spcPts val="0"/>
              </a:spcBef>
              <a:spcAft>
                <a:spcPts val="0"/>
              </a:spcAft>
              <a:buSzPts val="12000"/>
              <a:buFont typeface="Source Sans Pro" panose="020B0503030403020204"/>
              <a:buNone/>
              <a:defRPr sz="12000">
                <a:latin typeface="Source Sans Pro" panose="020B0503030403020204"/>
                <a:ea typeface="Source Sans Pro" panose="020B0503030403020204"/>
                <a:cs typeface="Source Sans Pro" panose="020B0503030403020204"/>
                <a:sym typeface="Source Sans Pro" panose="020B0503030403020204"/>
              </a:defRPr>
            </a:lvl2pPr>
            <a:lvl3pPr lvl="2" algn="ctr">
              <a:lnSpc>
                <a:spcPct val="100000"/>
              </a:lnSpc>
              <a:spcBef>
                <a:spcPts val="0"/>
              </a:spcBef>
              <a:spcAft>
                <a:spcPts val="0"/>
              </a:spcAft>
              <a:buSzPts val="12000"/>
              <a:buFont typeface="Source Sans Pro" panose="020B0503030403020204"/>
              <a:buNone/>
              <a:defRPr sz="12000">
                <a:latin typeface="Source Sans Pro" panose="020B0503030403020204"/>
                <a:ea typeface="Source Sans Pro" panose="020B0503030403020204"/>
                <a:cs typeface="Source Sans Pro" panose="020B0503030403020204"/>
                <a:sym typeface="Source Sans Pro" panose="020B0503030403020204"/>
              </a:defRPr>
            </a:lvl3pPr>
            <a:lvl4pPr lvl="3" algn="ctr">
              <a:lnSpc>
                <a:spcPct val="100000"/>
              </a:lnSpc>
              <a:spcBef>
                <a:spcPts val="0"/>
              </a:spcBef>
              <a:spcAft>
                <a:spcPts val="0"/>
              </a:spcAft>
              <a:buSzPts val="12000"/>
              <a:buFont typeface="Source Sans Pro" panose="020B0503030403020204"/>
              <a:buNone/>
              <a:defRPr sz="12000">
                <a:latin typeface="Source Sans Pro" panose="020B0503030403020204"/>
                <a:ea typeface="Source Sans Pro" panose="020B0503030403020204"/>
                <a:cs typeface="Source Sans Pro" panose="020B0503030403020204"/>
                <a:sym typeface="Source Sans Pro" panose="020B0503030403020204"/>
              </a:defRPr>
            </a:lvl4pPr>
            <a:lvl5pPr lvl="4" algn="ctr">
              <a:lnSpc>
                <a:spcPct val="100000"/>
              </a:lnSpc>
              <a:spcBef>
                <a:spcPts val="0"/>
              </a:spcBef>
              <a:spcAft>
                <a:spcPts val="0"/>
              </a:spcAft>
              <a:buSzPts val="12000"/>
              <a:buFont typeface="Source Sans Pro" panose="020B0503030403020204"/>
              <a:buNone/>
              <a:defRPr sz="12000">
                <a:latin typeface="Source Sans Pro" panose="020B0503030403020204"/>
                <a:ea typeface="Source Sans Pro" panose="020B0503030403020204"/>
                <a:cs typeface="Source Sans Pro" panose="020B0503030403020204"/>
                <a:sym typeface="Source Sans Pro" panose="020B0503030403020204"/>
              </a:defRPr>
            </a:lvl5pPr>
            <a:lvl6pPr lvl="5" algn="ctr">
              <a:lnSpc>
                <a:spcPct val="100000"/>
              </a:lnSpc>
              <a:spcBef>
                <a:spcPts val="0"/>
              </a:spcBef>
              <a:spcAft>
                <a:spcPts val="0"/>
              </a:spcAft>
              <a:buSzPts val="12000"/>
              <a:buFont typeface="Source Sans Pro" panose="020B0503030403020204"/>
              <a:buNone/>
              <a:defRPr sz="12000">
                <a:latin typeface="Source Sans Pro" panose="020B0503030403020204"/>
                <a:ea typeface="Source Sans Pro" panose="020B0503030403020204"/>
                <a:cs typeface="Source Sans Pro" panose="020B0503030403020204"/>
                <a:sym typeface="Source Sans Pro" panose="020B0503030403020204"/>
              </a:defRPr>
            </a:lvl6pPr>
            <a:lvl7pPr lvl="6" algn="ctr">
              <a:lnSpc>
                <a:spcPct val="100000"/>
              </a:lnSpc>
              <a:spcBef>
                <a:spcPts val="0"/>
              </a:spcBef>
              <a:spcAft>
                <a:spcPts val="0"/>
              </a:spcAft>
              <a:buSzPts val="12000"/>
              <a:buFont typeface="Source Sans Pro" panose="020B0503030403020204"/>
              <a:buNone/>
              <a:defRPr sz="12000">
                <a:latin typeface="Source Sans Pro" panose="020B0503030403020204"/>
                <a:ea typeface="Source Sans Pro" panose="020B0503030403020204"/>
                <a:cs typeface="Source Sans Pro" panose="020B0503030403020204"/>
                <a:sym typeface="Source Sans Pro" panose="020B0503030403020204"/>
              </a:defRPr>
            </a:lvl7pPr>
            <a:lvl8pPr lvl="7" algn="ctr">
              <a:lnSpc>
                <a:spcPct val="100000"/>
              </a:lnSpc>
              <a:spcBef>
                <a:spcPts val="0"/>
              </a:spcBef>
              <a:spcAft>
                <a:spcPts val="0"/>
              </a:spcAft>
              <a:buSzPts val="12000"/>
              <a:buFont typeface="Source Sans Pro" panose="020B0503030403020204"/>
              <a:buNone/>
              <a:defRPr sz="12000">
                <a:latin typeface="Source Sans Pro" panose="020B0503030403020204"/>
                <a:ea typeface="Source Sans Pro" panose="020B0503030403020204"/>
                <a:cs typeface="Source Sans Pro" panose="020B0503030403020204"/>
                <a:sym typeface="Source Sans Pro" panose="020B0503030403020204"/>
              </a:defRPr>
            </a:lvl8pPr>
            <a:lvl9pPr lvl="8" algn="ctr">
              <a:lnSpc>
                <a:spcPct val="100000"/>
              </a:lnSpc>
              <a:spcBef>
                <a:spcPts val="0"/>
              </a:spcBef>
              <a:spcAft>
                <a:spcPts val="0"/>
              </a:spcAft>
              <a:buSzPts val="12000"/>
              <a:buFont typeface="Source Sans Pro" panose="020B0503030403020204"/>
              <a:buNone/>
              <a:defRPr sz="12000">
                <a:latin typeface="Source Sans Pro" panose="020B0503030403020204"/>
                <a:ea typeface="Source Sans Pro" panose="020B0503030403020204"/>
                <a:cs typeface="Source Sans Pro" panose="020B0503030403020204"/>
                <a:sym typeface="Source Sans Pro" panose="020B0503030403020204"/>
              </a:defRPr>
            </a:lvl9pPr>
          </a:lstStyle>
          <a:p>
            <a:r>
              <a:t>xx%</a:t>
            </a:r>
          </a:p>
        </p:txBody>
      </p:sp>
      <p:sp>
        <p:nvSpPr>
          <p:cNvPr id="50" name="Google Shape;50;p22"/>
          <p:cNvSpPr txBox="1">
            <a:spLocks noGrp="1"/>
          </p:cNvSpPr>
          <p:nvPr>
            <p:ph type="body" idx="1"/>
          </p:nvPr>
        </p:nvSpPr>
        <p:spPr>
          <a:xfrm>
            <a:off x="311700" y="2845182"/>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Clr>
                <a:schemeClr val="lt1"/>
              </a:buClr>
              <a:buSzPts val="1800"/>
              <a:buChar char="●"/>
              <a:defRPr>
                <a:solidFill>
                  <a:schemeClr val="lt1"/>
                </a:solidFill>
              </a:defRPr>
            </a:lvl1pPr>
            <a:lvl2pPr marL="914400" lvl="1" indent="-317500" algn="ctr">
              <a:lnSpc>
                <a:spcPct val="115000"/>
              </a:lnSpc>
              <a:spcBef>
                <a:spcPts val="0"/>
              </a:spcBef>
              <a:spcAft>
                <a:spcPts val="0"/>
              </a:spcAft>
              <a:buClr>
                <a:schemeClr val="lt1"/>
              </a:buClr>
              <a:buSzPts val="1400"/>
              <a:buChar char="○"/>
              <a:defRPr>
                <a:solidFill>
                  <a:schemeClr val="lt1"/>
                </a:solidFill>
              </a:defRPr>
            </a:lvl2pPr>
            <a:lvl3pPr marL="1371600" lvl="2" indent="-317500" algn="ctr">
              <a:lnSpc>
                <a:spcPct val="115000"/>
              </a:lnSpc>
              <a:spcBef>
                <a:spcPts val="0"/>
              </a:spcBef>
              <a:spcAft>
                <a:spcPts val="0"/>
              </a:spcAft>
              <a:buClr>
                <a:schemeClr val="lt1"/>
              </a:buClr>
              <a:buSzPts val="1400"/>
              <a:buChar char="■"/>
              <a:defRPr>
                <a:solidFill>
                  <a:schemeClr val="lt1"/>
                </a:solidFill>
              </a:defRPr>
            </a:lvl3pPr>
            <a:lvl4pPr marL="1828800" lvl="3" indent="-317500" algn="ctr">
              <a:lnSpc>
                <a:spcPct val="115000"/>
              </a:lnSpc>
              <a:spcBef>
                <a:spcPts val="0"/>
              </a:spcBef>
              <a:spcAft>
                <a:spcPts val="0"/>
              </a:spcAft>
              <a:buClr>
                <a:schemeClr val="lt1"/>
              </a:buClr>
              <a:buSzPts val="1400"/>
              <a:buChar char="●"/>
              <a:defRPr>
                <a:solidFill>
                  <a:schemeClr val="lt1"/>
                </a:solidFill>
              </a:defRPr>
            </a:lvl4pPr>
            <a:lvl5pPr marL="2286000" lvl="4" indent="-317500" algn="ctr">
              <a:lnSpc>
                <a:spcPct val="115000"/>
              </a:lnSpc>
              <a:spcBef>
                <a:spcPts val="0"/>
              </a:spcBef>
              <a:spcAft>
                <a:spcPts val="0"/>
              </a:spcAft>
              <a:buClr>
                <a:schemeClr val="lt1"/>
              </a:buClr>
              <a:buSzPts val="1400"/>
              <a:buChar char="○"/>
              <a:defRPr>
                <a:solidFill>
                  <a:schemeClr val="lt1"/>
                </a:solidFill>
              </a:defRPr>
            </a:lvl5pPr>
            <a:lvl6pPr marL="2743200" lvl="5" indent="-317500" algn="ctr">
              <a:lnSpc>
                <a:spcPct val="115000"/>
              </a:lnSpc>
              <a:spcBef>
                <a:spcPts val="0"/>
              </a:spcBef>
              <a:spcAft>
                <a:spcPts val="0"/>
              </a:spcAft>
              <a:buClr>
                <a:schemeClr val="lt1"/>
              </a:buClr>
              <a:buSzPts val="1400"/>
              <a:buChar char="■"/>
              <a:defRPr>
                <a:solidFill>
                  <a:schemeClr val="lt1"/>
                </a:solidFill>
              </a:defRPr>
            </a:lvl6pPr>
            <a:lvl7pPr marL="3200400" lvl="6" indent="-317500" algn="ctr">
              <a:lnSpc>
                <a:spcPct val="115000"/>
              </a:lnSpc>
              <a:spcBef>
                <a:spcPts val="0"/>
              </a:spcBef>
              <a:spcAft>
                <a:spcPts val="0"/>
              </a:spcAft>
              <a:buClr>
                <a:schemeClr val="lt1"/>
              </a:buClr>
              <a:buSzPts val="1400"/>
              <a:buChar char="●"/>
              <a:defRPr>
                <a:solidFill>
                  <a:schemeClr val="lt1"/>
                </a:solidFill>
              </a:defRPr>
            </a:lvl7pPr>
            <a:lvl8pPr marL="3657600" lvl="7" indent="-317500" algn="ctr">
              <a:lnSpc>
                <a:spcPct val="115000"/>
              </a:lnSpc>
              <a:spcBef>
                <a:spcPts val="0"/>
              </a:spcBef>
              <a:spcAft>
                <a:spcPts val="0"/>
              </a:spcAft>
              <a:buClr>
                <a:schemeClr val="lt1"/>
              </a:buClr>
              <a:buSzPts val="1400"/>
              <a:buChar char="○"/>
              <a:defRPr>
                <a:solidFill>
                  <a:schemeClr val="lt1"/>
                </a:solidFill>
              </a:defRPr>
            </a:lvl8pPr>
            <a:lvl9pPr marL="4114800" lvl="8" indent="-317500" algn="ctr">
              <a:lnSpc>
                <a:spcPct val="115000"/>
              </a:lnSpc>
              <a:spcBef>
                <a:spcPts val="0"/>
              </a:spcBef>
              <a:spcAft>
                <a:spcPts val="0"/>
              </a:spcAft>
              <a:buClr>
                <a:schemeClr val="lt1"/>
              </a:buClr>
              <a:buSzPts val="1400"/>
              <a:buChar char="■"/>
              <a:defRPr>
                <a:solidFill>
                  <a:schemeClr val="lt1"/>
                </a:solidFill>
              </a:defRPr>
            </a:lvl9pPr>
          </a:lstStyle>
          <a:p/>
        </p:txBody>
      </p:sp>
      <p:sp>
        <p:nvSpPr>
          <p:cNvPr id="51" name="Google Shape;51;p22"/>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1"/>
                </a:solidFill>
                <a:latin typeface="Source Sans Pro" panose="020B0503030403020204"/>
                <a:ea typeface="Source Sans Pro" panose="020B0503030403020204"/>
                <a:cs typeface="Source Sans Pro" panose="020B0503030403020204"/>
                <a:sym typeface="Source Sans Pro" panose="020B0503030403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52"/>
        <p:cNvGrpSpPr/>
        <p:nvPr/>
      </p:nvGrpSpPr>
      <p:grpSpPr>
        <a:xfrm>
          <a:off x="0" y="0"/>
          <a:ext cx="0" cy="0"/>
          <a:chOff x="0" y="0"/>
          <a:chExt cx="0" cy="0"/>
        </a:xfrm>
      </p:grpSpPr>
      <p:sp>
        <p:nvSpPr>
          <p:cNvPr id="53" name="Google Shape;53;p23"/>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2"/>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2"/>
              </a:buClr>
              <a:buSzPts val="3000"/>
              <a:buFont typeface="Raleway" panose="020B0403030101060003"/>
              <a:buNone/>
              <a:defRPr sz="3000" b="1" i="0" u="none" strike="noStrike" cap="none">
                <a:solidFill>
                  <a:schemeClr val="dk2"/>
                </a:solidFill>
                <a:latin typeface="Raleway" panose="020B0403030101060003"/>
                <a:ea typeface="Raleway" panose="020B0403030101060003"/>
                <a:cs typeface="Raleway" panose="020B0403030101060003"/>
                <a:sym typeface="Raleway" panose="020B0403030101060003"/>
              </a:defRPr>
            </a:lvl1pPr>
            <a:lvl2pPr marR="0" lvl="1" algn="l" rtl="0">
              <a:lnSpc>
                <a:spcPct val="100000"/>
              </a:lnSpc>
              <a:spcBef>
                <a:spcPts val="0"/>
              </a:spcBef>
              <a:spcAft>
                <a:spcPts val="0"/>
              </a:spcAft>
              <a:buClr>
                <a:schemeClr val="dk2"/>
              </a:buClr>
              <a:buSzPts val="3000"/>
              <a:buFont typeface="Raleway" panose="020B0403030101060003"/>
              <a:buNone/>
              <a:defRPr sz="3000" b="1" i="0" u="none" strike="noStrike" cap="none">
                <a:solidFill>
                  <a:schemeClr val="dk2"/>
                </a:solidFill>
                <a:latin typeface="Raleway" panose="020B0403030101060003"/>
                <a:ea typeface="Raleway" panose="020B0403030101060003"/>
                <a:cs typeface="Raleway" panose="020B0403030101060003"/>
                <a:sym typeface="Raleway" panose="020B0403030101060003"/>
              </a:defRPr>
            </a:lvl2pPr>
            <a:lvl3pPr marR="0" lvl="2" algn="l" rtl="0">
              <a:lnSpc>
                <a:spcPct val="100000"/>
              </a:lnSpc>
              <a:spcBef>
                <a:spcPts val="0"/>
              </a:spcBef>
              <a:spcAft>
                <a:spcPts val="0"/>
              </a:spcAft>
              <a:buClr>
                <a:schemeClr val="dk2"/>
              </a:buClr>
              <a:buSzPts val="3000"/>
              <a:buFont typeface="Raleway" panose="020B0403030101060003"/>
              <a:buNone/>
              <a:defRPr sz="3000" b="1" i="0" u="none" strike="noStrike" cap="none">
                <a:solidFill>
                  <a:schemeClr val="dk2"/>
                </a:solidFill>
                <a:latin typeface="Raleway" panose="020B0403030101060003"/>
                <a:ea typeface="Raleway" panose="020B0403030101060003"/>
                <a:cs typeface="Raleway" panose="020B0403030101060003"/>
                <a:sym typeface="Raleway" panose="020B0403030101060003"/>
              </a:defRPr>
            </a:lvl3pPr>
            <a:lvl4pPr marR="0" lvl="3" algn="l" rtl="0">
              <a:lnSpc>
                <a:spcPct val="100000"/>
              </a:lnSpc>
              <a:spcBef>
                <a:spcPts val="0"/>
              </a:spcBef>
              <a:spcAft>
                <a:spcPts val="0"/>
              </a:spcAft>
              <a:buClr>
                <a:schemeClr val="dk2"/>
              </a:buClr>
              <a:buSzPts val="3000"/>
              <a:buFont typeface="Raleway" panose="020B0403030101060003"/>
              <a:buNone/>
              <a:defRPr sz="3000" b="1" i="0" u="none" strike="noStrike" cap="none">
                <a:solidFill>
                  <a:schemeClr val="dk2"/>
                </a:solidFill>
                <a:latin typeface="Raleway" panose="020B0403030101060003"/>
                <a:ea typeface="Raleway" panose="020B0403030101060003"/>
                <a:cs typeface="Raleway" panose="020B0403030101060003"/>
                <a:sym typeface="Raleway" panose="020B0403030101060003"/>
              </a:defRPr>
            </a:lvl4pPr>
            <a:lvl5pPr marR="0" lvl="4" algn="l" rtl="0">
              <a:lnSpc>
                <a:spcPct val="100000"/>
              </a:lnSpc>
              <a:spcBef>
                <a:spcPts val="0"/>
              </a:spcBef>
              <a:spcAft>
                <a:spcPts val="0"/>
              </a:spcAft>
              <a:buClr>
                <a:schemeClr val="dk2"/>
              </a:buClr>
              <a:buSzPts val="3000"/>
              <a:buFont typeface="Raleway" panose="020B0403030101060003"/>
              <a:buNone/>
              <a:defRPr sz="3000" b="1" i="0" u="none" strike="noStrike" cap="none">
                <a:solidFill>
                  <a:schemeClr val="dk2"/>
                </a:solidFill>
                <a:latin typeface="Raleway" panose="020B0403030101060003"/>
                <a:ea typeface="Raleway" panose="020B0403030101060003"/>
                <a:cs typeface="Raleway" panose="020B0403030101060003"/>
                <a:sym typeface="Raleway" panose="020B0403030101060003"/>
              </a:defRPr>
            </a:lvl5pPr>
            <a:lvl6pPr marR="0" lvl="5" algn="l" rtl="0">
              <a:lnSpc>
                <a:spcPct val="100000"/>
              </a:lnSpc>
              <a:spcBef>
                <a:spcPts val="0"/>
              </a:spcBef>
              <a:spcAft>
                <a:spcPts val="0"/>
              </a:spcAft>
              <a:buClr>
                <a:schemeClr val="dk2"/>
              </a:buClr>
              <a:buSzPts val="3000"/>
              <a:buFont typeface="Raleway" panose="020B0403030101060003"/>
              <a:buNone/>
              <a:defRPr sz="3000" b="1" i="0" u="none" strike="noStrike" cap="none">
                <a:solidFill>
                  <a:schemeClr val="dk2"/>
                </a:solidFill>
                <a:latin typeface="Raleway" panose="020B0403030101060003"/>
                <a:ea typeface="Raleway" panose="020B0403030101060003"/>
                <a:cs typeface="Raleway" panose="020B0403030101060003"/>
                <a:sym typeface="Raleway" panose="020B0403030101060003"/>
              </a:defRPr>
            </a:lvl6pPr>
            <a:lvl7pPr marR="0" lvl="6" algn="l" rtl="0">
              <a:lnSpc>
                <a:spcPct val="100000"/>
              </a:lnSpc>
              <a:spcBef>
                <a:spcPts val="0"/>
              </a:spcBef>
              <a:spcAft>
                <a:spcPts val="0"/>
              </a:spcAft>
              <a:buClr>
                <a:schemeClr val="dk2"/>
              </a:buClr>
              <a:buSzPts val="3000"/>
              <a:buFont typeface="Raleway" panose="020B0403030101060003"/>
              <a:buNone/>
              <a:defRPr sz="3000" b="1" i="0" u="none" strike="noStrike" cap="none">
                <a:solidFill>
                  <a:schemeClr val="dk2"/>
                </a:solidFill>
                <a:latin typeface="Raleway" panose="020B0403030101060003"/>
                <a:ea typeface="Raleway" panose="020B0403030101060003"/>
                <a:cs typeface="Raleway" panose="020B0403030101060003"/>
                <a:sym typeface="Raleway" panose="020B0403030101060003"/>
              </a:defRPr>
            </a:lvl7pPr>
            <a:lvl8pPr marR="0" lvl="7" algn="l" rtl="0">
              <a:lnSpc>
                <a:spcPct val="100000"/>
              </a:lnSpc>
              <a:spcBef>
                <a:spcPts val="0"/>
              </a:spcBef>
              <a:spcAft>
                <a:spcPts val="0"/>
              </a:spcAft>
              <a:buClr>
                <a:schemeClr val="dk2"/>
              </a:buClr>
              <a:buSzPts val="3000"/>
              <a:buFont typeface="Raleway" panose="020B0403030101060003"/>
              <a:buNone/>
              <a:defRPr sz="3000" b="1" i="0" u="none" strike="noStrike" cap="none">
                <a:solidFill>
                  <a:schemeClr val="dk2"/>
                </a:solidFill>
                <a:latin typeface="Raleway" panose="020B0403030101060003"/>
                <a:ea typeface="Raleway" panose="020B0403030101060003"/>
                <a:cs typeface="Raleway" panose="020B0403030101060003"/>
                <a:sym typeface="Raleway" panose="020B0403030101060003"/>
              </a:defRPr>
            </a:lvl8pPr>
            <a:lvl9pPr marR="0" lvl="8" algn="l" rtl="0">
              <a:lnSpc>
                <a:spcPct val="100000"/>
              </a:lnSpc>
              <a:spcBef>
                <a:spcPts val="0"/>
              </a:spcBef>
              <a:spcAft>
                <a:spcPts val="0"/>
              </a:spcAft>
              <a:buClr>
                <a:schemeClr val="dk2"/>
              </a:buClr>
              <a:buSzPts val="3000"/>
              <a:buFont typeface="Raleway" panose="020B0403030101060003"/>
              <a:buNone/>
              <a:defRPr sz="3000" b="1" i="0" u="none" strike="noStrike" cap="none">
                <a:solidFill>
                  <a:schemeClr val="dk2"/>
                </a:solidFill>
                <a:latin typeface="Raleway" panose="020B0403030101060003"/>
                <a:ea typeface="Raleway" panose="020B0403030101060003"/>
                <a:cs typeface="Raleway" panose="020B0403030101060003"/>
                <a:sym typeface="Raleway" panose="020B0403030101060003"/>
              </a:defRPr>
            </a:lvl9pPr>
          </a:lstStyle>
          <a:p/>
        </p:txBody>
      </p:sp>
      <p:sp>
        <p:nvSpPr>
          <p:cNvPr id="7" name="Google Shape;7;p1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lt2"/>
              </a:buClr>
              <a:buSzPts val="1800"/>
              <a:buFont typeface="Source Sans Pro" panose="020B0503030403020204"/>
              <a:buChar char="●"/>
              <a:defRPr sz="18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1pPr>
            <a:lvl2pPr marL="914400" marR="0" lvl="1" indent="-317500" algn="l" rtl="0">
              <a:lnSpc>
                <a:spcPct val="115000"/>
              </a:lnSpc>
              <a:spcBef>
                <a:spcPts val="0"/>
              </a:spcBef>
              <a:spcAft>
                <a:spcPts val="0"/>
              </a:spcAft>
              <a:buClr>
                <a:schemeClr val="lt2"/>
              </a:buClr>
              <a:buSzPts val="1400"/>
              <a:buFont typeface="Source Sans Pro" panose="020B0503030403020204"/>
              <a:buChar char="○"/>
              <a:defRPr sz="14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2pPr>
            <a:lvl3pPr marL="1371600" marR="0" lvl="2" indent="-317500" algn="l" rtl="0">
              <a:lnSpc>
                <a:spcPct val="115000"/>
              </a:lnSpc>
              <a:spcBef>
                <a:spcPts val="0"/>
              </a:spcBef>
              <a:spcAft>
                <a:spcPts val="0"/>
              </a:spcAft>
              <a:buClr>
                <a:schemeClr val="lt2"/>
              </a:buClr>
              <a:buSzPts val="1400"/>
              <a:buFont typeface="Source Sans Pro" panose="020B0503030403020204"/>
              <a:buChar char="■"/>
              <a:defRPr sz="14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3pPr>
            <a:lvl4pPr marL="1828800" marR="0" lvl="3" indent="-317500" algn="l" rtl="0">
              <a:lnSpc>
                <a:spcPct val="115000"/>
              </a:lnSpc>
              <a:spcBef>
                <a:spcPts val="0"/>
              </a:spcBef>
              <a:spcAft>
                <a:spcPts val="0"/>
              </a:spcAft>
              <a:buClr>
                <a:schemeClr val="lt2"/>
              </a:buClr>
              <a:buSzPts val="1400"/>
              <a:buFont typeface="Source Sans Pro" panose="020B0503030403020204"/>
              <a:buChar char="●"/>
              <a:defRPr sz="14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4pPr>
            <a:lvl5pPr marL="2286000" marR="0" lvl="4" indent="-317500" algn="l" rtl="0">
              <a:lnSpc>
                <a:spcPct val="115000"/>
              </a:lnSpc>
              <a:spcBef>
                <a:spcPts val="0"/>
              </a:spcBef>
              <a:spcAft>
                <a:spcPts val="0"/>
              </a:spcAft>
              <a:buClr>
                <a:schemeClr val="lt2"/>
              </a:buClr>
              <a:buSzPts val="1400"/>
              <a:buFont typeface="Source Sans Pro" panose="020B0503030403020204"/>
              <a:buChar char="○"/>
              <a:defRPr sz="14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5pPr>
            <a:lvl6pPr marL="2743200" marR="0" lvl="5" indent="-317500" algn="l" rtl="0">
              <a:lnSpc>
                <a:spcPct val="115000"/>
              </a:lnSpc>
              <a:spcBef>
                <a:spcPts val="0"/>
              </a:spcBef>
              <a:spcAft>
                <a:spcPts val="0"/>
              </a:spcAft>
              <a:buClr>
                <a:schemeClr val="lt2"/>
              </a:buClr>
              <a:buSzPts val="1400"/>
              <a:buFont typeface="Source Sans Pro" panose="020B0503030403020204"/>
              <a:buChar char="■"/>
              <a:defRPr sz="14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6pPr>
            <a:lvl7pPr marL="3200400" marR="0" lvl="6" indent="-317500" algn="l" rtl="0">
              <a:lnSpc>
                <a:spcPct val="115000"/>
              </a:lnSpc>
              <a:spcBef>
                <a:spcPts val="0"/>
              </a:spcBef>
              <a:spcAft>
                <a:spcPts val="0"/>
              </a:spcAft>
              <a:buClr>
                <a:schemeClr val="lt2"/>
              </a:buClr>
              <a:buSzPts val="1400"/>
              <a:buFont typeface="Source Sans Pro" panose="020B0503030403020204"/>
              <a:buChar char="●"/>
              <a:defRPr sz="14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7pPr>
            <a:lvl8pPr marL="3657600" marR="0" lvl="7" indent="-317500" algn="l" rtl="0">
              <a:lnSpc>
                <a:spcPct val="115000"/>
              </a:lnSpc>
              <a:spcBef>
                <a:spcPts val="0"/>
              </a:spcBef>
              <a:spcAft>
                <a:spcPts val="0"/>
              </a:spcAft>
              <a:buClr>
                <a:schemeClr val="lt2"/>
              </a:buClr>
              <a:buSzPts val="1400"/>
              <a:buFont typeface="Source Sans Pro" panose="020B0503030403020204"/>
              <a:buChar char="○"/>
              <a:defRPr sz="14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8pPr>
            <a:lvl9pPr marL="4114800" marR="0" lvl="8" indent="-317500" algn="l" rtl="0">
              <a:lnSpc>
                <a:spcPct val="115000"/>
              </a:lnSpc>
              <a:spcBef>
                <a:spcPts val="0"/>
              </a:spcBef>
              <a:spcAft>
                <a:spcPts val="0"/>
              </a:spcAft>
              <a:buClr>
                <a:schemeClr val="lt2"/>
              </a:buClr>
              <a:buSzPts val="1400"/>
              <a:buFont typeface="Source Sans Pro" panose="020B0503030403020204"/>
              <a:buChar char="■"/>
              <a:defRPr sz="14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9pPr>
          </a:lstStyle>
          <a:p/>
        </p:txBody>
      </p:sp>
      <p:sp>
        <p:nvSpPr>
          <p:cNvPr id="8" name="Google Shape;8;p12"/>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1pPr>
            <a:lvl2pPr marL="0" marR="0" lvl="1"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2pPr>
            <a:lvl3pPr marL="0" marR="0" lvl="2"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3pPr>
            <a:lvl4pPr marL="0" marR="0" lvl="3"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4pPr>
            <a:lvl5pPr marL="0" marR="0" lvl="4"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5pPr>
            <a:lvl6pPr marL="0" marR="0" lvl="5"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6pPr>
            <a:lvl7pPr marL="0" marR="0" lvl="6"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7pPr>
            <a:lvl8pPr marL="0" marR="0" lvl="7"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8pPr>
            <a:lvl9pPr marL="0" marR="0" lvl="8"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lt2"/>
                </a:solidFill>
                <a:latin typeface="Source Sans Pro" panose="020B0503030403020204"/>
                <a:ea typeface="Source Sans Pro" panose="020B0503030403020204"/>
                <a:cs typeface="Source Sans Pro" panose="020B0503030403020204"/>
                <a:sym typeface="Source Sans Pro" panose="020B0503030403020204"/>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2.xml"/><Relationship Id="rId2" Type="http://schemas.openxmlformats.org/officeDocument/2006/relationships/image" Target="../media/image3.png"/><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
          <p:cNvSpPr txBox="1">
            <a:spLocks noGrp="1"/>
          </p:cNvSpPr>
          <p:nvPr>
            <p:ph type="ctrTitle"/>
          </p:nvPr>
        </p:nvSpPr>
        <p:spPr>
          <a:xfrm>
            <a:off x="485875" y="338925"/>
            <a:ext cx="8183700" cy="1399200"/>
          </a:xfrm>
          <a:prstGeom prst="rect">
            <a:avLst/>
          </a:prstGeom>
          <a:noFill/>
          <a:ln>
            <a:noFill/>
          </a:ln>
        </p:spPr>
        <p:txBody>
          <a:bodyPr spcFirstLastPara="1" wrap="square" lIns="91425" tIns="91425" rIns="91425" bIns="91425" anchor="b" anchorCtr="0">
            <a:normAutofit/>
          </a:bodyPr>
          <a:lstStyle/>
          <a:p>
            <a:pPr marL="0" lvl="0" indent="0" algn="ctr" rtl="0">
              <a:lnSpc>
                <a:spcPct val="150000"/>
              </a:lnSpc>
              <a:spcBef>
                <a:spcPts val="0"/>
              </a:spcBef>
              <a:spcAft>
                <a:spcPts val="0"/>
              </a:spcAft>
              <a:buClr>
                <a:schemeClr val="dk2"/>
              </a:buClr>
              <a:buSzPts val="1100"/>
              <a:buFont typeface="Arial" panose="020B0604020202020204"/>
              <a:buNone/>
            </a:pPr>
            <a:r>
              <a:rPr lang="en-GB" sz="2800">
                <a:solidFill>
                  <a:srgbClr val="660000"/>
                </a:solidFill>
                <a:latin typeface="Times New Roman" panose="02020603050405020304"/>
                <a:ea typeface="Times New Roman" panose="02020603050405020304"/>
                <a:cs typeface="Times New Roman" panose="02020603050405020304"/>
                <a:sym typeface="Times New Roman" panose="02020603050405020304"/>
              </a:rPr>
              <a:t>Organisational </a:t>
            </a:r>
            <a:r>
              <a:rPr lang="en-US" altLang="en-GB" sz="2800">
                <a:solidFill>
                  <a:srgbClr val="660000"/>
                </a:solidFill>
                <a:latin typeface="Times New Roman" panose="02020603050405020304"/>
                <a:ea typeface="Times New Roman" panose="02020603050405020304"/>
                <a:cs typeface="Times New Roman" panose="02020603050405020304"/>
                <a:sym typeface="Times New Roman" panose="02020603050405020304"/>
              </a:rPr>
              <a:t>C</a:t>
            </a:r>
            <a:r>
              <a:rPr lang="en-GB" sz="2800">
                <a:solidFill>
                  <a:srgbClr val="660000"/>
                </a:solidFill>
                <a:latin typeface="Times New Roman" panose="02020603050405020304"/>
                <a:ea typeface="Times New Roman" panose="02020603050405020304"/>
                <a:cs typeface="Times New Roman" panose="02020603050405020304"/>
                <a:sym typeface="Times New Roman" panose="02020603050405020304"/>
              </a:rPr>
              <a:t>ulture </a:t>
            </a:r>
            <a:r>
              <a:rPr lang="en-US" altLang="en-GB" sz="2800">
                <a:solidFill>
                  <a:srgbClr val="660000"/>
                </a:solidFill>
                <a:latin typeface="Times New Roman" panose="02020603050405020304"/>
                <a:ea typeface="Times New Roman" panose="02020603050405020304"/>
                <a:cs typeface="Times New Roman" panose="02020603050405020304"/>
                <a:sym typeface="Times New Roman" panose="02020603050405020304"/>
              </a:rPr>
              <a:t>C</a:t>
            </a:r>
            <a:r>
              <a:rPr lang="en-GB" sz="2800">
                <a:solidFill>
                  <a:srgbClr val="660000"/>
                </a:solidFill>
                <a:latin typeface="Times New Roman" panose="02020603050405020304"/>
                <a:ea typeface="Times New Roman" panose="02020603050405020304"/>
                <a:cs typeface="Times New Roman" panose="02020603050405020304"/>
                <a:sym typeface="Times New Roman" panose="02020603050405020304"/>
              </a:rPr>
              <a:t>hange and </a:t>
            </a:r>
            <a:r>
              <a:rPr lang="en-US" altLang="en-GB" sz="2800">
                <a:solidFill>
                  <a:srgbClr val="660000"/>
                </a:solidFill>
                <a:latin typeface="Times New Roman" panose="02020603050405020304"/>
                <a:ea typeface="Times New Roman" panose="02020603050405020304"/>
                <a:cs typeface="Times New Roman" panose="02020603050405020304"/>
                <a:sym typeface="Times New Roman" panose="02020603050405020304"/>
              </a:rPr>
              <a:t>D</a:t>
            </a:r>
            <a:r>
              <a:rPr lang="en-GB" sz="2800">
                <a:solidFill>
                  <a:srgbClr val="660000"/>
                </a:solidFill>
                <a:latin typeface="Times New Roman" panose="02020603050405020304"/>
                <a:ea typeface="Times New Roman" panose="02020603050405020304"/>
                <a:cs typeface="Times New Roman" panose="02020603050405020304"/>
                <a:sym typeface="Times New Roman" panose="02020603050405020304"/>
              </a:rPr>
              <a:t>evelopment</a:t>
            </a:r>
            <a:endParaRPr sz="2800">
              <a:solidFill>
                <a:srgbClr val="66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0"/>
              </a:spcBef>
              <a:spcAft>
                <a:spcPts val="0"/>
              </a:spcAft>
              <a:buSzPts val="4200"/>
              <a:buNone/>
            </a:pPr>
          </a:p>
        </p:txBody>
      </p:sp>
      <p:sp>
        <p:nvSpPr>
          <p:cNvPr id="59" name="Google Shape;59;p1"/>
          <p:cNvSpPr txBox="1">
            <a:spLocks noGrp="1"/>
          </p:cNvSpPr>
          <p:nvPr>
            <p:ph type="subTitle" idx="1"/>
          </p:nvPr>
        </p:nvSpPr>
        <p:spPr>
          <a:xfrm>
            <a:off x="480060" y="1357630"/>
            <a:ext cx="8183880" cy="1214120"/>
          </a:xfrm>
          <a:prstGeom prst="rect">
            <a:avLst/>
          </a:prstGeom>
          <a:noFill/>
          <a:ln>
            <a:noFill/>
          </a:ln>
        </p:spPr>
        <p:txBody>
          <a:bodyPr spcFirstLastPara="1" wrap="square" lIns="91425" tIns="91425" rIns="91425" bIns="91425" anchor="t" anchorCtr="0">
            <a:normAutofit fontScale="72500"/>
          </a:bodyPr>
          <a:lstStyle/>
          <a:p>
            <a:pPr marL="0" lvl="0" indent="0" algn="l" rtl="0">
              <a:lnSpc>
                <a:spcPct val="150000"/>
              </a:lnSpc>
              <a:spcBef>
                <a:spcPts val="0"/>
              </a:spcBef>
              <a:spcAft>
                <a:spcPts val="0"/>
              </a:spcAft>
              <a:buSzPct val="144000"/>
              <a:buNone/>
            </a:pPr>
            <a:r>
              <a:rPr lang="en-GB" sz="1800" b="1">
                <a:solidFill>
                  <a:schemeClr val="dk2"/>
                </a:solidFill>
                <a:latin typeface="Times New Roman" panose="02020603050405020304"/>
                <a:ea typeface="Times New Roman" panose="02020603050405020304"/>
                <a:cs typeface="Times New Roman" panose="02020603050405020304"/>
                <a:sym typeface="Times New Roman" panose="02020603050405020304"/>
              </a:rPr>
              <a:t>Student Name:</a:t>
            </a:r>
            <a:r>
              <a:rPr lang="en-US" altLang="en-GB" sz="1800" b="1">
                <a:solidFill>
                  <a:schemeClr val="dk2"/>
                </a:solidFill>
                <a:latin typeface="Times New Roman" panose="02020603050405020304"/>
                <a:ea typeface="Times New Roman" panose="02020603050405020304"/>
                <a:cs typeface="Times New Roman" panose="02020603050405020304"/>
                <a:sym typeface="Times New Roman" panose="02020603050405020304"/>
              </a:rPr>
              <a:t> Xiguang LI</a:t>
            </a:r>
            <a:endParaRPr sz="18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50000"/>
              </a:lnSpc>
              <a:spcBef>
                <a:spcPts val="0"/>
              </a:spcBef>
              <a:spcAft>
                <a:spcPts val="0"/>
              </a:spcAft>
              <a:buSzPct val="144000"/>
              <a:buNone/>
            </a:pPr>
            <a:r>
              <a:rPr lang="en-GB" sz="1800" b="1">
                <a:solidFill>
                  <a:schemeClr val="dk2"/>
                </a:solidFill>
                <a:latin typeface="Times New Roman" panose="02020603050405020304"/>
                <a:ea typeface="Times New Roman" panose="02020603050405020304"/>
                <a:cs typeface="Times New Roman" panose="02020603050405020304"/>
                <a:sym typeface="Times New Roman" panose="02020603050405020304"/>
              </a:rPr>
              <a:t>Student ID:2218864</a:t>
            </a:r>
            <a:endParaRPr lang="en-GB" sz="18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50000"/>
              </a:lnSpc>
              <a:spcBef>
                <a:spcPts val="0"/>
              </a:spcBef>
              <a:spcAft>
                <a:spcPts val="0"/>
              </a:spcAft>
              <a:buSzPct val="144000"/>
              <a:buNone/>
            </a:pPr>
            <a:r>
              <a:rPr lang="en-US" altLang="en-GB" sz="1800" b="1">
                <a:solidFill>
                  <a:schemeClr val="dk2"/>
                </a:solidFill>
                <a:latin typeface="Times New Roman" panose="02020603050405020304"/>
                <a:ea typeface="Times New Roman" panose="02020603050405020304"/>
                <a:cs typeface="Times New Roman" panose="02020603050405020304"/>
                <a:sym typeface="Times New Roman" panose="02020603050405020304"/>
              </a:rPr>
              <a:t>Presentation’s Link: https://web.microsoftstream.com/video/3624b587-aa38-4831-a057-e75fe36ca9f0</a:t>
            </a:r>
            <a:endParaRPr lang="en-US" altLang="en-GB" sz="18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3"/>
        <p:cNvGrpSpPr/>
        <p:nvPr/>
      </p:nvGrpSpPr>
      <p:grpSpPr>
        <a:xfrm>
          <a:off x="0" y="0"/>
          <a:ext cx="0" cy="0"/>
          <a:chOff x="0" y="0"/>
          <a:chExt cx="0" cy="0"/>
        </a:xfrm>
      </p:grpSpPr>
      <p:sp>
        <p:nvSpPr>
          <p:cNvPr id="64" name="Google Shape;64;p2"/>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2"/>
              </a:buClr>
              <a:buSzPts val="1100"/>
              <a:buFont typeface="Arial" panose="020B0604020202020204"/>
              <a:buNone/>
            </a:pPr>
            <a:r>
              <a:rPr lang="en-GB" sz="2400">
                <a:latin typeface="Times New Roman" panose="02020603050405020304"/>
                <a:ea typeface="Times New Roman" panose="02020603050405020304"/>
                <a:cs typeface="Times New Roman" panose="02020603050405020304"/>
                <a:sym typeface="Times New Roman" panose="02020603050405020304"/>
              </a:rPr>
              <a:t>Introduction</a:t>
            </a:r>
            <a:endParaRPr sz="24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0"/>
              </a:spcBef>
              <a:spcAft>
                <a:spcPts val="0"/>
              </a:spcAft>
              <a:buSzPts val="3000"/>
              <a:buNone/>
            </a:pPr>
          </a:p>
        </p:txBody>
      </p:sp>
      <p:sp>
        <p:nvSpPr>
          <p:cNvPr id="65" name="Google Shape;65;p2"/>
          <p:cNvSpPr txBox="1">
            <a:spLocks noGrp="1"/>
          </p:cNvSpPr>
          <p:nvPr>
            <p:ph type="body" idx="1"/>
          </p:nvPr>
        </p:nvSpPr>
        <p:spPr>
          <a:xfrm>
            <a:off x="311700" y="1152475"/>
            <a:ext cx="4751100" cy="3416400"/>
          </a:xfrm>
          <a:prstGeom prst="rect">
            <a:avLst/>
          </a:prstGeom>
          <a:noFill/>
          <a:ln>
            <a:noFill/>
          </a:ln>
        </p:spPr>
        <p:txBody>
          <a:bodyPr spcFirstLastPara="1" wrap="square" lIns="91425" tIns="91425" rIns="91425" bIns="91425" anchor="t" anchorCtr="0">
            <a:normAutofit lnSpcReduction="10000"/>
          </a:bodyPr>
          <a:lstStyle/>
          <a:p>
            <a:pPr marL="457200" lvl="0" indent="-330200" algn="just" rtl="0">
              <a:lnSpc>
                <a:spcPct val="150000"/>
              </a:lnSpc>
              <a:spcBef>
                <a:spcPts val="0"/>
              </a:spcBef>
              <a:spcAft>
                <a:spcPts val="0"/>
              </a:spcAft>
              <a:buClr>
                <a:schemeClr val="dk2"/>
              </a:buClr>
              <a:buSzPts val="1600"/>
              <a:buFont typeface="Times New Roman" panose="02020603050405020304"/>
              <a:buChar char="●"/>
            </a:pPr>
            <a:r>
              <a:rPr lang="en-GB" sz="16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Organisational culture change and development is one of the essential responsibilities of human resources managers to implement appropriate management processes in the organisation (</a:t>
            </a:r>
            <a:r>
              <a:rPr lang="en-GB" sz="1600"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Lam </a:t>
            </a:r>
            <a:r>
              <a:rPr lang="en-GB" sz="1600" i="1"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et al. </a:t>
            </a:r>
            <a:r>
              <a:rPr lang="en-GB" sz="1600"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2021</a:t>
            </a:r>
            <a:r>
              <a:rPr lang="en-GB" sz="16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 </a:t>
            </a:r>
            <a:endParaRPr sz="1600"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just" rtl="0">
              <a:lnSpc>
                <a:spcPct val="150000"/>
              </a:lnSpc>
              <a:spcBef>
                <a:spcPts val="0"/>
              </a:spcBef>
              <a:spcAft>
                <a:spcPts val="0"/>
              </a:spcAft>
              <a:buClr>
                <a:schemeClr val="dk2"/>
              </a:buClr>
              <a:buSzPts val="1600"/>
              <a:buFont typeface="Times New Roman" panose="02020603050405020304"/>
              <a:buChar char="●"/>
            </a:pPr>
            <a:r>
              <a:rPr lang="en-GB" sz="16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This presentation will portray the impact and benefits of organisation culture change and development in a restaurant named Paradise Soho. </a:t>
            </a:r>
            <a:endParaRPr sz="1600"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15000"/>
              </a:lnSpc>
              <a:spcBef>
                <a:spcPts val="0"/>
              </a:spcBef>
              <a:spcAft>
                <a:spcPts val="1200"/>
              </a:spcAft>
              <a:buSzPts val="1800"/>
              <a:buNone/>
            </a:pPr>
            <a:endParaRPr sz="1600" dirty="0"/>
          </a:p>
        </p:txBody>
      </p:sp>
      <p:pic>
        <p:nvPicPr>
          <p:cNvPr id="66" name="Google Shape;66;p2"/>
          <p:cNvPicPr preferRelativeResize="0"/>
          <p:nvPr/>
        </p:nvPicPr>
        <p:blipFill rotWithShape="1">
          <a:blip r:embed="rId1"/>
          <a:srcRect/>
          <a:stretch>
            <a:fillRect/>
          </a:stretch>
        </p:blipFill>
        <p:spPr>
          <a:xfrm>
            <a:off x="5420025" y="1223700"/>
            <a:ext cx="3571575" cy="3273950"/>
          </a:xfrm>
          <a:prstGeom prst="rect">
            <a:avLst/>
          </a:prstGeom>
          <a:noFill/>
          <a:ln>
            <a:noFill/>
          </a:ln>
        </p:spPr>
      </p:pic>
      <p:sp>
        <p:nvSpPr>
          <p:cNvPr id="67" name="Google Shape;67;p2"/>
          <p:cNvSpPr txBox="1"/>
          <p:nvPr/>
        </p:nvSpPr>
        <p:spPr>
          <a:xfrm>
            <a:off x="152400" y="4303927"/>
            <a:ext cx="8783444" cy="78479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chemeClr val="dk2"/>
              </a:buClr>
              <a:buSzPts val="1100"/>
              <a:buFont typeface="Arial" panose="020B0604020202020204"/>
              <a:buNone/>
            </a:pPr>
            <a:r>
              <a:rPr lang="en-GB" sz="1000" b="0" i="0" u="none" strike="noStrike" cap="none"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References:</a:t>
            </a:r>
            <a:endParaRPr lang="en-GB" u="none" strike="noStrike" cap="none" dirty="0">
              <a:highlight>
                <a:srgbClr val="FFFFFF"/>
              </a:highlight>
              <a:ea typeface="Times New Roman" panose="02020603050405020304"/>
              <a:sym typeface="Times New Roman" panose="02020603050405020304"/>
            </a:endParaRPr>
          </a:p>
          <a:p>
            <a:pPr marL="0" marR="0" lvl="0" indent="0" algn="just" rtl="0">
              <a:lnSpc>
                <a:spcPct val="150000"/>
              </a:lnSpc>
              <a:spcBef>
                <a:spcPts val="0"/>
              </a:spcBef>
              <a:spcAft>
                <a:spcPts val="0"/>
              </a:spcAft>
              <a:buClr>
                <a:schemeClr val="dk2"/>
              </a:buClr>
              <a:buSzPts val="1100"/>
              <a:buFont typeface="Arial" panose="020B0604020202020204"/>
              <a:buNone/>
            </a:pPr>
            <a:r>
              <a:rPr lang="en-US" sz="1000" b="0" i="0" dirty="0">
                <a:solidFill>
                  <a:srgbClr val="222222"/>
                </a:solidFill>
                <a:effectLst/>
                <a:latin typeface="Times New Roman" panose="02020603050405020304" pitchFamily="18" charset="0"/>
                <a:cs typeface="Times New Roman" panose="02020603050405020304" pitchFamily="18" charset="0"/>
              </a:rPr>
              <a:t>Lam, L., Nguyen, P., Le, N. and Tran, K., 2021. The relation among organizational culture, knowledge management, and innovation capability: Its implication for open innovation. </a:t>
            </a:r>
            <a:r>
              <a:rPr lang="en-US" sz="1000" b="0" i="1" dirty="0">
                <a:solidFill>
                  <a:srgbClr val="222222"/>
                </a:solidFill>
                <a:effectLst/>
                <a:latin typeface="Times New Roman" panose="02020603050405020304" pitchFamily="18" charset="0"/>
                <a:cs typeface="Times New Roman" panose="02020603050405020304" pitchFamily="18" charset="0"/>
              </a:rPr>
              <a:t>Journal of Open Innovation: Technology, Market, and Complexity</a:t>
            </a:r>
            <a:r>
              <a:rPr lang="en-US" sz="1000" b="0" i="0" dirty="0">
                <a:solidFill>
                  <a:srgbClr val="222222"/>
                </a:solidFill>
                <a:effectLst/>
                <a:latin typeface="Times New Roman" panose="02020603050405020304" pitchFamily="18" charset="0"/>
                <a:cs typeface="Times New Roman" panose="02020603050405020304" pitchFamily="18" charset="0"/>
              </a:rPr>
              <a:t>, </a:t>
            </a:r>
            <a:r>
              <a:rPr lang="en-US" sz="1000" b="0" i="1" dirty="0">
                <a:solidFill>
                  <a:srgbClr val="222222"/>
                </a:solidFill>
                <a:effectLst/>
                <a:latin typeface="Times New Roman" panose="02020603050405020304" pitchFamily="18" charset="0"/>
                <a:cs typeface="Times New Roman" panose="02020603050405020304" pitchFamily="18" charset="0"/>
              </a:rPr>
              <a:t>7</a:t>
            </a:r>
            <a:r>
              <a:rPr lang="en-US" sz="1000" b="0" i="0" dirty="0">
                <a:solidFill>
                  <a:srgbClr val="222222"/>
                </a:solidFill>
                <a:effectLst/>
                <a:latin typeface="Times New Roman" panose="02020603050405020304" pitchFamily="18" charset="0"/>
                <a:cs typeface="Times New Roman" panose="02020603050405020304" pitchFamily="18" charset="0"/>
              </a:rPr>
              <a:t>(1), p.66.</a:t>
            </a:r>
            <a:endParaRPr lang="en-US" sz="10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3"/>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2"/>
              </a:buClr>
              <a:buSzPts val="1100"/>
              <a:buFont typeface="Arial" panose="020B0604020202020204"/>
              <a:buNone/>
            </a:pPr>
            <a:r>
              <a:rPr lang="en-GB" sz="2400">
                <a:latin typeface="Times New Roman" panose="02020603050405020304"/>
                <a:ea typeface="Times New Roman" panose="02020603050405020304"/>
                <a:cs typeface="Times New Roman" panose="02020603050405020304"/>
                <a:sym typeface="Times New Roman" panose="02020603050405020304"/>
              </a:rPr>
              <a:t>Overview of the organisation</a:t>
            </a:r>
            <a:endParaRPr sz="24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0"/>
              </a:spcBef>
              <a:spcAft>
                <a:spcPts val="0"/>
              </a:spcAft>
              <a:buSzPts val="3000"/>
              <a:buNone/>
            </a:pPr>
          </a:p>
        </p:txBody>
      </p:sp>
      <p:sp>
        <p:nvSpPr>
          <p:cNvPr id="73" name="Google Shape;73;p3"/>
          <p:cNvSpPr txBox="1">
            <a:spLocks noGrp="1"/>
          </p:cNvSpPr>
          <p:nvPr>
            <p:ph type="body" idx="1"/>
          </p:nvPr>
        </p:nvSpPr>
        <p:spPr>
          <a:xfrm>
            <a:off x="311700" y="1152475"/>
            <a:ext cx="3750900" cy="3416400"/>
          </a:xfrm>
          <a:prstGeom prst="rect">
            <a:avLst/>
          </a:prstGeom>
          <a:noFill/>
          <a:ln>
            <a:noFill/>
          </a:ln>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Clr>
                <a:schemeClr val="dk2"/>
              </a:buClr>
              <a:buSzPts val="1600"/>
              <a:buFont typeface="Times New Roman" panose="02020603050405020304"/>
              <a:buChar char="●"/>
            </a:pPr>
            <a:r>
              <a:rPr lang="en-GB" sz="1600">
                <a:solidFill>
                  <a:schemeClr val="dk2"/>
                </a:solidFill>
                <a:latin typeface="Times New Roman" panose="02020603050405020304"/>
                <a:ea typeface="Times New Roman" panose="02020603050405020304"/>
                <a:cs typeface="Times New Roman" panose="02020603050405020304"/>
                <a:sym typeface="Times New Roman" panose="02020603050405020304"/>
              </a:rPr>
              <a:t>Paradise Soho is a Srilankan restaurant with a cultural environment in London which serves cocktails, lunch and dinners. </a:t>
            </a:r>
            <a:endParaRPr sz="16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just" rtl="0">
              <a:lnSpc>
                <a:spcPct val="150000"/>
              </a:lnSpc>
              <a:spcBef>
                <a:spcPts val="0"/>
              </a:spcBef>
              <a:spcAft>
                <a:spcPts val="0"/>
              </a:spcAft>
              <a:buClr>
                <a:schemeClr val="dk2"/>
              </a:buClr>
              <a:buSzPts val="1600"/>
              <a:buFont typeface="Times New Roman" panose="02020603050405020304"/>
              <a:buChar char="●"/>
            </a:pPr>
            <a:r>
              <a:rPr lang="en-GB" sz="1600">
                <a:solidFill>
                  <a:schemeClr val="dk2"/>
                </a:solidFill>
                <a:latin typeface="Times New Roman" panose="02020603050405020304"/>
                <a:ea typeface="Times New Roman" panose="02020603050405020304"/>
                <a:cs typeface="Times New Roman" panose="02020603050405020304"/>
                <a:sym typeface="Times New Roman" panose="02020603050405020304"/>
              </a:rPr>
              <a:t>Paradise Soho is located at 61 Rupert St, London W1D 7 PW, United Kingdom (Paradise Soho, 2023).</a:t>
            </a:r>
            <a:endParaRPr sz="16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15000"/>
              </a:lnSpc>
              <a:spcBef>
                <a:spcPts val="0"/>
              </a:spcBef>
              <a:spcAft>
                <a:spcPts val="1200"/>
              </a:spcAft>
              <a:buSzPts val="1800"/>
              <a:buNone/>
            </a:pPr>
            <a:endParaRPr sz="1600">
              <a:latin typeface="Times New Roman" panose="02020603050405020304"/>
              <a:ea typeface="Times New Roman" panose="02020603050405020304"/>
              <a:cs typeface="Times New Roman" panose="02020603050405020304"/>
              <a:sym typeface="Times New Roman" panose="02020603050405020304"/>
            </a:endParaRPr>
          </a:p>
        </p:txBody>
      </p:sp>
      <p:pic>
        <p:nvPicPr>
          <p:cNvPr id="74" name="Google Shape;74;p3"/>
          <p:cNvPicPr preferRelativeResize="0"/>
          <p:nvPr/>
        </p:nvPicPr>
        <p:blipFill rotWithShape="1">
          <a:blip r:embed="rId1"/>
          <a:srcRect/>
          <a:stretch>
            <a:fillRect/>
          </a:stretch>
        </p:blipFill>
        <p:spPr>
          <a:xfrm>
            <a:off x="4669749" y="938400"/>
            <a:ext cx="2143125" cy="2143125"/>
          </a:xfrm>
          <a:prstGeom prst="rect">
            <a:avLst/>
          </a:prstGeom>
          <a:noFill/>
          <a:ln>
            <a:noFill/>
          </a:ln>
        </p:spPr>
      </p:pic>
      <p:pic>
        <p:nvPicPr>
          <p:cNvPr id="75" name="Google Shape;75;p3"/>
          <p:cNvPicPr preferRelativeResize="0"/>
          <p:nvPr/>
        </p:nvPicPr>
        <p:blipFill rotWithShape="1">
          <a:blip r:embed="rId2"/>
          <a:srcRect/>
          <a:stretch>
            <a:fillRect/>
          </a:stretch>
        </p:blipFill>
        <p:spPr>
          <a:xfrm>
            <a:off x="6108256" y="2340973"/>
            <a:ext cx="2196598" cy="1915775"/>
          </a:xfrm>
          <a:prstGeom prst="rect">
            <a:avLst/>
          </a:prstGeom>
          <a:noFill/>
          <a:ln>
            <a:noFill/>
          </a:ln>
        </p:spPr>
      </p:pic>
      <p:sp>
        <p:nvSpPr>
          <p:cNvPr id="76" name="Google Shape;76;p3"/>
          <p:cNvSpPr txBox="1"/>
          <p:nvPr/>
        </p:nvSpPr>
        <p:spPr>
          <a:xfrm>
            <a:off x="122663" y="4205100"/>
            <a:ext cx="9021337" cy="52617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chemeClr val="dk2"/>
              </a:buClr>
              <a:buSzPts val="1100"/>
              <a:buFont typeface="Arial" panose="020B0604020202020204"/>
              <a:buNone/>
            </a:pPr>
            <a:r>
              <a:rPr lang="en-GB" sz="1000" b="0" i="0" u="none" strike="noStrike" cap="none"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References:</a:t>
            </a:r>
            <a:endParaRPr dirty="0"/>
          </a:p>
          <a:p>
            <a:pPr marL="0" marR="0" lvl="0" indent="0" algn="just" rtl="0">
              <a:lnSpc>
                <a:spcPct val="150000"/>
              </a:lnSpc>
              <a:spcBef>
                <a:spcPts val="0"/>
              </a:spcBef>
              <a:spcAft>
                <a:spcPts val="0"/>
              </a:spcAft>
              <a:buClr>
                <a:srgbClr val="000000"/>
              </a:buClr>
              <a:buSzPts val="1000"/>
              <a:buFont typeface="Arial" panose="020B0604020202020204"/>
              <a:buNone/>
            </a:pPr>
            <a:r>
              <a:rPr lang="en-GB" sz="1000" b="0" i="0" u="none" strike="noStrike" cap="none"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Paradise Soho, 2023. </a:t>
            </a:r>
            <a:r>
              <a:rPr lang="en-GB" sz="1000" b="0" i="1" u="none" strike="noStrike" cap="none"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Home</a:t>
            </a:r>
            <a:r>
              <a:rPr lang="en-GB" sz="1000" b="0" i="0" u="none" strike="noStrike" cap="none"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t>
            </a:r>
            <a:r>
              <a:rPr lang="en-GB" sz="1000" b="0" i="1" u="none" strike="noStrike" cap="none" dirty="0" err="1">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paradisesoho</a:t>
            </a:r>
            <a:r>
              <a:rPr lang="en-GB" sz="1000" b="0" i="0" u="none" strike="noStrike" cap="none"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t>
            </a:r>
            <a:endParaRPr sz="1100" b="0" i="0" u="none" strike="noStrike" cap="none" dirty="0">
              <a:solidFill>
                <a:srgbClr val="000000"/>
              </a:solidFill>
              <a:latin typeface="Arial" panose="020B0604020202020204"/>
              <a:ea typeface="Arial" panose="020B0604020202020204"/>
              <a:cs typeface="Arial" panose="020B0604020202020204"/>
              <a:sym typeface="Arial" panose="020B06040202020202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4"/>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2"/>
              </a:buClr>
              <a:buSzPts val="1100"/>
              <a:buFont typeface="Arial" panose="020B0604020202020204"/>
              <a:buNone/>
            </a:pPr>
            <a:r>
              <a:rPr lang="en-GB" sz="2400">
                <a:latin typeface="Times New Roman" panose="02020603050405020304"/>
                <a:ea typeface="Times New Roman" panose="02020603050405020304"/>
                <a:cs typeface="Times New Roman" panose="02020603050405020304"/>
                <a:sym typeface="Times New Roman" panose="02020603050405020304"/>
              </a:rPr>
              <a:t>Definition of Organisational Culture Change and Development</a:t>
            </a:r>
            <a:endParaRPr sz="24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0"/>
              </a:spcBef>
              <a:spcAft>
                <a:spcPts val="0"/>
              </a:spcAft>
              <a:buSzPts val="3000"/>
              <a:buNone/>
            </a:pPr>
          </a:p>
        </p:txBody>
      </p:sp>
      <p:sp>
        <p:nvSpPr>
          <p:cNvPr id="82" name="Google Shape;82;p4"/>
          <p:cNvSpPr txBox="1">
            <a:spLocks noGrp="1"/>
          </p:cNvSpPr>
          <p:nvPr>
            <p:ph type="body" idx="1"/>
          </p:nvPr>
        </p:nvSpPr>
        <p:spPr>
          <a:xfrm>
            <a:off x="311700" y="1359450"/>
            <a:ext cx="4260300" cy="3209400"/>
          </a:xfrm>
          <a:prstGeom prst="rect">
            <a:avLst/>
          </a:prstGeom>
          <a:noFill/>
          <a:ln>
            <a:noFill/>
          </a:ln>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Clr>
                <a:schemeClr val="dk2"/>
              </a:buClr>
              <a:buSzPts val="1600"/>
              <a:buFont typeface="Times New Roman" panose="02020603050405020304"/>
              <a:buChar char="●"/>
            </a:pPr>
            <a:r>
              <a:rPr lang="en-GB" sz="1600">
                <a:solidFill>
                  <a:schemeClr val="dk2"/>
                </a:solidFill>
                <a:latin typeface="Times New Roman" panose="02020603050405020304"/>
                <a:ea typeface="Times New Roman" panose="02020603050405020304"/>
                <a:cs typeface="Times New Roman" panose="02020603050405020304"/>
                <a:sym typeface="Times New Roman" panose="02020603050405020304"/>
              </a:rPr>
              <a:t>Organisational culture change is defined as the changes that occur due to alterations in the values, goals, strategies and beliefs of an organisation (</a:t>
            </a:r>
            <a:r>
              <a:rPr lang="en-GB" sz="1600">
                <a:solidFill>
                  <a:srgbClr val="222222"/>
                </a:solidFill>
                <a:latin typeface="Times New Roman" panose="02020603050405020304"/>
                <a:ea typeface="Times New Roman" panose="02020603050405020304"/>
                <a:cs typeface="Times New Roman" panose="02020603050405020304"/>
                <a:sym typeface="Times New Roman" panose="02020603050405020304"/>
              </a:rPr>
              <a:t>Hanelt </a:t>
            </a:r>
            <a:r>
              <a:rPr lang="en-GB" sz="1600" i="1">
                <a:solidFill>
                  <a:srgbClr val="222222"/>
                </a:solidFill>
                <a:latin typeface="Times New Roman" panose="02020603050405020304"/>
                <a:ea typeface="Times New Roman" panose="02020603050405020304"/>
                <a:cs typeface="Times New Roman" panose="02020603050405020304"/>
                <a:sym typeface="Times New Roman" panose="02020603050405020304"/>
              </a:rPr>
              <a:t>et al., </a:t>
            </a:r>
            <a:r>
              <a:rPr lang="en-GB" sz="1600">
                <a:solidFill>
                  <a:srgbClr val="222222"/>
                </a:solidFill>
                <a:latin typeface="Times New Roman" panose="02020603050405020304"/>
                <a:ea typeface="Times New Roman" panose="02020603050405020304"/>
                <a:cs typeface="Times New Roman" panose="02020603050405020304"/>
                <a:sym typeface="Times New Roman" panose="02020603050405020304"/>
              </a:rPr>
              <a:t>2021)</a:t>
            </a:r>
            <a:r>
              <a:rPr lang="en-GB" sz="1600">
                <a:solidFill>
                  <a:schemeClr val="dk2"/>
                </a:solidFill>
                <a:latin typeface="Times New Roman" panose="02020603050405020304"/>
                <a:ea typeface="Times New Roman" panose="02020603050405020304"/>
                <a:cs typeface="Times New Roman" panose="02020603050405020304"/>
                <a:sym typeface="Times New Roman" panose="02020603050405020304"/>
              </a:rPr>
              <a:t>. </a:t>
            </a:r>
            <a:endParaRPr sz="16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just" rtl="0">
              <a:lnSpc>
                <a:spcPct val="150000"/>
              </a:lnSpc>
              <a:spcBef>
                <a:spcPts val="0"/>
              </a:spcBef>
              <a:spcAft>
                <a:spcPts val="0"/>
              </a:spcAft>
              <a:buClr>
                <a:schemeClr val="dk2"/>
              </a:buClr>
              <a:buSzPts val="1600"/>
              <a:buFont typeface="Times New Roman" panose="02020603050405020304"/>
              <a:buChar char="●"/>
            </a:pPr>
            <a:r>
              <a:rPr lang="en-GB" sz="1600">
                <a:solidFill>
                  <a:schemeClr val="dk2"/>
                </a:solidFill>
                <a:latin typeface="Times New Roman" panose="02020603050405020304"/>
                <a:ea typeface="Times New Roman" panose="02020603050405020304"/>
                <a:cs typeface="Times New Roman" panose="02020603050405020304"/>
                <a:sym typeface="Times New Roman" panose="02020603050405020304"/>
              </a:rPr>
              <a:t>Organisational culture change can also occur due to the development changes in the organisation  (</a:t>
            </a:r>
            <a:r>
              <a:rPr lang="en-GB" sz="1600">
                <a:solidFill>
                  <a:srgbClr val="222222"/>
                </a:solidFill>
                <a:latin typeface="Times New Roman" panose="02020603050405020304"/>
                <a:ea typeface="Times New Roman" panose="02020603050405020304"/>
                <a:cs typeface="Times New Roman" panose="02020603050405020304"/>
                <a:sym typeface="Times New Roman" panose="02020603050405020304"/>
              </a:rPr>
              <a:t>Khan </a:t>
            </a:r>
            <a:r>
              <a:rPr lang="en-GB" sz="1600" i="1">
                <a:solidFill>
                  <a:srgbClr val="222222"/>
                </a:solidFill>
                <a:latin typeface="Times New Roman" panose="02020603050405020304"/>
                <a:ea typeface="Times New Roman" panose="02020603050405020304"/>
                <a:cs typeface="Times New Roman" panose="02020603050405020304"/>
                <a:sym typeface="Times New Roman" panose="02020603050405020304"/>
              </a:rPr>
              <a:t>et al. </a:t>
            </a:r>
            <a:r>
              <a:rPr lang="en-GB" sz="1600">
                <a:solidFill>
                  <a:srgbClr val="222222"/>
                </a:solidFill>
                <a:latin typeface="Times New Roman" panose="02020603050405020304"/>
                <a:ea typeface="Times New Roman" panose="02020603050405020304"/>
                <a:cs typeface="Times New Roman" panose="02020603050405020304"/>
                <a:sym typeface="Times New Roman" panose="02020603050405020304"/>
              </a:rPr>
              <a:t>2020</a:t>
            </a:r>
            <a:r>
              <a:rPr lang="en-GB" sz="1600">
                <a:solidFill>
                  <a:schemeClr val="dk2"/>
                </a:solidFill>
                <a:latin typeface="Times New Roman" panose="02020603050405020304"/>
                <a:ea typeface="Times New Roman" panose="02020603050405020304"/>
                <a:cs typeface="Times New Roman" panose="02020603050405020304"/>
                <a:sym typeface="Times New Roman" panose="02020603050405020304"/>
              </a:rPr>
              <a:t>). </a:t>
            </a:r>
            <a:endParaRPr sz="1600"/>
          </a:p>
        </p:txBody>
      </p:sp>
      <p:pic>
        <p:nvPicPr>
          <p:cNvPr id="83" name="Google Shape;83;p4"/>
          <p:cNvPicPr preferRelativeResize="0"/>
          <p:nvPr/>
        </p:nvPicPr>
        <p:blipFill rotWithShape="1">
          <a:blip r:embed="rId1"/>
          <a:srcRect/>
          <a:stretch>
            <a:fillRect/>
          </a:stretch>
        </p:blipFill>
        <p:spPr>
          <a:xfrm>
            <a:off x="4724400" y="1220825"/>
            <a:ext cx="4267200" cy="2445387"/>
          </a:xfrm>
          <a:prstGeom prst="rect">
            <a:avLst/>
          </a:prstGeom>
          <a:noFill/>
          <a:ln>
            <a:noFill/>
          </a:ln>
        </p:spPr>
      </p:pic>
      <p:sp>
        <p:nvSpPr>
          <p:cNvPr id="84" name="Google Shape;84;p4"/>
          <p:cNvSpPr txBox="1"/>
          <p:nvPr/>
        </p:nvSpPr>
        <p:spPr>
          <a:xfrm>
            <a:off x="107710" y="3850492"/>
            <a:ext cx="8883900" cy="150037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chemeClr val="dk2"/>
              </a:buClr>
              <a:buSzPts val="1100"/>
              <a:buFont typeface="Arial" panose="020B0604020202020204"/>
              <a:buNone/>
            </a:pPr>
            <a:r>
              <a:rPr lang="en-GB" sz="1000" b="0" i="0" u="none" strike="noStrike" cap="none" dirty="0">
                <a:solidFill>
                  <a:srgbClr val="222222"/>
                </a:solidFill>
                <a:highlight>
                  <a:srgbClr val="FFFFFF"/>
                </a:highlight>
                <a:latin typeface="Times New Roman" panose="02020603050405020304" pitchFamily="18" charset="0"/>
                <a:ea typeface="Times New Roman" panose="02020603050405020304"/>
                <a:cs typeface="Times New Roman" panose="02020603050405020304" pitchFamily="18" charset="0"/>
                <a:sym typeface="Times New Roman" panose="02020603050405020304"/>
              </a:rPr>
              <a:t>References:</a:t>
            </a:r>
            <a:endParaRPr sz="1000" dirty="0">
              <a:latin typeface="Times New Roman" panose="02020603050405020304" pitchFamily="18" charset="0"/>
              <a:cs typeface="Times New Roman" panose="02020603050405020304" pitchFamily="18" charset="0"/>
            </a:endParaRPr>
          </a:p>
          <a:p>
            <a:pPr algn="just">
              <a:lnSpc>
                <a:spcPct val="150000"/>
              </a:lnSpc>
              <a:buClr>
                <a:schemeClr val="dk2"/>
              </a:buClr>
              <a:buSzPts val="1100"/>
            </a:pPr>
            <a:r>
              <a:rPr lang="en-US" sz="1000" b="0" i="0" dirty="0" err="1">
                <a:solidFill>
                  <a:srgbClr val="222222"/>
                </a:solidFill>
                <a:effectLst/>
                <a:latin typeface="Times New Roman" panose="02020603050405020304" pitchFamily="18" charset="0"/>
                <a:cs typeface="Times New Roman" panose="02020603050405020304" pitchFamily="18" charset="0"/>
              </a:rPr>
              <a:t>Hanelt</a:t>
            </a:r>
            <a:r>
              <a:rPr lang="en-US" sz="1000" b="0" i="0" dirty="0">
                <a:solidFill>
                  <a:srgbClr val="222222"/>
                </a:solidFill>
                <a:effectLst/>
                <a:latin typeface="Times New Roman" panose="02020603050405020304" pitchFamily="18" charset="0"/>
                <a:cs typeface="Times New Roman" panose="02020603050405020304" pitchFamily="18" charset="0"/>
              </a:rPr>
              <a:t>, A., </a:t>
            </a:r>
            <a:r>
              <a:rPr lang="en-US" sz="1000" b="0" i="0" dirty="0" err="1">
                <a:solidFill>
                  <a:srgbClr val="222222"/>
                </a:solidFill>
                <a:effectLst/>
                <a:latin typeface="Times New Roman" panose="02020603050405020304" pitchFamily="18" charset="0"/>
                <a:cs typeface="Times New Roman" panose="02020603050405020304" pitchFamily="18" charset="0"/>
              </a:rPr>
              <a:t>Bohnsack</a:t>
            </a:r>
            <a:r>
              <a:rPr lang="en-US" sz="1000" b="0" i="0" dirty="0">
                <a:solidFill>
                  <a:srgbClr val="222222"/>
                </a:solidFill>
                <a:effectLst/>
                <a:latin typeface="Times New Roman" panose="02020603050405020304" pitchFamily="18" charset="0"/>
                <a:cs typeface="Times New Roman" panose="02020603050405020304" pitchFamily="18" charset="0"/>
              </a:rPr>
              <a:t>, R., </a:t>
            </a:r>
            <a:r>
              <a:rPr lang="en-US" sz="1000" b="0" i="0" dirty="0" err="1">
                <a:solidFill>
                  <a:srgbClr val="222222"/>
                </a:solidFill>
                <a:effectLst/>
                <a:latin typeface="Times New Roman" panose="02020603050405020304" pitchFamily="18" charset="0"/>
                <a:cs typeface="Times New Roman" panose="02020603050405020304" pitchFamily="18" charset="0"/>
              </a:rPr>
              <a:t>Marz</a:t>
            </a:r>
            <a:r>
              <a:rPr lang="en-US" sz="1000" b="0" i="0" dirty="0">
                <a:solidFill>
                  <a:srgbClr val="222222"/>
                </a:solidFill>
                <a:effectLst/>
                <a:latin typeface="Times New Roman" panose="02020603050405020304" pitchFamily="18" charset="0"/>
                <a:cs typeface="Times New Roman" panose="02020603050405020304" pitchFamily="18" charset="0"/>
              </a:rPr>
              <a:t>, D. and Antunes </a:t>
            </a:r>
            <a:r>
              <a:rPr lang="en-US" sz="1000" b="0" i="0" dirty="0" err="1">
                <a:solidFill>
                  <a:srgbClr val="222222"/>
                </a:solidFill>
                <a:effectLst/>
                <a:latin typeface="Times New Roman" panose="02020603050405020304" pitchFamily="18" charset="0"/>
                <a:cs typeface="Times New Roman" panose="02020603050405020304" pitchFamily="18" charset="0"/>
              </a:rPr>
              <a:t>Marante</a:t>
            </a:r>
            <a:r>
              <a:rPr lang="en-US" sz="1000" b="0" i="0" dirty="0">
                <a:solidFill>
                  <a:srgbClr val="222222"/>
                </a:solidFill>
                <a:effectLst/>
                <a:latin typeface="Times New Roman" panose="02020603050405020304" pitchFamily="18" charset="0"/>
                <a:cs typeface="Times New Roman" panose="02020603050405020304" pitchFamily="18" charset="0"/>
              </a:rPr>
              <a:t>, C., 2021. A systematic review of the literature on digital transformation: Insights and implications for strategy and organizational change. </a:t>
            </a:r>
            <a:r>
              <a:rPr lang="en-US" sz="1000" b="0" i="1" dirty="0">
                <a:solidFill>
                  <a:srgbClr val="222222"/>
                </a:solidFill>
                <a:effectLst/>
                <a:latin typeface="Times New Roman" panose="02020603050405020304" pitchFamily="18" charset="0"/>
                <a:cs typeface="Times New Roman" panose="02020603050405020304" pitchFamily="18" charset="0"/>
              </a:rPr>
              <a:t>Journal of Management Studies</a:t>
            </a:r>
            <a:r>
              <a:rPr lang="en-US" sz="1000" b="0" i="0" dirty="0">
                <a:solidFill>
                  <a:srgbClr val="222222"/>
                </a:solidFill>
                <a:effectLst/>
                <a:latin typeface="Times New Roman" panose="02020603050405020304" pitchFamily="18" charset="0"/>
                <a:cs typeface="Times New Roman" panose="02020603050405020304" pitchFamily="18" charset="0"/>
              </a:rPr>
              <a:t>, </a:t>
            </a:r>
            <a:r>
              <a:rPr lang="en-US" sz="1000" b="0" i="1" dirty="0">
                <a:solidFill>
                  <a:srgbClr val="222222"/>
                </a:solidFill>
                <a:effectLst/>
                <a:latin typeface="Times New Roman" panose="02020603050405020304" pitchFamily="18" charset="0"/>
                <a:cs typeface="Times New Roman" panose="02020603050405020304" pitchFamily="18" charset="0"/>
              </a:rPr>
              <a:t>58</a:t>
            </a:r>
            <a:r>
              <a:rPr lang="en-US" sz="1000" b="0" i="0" dirty="0">
                <a:solidFill>
                  <a:srgbClr val="222222"/>
                </a:solidFill>
                <a:effectLst/>
                <a:latin typeface="Times New Roman" panose="02020603050405020304" pitchFamily="18" charset="0"/>
                <a:cs typeface="Times New Roman" panose="02020603050405020304" pitchFamily="18" charset="0"/>
              </a:rPr>
              <a:t>(5), pp.1159-1197.</a:t>
            </a:r>
            <a:endParaRPr lang="en-GB" sz="1000" dirty="0">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0" lvl="0" indent="0" algn="just" rtl="0">
              <a:lnSpc>
                <a:spcPct val="150000"/>
              </a:lnSpc>
              <a:spcBef>
                <a:spcPts val="0"/>
              </a:spcBef>
              <a:spcAft>
                <a:spcPts val="0"/>
              </a:spcAft>
              <a:buClr>
                <a:schemeClr val="dk2"/>
              </a:buClr>
              <a:buSzPts val="1100"/>
              <a:buFont typeface="Arial" panose="020B0604020202020204"/>
              <a:buNone/>
            </a:pPr>
            <a:r>
              <a:rPr lang="en-GB" sz="1000" dirty="0">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Khan, M.A., Ismail, F.B., Hussain, A. and </a:t>
            </a:r>
            <a:r>
              <a:rPr lang="en-GB" sz="1000" dirty="0" err="1">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Alghazali</a:t>
            </a:r>
            <a:r>
              <a:rPr lang="en-GB" sz="1000" dirty="0">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 B., 2020. The interplay of leadership styles, innovative work </a:t>
            </a:r>
            <a:r>
              <a:rPr lang="en-GB" sz="1000" dirty="0" err="1">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behavior</a:t>
            </a:r>
            <a:r>
              <a:rPr lang="en-GB" sz="1000" dirty="0">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 organizational culture, and organizational citizenship </a:t>
            </a:r>
            <a:r>
              <a:rPr lang="en-GB" sz="1000" dirty="0" err="1">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behavior</a:t>
            </a:r>
            <a:r>
              <a:rPr lang="en-GB" sz="1000" dirty="0">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 </a:t>
            </a:r>
            <a:r>
              <a:rPr lang="en-GB" sz="1000" i="1" dirty="0">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Sage Open</a:t>
            </a:r>
            <a:r>
              <a:rPr lang="en-GB" sz="1000" dirty="0">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 </a:t>
            </a:r>
            <a:r>
              <a:rPr lang="en-GB" sz="1000" i="1" dirty="0">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10</a:t>
            </a:r>
            <a:r>
              <a:rPr lang="en-GB" sz="1000" dirty="0">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(1), p.2158244019898264.</a:t>
            </a:r>
            <a:endParaRPr sz="1000" dirty="0">
              <a:solidFill>
                <a:srgbClr val="222222"/>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0" marR="0" lvl="0" indent="0" algn="just" rtl="0">
              <a:lnSpc>
                <a:spcPct val="150000"/>
              </a:lnSpc>
              <a:spcBef>
                <a:spcPts val="0"/>
              </a:spcBef>
              <a:spcAft>
                <a:spcPts val="0"/>
              </a:spcAft>
              <a:buClr>
                <a:schemeClr val="dk2"/>
              </a:buClr>
              <a:buSzPts val="1100"/>
              <a:buFont typeface="Arial" panose="020B0604020202020204"/>
              <a:buNone/>
            </a:pPr>
            <a:endParaRPr sz="900"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5"/>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2"/>
              </a:buClr>
              <a:buSzPct val="42000"/>
              <a:buFont typeface="Arial" panose="020B0604020202020204"/>
              <a:buNone/>
            </a:pPr>
            <a:r>
              <a:rPr lang="en-GB" sz="2650">
                <a:latin typeface="Times New Roman" panose="02020603050405020304"/>
                <a:ea typeface="Times New Roman" panose="02020603050405020304"/>
                <a:cs typeface="Times New Roman" panose="02020603050405020304"/>
                <a:sym typeface="Times New Roman" panose="02020603050405020304"/>
              </a:rPr>
              <a:t>Current problems in Paradise Soho</a:t>
            </a:r>
            <a:endParaRPr sz="265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0"/>
              </a:spcBef>
              <a:spcAft>
                <a:spcPts val="0"/>
              </a:spcAft>
              <a:buSzPct val="111000"/>
              <a:buNone/>
            </a:pPr>
          </a:p>
        </p:txBody>
      </p:sp>
      <p:sp>
        <p:nvSpPr>
          <p:cNvPr id="90" name="Google Shape;90;p5"/>
          <p:cNvSpPr txBox="1">
            <a:spLocks noGrp="1"/>
          </p:cNvSpPr>
          <p:nvPr>
            <p:ph type="body" idx="1"/>
          </p:nvPr>
        </p:nvSpPr>
        <p:spPr>
          <a:xfrm>
            <a:off x="311700" y="1152475"/>
            <a:ext cx="4669500" cy="3416400"/>
          </a:xfrm>
          <a:prstGeom prst="rect">
            <a:avLst/>
          </a:prstGeom>
          <a:noFill/>
          <a:ln>
            <a:noFill/>
          </a:ln>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Clr>
                <a:schemeClr val="dk2"/>
              </a:buClr>
              <a:buSzPts val="1600"/>
              <a:buFont typeface="Times New Roman" panose="02020603050405020304"/>
              <a:buChar char="●"/>
            </a:pPr>
            <a:r>
              <a:rPr lang="en-GB" sz="16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Paradise Soho is associated with some current problems which affect its reputation, profits and organisational effectiveness.</a:t>
            </a:r>
            <a:endParaRPr sz="1600"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30200" algn="just" rtl="0">
              <a:lnSpc>
                <a:spcPct val="150000"/>
              </a:lnSpc>
              <a:spcBef>
                <a:spcPts val="0"/>
              </a:spcBef>
              <a:spcAft>
                <a:spcPts val="0"/>
              </a:spcAft>
              <a:buClr>
                <a:schemeClr val="dk2"/>
              </a:buClr>
              <a:buSzPts val="1600"/>
              <a:buFont typeface="Times New Roman" panose="02020603050405020304"/>
              <a:buChar char="●"/>
            </a:pPr>
            <a:r>
              <a:rPr lang="en-GB" sz="16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This restaurant loses its customers due to having a deficiency of appropriate communication systems in its services (</a:t>
            </a:r>
            <a:r>
              <a:rPr lang="en-GB" sz="1600" dirty="0" err="1">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Naatu</a:t>
            </a:r>
            <a:r>
              <a:rPr lang="en-GB" sz="1600"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t>
            </a:r>
            <a:r>
              <a:rPr lang="en-GB" sz="1600" i="1"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et al. </a:t>
            </a:r>
            <a:r>
              <a:rPr lang="en-GB" sz="1600"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2022</a:t>
            </a:r>
            <a:r>
              <a:rPr lang="en-GB" sz="16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a:t>
            </a:r>
            <a:endParaRPr sz="1600"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15000"/>
              </a:lnSpc>
              <a:spcBef>
                <a:spcPts val="0"/>
              </a:spcBef>
              <a:spcAft>
                <a:spcPts val="1200"/>
              </a:spcAft>
              <a:buSzPts val="1800"/>
              <a:buNone/>
            </a:pPr>
            <a:endParaRPr sz="1600" dirty="0"/>
          </a:p>
        </p:txBody>
      </p:sp>
      <p:pic>
        <p:nvPicPr>
          <p:cNvPr id="91" name="Google Shape;91;p5"/>
          <p:cNvPicPr preferRelativeResize="0"/>
          <p:nvPr/>
        </p:nvPicPr>
        <p:blipFill rotWithShape="1">
          <a:blip r:embed="rId1"/>
          <a:srcRect/>
          <a:stretch>
            <a:fillRect/>
          </a:stretch>
        </p:blipFill>
        <p:spPr>
          <a:xfrm>
            <a:off x="5184625" y="1486688"/>
            <a:ext cx="3858000" cy="2170125"/>
          </a:xfrm>
          <a:prstGeom prst="rect">
            <a:avLst/>
          </a:prstGeom>
          <a:noFill/>
          <a:ln>
            <a:noFill/>
          </a:ln>
        </p:spPr>
      </p:pic>
      <p:sp>
        <p:nvSpPr>
          <p:cNvPr id="92" name="Google Shape;92;p5"/>
          <p:cNvSpPr txBox="1"/>
          <p:nvPr/>
        </p:nvSpPr>
        <p:spPr>
          <a:xfrm>
            <a:off x="185853" y="4378712"/>
            <a:ext cx="8856771" cy="55395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1000" b="0" i="0" u="none" strike="noStrike" cap="none"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References:</a:t>
            </a:r>
            <a:endParaRPr lang="en-GB" u="none" strike="noStrike" cap="none" dirty="0">
              <a:ea typeface="Times New Roman" panose="02020603050405020304"/>
              <a:sym typeface="Times New Roman" panose="02020603050405020304"/>
            </a:endParaRPr>
          </a:p>
          <a:p>
            <a:pPr marL="0" marR="0" lvl="0" indent="0" algn="l" rtl="0">
              <a:lnSpc>
                <a:spcPct val="100000"/>
              </a:lnSpc>
              <a:spcBef>
                <a:spcPts val="0"/>
              </a:spcBef>
              <a:spcAft>
                <a:spcPts val="0"/>
              </a:spcAft>
              <a:buNone/>
            </a:pPr>
            <a:r>
              <a:rPr lang="en-US" sz="1000" b="0" i="0" dirty="0" err="1">
                <a:solidFill>
                  <a:srgbClr val="222222"/>
                </a:solidFill>
                <a:effectLst/>
                <a:latin typeface="Times New Roman" panose="02020603050405020304" pitchFamily="18" charset="0"/>
                <a:cs typeface="Times New Roman" panose="02020603050405020304" pitchFamily="18" charset="0"/>
              </a:rPr>
              <a:t>Naatu</a:t>
            </a:r>
            <a:r>
              <a:rPr lang="en-US" sz="1000" b="0" i="0" dirty="0">
                <a:solidFill>
                  <a:srgbClr val="222222"/>
                </a:solidFill>
                <a:effectLst/>
                <a:latin typeface="Times New Roman" panose="02020603050405020304" pitchFamily="18" charset="0"/>
                <a:cs typeface="Times New Roman" panose="02020603050405020304" pitchFamily="18" charset="0"/>
              </a:rPr>
              <a:t>, F., Nyarko, S.A., </a:t>
            </a:r>
            <a:r>
              <a:rPr lang="en-US" sz="1000" b="0" i="0" dirty="0" err="1">
                <a:solidFill>
                  <a:srgbClr val="222222"/>
                </a:solidFill>
                <a:effectLst/>
                <a:latin typeface="Times New Roman" panose="02020603050405020304" pitchFamily="18" charset="0"/>
                <a:cs typeface="Times New Roman" panose="02020603050405020304" pitchFamily="18" charset="0"/>
              </a:rPr>
              <a:t>Munim</a:t>
            </a:r>
            <a:r>
              <a:rPr lang="en-US" sz="1000" b="0" i="0" dirty="0">
                <a:solidFill>
                  <a:srgbClr val="222222"/>
                </a:solidFill>
                <a:effectLst/>
                <a:latin typeface="Times New Roman" panose="02020603050405020304" pitchFamily="18" charset="0"/>
                <a:cs typeface="Times New Roman" panose="02020603050405020304" pitchFamily="18" charset="0"/>
              </a:rPr>
              <a:t>, Z.H. and Alon, I., 2022. Crowd-out effect on consumers attitude towards corporate social responsibility communication. </a:t>
            </a:r>
            <a:r>
              <a:rPr lang="en-US" sz="1000" b="0" i="1" dirty="0">
                <a:solidFill>
                  <a:srgbClr val="222222"/>
                </a:solidFill>
                <a:effectLst/>
                <a:latin typeface="Times New Roman" panose="02020603050405020304" pitchFamily="18" charset="0"/>
                <a:cs typeface="Times New Roman" panose="02020603050405020304" pitchFamily="18" charset="0"/>
              </a:rPr>
              <a:t>Technological Forecasting and Social Change</a:t>
            </a:r>
            <a:r>
              <a:rPr lang="en-US" sz="1000" b="0" i="0" dirty="0">
                <a:solidFill>
                  <a:srgbClr val="222222"/>
                </a:solidFill>
                <a:effectLst/>
                <a:latin typeface="Times New Roman" panose="02020603050405020304" pitchFamily="18" charset="0"/>
                <a:cs typeface="Times New Roman" panose="02020603050405020304" pitchFamily="18" charset="0"/>
              </a:rPr>
              <a:t>, </a:t>
            </a:r>
            <a:r>
              <a:rPr lang="en-US" sz="1000" b="0" i="1" dirty="0">
                <a:solidFill>
                  <a:srgbClr val="222222"/>
                </a:solidFill>
                <a:effectLst/>
                <a:latin typeface="Times New Roman" panose="02020603050405020304" pitchFamily="18" charset="0"/>
                <a:cs typeface="Times New Roman" panose="02020603050405020304" pitchFamily="18" charset="0"/>
              </a:rPr>
              <a:t>177</a:t>
            </a:r>
            <a:r>
              <a:rPr lang="en-US" sz="1000" b="0" i="0" dirty="0">
                <a:solidFill>
                  <a:srgbClr val="222222"/>
                </a:solidFill>
                <a:effectLst/>
                <a:latin typeface="Times New Roman" panose="02020603050405020304" pitchFamily="18" charset="0"/>
                <a:cs typeface="Times New Roman" panose="02020603050405020304" pitchFamily="18" charset="0"/>
              </a:rPr>
              <a:t>, p.121544.</a:t>
            </a:r>
            <a:endParaRPr lang="en-US" sz="1000" b="0" i="0" dirty="0">
              <a:solidFill>
                <a:srgbClr val="222222"/>
              </a:solidFill>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6"/>
          <p:cNvSpPr txBox="1">
            <a:spLocks noGrp="1"/>
          </p:cNvSpPr>
          <p:nvPr>
            <p:ph type="title"/>
          </p:nvPr>
        </p:nvSpPr>
        <p:spPr>
          <a:xfrm>
            <a:off x="311700" y="175625"/>
            <a:ext cx="8520600" cy="10716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2"/>
              </a:buClr>
              <a:buSzPts val="1100"/>
              <a:buFont typeface="Arial" panose="020B0604020202020204"/>
              <a:buNone/>
            </a:pPr>
            <a:r>
              <a:rPr lang="en-GB" sz="2400">
                <a:latin typeface="Times New Roman" panose="02020603050405020304"/>
                <a:ea typeface="Times New Roman" panose="02020603050405020304"/>
                <a:cs typeface="Times New Roman" panose="02020603050405020304"/>
                <a:sym typeface="Times New Roman" panose="02020603050405020304"/>
              </a:rPr>
              <a:t>Importance of organisational culture change and Development at Paradise Soho</a:t>
            </a:r>
            <a:endParaRPr sz="24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0"/>
              </a:spcBef>
              <a:spcAft>
                <a:spcPts val="0"/>
              </a:spcAft>
              <a:buSzPts val="3000"/>
              <a:buNone/>
            </a:pPr>
            <a:endParaRPr sz="2400"/>
          </a:p>
        </p:txBody>
      </p:sp>
      <p:sp>
        <p:nvSpPr>
          <p:cNvPr id="98" name="Google Shape;98;p6"/>
          <p:cNvSpPr txBox="1">
            <a:spLocks noGrp="1"/>
          </p:cNvSpPr>
          <p:nvPr>
            <p:ph type="body" idx="1"/>
          </p:nvPr>
        </p:nvSpPr>
        <p:spPr>
          <a:xfrm>
            <a:off x="311700" y="1471725"/>
            <a:ext cx="4260300" cy="3097200"/>
          </a:xfrm>
          <a:prstGeom prst="rect">
            <a:avLst/>
          </a:prstGeom>
          <a:noFill/>
          <a:ln>
            <a:noFill/>
          </a:ln>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Clr>
                <a:schemeClr val="dk2"/>
              </a:buClr>
              <a:buSzPts val="1600"/>
              <a:buFont typeface="Times New Roman" panose="02020603050405020304"/>
              <a:buChar char="●"/>
            </a:pPr>
            <a:r>
              <a:rPr lang="en-GB" sz="1600">
                <a:solidFill>
                  <a:schemeClr val="dk2"/>
                </a:solidFill>
                <a:latin typeface="Times New Roman" panose="02020603050405020304"/>
                <a:ea typeface="Times New Roman" panose="02020603050405020304"/>
                <a:cs typeface="Times New Roman" panose="02020603050405020304"/>
                <a:sym typeface="Times New Roman" panose="02020603050405020304"/>
              </a:rPr>
              <a:t>Paradise Soho, as a restaurant, deals with different cultural people and many competitors in the market, which can be improved by implementing organisational culture change and development (</a:t>
            </a:r>
            <a:r>
              <a:rPr lang="en-GB" sz="1600">
                <a:solidFill>
                  <a:srgbClr val="222222"/>
                </a:solidFill>
                <a:latin typeface="Times New Roman" panose="02020603050405020304"/>
                <a:ea typeface="Times New Roman" panose="02020603050405020304"/>
                <a:cs typeface="Times New Roman" panose="02020603050405020304"/>
                <a:sym typeface="Times New Roman" panose="02020603050405020304"/>
              </a:rPr>
              <a:t>Al-Kurdi, El-Haddadeh and Eldabi, 2020</a:t>
            </a:r>
            <a:r>
              <a:rPr lang="en-GB" sz="1600">
                <a:solidFill>
                  <a:schemeClr val="dk2"/>
                </a:solidFill>
                <a:latin typeface="Times New Roman" panose="02020603050405020304"/>
                <a:ea typeface="Times New Roman" panose="02020603050405020304"/>
                <a:cs typeface="Times New Roman" panose="02020603050405020304"/>
                <a:sym typeface="Times New Roman" panose="02020603050405020304"/>
              </a:rPr>
              <a:t>). </a:t>
            </a:r>
            <a:endParaRPr sz="16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15000"/>
              </a:lnSpc>
              <a:spcBef>
                <a:spcPts val="0"/>
              </a:spcBef>
              <a:spcAft>
                <a:spcPts val="1200"/>
              </a:spcAft>
              <a:buSzPts val="1800"/>
              <a:buNone/>
            </a:pPr>
            <a:endParaRPr sz="1600"/>
          </a:p>
        </p:txBody>
      </p:sp>
      <p:pic>
        <p:nvPicPr>
          <p:cNvPr id="99" name="Google Shape;99;p6"/>
          <p:cNvPicPr preferRelativeResize="0"/>
          <p:nvPr/>
        </p:nvPicPr>
        <p:blipFill rotWithShape="1">
          <a:blip r:embed="rId1"/>
          <a:srcRect/>
          <a:stretch>
            <a:fillRect/>
          </a:stretch>
        </p:blipFill>
        <p:spPr>
          <a:xfrm>
            <a:off x="5469375" y="1695575"/>
            <a:ext cx="2846551" cy="2822325"/>
          </a:xfrm>
          <a:prstGeom prst="rect">
            <a:avLst/>
          </a:prstGeom>
          <a:noFill/>
          <a:ln>
            <a:noFill/>
          </a:ln>
        </p:spPr>
      </p:pic>
      <p:sp>
        <p:nvSpPr>
          <p:cNvPr id="100" name="Google Shape;100;p6"/>
          <p:cNvSpPr txBox="1"/>
          <p:nvPr/>
        </p:nvSpPr>
        <p:spPr>
          <a:xfrm>
            <a:off x="207226" y="4220818"/>
            <a:ext cx="8758354" cy="1107965"/>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000" dirty="0">
                <a:latin typeface="Times New Roman" panose="02020603050405020304"/>
                <a:ea typeface="Times New Roman" panose="02020603050405020304"/>
                <a:cs typeface="Times New Roman" panose="02020603050405020304"/>
                <a:sym typeface="Times New Roman" panose="02020603050405020304"/>
              </a:rPr>
              <a:t>References:</a:t>
            </a:r>
            <a:endParaRPr sz="1000" dirty="0">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Clr>
                <a:schemeClr val="dk2"/>
              </a:buClr>
              <a:buSzPts val="1100"/>
              <a:buFont typeface="Arial" panose="020B0604020202020204"/>
              <a:buNone/>
            </a:pP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Al-Kurdi, O.F., El-</a:t>
            </a:r>
            <a:r>
              <a:rPr lang="en-GB" sz="1000"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Haddadeh</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R. and </a:t>
            </a:r>
            <a:r>
              <a:rPr lang="en-GB" sz="1000"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Eldabi</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T., 2020. The role of organisational climate in managing knowledge sharing among academics in higher education. </a:t>
            </a:r>
            <a:r>
              <a:rPr lang="en-GB" sz="1000" i="1"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International Journal of Information Management</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GB" sz="1000" i="1"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50</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pp.217-227.</a:t>
            </a:r>
            <a:endParaRPr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endParaRPr sz="1000" dirty="0">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7"/>
          <p:cNvSpPr txBox="1">
            <a:spLocks noGrp="1"/>
          </p:cNvSpPr>
          <p:nvPr>
            <p:ph type="title"/>
          </p:nvPr>
        </p:nvSpPr>
        <p:spPr>
          <a:xfrm>
            <a:off x="311700" y="134825"/>
            <a:ext cx="8520600" cy="10716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2"/>
              </a:buClr>
              <a:buSzPts val="1100"/>
              <a:buFont typeface="Arial" panose="020B0604020202020204"/>
              <a:buNone/>
            </a:pPr>
            <a:r>
              <a:rPr lang="en-GB" sz="2400">
                <a:latin typeface="Times New Roman" panose="02020603050405020304"/>
                <a:ea typeface="Times New Roman" panose="02020603050405020304"/>
                <a:cs typeface="Times New Roman" panose="02020603050405020304"/>
                <a:sym typeface="Times New Roman" panose="02020603050405020304"/>
              </a:rPr>
              <a:t>Impact of the Deficiency of organisational change and Development on Paradise Soho</a:t>
            </a:r>
            <a:endParaRPr sz="24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0"/>
              </a:spcBef>
              <a:spcAft>
                <a:spcPts val="0"/>
              </a:spcAft>
              <a:buSzPts val="3000"/>
              <a:buNone/>
            </a:pPr>
          </a:p>
        </p:txBody>
      </p:sp>
      <p:sp>
        <p:nvSpPr>
          <p:cNvPr id="106" name="Google Shape;106;p7"/>
          <p:cNvSpPr txBox="1">
            <a:spLocks noGrp="1"/>
          </p:cNvSpPr>
          <p:nvPr>
            <p:ph type="body" idx="1"/>
          </p:nvPr>
        </p:nvSpPr>
        <p:spPr>
          <a:xfrm>
            <a:off x="311700" y="1430900"/>
            <a:ext cx="4260300" cy="31380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2"/>
              </a:buClr>
              <a:buSzPts val="1500"/>
              <a:buFont typeface="Times New Roman" panose="02020603050405020304"/>
              <a:buChar char="●"/>
            </a:pPr>
            <a:r>
              <a:rPr lang="en-GB" sz="15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Paradise Soho is associated with the deficiency of organisational change and development, which affected the standard of the organisation involving many challenging situations. </a:t>
            </a:r>
            <a:endParaRPr sz="1500"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23850" algn="just" rtl="0">
              <a:lnSpc>
                <a:spcPct val="150000"/>
              </a:lnSpc>
              <a:spcBef>
                <a:spcPts val="0"/>
              </a:spcBef>
              <a:spcAft>
                <a:spcPts val="0"/>
              </a:spcAft>
              <a:buClr>
                <a:schemeClr val="dk2"/>
              </a:buClr>
              <a:buSzPts val="1500"/>
              <a:buFont typeface="Times New Roman" panose="02020603050405020304"/>
              <a:buChar char="●"/>
            </a:pPr>
            <a:r>
              <a:rPr lang="en-GB" sz="15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The main three impacts of the deficiency of organisational change and development at Paradise Soho are </a:t>
            </a:r>
            <a:r>
              <a:rPr lang="en-GB" sz="1500" b="1" i="1" dirty="0">
                <a:solidFill>
                  <a:schemeClr val="dk2"/>
                </a:solidFill>
                <a:latin typeface="Times New Roman" panose="02020603050405020304"/>
                <a:ea typeface="Times New Roman" panose="02020603050405020304"/>
                <a:cs typeface="Times New Roman" panose="02020603050405020304"/>
                <a:sym typeface="Times New Roman" panose="02020603050405020304"/>
              </a:rPr>
              <a:t>high competition</a:t>
            </a:r>
            <a:r>
              <a:rPr lang="en-GB" sz="15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 </a:t>
            </a:r>
            <a:r>
              <a:rPr lang="en-GB" sz="1500" b="1" i="1" dirty="0">
                <a:solidFill>
                  <a:schemeClr val="dk2"/>
                </a:solidFill>
                <a:latin typeface="Times New Roman" panose="02020603050405020304"/>
                <a:ea typeface="Times New Roman" panose="02020603050405020304"/>
                <a:cs typeface="Times New Roman" panose="02020603050405020304"/>
                <a:sym typeface="Times New Roman" panose="02020603050405020304"/>
              </a:rPr>
              <a:t>low rate of customers</a:t>
            </a:r>
            <a:r>
              <a:rPr lang="en-GB" sz="15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 and </a:t>
            </a:r>
            <a:r>
              <a:rPr lang="en-GB" sz="1500" b="1" i="1" dirty="0">
                <a:solidFill>
                  <a:schemeClr val="dk2"/>
                </a:solidFill>
                <a:latin typeface="Times New Roman" panose="02020603050405020304"/>
                <a:ea typeface="Times New Roman" panose="02020603050405020304"/>
                <a:cs typeface="Times New Roman" panose="02020603050405020304"/>
                <a:sym typeface="Times New Roman" panose="02020603050405020304"/>
              </a:rPr>
              <a:t>destruction of reputation </a:t>
            </a:r>
            <a:r>
              <a:rPr lang="en-GB" sz="15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(Paradise Soho, 2023). </a:t>
            </a:r>
            <a:endParaRPr sz="1500"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Clr>
                <a:schemeClr val="dk2"/>
              </a:buClr>
              <a:buSzPts val="1100"/>
              <a:buFont typeface="Arial" panose="020B0604020202020204"/>
              <a:buNone/>
            </a:pPr>
            <a:r>
              <a:rPr lang="en-GB" sz="1000"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References:</a:t>
            </a:r>
            <a:endParaRPr dirty="0"/>
          </a:p>
          <a:p>
            <a:pPr marL="0" lvl="0" indent="0" algn="just" rtl="0">
              <a:lnSpc>
                <a:spcPct val="150000"/>
              </a:lnSpc>
              <a:spcBef>
                <a:spcPts val="0"/>
              </a:spcBef>
              <a:spcAft>
                <a:spcPts val="0"/>
              </a:spcAft>
              <a:buSzPts val="1800"/>
              <a:buNone/>
            </a:pPr>
            <a:r>
              <a:rPr lang="en-GB" sz="1000"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Paradise Soho, 2023. </a:t>
            </a:r>
            <a:r>
              <a:rPr lang="en-GB" sz="1000" i="1"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Home</a:t>
            </a:r>
            <a:r>
              <a:rPr lang="en-GB" sz="1000"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t>
            </a:r>
            <a:r>
              <a:rPr lang="en-GB" sz="1000" i="1" dirty="0" err="1">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paradisesoho</a:t>
            </a:r>
            <a:r>
              <a:rPr lang="en-GB" sz="1000"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t>
            </a:r>
            <a:endParaRPr sz="1000" dirty="0"/>
          </a:p>
          <a:p>
            <a:pPr marL="0" lvl="0" indent="0" algn="l" rtl="0">
              <a:lnSpc>
                <a:spcPct val="115000"/>
              </a:lnSpc>
              <a:spcBef>
                <a:spcPts val="0"/>
              </a:spcBef>
              <a:spcAft>
                <a:spcPts val="1200"/>
              </a:spcAft>
              <a:buSzPts val="1800"/>
              <a:buNone/>
            </a:pPr>
            <a:endParaRPr sz="1500" dirty="0"/>
          </a:p>
        </p:txBody>
      </p:sp>
      <p:pic>
        <p:nvPicPr>
          <p:cNvPr id="107" name="Google Shape;107;p7"/>
          <p:cNvPicPr preferRelativeResize="0"/>
          <p:nvPr/>
        </p:nvPicPr>
        <p:blipFill rotWithShape="1">
          <a:blip r:embed="rId1"/>
          <a:srcRect/>
          <a:stretch>
            <a:fillRect/>
          </a:stretch>
        </p:blipFill>
        <p:spPr>
          <a:xfrm>
            <a:off x="5244875" y="1476588"/>
            <a:ext cx="3053075" cy="30466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8"/>
          <p:cNvSpPr txBox="1">
            <a:spLocks noGrp="1"/>
          </p:cNvSpPr>
          <p:nvPr>
            <p:ph type="title"/>
          </p:nvPr>
        </p:nvSpPr>
        <p:spPr>
          <a:xfrm>
            <a:off x="311700" y="0"/>
            <a:ext cx="8520600" cy="10206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2"/>
              </a:buClr>
              <a:buSzPts val="1100"/>
              <a:buFont typeface="Arial" panose="020B0604020202020204"/>
              <a:buNone/>
            </a:pPr>
            <a:r>
              <a:rPr lang="en-GB" sz="2400" dirty="0">
                <a:latin typeface="Times New Roman" panose="02020603050405020304"/>
                <a:ea typeface="Times New Roman" panose="02020603050405020304"/>
                <a:cs typeface="Times New Roman" panose="02020603050405020304"/>
                <a:sym typeface="Times New Roman" panose="02020603050405020304"/>
              </a:rPr>
              <a:t>Advantages of Improving Organisational Cultural Change and Development in Paradise Soho</a:t>
            </a:r>
            <a:endParaRPr sz="2400" dirty="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0"/>
              </a:spcBef>
              <a:spcAft>
                <a:spcPts val="0"/>
              </a:spcAft>
              <a:buSzPts val="3000"/>
              <a:buNone/>
            </a:pPr>
            <a:endParaRPr dirty="0"/>
          </a:p>
        </p:txBody>
      </p:sp>
      <p:sp>
        <p:nvSpPr>
          <p:cNvPr id="113" name="Google Shape;113;p8"/>
          <p:cNvSpPr txBox="1">
            <a:spLocks noGrp="1"/>
          </p:cNvSpPr>
          <p:nvPr>
            <p:ph type="body" idx="1"/>
          </p:nvPr>
        </p:nvSpPr>
        <p:spPr>
          <a:xfrm>
            <a:off x="311700" y="1136426"/>
            <a:ext cx="4383000" cy="3209400"/>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Clr>
                <a:schemeClr val="dk2"/>
              </a:buClr>
              <a:buSzPts val="1300"/>
              <a:buFont typeface="Times New Roman" panose="02020603050405020304"/>
              <a:buChar char="●"/>
            </a:pPr>
            <a:r>
              <a:rPr lang="en-GB" sz="13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Organisational culture change and development increase the quality and reputation of Paradise Soho, which can increase employee engagement (</a:t>
            </a:r>
            <a:r>
              <a:rPr lang="en-GB" sz="13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Meng &amp; Berger, 2019</a:t>
            </a:r>
            <a:r>
              <a:rPr lang="en-GB" sz="13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a:t>
            </a:r>
            <a:endParaRPr sz="1300"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11150" algn="just" rtl="0">
              <a:lnSpc>
                <a:spcPct val="150000"/>
              </a:lnSpc>
              <a:spcBef>
                <a:spcPts val="0"/>
              </a:spcBef>
              <a:spcAft>
                <a:spcPts val="0"/>
              </a:spcAft>
              <a:buClr>
                <a:schemeClr val="dk2"/>
              </a:buClr>
              <a:buSzPts val="1300"/>
              <a:buFont typeface="Times New Roman" panose="02020603050405020304"/>
              <a:buChar char="●"/>
            </a:pPr>
            <a:r>
              <a:rPr lang="en-GB" sz="13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Paradise Soho can increase the satisfaction of its customers by implementing organisational culture change and increasing organisational development. </a:t>
            </a:r>
            <a:endParaRPr sz="1300"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11150" algn="just" rtl="0">
              <a:lnSpc>
                <a:spcPct val="150000"/>
              </a:lnSpc>
              <a:spcBef>
                <a:spcPts val="0"/>
              </a:spcBef>
              <a:spcAft>
                <a:spcPts val="0"/>
              </a:spcAft>
              <a:buClr>
                <a:schemeClr val="dk2"/>
              </a:buClr>
              <a:buSzPts val="1300"/>
              <a:buFont typeface="Times New Roman" panose="02020603050405020304"/>
              <a:buChar char="●"/>
            </a:pPr>
            <a:r>
              <a:rPr lang="en-GB" sz="13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The HR skill of conflict resolution help to improve organisational culture change by resolving different conflicts in the workforce (</a:t>
            </a:r>
            <a:r>
              <a:rPr lang="en-GB" sz="13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Van </a:t>
            </a:r>
            <a:r>
              <a:rPr lang="en-GB" sz="1300"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Gramberg</a:t>
            </a:r>
            <a:r>
              <a:rPr lang="en-GB" sz="13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GB" sz="1300" i="1"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et al. </a:t>
            </a:r>
            <a:r>
              <a:rPr lang="en-GB" sz="13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2020</a:t>
            </a:r>
            <a:r>
              <a:rPr lang="en-GB" sz="1300" dirty="0">
                <a:solidFill>
                  <a:schemeClr val="dk2"/>
                </a:solidFill>
                <a:latin typeface="Times New Roman" panose="02020603050405020304"/>
                <a:ea typeface="Times New Roman" panose="02020603050405020304"/>
                <a:cs typeface="Times New Roman" panose="02020603050405020304"/>
                <a:sym typeface="Times New Roman" panose="02020603050405020304"/>
              </a:rPr>
              <a:t>).</a:t>
            </a:r>
            <a:endParaRPr sz="1300"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15000"/>
              </a:lnSpc>
              <a:spcBef>
                <a:spcPts val="0"/>
              </a:spcBef>
              <a:spcAft>
                <a:spcPts val="1200"/>
              </a:spcAft>
              <a:buSzPts val="1800"/>
              <a:buNone/>
            </a:pPr>
            <a:endParaRPr dirty="0"/>
          </a:p>
        </p:txBody>
      </p:sp>
      <p:pic>
        <p:nvPicPr>
          <p:cNvPr id="114" name="Google Shape;114;p8"/>
          <p:cNvPicPr preferRelativeResize="0"/>
          <p:nvPr/>
        </p:nvPicPr>
        <p:blipFill rotWithShape="1">
          <a:blip r:embed="rId1"/>
          <a:srcRect/>
          <a:stretch>
            <a:fillRect/>
          </a:stretch>
        </p:blipFill>
        <p:spPr>
          <a:xfrm>
            <a:off x="4694700" y="1644575"/>
            <a:ext cx="4327500" cy="2001469"/>
          </a:xfrm>
          <a:prstGeom prst="rect">
            <a:avLst/>
          </a:prstGeom>
          <a:noFill/>
          <a:ln>
            <a:noFill/>
          </a:ln>
        </p:spPr>
      </p:pic>
      <p:sp>
        <p:nvSpPr>
          <p:cNvPr id="115" name="Google Shape;115;p8"/>
          <p:cNvSpPr txBox="1"/>
          <p:nvPr/>
        </p:nvSpPr>
        <p:spPr>
          <a:xfrm>
            <a:off x="69649" y="3931169"/>
            <a:ext cx="8895900" cy="1269538"/>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chemeClr val="dk2"/>
              </a:buClr>
              <a:buSzPts val="1100"/>
              <a:buFont typeface="Arial" panose="020B0604020202020204"/>
              <a:buNone/>
            </a:pPr>
            <a:r>
              <a:rPr lang="en-GB" sz="900" b="0" i="0" u="none" strike="noStrike" cap="none"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References:</a:t>
            </a:r>
            <a:endParaRPr lang="en-GB" sz="900" u="none" strike="noStrike" cap="none" dirty="0">
              <a:highlight>
                <a:srgbClr val="FFFFFF"/>
              </a:highlight>
              <a:ea typeface="Times New Roman" panose="02020603050405020304"/>
              <a:sym typeface="Times New Roman" panose="02020603050405020304"/>
            </a:endParaRPr>
          </a:p>
          <a:p>
            <a:pPr marL="0" marR="0" lvl="0" indent="0" algn="just" rtl="0">
              <a:lnSpc>
                <a:spcPct val="150000"/>
              </a:lnSpc>
              <a:spcBef>
                <a:spcPts val="0"/>
              </a:spcBef>
              <a:spcAft>
                <a:spcPts val="0"/>
              </a:spcAft>
              <a:buClr>
                <a:schemeClr val="dk2"/>
              </a:buClr>
              <a:buSzPts val="1100"/>
              <a:buFont typeface="Arial" panose="020B0604020202020204"/>
              <a:buNone/>
            </a:pPr>
            <a:r>
              <a:rPr lang="en-US" sz="1000" b="0" i="0" dirty="0">
                <a:solidFill>
                  <a:srgbClr val="222222"/>
                </a:solidFill>
                <a:effectLst/>
                <a:latin typeface="Times New Roman" panose="02020603050405020304" pitchFamily="18" charset="0"/>
                <a:cs typeface="Times New Roman" panose="02020603050405020304" pitchFamily="18" charset="0"/>
              </a:rPr>
              <a:t>Meng, J. and Berger, B.K., 2019. The impact of organizational culture and leadership performance on PR professionals’ job satisfaction: Testing the joint mediating effects of engagement and trust. </a:t>
            </a:r>
            <a:r>
              <a:rPr lang="en-US" sz="1000" b="0" i="1" dirty="0">
                <a:solidFill>
                  <a:srgbClr val="222222"/>
                </a:solidFill>
                <a:effectLst/>
                <a:latin typeface="Times New Roman" panose="02020603050405020304" pitchFamily="18" charset="0"/>
                <a:cs typeface="Times New Roman" panose="02020603050405020304" pitchFamily="18" charset="0"/>
              </a:rPr>
              <a:t>Public Relations Review</a:t>
            </a:r>
            <a:r>
              <a:rPr lang="en-US" sz="1000" b="0" i="0" dirty="0">
                <a:solidFill>
                  <a:srgbClr val="222222"/>
                </a:solidFill>
                <a:effectLst/>
                <a:latin typeface="Times New Roman" panose="02020603050405020304" pitchFamily="18" charset="0"/>
                <a:cs typeface="Times New Roman" panose="02020603050405020304" pitchFamily="18" charset="0"/>
              </a:rPr>
              <a:t>, </a:t>
            </a:r>
            <a:r>
              <a:rPr lang="en-US" sz="1000" b="0" i="1" dirty="0">
                <a:solidFill>
                  <a:srgbClr val="222222"/>
                </a:solidFill>
                <a:effectLst/>
                <a:latin typeface="Times New Roman" panose="02020603050405020304" pitchFamily="18" charset="0"/>
                <a:cs typeface="Times New Roman" panose="02020603050405020304" pitchFamily="18" charset="0"/>
              </a:rPr>
              <a:t>45</a:t>
            </a:r>
            <a:r>
              <a:rPr lang="en-US" sz="1000" b="0" i="0" dirty="0">
                <a:solidFill>
                  <a:srgbClr val="222222"/>
                </a:solidFill>
                <a:effectLst/>
                <a:latin typeface="Times New Roman" panose="02020603050405020304" pitchFamily="18" charset="0"/>
                <a:cs typeface="Times New Roman" panose="02020603050405020304" pitchFamily="18" charset="0"/>
              </a:rPr>
              <a:t>(1), pp.64-75.</a:t>
            </a:r>
            <a:endParaRPr lang="en-GB" sz="10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rtl="0">
              <a:lnSpc>
                <a:spcPct val="150000"/>
              </a:lnSpc>
              <a:spcBef>
                <a:spcPts val="0"/>
              </a:spcBef>
              <a:spcAft>
                <a:spcPts val="0"/>
              </a:spcAft>
              <a:buClr>
                <a:schemeClr val="dk2"/>
              </a:buClr>
              <a:buSzPts val="1100"/>
              <a:buFont typeface="Arial" panose="020B0604020202020204"/>
              <a:buNone/>
            </a:pP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Van </a:t>
            </a:r>
            <a:r>
              <a:rPr lang="en-GB" sz="1000"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Gramberg</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B., </a:t>
            </a:r>
            <a:r>
              <a:rPr lang="en-GB" sz="1000"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Teicher</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J., Bamber, G.J. and Cooper, B., 2020. Employee voice, intention to quit, and conflict resolution: Evidence from Australia. </a:t>
            </a:r>
            <a:r>
              <a:rPr lang="en-GB" sz="1000" i="1"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ILR Review</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GB" sz="1000" i="1"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73</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(2), pp.393-410.</a:t>
            </a:r>
            <a:endParaRPr sz="1000" dirty="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9"/>
          <p:cNvSpPr txBox="1">
            <a:spLocks noGrp="1"/>
          </p:cNvSpPr>
          <p:nvPr>
            <p:ph type="title"/>
          </p:nvPr>
        </p:nvSpPr>
        <p:spPr>
          <a:xfrm>
            <a:off x="209425" y="199550"/>
            <a:ext cx="8520600" cy="623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2"/>
              </a:buClr>
              <a:buSzPts val="1100"/>
              <a:buFont typeface="Arial" panose="020B0604020202020204"/>
              <a:buNone/>
            </a:pPr>
            <a:r>
              <a:rPr lang="en-GB" sz="2400">
                <a:latin typeface="Times New Roman" panose="02020603050405020304"/>
                <a:ea typeface="Times New Roman" panose="02020603050405020304"/>
                <a:cs typeface="Times New Roman" panose="02020603050405020304"/>
                <a:sym typeface="Times New Roman" panose="02020603050405020304"/>
              </a:rPr>
              <a:t>Conclusion and Recommendations</a:t>
            </a:r>
            <a:endParaRPr sz="24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0"/>
              </a:spcBef>
              <a:spcAft>
                <a:spcPts val="0"/>
              </a:spcAft>
              <a:buSzPts val="3000"/>
              <a:buNone/>
            </a:pPr>
            <a:endParaRPr sz="2400"/>
          </a:p>
        </p:txBody>
      </p:sp>
      <p:sp>
        <p:nvSpPr>
          <p:cNvPr id="121" name="Google Shape;121;p9"/>
          <p:cNvSpPr txBox="1">
            <a:spLocks noGrp="1"/>
          </p:cNvSpPr>
          <p:nvPr>
            <p:ph type="body" idx="1"/>
          </p:nvPr>
        </p:nvSpPr>
        <p:spPr>
          <a:xfrm>
            <a:off x="311700" y="922600"/>
            <a:ext cx="5089800" cy="2843400"/>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Clr>
                <a:schemeClr val="dk2"/>
              </a:buClr>
              <a:buSzPts val="1300"/>
              <a:buFont typeface="Times New Roman" panose="02020603050405020304"/>
              <a:buChar char="●"/>
            </a:pPr>
            <a:r>
              <a:rPr lang="en-GB" sz="1300">
                <a:solidFill>
                  <a:schemeClr val="dk2"/>
                </a:solidFill>
                <a:latin typeface="Times New Roman" panose="02020603050405020304"/>
                <a:ea typeface="Times New Roman" panose="02020603050405020304"/>
                <a:cs typeface="Times New Roman" panose="02020603050405020304"/>
                <a:sym typeface="Times New Roman" panose="02020603050405020304"/>
              </a:rPr>
              <a:t>Organisational culture change and development are the main to increase customers and employees in an organisation (</a:t>
            </a:r>
            <a:r>
              <a:rPr lang="en-GB" sz="1300">
                <a:solidFill>
                  <a:srgbClr val="222222"/>
                </a:solidFill>
                <a:latin typeface="Times New Roman" panose="02020603050405020304"/>
                <a:ea typeface="Times New Roman" panose="02020603050405020304"/>
                <a:cs typeface="Times New Roman" panose="02020603050405020304"/>
                <a:sym typeface="Times New Roman" panose="02020603050405020304"/>
              </a:rPr>
              <a:t>Azeem </a:t>
            </a:r>
            <a:r>
              <a:rPr lang="en-GB" sz="1300" i="1">
                <a:solidFill>
                  <a:srgbClr val="222222"/>
                </a:solidFill>
                <a:latin typeface="Times New Roman" panose="02020603050405020304"/>
                <a:ea typeface="Times New Roman" panose="02020603050405020304"/>
                <a:cs typeface="Times New Roman" panose="02020603050405020304"/>
                <a:sym typeface="Times New Roman" panose="02020603050405020304"/>
              </a:rPr>
              <a:t>et al. </a:t>
            </a:r>
            <a:r>
              <a:rPr lang="en-GB" sz="1300">
                <a:solidFill>
                  <a:srgbClr val="222222"/>
                </a:solidFill>
                <a:latin typeface="Times New Roman" panose="02020603050405020304"/>
                <a:ea typeface="Times New Roman" panose="02020603050405020304"/>
                <a:cs typeface="Times New Roman" panose="02020603050405020304"/>
                <a:sym typeface="Times New Roman" panose="02020603050405020304"/>
              </a:rPr>
              <a:t>2021</a:t>
            </a:r>
            <a:r>
              <a:rPr lang="en-GB" sz="1300">
                <a:solidFill>
                  <a:schemeClr val="dk2"/>
                </a:solidFill>
                <a:latin typeface="Times New Roman" panose="02020603050405020304"/>
                <a:ea typeface="Times New Roman" panose="02020603050405020304"/>
                <a:cs typeface="Times New Roman" panose="02020603050405020304"/>
                <a:sym typeface="Times New Roman" panose="02020603050405020304"/>
              </a:rPr>
              <a:t>).</a:t>
            </a:r>
            <a:endParaRPr sz="13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11150" algn="just" rtl="0">
              <a:lnSpc>
                <a:spcPct val="150000"/>
              </a:lnSpc>
              <a:spcBef>
                <a:spcPts val="0"/>
              </a:spcBef>
              <a:spcAft>
                <a:spcPts val="0"/>
              </a:spcAft>
              <a:buClr>
                <a:schemeClr val="dk2"/>
              </a:buClr>
              <a:buSzPts val="1300"/>
              <a:buFont typeface="Times New Roman" panose="02020603050405020304"/>
              <a:buChar char="●"/>
            </a:pPr>
            <a:r>
              <a:rPr lang="en-GB" sz="1300">
                <a:solidFill>
                  <a:schemeClr val="dk2"/>
                </a:solidFill>
                <a:latin typeface="Times New Roman" panose="02020603050405020304"/>
                <a:ea typeface="Times New Roman" panose="02020603050405020304"/>
                <a:cs typeface="Times New Roman" panose="02020603050405020304"/>
                <a:sym typeface="Times New Roman" panose="02020603050405020304"/>
              </a:rPr>
              <a:t>Paradise Soho can increase its customers and remove its current problems by implementing the agenda of organisational culture change and development.</a:t>
            </a:r>
            <a:endParaRPr sz="13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11150" algn="just" rtl="0">
              <a:lnSpc>
                <a:spcPct val="150000"/>
              </a:lnSpc>
              <a:spcBef>
                <a:spcPts val="0"/>
              </a:spcBef>
              <a:spcAft>
                <a:spcPts val="0"/>
              </a:spcAft>
              <a:buClr>
                <a:schemeClr val="dk2"/>
              </a:buClr>
              <a:buSzPts val="1300"/>
              <a:buFont typeface="Times New Roman" panose="02020603050405020304"/>
              <a:buChar char="●"/>
            </a:pPr>
            <a:r>
              <a:rPr lang="en-GB" sz="1300">
                <a:solidFill>
                  <a:schemeClr val="dk2"/>
                </a:solidFill>
                <a:latin typeface="Times New Roman" panose="02020603050405020304"/>
                <a:ea typeface="Times New Roman" panose="02020603050405020304"/>
                <a:cs typeface="Times New Roman" panose="02020603050405020304"/>
                <a:sym typeface="Times New Roman" panose="02020603050405020304"/>
              </a:rPr>
              <a:t>HRs are the main in improving organisational culture in which they should implement motivate skills in HR skills for engaging more employees in organisational culture (</a:t>
            </a:r>
            <a:r>
              <a:rPr lang="en-GB" sz="1300">
                <a:solidFill>
                  <a:srgbClr val="222222"/>
                </a:solidFill>
                <a:latin typeface="Times New Roman" panose="02020603050405020304"/>
                <a:ea typeface="Times New Roman" panose="02020603050405020304"/>
                <a:cs typeface="Times New Roman" panose="02020603050405020304"/>
                <a:sym typeface="Times New Roman" panose="02020603050405020304"/>
              </a:rPr>
              <a:t>Roscoe </a:t>
            </a:r>
            <a:r>
              <a:rPr lang="en-GB" sz="1300" i="1">
                <a:solidFill>
                  <a:srgbClr val="222222"/>
                </a:solidFill>
                <a:latin typeface="Times New Roman" panose="02020603050405020304"/>
                <a:ea typeface="Times New Roman" panose="02020603050405020304"/>
                <a:cs typeface="Times New Roman" panose="02020603050405020304"/>
                <a:sym typeface="Times New Roman" panose="02020603050405020304"/>
              </a:rPr>
              <a:t>et al. </a:t>
            </a:r>
            <a:r>
              <a:rPr lang="en-GB" sz="1300">
                <a:solidFill>
                  <a:srgbClr val="222222"/>
                </a:solidFill>
                <a:latin typeface="Times New Roman" panose="02020603050405020304"/>
                <a:ea typeface="Times New Roman" panose="02020603050405020304"/>
                <a:cs typeface="Times New Roman" panose="02020603050405020304"/>
                <a:sym typeface="Times New Roman" panose="02020603050405020304"/>
              </a:rPr>
              <a:t>2019</a:t>
            </a:r>
            <a:r>
              <a:rPr lang="en-GB" sz="1300">
                <a:solidFill>
                  <a:schemeClr val="dk2"/>
                </a:solidFill>
                <a:latin typeface="Times New Roman" panose="02020603050405020304"/>
                <a:ea typeface="Times New Roman" panose="02020603050405020304"/>
                <a:cs typeface="Times New Roman" panose="02020603050405020304"/>
                <a:sym typeface="Times New Roman" panose="02020603050405020304"/>
              </a:rPr>
              <a:t>). </a:t>
            </a:r>
            <a:endParaRPr sz="13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15000"/>
              </a:lnSpc>
              <a:spcBef>
                <a:spcPts val="0"/>
              </a:spcBef>
              <a:spcAft>
                <a:spcPts val="1200"/>
              </a:spcAft>
              <a:buSzPts val="1800"/>
              <a:buNone/>
            </a:pPr>
            <a:endParaRPr sz="1400">
              <a:latin typeface="Times New Roman" panose="02020603050405020304"/>
              <a:ea typeface="Times New Roman" panose="02020603050405020304"/>
              <a:cs typeface="Times New Roman" panose="02020603050405020304"/>
              <a:sym typeface="Times New Roman" panose="02020603050405020304"/>
            </a:endParaRPr>
          </a:p>
        </p:txBody>
      </p:sp>
      <p:pic>
        <p:nvPicPr>
          <p:cNvPr id="122" name="Google Shape;122;p9"/>
          <p:cNvPicPr preferRelativeResize="0"/>
          <p:nvPr/>
        </p:nvPicPr>
        <p:blipFill rotWithShape="1">
          <a:blip r:embed="rId1"/>
          <a:srcRect/>
          <a:stretch>
            <a:fillRect/>
          </a:stretch>
        </p:blipFill>
        <p:spPr>
          <a:xfrm>
            <a:off x="5595875" y="1445350"/>
            <a:ext cx="3416151" cy="1812900"/>
          </a:xfrm>
          <a:prstGeom prst="rect">
            <a:avLst/>
          </a:prstGeom>
          <a:noFill/>
          <a:ln>
            <a:noFill/>
          </a:ln>
        </p:spPr>
      </p:pic>
      <p:sp>
        <p:nvSpPr>
          <p:cNvPr id="123" name="Google Shape;123;p9"/>
          <p:cNvSpPr txBox="1"/>
          <p:nvPr/>
        </p:nvSpPr>
        <p:spPr>
          <a:xfrm>
            <a:off x="72625" y="3766050"/>
            <a:ext cx="8448600" cy="1261854"/>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000" dirty="0">
                <a:latin typeface="Times New Roman" panose="02020603050405020304"/>
                <a:ea typeface="Times New Roman" panose="02020603050405020304"/>
                <a:cs typeface="Times New Roman" panose="02020603050405020304"/>
                <a:sym typeface="Times New Roman" panose="02020603050405020304"/>
              </a:rPr>
              <a:t>References:</a:t>
            </a:r>
            <a:endParaRPr sz="1000" dirty="0">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Azeem, M., Ahmed, M., Haider, S. and Sajjad, M., 2021. Expanding competitive advantage through organizational culture, knowledge sharing and organizational innovation. </a:t>
            </a:r>
            <a:r>
              <a:rPr lang="en-GB" sz="1000" i="1"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Technology in Society</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GB" sz="1000" i="1"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66</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p.101635.</a:t>
            </a:r>
            <a:endParaRPr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Clr>
                <a:schemeClr val="dk2"/>
              </a:buClr>
              <a:buSzPts val="1100"/>
              <a:buFont typeface="Arial" panose="020B0604020202020204"/>
              <a:buNone/>
            </a:pP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Roscoe, S., Subramanian, N., </a:t>
            </a:r>
            <a:r>
              <a:rPr lang="en-GB" sz="1000"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Jabbour</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C.J. and Chong, T., 2019. Green human resource management and the enablers of green organisational culture: Enhancing a firm's environmental performance for sustainable development. </a:t>
            </a:r>
            <a:r>
              <a:rPr lang="en-GB" sz="1000" i="1"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Business Strategy and the Environment</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GB" sz="1000" i="1"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28</a:t>
            </a:r>
            <a:r>
              <a:rPr lang="en-GB"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(5), pp.737-749.</a:t>
            </a:r>
            <a:endParaRPr sz="1000" dirty="0">
              <a:solidFill>
                <a:srgbClr val="222222"/>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0"/>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2"/>
              </a:buClr>
              <a:buSzPts val="1100"/>
              <a:buFont typeface="Arial" panose="020B0604020202020204"/>
              <a:buNone/>
            </a:pPr>
            <a:r>
              <a:rPr lang="en-GB" sz="2400">
                <a:latin typeface="Times New Roman" panose="02020603050405020304"/>
                <a:ea typeface="Times New Roman" panose="02020603050405020304"/>
                <a:cs typeface="Times New Roman" panose="02020603050405020304"/>
                <a:sym typeface="Times New Roman" panose="02020603050405020304"/>
              </a:rPr>
              <a:t>References </a:t>
            </a:r>
            <a:endParaRPr sz="24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0"/>
              </a:spcBef>
              <a:spcAft>
                <a:spcPts val="0"/>
              </a:spcAft>
              <a:buSzPts val="3000"/>
              <a:buNone/>
            </a:pPr>
          </a:p>
        </p:txBody>
      </p:sp>
      <p:sp>
        <p:nvSpPr>
          <p:cNvPr id="129" name="Google Shape;129;p1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fontScale="77500" lnSpcReduction="20000"/>
          </a:bodyPr>
          <a:lstStyle/>
          <a:p>
            <a:pPr marL="114300" indent="0">
              <a:lnSpc>
                <a:spcPct val="107000"/>
              </a:lnSpc>
              <a:spcAft>
                <a:spcPts val="800"/>
              </a:spcAft>
              <a:buNone/>
            </a:pP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Al-Kurdi, O.F., El-</a:t>
            </a:r>
            <a:r>
              <a:rPr lang="en-GB" sz="1800" kern="100" dirty="0" err="1">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Haddadeh</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R. and </a:t>
            </a:r>
            <a:r>
              <a:rPr lang="en-GB" sz="1800" kern="100" dirty="0" err="1">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Eldabi</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T., 2020. The role of organisational climate in managing knowledge sharing among academics in higher education. </a:t>
            </a:r>
            <a:r>
              <a:rPr lang="en-GB" sz="1800" i="1"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Information Management</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50</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pp.217-227.</a:t>
            </a:r>
            <a:endParaRPr lang="en-US"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Azeem, M., Ahmed, M., Haider, S. and Sajjad, M., 2021. Expanding competitive advantage through organizational culture, knowledge sharing and organizational innovation. </a:t>
            </a:r>
            <a:r>
              <a:rPr lang="en-GB" sz="1800" i="1"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Technology in Society</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66</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p.101635.</a:t>
            </a:r>
            <a:endParaRPr lang="en-US"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US" b="0" i="0" dirty="0" err="1">
                <a:solidFill>
                  <a:srgbClr val="222222"/>
                </a:solidFill>
                <a:effectLst/>
                <a:latin typeface="Times New Roman" panose="02020603050405020304" pitchFamily="18" charset="0"/>
                <a:cs typeface="Times New Roman" panose="02020603050405020304" pitchFamily="18" charset="0"/>
              </a:rPr>
              <a:t>Hanelt</a:t>
            </a:r>
            <a:r>
              <a:rPr lang="en-US" b="0" i="0" dirty="0">
                <a:solidFill>
                  <a:srgbClr val="222222"/>
                </a:solidFill>
                <a:effectLst/>
                <a:latin typeface="Times New Roman" panose="02020603050405020304" pitchFamily="18" charset="0"/>
                <a:cs typeface="Times New Roman" panose="02020603050405020304" pitchFamily="18" charset="0"/>
              </a:rPr>
              <a:t>, A., </a:t>
            </a:r>
            <a:r>
              <a:rPr lang="en-US" b="0" i="0" dirty="0" err="1">
                <a:solidFill>
                  <a:srgbClr val="222222"/>
                </a:solidFill>
                <a:effectLst/>
                <a:latin typeface="Times New Roman" panose="02020603050405020304" pitchFamily="18" charset="0"/>
                <a:cs typeface="Times New Roman" panose="02020603050405020304" pitchFamily="18" charset="0"/>
              </a:rPr>
              <a:t>Bohnsack</a:t>
            </a:r>
            <a:r>
              <a:rPr lang="en-US" b="0" i="0" dirty="0">
                <a:solidFill>
                  <a:srgbClr val="222222"/>
                </a:solidFill>
                <a:effectLst/>
                <a:latin typeface="Times New Roman" panose="02020603050405020304" pitchFamily="18" charset="0"/>
                <a:cs typeface="Times New Roman" panose="02020603050405020304" pitchFamily="18" charset="0"/>
              </a:rPr>
              <a:t>, R., </a:t>
            </a:r>
            <a:r>
              <a:rPr lang="en-US" b="0" i="0" dirty="0" err="1">
                <a:solidFill>
                  <a:srgbClr val="222222"/>
                </a:solidFill>
                <a:effectLst/>
                <a:latin typeface="Times New Roman" panose="02020603050405020304" pitchFamily="18" charset="0"/>
                <a:cs typeface="Times New Roman" panose="02020603050405020304" pitchFamily="18" charset="0"/>
              </a:rPr>
              <a:t>Marz</a:t>
            </a:r>
            <a:r>
              <a:rPr lang="en-US" b="0" i="0" dirty="0">
                <a:solidFill>
                  <a:srgbClr val="222222"/>
                </a:solidFill>
                <a:effectLst/>
                <a:latin typeface="Times New Roman" panose="02020603050405020304" pitchFamily="18" charset="0"/>
                <a:cs typeface="Times New Roman" panose="02020603050405020304" pitchFamily="18" charset="0"/>
              </a:rPr>
              <a:t>, D. and Antunes </a:t>
            </a:r>
            <a:r>
              <a:rPr lang="en-US" b="0" i="0" dirty="0" err="1">
                <a:solidFill>
                  <a:srgbClr val="222222"/>
                </a:solidFill>
                <a:effectLst/>
                <a:latin typeface="Times New Roman" panose="02020603050405020304" pitchFamily="18" charset="0"/>
                <a:cs typeface="Times New Roman" panose="02020603050405020304" pitchFamily="18" charset="0"/>
              </a:rPr>
              <a:t>Marante</a:t>
            </a:r>
            <a:r>
              <a:rPr lang="en-US" b="0" i="0" dirty="0">
                <a:solidFill>
                  <a:srgbClr val="222222"/>
                </a:solidFill>
                <a:effectLst/>
                <a:latin typeface="Times New Roman" panose="02020603050405020304" pitchFamily="18" charset="0"/>
                <a:cs typeface="Times New Roman" panose="02020603050405020304" pitchFamily="18" charset="0"/>
              </a:rPr>
              <a:t>, C., 2021. A systematic review of the literature on digital transformation: Insights and implications for strategy and organizational change. </a:t>
            </a:r>
            <a:r>
              <a:rPr lang="en-US" b="0" i="1" dirty="0">
                <a:solidFill>
                  <a:srgbClr val="222222"/>
                </a:solidFill>
                <a:effectLst/>
                <a:latin typeface="Times New Roman" panose="02020603050405020304" pitchFamily="18" charset="0"/>
                <a:cs typeface="Times New Roman" panose="02020603050405020304" pitchFamily="18" charset="0"/>
              </a:rPr>
              <a:t>Journal of Management Studies</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58</a:t>
            </a:r>
            <a:r>
              <a:rPr lang="en-US" b="0" i="0" dirty="0">
                <a:solidFill>
                  <a:srgbClr val="222222"/>
                </a:solidFill>
                <a:effectLst/>
                <a:latin typeface="Times New Roman" panose="02020603050405020304" pitchFamily="18" charset="0"/>
                <a:cs typeface="Times New Roman" panose="02020603050405020304" pitchFamily="18" charset="0"/>
              </a:rPr>
              <a:t>(5), pp.1159-1197.</a:t>
            </a:r>
            <a:endPar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Khan, M.A., Ismail, F.B., Hussain, A. and </a:t>
            </a:r>
            <a:r>
              <a:rPr lang="en-GB" sz="1800" kern="100" dirty="0" err="1">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Alghazali</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B., 2020. The interplay of leadership styles, innovative work </a:t>
            </a:r>
            <a:r>
              <a:rPr lang="en-GB" sz="1800" kern="100" dirty="0" err="1">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organizational culture, and organizational citizenship </a:t>
            </a:r>
            <a:r>
              <a:rPr lang="en-GB" sz="1800" kern="100" dirty="0" err="1">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Sage Open</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(1), p.2158244019898264.</a:t>
            </a:r>
            <a:endPar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US" b="0" i="0" dirty="0">
                <a:solidFill>
                  <a:srgbClr val="222222"/>
                </a:solidFill>
                <a:effectLst/>
                <a:latin typeface="Times New Roman" panose="02020603050405020304" pitchFamily="18" charset="0"/>
                <a:cs typeface="Times New Roman" panose="02020603050405020304" pitchFamily="18" charset="0"/>
              </a:rPr>
              <a:t>Lam, L., Nguyen, P., Le, N. and Tran, K., 2021. The relation among organizational culture, knowledge management, and innovation capability: Its implication for open innovation. </a:t>
            </a:r>
            <a:r>
              <a:rPr lang="en-US" b="0" i="1" dirty="0">
                <a:solidFill>
                  <a:srgbClr val="222222"/>
                </a:solidFill>
                <a:effectLst/>
                <a:latin typeface="Times New Roman" panose="02020603050405020304" pitchFamily="18" charset="0"/>
                <a:cs typeface="Times New Roman" panose="02020603050405020304" pitchFamily="18" charset="0"/>
              </a:rPr>
              <a:t>Journal of Open Innovation: Technology, Market, and Complexity</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7</a:t>
            </a:r>
            <a:r>
              <a:rPr lang="en-US" b="0" i="0" dirty="0">
                <a:solidFill>
                  <a:srgbClr val="222222"/>
                </a:solidFill>
                <a:effectLst/>
                <a:latin typeface="Times New Roman" panose="02020603050405020304" pitchFamily="18" charset="0"/>
                <a:cs typeface="Times New Roman" panose="02020603050405020304" pitchFamily="18" charset="0"/>
              </a:rPr>
              <a:t>(1), p.66.</a:t>
            </a:r>
            <a:endParaRPr lang="en-US"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g21d94b4e29d_0_0"/>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2"/>
              </a:buClr>
              <a:buSzPct val="46000"/>
              <a:buFont typeface="Arial" panose="020B0604020202020204"/>
              <a:buNone/>
            </a:pPr>
            <a:r>
              <a:rPr lang="en-GB" sz="2400">
                <a:latin typeface="Times New Roman" panose="02020603050405020304"/>
                <a:ea typeface="Times New Roman" panose="02020603050405020304"/>
                <a:cs typeface="Times New Roman" panose="02020603050405020304"/>
                <a:sym typeface="Times New Roman" panose="02020603050405020304"/>
              </a:rPr>
              <a:t>References Contd…</a:t>
            </a:r>
            <a:endParaRPr sz="24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p>
        </p:txBody>
      </p:sp>
      <p:sp>
        <p:nvSpPr>
          <p:cNvPr id="135" name="Google Shape;135;g21d94b4e29d_0_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85000" lnSpcReduction="10000"/>
          </a:bodyPr>
          <a:lstStyle/>
          <a:p>
            <a:pPr marL="114300" indent="0">
              <a:lnSpc>
                <a:spcPct val="107000"/>
              </a:lnSpc>
              <a:spcAft>
                <a:spcPts val="800"/>
              </a:spcAft>
              <a:buNone/>
            </a:pPr>
            <a:r>
              <a:rPr lang="en-US" b="0" i="0" dirty="0">
                <a:solidFill>
                  <a:srgbClr val="222222"/>
                </a:solidFill>
                <a:effectLst/>
                <a:latin typeface="Times New Roman" panose="02020603050405020304" pitchFamily="18" charset="0"/>
                <a:cs typeface="Times New Roman" panose="02020603050405020304" pitchFamily="18" charset="0"/>
              </a:rPr>
              <a:t>Meng, J. and Berger, B.K., 2019. The impact of organizational culture and leadership performance on PR professionals’ job satisfaction: Testing the joint mediating effects of engagement and trust. </a:t>
            </a:r>
            <a:r>
              <a:rPr lang="en-US" b="0" i="1" dirty="0">
                <a:solidFill>
                  <a:srgbClr val="222222"/>
                </a:solidFill>
                <a:effectLst/>
                <a:latin typeface="Times New Roman" panose="02020603050405020304" pitchFamily="18" charset="0"/>
                <a:cs typeface="Times New Roman" panose="02020603050405020304" pitchFamily="18" charset="0"/>
              </a:rPr>
              <a:t>Public Relations Review</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45</a:t>
            </a:r>
            <a:r>
              <a:rPr lang="en-US" b="0" i="0" dirty="0">
                <a:solidFill>
                  <a:srgbClr val="222222"/>
                </a:solidFill>
                <a:effectLst/>
                <a:latin typeface="Times New Roman" panose="02020603050405020304" pitchFamily="18" charset="0"/>
                <a:cs typeface="Times New Roman" panose="02020603050405020304" pitchFamily="18" charset="0"/>
              </a:rPr>
              <a:t>(1), pp.64-75.</a:t>
            </a:r>
            <a:endPar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US" b="0" i="0" dirty="0" err="1">
                <a:solidFill>
                  <a:srgbClr val="222222"/>
                </a:solidFill>
                <a:effectLst/>
                <a:latin typeface="Times New Roman" panose="02020603050405020304" pitchFamily="18" charset="0"/>
                <a:cs typeface="Times New Roman" panose="02020603050405020304" pitchFamily="18" charset="0"/>
              </a:rPr>
              <a:t>Naatu</a:t>
            </a:r>
            <a:r>
              <a:rPr lang="en-US" b="0" i="0" dirty="0">
                <a:solidFill>
                  <a:srgbClr val="222222"/>
                </a:solidFill>
                <a:effectLst/>
                <a:latin typeface="Times New Roman" panose="02020603050405020304" pitchFamily="18" charset="0"/>
                <a:cs typeface="Times New Roman" panose="02020603050405020304" pitchFamily="18" charset="0"/>
              </a:rPr>
              <a:t>, F., Nyarko, S.A., </a:t>
            </a:r>
            <a:r>
              <a:rPr lang="en-US" b="0" i="0" dirty="0" err="1">
                <a:solidFill>
                  <a:srgbClr val="222222"/>
                </a:solidFill>
                <a:effectLst/>
                <a:latin typeface="Times New Roman" panose="02020603050405020304" pitchFamily="18" charset="0"/>
                <a:cs typeface="Times New Roman" panose="02020603050405020304" pitchFamily="18" charset="0"/>
              </a:rPr>
              <a:t>Munim</a:t>
            </a:r>
            <a:r>
              <a:rPr lang="en-US" b="0" i="0" dirty="0">
                <a:solidFill>
                  <a:srgbClr val="222222"/>
                </a:solidFill>
                <a:effectLst/>
                <a:latin typeface="Times New Roman" panose="02020603050405020304" pitchFamily="18" charset="0"/>
                <a:cs typeface="Times New Roman" panose="02020603050405020304" pitchFamily="18" charset="0"/>
              </a:rPr>
              <a:t>, Z.H. and Alon, I., 2022. Crowd-out effect on consumers attitude towards corporate social responsibility communication. </a:t>
            </a:r>
            <a:r>
              <a:rPr lang="en-US" b="0" i="1" dirty="0">
                <a:solidFill>
                  <a:srgbClr val="222222"/>
                </a:solidFill>
                <a:effectLst/>
                <a:latin typeface="Times New Roman" panose="02020603050405020304" pitchFamily="18" charset="0"/>
                <a:cs typeface="Times New Roman" panose="02020603050405020304" pitchFamily="18" charset="0"/>
              </a:rPr>
              <a:t>Technological Forecasting and Social Change</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177</a:t>
            </a:r>
            <a:r>
              <a:rPr lang="en-US" b="0" i="0" dirty="0">
                <a:solidFill>
                  <a:srgbClr val="222222"/>
                </a:solidFill>
                <a:effectLst/>
                <a:latin typeface="Times New Roman" panose="02020603050405020304" pitchFamily="18" charset="0"/>
                <a:cs typeface="Times New Roman" panose="02020603050405020304" pitchFamily="18" charset="0"/>
              </a:rPr>
              <a:t>, p.121544.</a:t>
            </a:r>
            <a:endParaRPr lang="en-US" b="0" i="0" dirty="0">
              <a:solidFill>
                <a:srgbClr val="222222"/>
              </a:solidFill>
              <a:effectLst/>
              <a:latin typeface="Times New Roman" panose="02020603050405020304" pitchFamily="18" charset="0"/>
              <a:cs typeface="Times New Roman" panose="02020603050405020304" pitchFamily="18" charset="0"/>
            </a:endParaRPr>
          </a:p>
          <a:p>
            <a:pPr marL="114300" indent="0">
              <a:lnSpc>
                <a:spcPct val="107000"/>
              </a:lnSpc>
              <a:spcAft>
                <a:spcPts val="800"/>
              </a:spcAft>
              <a:buNone/>
            </a:pP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Paradise Soho, 2023. </a:t>
            </a:r>
            <a:r>
              <a:rPr lang="en-GB" sz="1800" i="1"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Home</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err="1">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paradisesoho</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Roscoe, S., Subramanian, N., </a:t>
            </a:r>
            <a:r>
              <a:rPr lang="en-GB" sz="1800" kern="100" dirty="0" err="1">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Jabbour</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C.J. and Chong, T., 2019. Green human resource management and the enablers of green organisational culture: Enhancing a firm's environmental performance for sustainable development. </a:t>
            </a:r>
            <a:r>
              <a:rPr lang="en-GB" sz="1800" i="1"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Business Strategy and the Environment</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28</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(5), pp.737-749.</a:t>
            </a:r>
            <a:endParaRPr lang="en-US"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Van </a:t>
            </a:r>
            <a:r>
              <a:rPr lang="en-GB" sz="1800" kern="100" dirty="0" err="1">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Gramberg</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B., </a:t>
            </a:r>
            <a:r>
              <a:rPr lang="en-GB" sz="1800" kern="100" dirty="0" err="1">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Teicher</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J., Bamber, G.J. and Cooper, B., 2020. Employee voice, intention to quit, and conflict resolution: Evidence from Australia. </a:t>
            </a:r>
            <a:r>
              <a:rPr lang="en-GB" sz="1800" i="1"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ILR Review</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73</a:t>
            </a:r>
            <a:r>
              <a:rPr lang="en-GB"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(2), pp.393-410.</a:t>
            </a:r>
            <a:endParaRPr lang="en-US" sz="1800" kern="100" dirty="0">
              <a:solidFill>
                <a:schemeClr val="bg2">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pic>
        <p:nvPicPr>
          <p:cNvPr id="140" name="Google Shape;140;p11"/>
          <p:cNvPicPr preferRelativeResize="0"/>
          <p:nvPr/>
        </p:nvPicPr>
        <p:blipFill rotWithShape="1">
          <a:blip r:embed="rId1"/>
          <a:srcRect/>
          <a:stretch>
            <a:fillRect/>
          </a:stretch>
        </p:blipFill>
        <p:spPr>
          <a:xfrm>
            <a:off x="152400" y="152400"/>
            <a:ext cx="8900751" cy="4845250"/>
          </a:xfrm>
          <a:prstGeom prst="rect">
            <a:avLst/>
          </a:prstGeom>
          <a:noFill/>
          <a:ln>
            <a:noFill/>
          </a:ln>
        </p:spPr>
      </p:pic>
    </p:spTree>
  </p:cSld>
  <p:clrMapOvr>
    <a:masterClrMapping/>
  </p:clrMapOvr>
</p:sld>
</file>

<file path=ppt/tags/tag1.xml><?xml version="1.0" encoding="utf-8"?>
<p:tagLst xmlns:p="http://schemas.openxmlformats.org/presentationml/2006/main">
  <p:tag name="KSO_WPP_MARK_KEY" val="31400b8a-8842-4f27-8ffa-244d50425e84"/>
  <p:tag name="COMMONDATA" val="eyJoZGlkIjoiOTJhNzhkNTIzOGI5ZWEzYWNiMWM2YWQ5OTZkNTc1YWMifQ=="/>
</p:tagLst>
</file>

<file path=ppt/theme/theme1.xml><?xml version="1.0" encoding="utf-8"?>
<a:theme xmlns:a="http://schemas.openxmlformats.org/drawingml/2006/main" name="Plum">
  <a:themeElements>
    <a:clrScheme name="Plum">
      <a:dk1>
        <a:srgbClr val="611BB8"/>
      </a:dk1>
      <a:lt1>
        <a:srgbClr val="FFFFFF"/>
      </a:lt1>
      <a:dk2>
        <a:srgbClr val="000000"/>
      </a:dk2>
      <a:lt2>
        <a:srgbClr val="7F7F7F"/>
      </a:lt2>
      <a:accent1>
        <a:srgbClr val="333333"/>
      </a:accent1>
      <a:accent2>
        <a:srgbClr val="5E2B97"/>
      </a:accent2>
      <a:accent3>
        <a:srgbClr val="7E57C2"/>
      </a:accent3>
      <a:accent4>
        <a:srgbClr val="C77025"/>
      </a:accent4>
      <a:accent5>
        <a:srgbClr val="009688"/>
      </a:accent5>
      <a:accent6>
        <a:srgbClr val="FFD600"/>
      </a:accent6>
      <a:hlink>
        <a:srgbClr val="009688"/>
      </a:hlink>
      <a:folHlink>
        <a:srgbClr val="00968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7595</Words>
  <Application>WPS 演示</Application>
  <PresentationFormat>On-screen Show (16:9)</PresentationFormat>
  <Paragraphs>109</Paragraphs>
  <Slides>12</Slides>
  <Notes>12</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12</vt:i4>
      </vt:variant>
    </vt:vector>
  </HeadingPairs>
  <TitlesOfParts>
    <vt:vector size="24" baseType="lpstr">
      <vt:lpstr>Arial</vt:lpstr>
      <vt:lpstr>宋体</vt:lpstr>
      <vt:lpstr>Wingdings</vt:lpstr>
      <vt:lpstr>Arial</vt:lpstr>
      <vt:lpstr>Raleway</vt:lpstr>
      <vt:lpstr>Source Sans Pro</vt:lpstr>
      <vt:lpstr>Times New Roman</vt:lpstr>
      <vt:lpstr>Times New Roman</vt:lpstr>
      <vt:lpstr>Calibri</vt:lpstr>
      <vt:lpstr>微软雅黑</vt:lpstr>
      <vt:lpstr>Arial Unicode MS</vt:lpstr>
      <vt:lpstr>Plum</vt:lpstr>
      <vt:lpstr>Organisational culture change and development</vt:lpstr>
      <vt:lpstr>Introduction</vt:lpstr>
      <vt:lpstr>Overview of the organisation</vt:lpstr>
      <vt:lpstr>Definition of Organisational Culture Change and Development</vt:lpstr>
      <vt:lpstr>Current problems in Paradise Soho</vt:lpstr>
      <vt:lpstr>Importance of organisational culture change and Development at Paradise Soho</vt:lpstr>
      <vt:lpstr>Impact of the Deficiency of organisational change and Development on Paradise Soho</vt:lpstr>
      <vt:lpstr>Advantages of Improving Organisational Cultural Change and Development in Paradise Soho</vt:lpstr>
      <vt:lpstr>Conclusion and Recommendations</vt:lpstr>
      <vt:lpstr>References </vt:lpstr>
      <vt:lpstr>References Contd…</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culture change and development</dc:title>
  <dc:creator/>
  <cp:lastModifiedBy>wuly</cp:lastModifiedBy>
  <cp:revision>2</cp:revision>
  <dcterms:created xsi:type="dcterms:W3CDTF">2023-04-27T09:57:15Z</dcterms:created>
  <dcterms:modified xsi:type="dcterms:W3CDTF">2023-04-27T09:57:30Z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2CFC81D0671542AAAE17507B606931D3_12</vt:lpwstr>
  </property>
  <property fmtid="{D5CDD505-2E9C-101B-9397-08002B2CF9AE}" pid="3" name="KSOProductBuildVer">
    <vt:lpwstr>2052-11.1.0.14036</vt:lpwstr>
  </property>
</Properties>
</file>