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9"/>
  </p:notesMasterIdLst>
  <p:sldIdLst>
    <p:sldId id="257" r:id="rId2"/>
    <p:sldId id="265" r:id="rId3"/>
    <p:sldId id="274" r:id="rId4"/>
    <p:sldId id="266" r:id="rId5"/>
    <p:sldId id="287" r:id="rId6"/>
    <p:sldId id="275" r:id="rId7"/>
    <p:sldId id="277" r:id="rId8"/>
    <p:sldId id="278" r:id="rId9"/>
    <p:sldId id="284" r:id="rId10"/>
    <p:sldId id="283" r:id="rId11"/>
    <p:sldId id="280" r:id="rId12"/>
    <p:sldId id="282" r:id="rId13"/>
    <p:sldId id="285" r:id="rId14"/>
    <p:sldId id="286" r:id="rId15"/>
    <p:sldId id="263" r:id="rId16"/>
    <p:sldId id="279" r:id="rId17"/>
    <p:sldId id="288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58" autoAdjust="0"/>
    <p:restoredTop sz="74644" autoAdjust="0"/>
  </p:normalViewPr>
  <p:slideViewPr>
    <p:cSldViewPr snapToGrid="0">
      <p:cViewPr varScale="1">
        <p:scale>
          <a:sx n="63" d="100"/>
          <a:sy n="63" d="100"/>
        </p:scale>
        <p:origin x="412" y="3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A87D530-B37C-40AB-8F17-F7478F56741F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EE1AD3D-D004-49A0-981F-F06B5671C98D}">
      <dgm:prSet/>
      <dgm:spPr/>
      <dgm:t>
        <a:bodyPr/>
        <a:lstStyle/>
        <a:p>
          <a:r>
            <a:rPr lang="en-GB" b="1" dirty="0"/>
            <a:t>Herzberg’s Two-Factor Theory</a:t>
          </a:r>
          <a:endParaRPr lang="en-US" dirty="0"/>
        </a:p>
      </dgm:t>
    </dgm:pt>
    <dgm:pt modelId="{120F337B-BEFA-467B-A845-42E06F051C36}" type="parTrans" cxnId="{39034CD3-BD6E-4184-BBE5-E6A4603B0BB8}">
      <dgm:prSet/>
      <dgm:spPr/>
      <dgm:t>
        <a:bodyPr/>
        <a:lstStyle/>
        <a:p>
          <a:endParaRPr lang="en-US"/>
        </a:p>
      </dgm:t>
    </dgm:pt>
    <dgm:pt modelId="{50E79973-D84B-4C45-A039-AAD19331CA63}" type="sibTrans" cxnId="{39034CD3-BD6E-4184-BBE5-E6A4603B0BB8}">
      <dgm:prSet/>
      <dgm:spPr/>
      <dgm:t>
        <a:bodyPr/>
        <a:lstStyle/>
        <a:p>
          <a:endParaRPr lang="en-US"/>
        </a:p>
      </dgm:t>
    </dgm:pt>
    <dgm:pt modelId="{5F1EFB66-717F-4B86-B5F2-220B5A5FE750}">
      <dgm:prSet/>
      <dgm:spPr/>
      <dgm:t>
        <a:bodyPr/>
        <a:lstStyle/>
        <a:p>
          <a:r>
            <a:rPr lang="en-GB" b="1" dirty="0"/>
            <a:t>Abraham Maslow’s Hierarchy of Needs Theory</a:t>
          </a:r>
          <a:endParaRPr lang="en-US" dirty="0"/>
        </a:p>
      </dgm:t>
    </dgm:pt>
    <dgm:pt modelId="{45D3C564-0BEB-4CE7-A9BC-5CE8E4F573F1}" type="parTrans" cxnId="{83006437-B992-4D17-880D-139C50ECBD43}">
      <dgm:prSet/>
      <dgm:spPr/>
      <dgm:t>
        <a:bodyPr/>
        <a:lstStyle/>
        <a:p>
          <a:endParaRPr lang="en-US"/>
        </a:p>
      </dgm:t>
    </dgm:pt>
    <dgm:pt modelId="{C443A681-68AA-490A-A176-6B1F9BABB311}" type="sibTrans" cxnId="{83006437-B992-4D17-880D-139C50ECBD43}">
      <dgm:prSet/>
      <dgm:spPr/>
      <dgm:t>
        <a:bodyPr/>
        <a:lstStyle/>
        <a:p>
          <a:endParaRPr lang="en-US"/>
        </a:p>
      </dgm:t>
    </dgm:pt>
    <dgm:pt modelId="{0F58581E-CE77-41DA-85FA-CCC95C5132FE}">
      <dgm:prSet/>
      <dgm:spPr/>
      <dgm:t>
        <a:bodyPr/>
        <a:lstStyle/>
        <a:p>
          <a:r>
            <a:rPr lang="en-GB" b="1" dirty="0"/>
            <a:t>Taylor’s Motivation Theory</a:t>
          </a:r>
          <a:endParaRPr lang="en-US" dirty="0"/>
        </a:p>
      </dgm:t>
    </dgm:pt>
    <dgm:pt modelId="{1F70DE0B-C8E8-4B69-8F02-D6A8E73A9E14}" type="parTrans" cxnId="{B9239C7C-EFC3-4E17-B634-CD246109EF51}">
      <dgm:prSet/>
      <dgm:spPr/>
      <dgm:t>
        <a:bodyPr/>
        <a:lstStyle/>
        <a:p>
          <a:endParaRPr lang="en-US"/>
        </a:p>
      </dgm:t>
    </dgm:pt>
    <dgm:pt modelId="{959CB143-0B3E-4DFE-90D4-11BEDFC25076}" type="sibTrans" cxnId="{B9239C7C-EFC3-4E17-B634-CD246109EF51}">
      <dgm:prSet/>
      <dgm:spPr/>
      <dgm:t>
        <a:bodyPr/>
        <a:lstStyle/>
        <a:p>
          <a:endParaRPr lang="en-US"/>
        </a:p>
      </dgm:t>
    </dgm:pt>
    <dgm:pt modelId="{8571ABB4-6436-4F48-A4CA-C729517AA056}" type="pres">
      <dgm:prSet presAssocID="{7A87D530-B37C-40AB-8F17-F7478F56741F}" presName="Name0" presStyleCnt="0">
        <dgm:presLayoutVars>
          <dgm:dir/>
          <dgm:animLvl val="lvl"/>
          <dgm:resizeHandles val="exact"/>
        </dgm:presLayoutVars>
      </dgm:prSet>
      <dgm:spPr/>
    </dgm:pt>
    <dgm:pt modelId="{EE71D2C8-00A0-4D94-A5BB-3C0EFD6D14B0}" type="pres">
      <dgm:prSet presAssocID="{EEE1AD3D-D004-49A0-981F-F06B5671C98D}" presName="linNode" presStyleCnt="0"/>
      <dgm:spPr/>
    </dgm:pt>
    <dgm:pt modelId="{99EA1492-D16F-43E0-A5D2-706E3B35A91C}" type="pres">
      <dgm:prSet presAssocID="{EEE1AD3D-D004-49A0-981F-F06B5671C98D}" presName="parentText" presStyleLbl="node1" presStyleIdx="0" presStyleCnt="3" custLinFactNeighborX="-13800" custLinFactNeighborY="-14015">
        <dgm:presLayoutVars>
          <dgm:chMax val="1"/>
          <dgm:bulletEnabled val="1"/>
        </dgm:presLayoutVars>
      </dgm:prSet>
      <dgm:spPr/>
    </dgm:pt>
    <dgm:pt modelId="{B52131A0-3102-4978-A0C1-B6382B0EE2D0}" type="pres">
      <dgm:prSet presAssocID="{50E79973-D84B-4C45-A039-AAD19331CA63}" presName="sp" presStyleCnt="0"/>
      <dgm:spPr/>
    </dgm:pt>
    <dgm:pt modelId="{DBC1CBFE-8DA9-4578-B5A0-BE46DB07A0E5}" type="pres">
      <dgm:prSet presAssocID="{5F1EFB66-717F-4B86-B5F2-220B5A5FE750}" presName="linNode" presStyleCnt="0"/>
      <dgm:spPr/>
    </dgm:pt>
    <dgm:pt modelId="{0B1CAD60-9897-4FE5-A1B2-AC4CFB9ED995}" type="pres">
      <dgm:prSet presAssocID="{5F1EFB66-717F-4B86-B5F2-220B5A5FE750}" presName="parentText" presStyleLbl="node1" presStyleIdx="1" presStyleCnt="3" custLinFactNeighborX="-85922" custLinFactNeighborY="-3000">
        <dgm:presLayoutVars>
          <dgm:chMax val="1"/>
          <dgm:bulletEnabled val="1"/>
        </dgm:presLayoutVars>
      </dgm:prSet>
      <dgm:spPr/>
    </dgm:pt>
    <dgm:pt modelId="{483275D2-22D0-456A-9CE8-0CD42F489759}" type="pres">
      <dgm:prSet presAssocID="{C443A681-68AA-490A-A176-6B1F9BABB311}" presName="sp" presStyleCnt="0"/>
      <dgm:spPr/>
    </dgm:pt>
    <dgm:pt modelId="{EF2279B5-6BE2-42E5-94F5-1FEDF6183DB0}" type="pres">
      <dgm:prSet presAssocID="{0F58581E-CE77-41DA-85FA-CCC95C5132FE}" presName="linNode" presStyleCnt="0"/>
      <dgm:spPr/>
    </dgm:pt>
    <dgm:pt modelId="{89BE9718-F25C-4D64-903F-FCC579454A64}" type="pres">
      <dgm:prSet presAssocID="{0F58581E-CE77-41DA-85FA-CCC95C5132FE}" presName="parentText" presStyleLbl="node1" presStyleIdx="2" presStyleCnt="3" custLinFactNeighborX="-13800" custLinFactNeighborY="8014">
        <dgm:presLayoutVars>
          <dgm:chMax val="1"/>
          <dgm:bulletEnabled val="1"/>
        </dgm:presLayoutVars>
      </dgm:prSet>
      <dgm:spPr/>
    </dgm:pt>
  </dgm:ptLst>
  <dgm:cxnLst>
    <dgm:cxn modelId="{83006437-B992-4D17-880D-139C50ECBD43}" srcId="{7A87D530-B37C-40AB-8F17-F7478F56741F}" destId="{5F1EFB66-717F-4B86-B5F2-220B5A5FE750}" srcOrd="1" destOrd="0" parTransId="{45D3C564-0BEB-4CE7-A9BC-5CE8E4F573F1}" sibTransId="{C443A681-68AA-490A-A176-6B1F9BABB311}"/>
    <dgm:cxn modelId="{B9239C7C-EFC3-4E17-B634-CD246109EF51}" srcId="{7A87D530-B37C-40AB-8F17-F7478F56741F}" destId="{0F58581E-CE77-41DA-85FA-CCC95C5132FE}" srcOrd="2" destOrd="0" parTransId="{1F70DE0B-C8E8-4B69-8F02-D6A8E73A9E14}" sibTransId="{959CB143-0B3E-4DFE-90D4-11BEDFC25076}"/>
    <dgm:cxn modelId="{6A7BC9A0-91E2-4B34-9166-98F0A1C0C422}" type="presOf" srcId="{5F1EFB66-717F-4B86-B5F2-220B5A5FE750}" destId="{0B1CAD60-9897-4FE5-A1B2-AC4CFB9ED995}" srcOrd="0" destOrd="0" presId="urn:microsoft.com/office/officeart/2005/8/layout/vList5"/>
    <dgm:cxn modelId="{537859A1-9252-4518-803F-B34E8824D00C}" type="presOf" srcId="{0F58581E-CE77-41DA-85FA-CCC95C5132FE}" destId="{89BE9718-F25C-4D64-903F-FCC579454A64}" srcOrd="0" destOrd="0" presId="urn:microsoft.com/office/officeart/2005/8/layout/vList5"/>
    <dgm:cxn modelId="{B38462BE-9566-4CE7-A9C7-F656BDF44C92}" type="presOf" srcId="{EEE1AD3D-D004-49A0-981F-F06B5671C98D}" destId="{99EA1492-D16F-43E0-A5D2-706E3B35A91C}" srcOrd="0" destOrd="0" presId="urn:microsoft.com/office/officeart/2005/8/layout/vList5"/>
    <dgm:cxn modelId="{39034CD3-BD6E-4184-BBE5-E6A4603B0BB8}" srcId="{7A87D530-B37C-40AB-8F17-F7478F56741F}" destId="{EEE1AD3D-D004-49A0-981F-F06B5671C98D}" srcOrd="0" destOrd="0" parTransId="{120F337B-BEFA-467B-A845-42E06F051C36}" sibTransId="{50E79973-D84B-4C45-A039-AAD19331CA63}"/>
    <dgm:cxn modelId="{2CC76DE3-9033-4560-83DD-FC2439853DC3}" type="presOf" srcId="{7A87D530-B37C-40AB-8F17-F7478F56741F}" destId="{8571ABB4-6436-4F48-A4CA-C729517AA056}" srcOrd="0" destOrd="0" presId="urn:microsoft.com/office/officeart/2005/8/layout/vList5"/>
    <dgm:cxn modelId="{998776F5-E0E4-4EB9-AAB1-47CEF8E8FFA2}" type="presParOf" srcId="{8571ABB4-6436-4F48-A4CA-C729517AA056}" destId="{EE71D2C8-00A0-4D94-A5BB-3C0EFD6D14B0}" srcOrd="0" destOrd="0" presId="urn:microsoft.com/office/officeart/2005/8/layout/vList5"/>
    <dgm:cxn modelId="{DC24D162-5130-4472-8D21-C4ABE588F436}" type="presParOf" srcId="{EE71D2C8-00A0-4D94-A5BB-3C0EFD6D14B0}" destId="{99EA1492-D16F-43E0-A5D2-706E3B35A91C}" srcOrd="0" destOrd="0" presId="urn:microsoft.com/office/officeart/2005/8/layout/vList5"/>
    <dgm:cxn modelId="{4A4AFF9C-E306-4DFC-B173-ABE8A5C8197F}" type="presParOf" srcId="{8571ABB4-6436-4F48-A4CA-C729517AA056}" destId="{B52131A0-3102-4978-A0C1-B6382B0EE2D0}" srcOrd="1" destOrd="0" presId="urn:microsoft.com/office/officeart/2005/8/layout/vList5"/>
    <dgm:cxn modelId="{7F951E05-F3AF-4B30-B66F-D97BFAD5016C}" type="presParOf" srcId="{8571ABB4-6436-4F48-A4CA-C729517AA056}" destId="{DBC1CBFE-8DA9-4578-B5A0-BE46DB07A0E5}" srcOrd="2" destOrd="0" presId="urn:microsoft.com/office/officeart/2005/8/layout/vList5"/>
    <dgm:cxn modelId="{BAE533B5-8F76-4C26-A277-D34676842428}" type="presParOf" srcId="{DBC1CBFE-8DA9-4578-B5A0-BE46DB07A0E5}" destId="{0B1CAD60-9897-4FE5-A1B2-AC4CFB9ED995}" srcOrd="0" destOrd="0" presId="urn:microsoft.com/office/officeart/2005/8/layout/vList5"/>
    <dgm:cxn modelId="{0EC63F44-F4CD-4EC1-B7F4-212318689866}" type="presParOf" srcId="{8571ABB4-6436-4F48-A4CA-C729517AA056}" destId="{483275D2-22D0-456A-9CE8-0CD42F489759}" srcOrd="3" destOrd="0" presId="urn:microsoft.com/office/officeart/2005/8/layout/vList5"/>
    <dgm:cxn modelId="{C9DA8324-F007-4533-84BF-99FE0BCCA75A}" type="presParOf" srcId="{8571ABB4-6436-4F48-A4CA-C729517AA056}" destId="{EF2279B5-6BE2-42E5-94F5-1FEDF6183DB0}" srcOrd="4" destOrd="0" presId="urn:microsoft.com/office/officeart/2005/8/layout/vList5"/>
    <dgm:cxn modelId="{6E172A79-31AD-41EA-A4AA-7380B6227623}" type="presParOf" srcId="{EF2279B5-6BE2-42E5-94F5-1FEDF6183DB0}" destId="{89BE9718-F25C-4D64-903F-FCC579454A64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EA1492-D16F-43E0-A5D2-706E3B35A91C}">
      <dsp:nvSpPr>
        <dsp:cNvPr id="0" name=""/>
        <dsp:cNvSpPr/>
      </dsp:nvSpPr>
      <dsp:spPr>
        <a:xfrm>
          <a:off x="2323851" y="0"/>
          <a:ext cx="3094800" cy="14039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Herzberg’s Two-Factor Theory</a:t>
          </a:r>
          <a:endParaRPr lang="en-US" sz="2500" kern="1200" dirty="0"/>
        </a:p>
      </dsp:txBody>
      <dsp:txXfrm>
        <a:off x="2392387" y="68536"/>
        <a:ext cx="2957728" cy="1266890"/>
      </dsp:txXfrm>
    </dsp:sp>
    <dsp:sp modelId="{0B1CAD60-9897-4FE5-A1B2-AC4CFB9ED995}">
      <dsp:nvSpPr>
        <dsp:cNvPr id="0" name=""/>
        <dsp:cNvSpPr/>
      </dsp:nvSpPr>
      <dsp:spPr>
        <a:xfrm>
          <a:off x="91819" y="1434168"/>
          <a:ext cx="3094800" cy="14039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Abraham Maslow’s Hierarchy of Needs Theory</a:t>
          </a:r>
          <a:endParaRPr lang="en-US" sz="2500" kern="1200" dirty="0"/>
        </a:p>
      </dsp:txBody>
      <dsp:txXfrm>
        <a:off x="160355" y="1502704"/>
        <a:ext cx="2957728" cy="1266890"/>
      </dsp:txXfrm>
    </dsp:sp>
    <dsp:sp modelId="{89BE9718-F25C-4D64-903F-FCC579454A64}">
      <dsp:nvSpPr>
        <dsp:cNvPr id="0" name=""/>
        <dsp:cNvSpPr/>
      </dsp:nvSpPr>
      <dsp:spPr>
        <a:xfrm>
          <a:off x="2323851" y="2952575"/>
          <a:ext cx="3094800" cy="14039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Taylor’s Motivation Theory</a:t>
          </a:r>
          <a:endParaRPr lang="en-US" sz="2500" kern="1200" dirty="0"/>
        </a:p>
      </dsp:txBody>
      <dsp:txXfrm>
        <a:off x="2392387" y="3021111"/>
        <a:ext cx="2957728" cy="12668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A2BE6A-0234-4E67-BF6E-A607BBC216FA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E8C775-F6DC-4BB3-9BCA-5CA6676AC4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6133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E8C775-F6DC-4BB3-9BCA-5CA6676AC46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62395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0465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08058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3609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79653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941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8742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8880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51194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1047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3226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427378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4101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128853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4441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5733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45183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8574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6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images/search?view=detailV2&amp;ccid=NCGbSAbT&amp;id=31BF13299A2BB695B884DE169A4CBB5222245BBC&amp;thid=OIP.NCGbSAbTYSrTw7EWoCBcQAEgDY&amp;mediaurl=https%3A%2F%2Fimage1.slideserve.com%2F1628721%2Ftaylor-s-scientific-management-theory-n.jpg&amp;cdnurl=https%3A%2F%2Fth.bing.com%2Fth%2Fid%2FR.34219b4806d3612ad3c3b116a0205c40%3Frik%3DvFskIlK7TJoW3g%26pid%3DImgRaw%26r%3D0&amp;exph=540&amp;expw=720&amp;q=Taylor%27s+motivation+theory&amp;simid=608049588726472149&amp;form=IRPRST&amp;ck=109E430E2AD1ABF93DFFAE93C0E75306&amp;selectedindex=50&amp;ajaxhist=0&amp;ajaxserp=0&amp;vt=0&amp;sim=11" TargetMode="External"/><Relationship Id="rId7" Type="http://schemas.openxmlformats.org/officeDocument/2006/relationships/hyperlink" Target="https://www.bing.com/images/search?view=detailV2&amp;ccid=yp0GNPUf&amp;id=D51D90E670519E77B729462BE1AE49EF6FD705C9&amp;thid=OIP.yp0GNPUfeh10jdq0wHNshgHaEY&amp;mediaurl=https%3A%2F%2Fspecialhelps.com%2Fwp-content%2Fuploads%2F2020%2F10%2FHuman-Resource-Training-and-Development.jpg&amp;cdnurl=https%3A%2F%2Fth.bing.com%2Fth%2Fid%2FR.ca9d0634f51f7a1d748ddab4c0736c86%3Frik%3DyQXXb%252b9JruErRg%26pid%3DImgRaw%26r%3D0&amp;exph=887&amp;expw=1500&amp;q=human+resource+importance&amp;simid=608024467474554865&amp;form=IRPRST&amp;ck=8B3056192A594F7A8ABE78587CCEA846&amp;selectedindex=147&amp;ajaxhist=0&amp;ajaxserp=0&amp;vt=0&amp;sim=11" TargetMode="External"/><Relationship Id="rId2" Type="http://schemas.openxmlformats.org/officeDocument/2006/relationships/hyperlink" Target="https://www.alamy.com/hrm-human-resources-management-business-concept-image386314274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ing.com/images/search?view=detailV2&amp;ccid=ro9eyKz3&amp;id=8A12E18FFB3EAE32BE802A1F9266D945015525E5&amp;thid=OIP.ro9eyKz3VdQjCdQ1S4936QHaHZ&amp;mediaurl=https%3a%2f%2fwww.paychex.com%2fsites%2fdefault%2ffiles%2fbenefits-of-human-resource-management-online.jpg&amp;cdnurl=https%3a%2f%2fth.bing.com%2fth%2fid%2fR.ae8f5ec8acf755d42309d4354b8f77e9%3frik%3d5SVVAUXZZpIfKg%26pid%3dImgRaw%26r%3d0&amp;exph=1385&amp;expw=1386&amp;q=human+resource+management&amp;simid=608006720672501424&amp;FORM=IRPRST&amp;ck=4B2EF1DAC334B336AFB6D712403C380D&amp;selectedIndex=18&amp;ajaxhist=0&amp;ajaxserp=0" TargetMode="External"/><Relationship Id="rId5" Type="http://schemas.openxmlformats.org/officeDocument/2006/relationships/hyperlink" Target="https://www.bing.com/images/search?view=detailV2&amp;ccid=U2oPgFaN&amp;id=38F453EA38D106172497B19CD67FD2FD68CED4A6&amp;thid=OIP.U2oPgFaNjRh0mojGEhU8PwHaFF&amp;mediaurl=https%3A%2F%2Fimg.pixers.pics%2Fpho_wat(s3%3A700%2FFO%2F53%2F13%2F52%2F21%2F700_FO53135221_43ba77003fcf6fb2a63d9049c9dd0be0.jpg%2C700%2C481%2Ccms%3A2018%2F10%2F5bd1b6b8d04b8_220x50-watermark.png%2Cover%2C480%2C431%2Cjpg)%2Fvinilos-nube-de-la-palabra-motivacion.jpg.jpg&amp;cdnurl=https%3A%2F%2Fth.bing.com%2Fth%2Fid%2FR.536a0f80568d8d18749a88c612153c3f%3Frik%3DptTOaP3Sf9acsQ%26pid%3DImgRaw%26r%3D0&amp;exph=481&amp;expw=700&amp;q=motivation+theory&amp;simid=608040367435759961&amp;form=IRPRST&amp;ck=E817FB980F0DE824136DB2DAC0F0ADB5&amp;selectedindex=14&amp;ajaxhist=0&amp;ajaxserp=0&amp;pivotparams=insightsToken%3Dccid_TlkOrwOK*cp_4186836BE3C22B3DC8EA4840A680A4D7*mid_051B144ECD4F60E701B98752B8E3D59F42D4C848*simid_608047952356202071*thid_OIP.TlkOrwOKN9OQzbsad04XWAAAAA&amp;vt=0&amp;sim=11&amp;iss=VSI&amp;ajaxhist=0&amp;ajaxserp=0" TargetMode="External"/><Relationship Id="rId4" Type="http://schemas.openxmlformats.org/officeDocument/2006/relationships/hyperlink" Target="https://www.bing.com/images/search?view=detailV2&amp;ccid=lLQ2Dh2h&amp;id=A7B990AE3B2086FA0D4597183C94180BD58F7924&amp;thid=OIP.lLQ2Dh2hS5MFL9cG0yWkiwHaEI&amp;mediaurl=https%3a%2f%2fth.bing.com%2fth%2fid%2fR.94b4360e1da14b93052fd706d325a48b%3frik%3dJHmP1QsYlDwYlw%26riu%3dhttp%253a%252f%252fomanessay.com%252fessay%252fwp-content%252fuploads%252f2020%252f12%252fHuman-Resource-Management-post-For-Omanessay-1.jpg%26ehk%3dQ%252bpqqedkKVBjXdaahMIgvxm94999tB7VHqRMvDas8D8%253d%26risl%3d%26pid%3dImgRaw%26r%3d0&amp;exph=524&amp;expw=940&amp;q=most+efective+strategies+in+humance+resource&amp;simid=608016006377325208&amp;FORM=IRPRST&amp;ck=6CB585BB4FB494DAA06760F9AE0D68F5&amp;selectedIndex=11&amp;ajaxhist=0&amp;ajaxserp=0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expertprogrammanagement.com/2018/05/taylors-scientific-management/" TargetMode="External"/><Relationship Id="rId2" Type="http://schemas.openxmlformats.org/officeDocument/2006/relationships/hyperlink" Target="https://blogs.ubc.ca/comm292ziqingzhou/2017/04/02/64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smartsheet.com/strategic-human-resource-management" TargetMode="External"/><Relationship Id="rId4" Type="http://schemas.openxmlformats.org/officeDocument/2006/relationships/hyperlink" Target="https://www.potentialunearthed.co.uk/wp-content/uploads/2017/09/Motivational-theory-in-practice-at-Tesco.pdf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yourbusiness.azcentral.com/motivational-theories-human-resources-managers-16742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1683B25-F3D9-9733-402E-40B59B6E0B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0800"/>
            <a:ext cx="12192001" cy="685800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D0AC0BE-A439-2731-4214-7E4B1F9F7F81}"/>
              </a:ext>
            </a:extLst>
          </p:cNvPr>
          <p:cNvSpPr txBox="1"/>
          <p:nvPr/>
        </p:nvSpPr>
        <p:spPr>
          <a:xfrm>
            <a:off x="4490720" y="1018044"/>
            <a:ext cx="870712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         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Elena Sotirova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Student number:      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2028225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Module name:           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Managing people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(component 1)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Module code:            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LCBB5004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Lecturer:                    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Dr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Uju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Ugochukwu   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Deadline:                    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18</a:t>
            </a:r>
            <a:r>
              <a:rPr lang="en-GB" sz="28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October 2022 </a:t>
            </a:r>
          </a:p>
        </p:txBody>
      </p:sp>
    </p:spTree>
    <p:extLst>
      <p:ext uri="{BB962C8B-B14F-4D97-AF65-F5344CB8AC3E}">
        <p14:creationId xmlns:p14="http://schemas.microsoft.com/office/powerpoint/2010/main" val="30318512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1E7CE7-C8C6-AFE6-7137-FBCEB2D20D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9415" y="120227"/>
            <a:ext cx="8596668" cy="1826581"/>
          </a:xfrm>
        </p:spPr>
        <p:txBody>
          <a:bodyPr>
            <a:normAutofit/>
          </a:bodyPr>
          <a:lstStyle/>
          <a:p>
            <a:pPr algn="ctr"/>
            <a:r>
              <a:rPr lang="en-GB" sz="3600" dirty="0"/>
              <a:t>Human resource   (HRM) meaning and definition </a:t>
            </a:r>
            <a:br>
              <a:rPr lang="en-GB" sz="3600" dirty="0"/>
            </a:br>
            <a:endParaRPr lang="en-GB" sz="36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BD8B76-1D85-7BE5-96A7-EE61202756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7335" y="2052320"/>
            <a:ext cx="8596668" cy="4124960"/>
          </a:xfrm>
        </p:spPr>
        <p:txBody>
          <a:bodyPr>
            <a:normAutofit fontScale="92500" lnSpcReduction="10000"/>
          </a:bodyPr>
          <a:lstStyle/>
          <a:p>
            <a:endParaRPr lang="en-GB" sz="1800" dirty="0">
              <a:solidFill>
                <a:schemeClr val="tx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tx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HRM (Human Resource Management) originated in the United States after the human relations movement, focusing on how individuals act in the workplace and society (Gospel, 2019). In the </a:t>
            </a:r>
            <a:r>
              <a:rPr lang="en-GB" sz="1800" b="1" dirty="0">
                <a:solidFill>
                  <a:schemeClr val="tx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mid-1960s,</a:t>
            </a:r>
            <a:r>
              <a:rPr lang="en-GB" sz="1800" dirty="0">
                <a:solidFill>
                  <a:schemeClr val="tx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 word HRM initially appeared in textbooks (</a:t>
            </a:r>
            <a:r>
              <a:rPr lang="en-GB" sz="1800" b="0" i="0" dirty="0">
                <a:solidFill>
                  <a:schemeClr val="tx2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Marchington </a:t>
            </a:r>
            <a:r>
              <a:rPr lang="en-GB" sz="1800" b="0" i="1" dirty="0">
                <a:solidFill>
                  <a:schemeClr val="tx2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800" b="0" i="0" dirty="0">
                <a:solidFill>
                  <a:schemeClr val="tx2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2021, p37).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tx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HRM is the knowledge and implementation of all strategic planning influencing managing human capital in organisations (</a:t>
            </a:r>
            <a:r>
              <a:rPr lang="en-GB" sz="1800" b="0" i="0" dirty="0">
                <a:solidFill>
                  <a:schemeClr val="tx2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Briscoe, Claus,  and Schuler, 2009, p.20). HRM became a critical strategic partner inside the organisation.</a:t>
            </a:r>
            <a:endParaRPr lang="en-GB" sz="1800" dirty="0">
              <a:solidFill>
                <a:schemeClr val="tx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0" i="0" dirty="0">
              <a:solidFill>
                <a:schemeClr val="tx2">
                  <a:lumMod val="50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tx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function of HRM may be separated into two major categories: transactional and strategic activities. It is essential to keep a balance between them. Sometimes, CIPD creates the idea that "being strategic" is the only important thing (</a:t>
            </a:r>
            <a:r>
              <a:rPr lang="en-GB" sz="1800" b="0" i="0" dirty="0">
                <a:solidFill>
                  <a:schemeClr val="tx2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Armstrong, and Armstrong, 2012, p.72).</a:t>
            </a:r>
            <a:endParaRPr lang="en-GB" sz="1800" dirty="0">
              <a:solidFill>
                <a:schemeClr val="tx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solidFill>
                <a:schemeClr val="tx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tx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752D21E5-9694-2183-891F-981FEC79108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44" r="5960"/>
          <a:stretch/>
        </p:blipFill>
        <p:spPr bwMode="auto">
          <a:xfrm>
            <a:off x="9052560" y="0"/>
            <a:ext cx="3139439" cy="6878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1B66817-ECD8-613A-525F-D694C38E84DC}"/>
              </a:ext>
            </a:extLst>
          </p:cNvPr>
          <p:cNvSpPr txBox="1"/>
          <p:nvPr/>
        </p:nvSpPr>
        <p:spPr>
          <a:xfrm>
            <a:off x="9143999" y="6583884"/>
            <a:ext cx="502919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(Bing, 2022)</a:t>
            </a:r>
          </a:p>
        </p:txBody>
      </p:sp>
    </p:spTree>
    <p:extLst>
      <p:ext uri="{BB962C8B-B14F-4D97-AF65-F5344CB8AC3E}">
        <p14:creationId xmlns:p14="http://schemas.microsoft.com/office/powerpoint/2010/main" val="24366212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7087CE52-2E15-89D6-8B4B-BDA75F0E97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Functions of HRM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5E03C1CC-8661-75F9-5540-78EDB29828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Transactional activity: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C184FE9C-531D-7B5F-EE98-01D377776B3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Recruiting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Training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Dealing with people’s issues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Legal compliance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Employee service</a:t>
            </a:r>
          </a:p>
          <a:p>
            <a:endParaRPr lang="en-GB" dirty="0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094D4D2B-24A2-8F20-DDC3-EAACA0A039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Strategic activity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86507EA8-2E42-BA8E-06F2-5C71263F46A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279136" cy="3304117"/>
          </a:xfrm>
        </p:spPr>
        <p:txBody>
          <a:bodyPr/>
          <a:lstStyle/>
          <a:p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Assist in the accomplishment of firm goals and values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Participate in the creation and execution of prospective HR initiatives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Collaborate with line management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087357D-80E2-840A-56C1-FBC85C3002F0}"/>
              </a:ext>
            </a:extLst>
          </p:cNvPr>
          <p:cNvSpPr txBox="1"/>
          <p:nvPr/>
        </p:nvSpPr>
        <p:spPr>
          <a:xfrm>
            <a:off x="7764780" y="6488668"/>
            <a:ext cx="61010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Alamy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(2022), </a:t>
            </a:r>
            <a:r>
              <a:rPr lang="en-GB" sz="14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Armstrong, and Armstrong, 2012, p.72)</a:t>
            </a:r>
            <a:endParaRPr lang="en-GB" sz="1400" dirty="0"/>
          </a:p>
        </p:txBody>
      </p:sp>
      <p:pic>
        <p:nvPicPr>
          <p:cNvPr id="1028" name="Picture 4" descr="HRM - human resources management business concept Stock Photo - Alamy">
            <a:extLst>
              <a:ext uri="{FF2B5EF4-FFF2-40B4-BE49-F238E27FC236}">
                <a16:creationId xmlns:a16="http://schemas.microsoft.com/office/drawing/2014/main" id="{952BD998-15C5-773B-0D21-C4AB966EC87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101"/>
          <a:stretch/>
        </p:blipFill>
        <p:spPr bwMode="auto">
          <a:xfrm>
            <a:off x="4666276" y="9793"/>
            <a:ext cx="4185624" cy="2160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71664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4E327-9F12-B240-8CCE-7327B6901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220717"/>
            <a:ext cx="9570253" cy="1939872"/>
          </a:xfrm>
        </p:spPr>
        <p:txBody>
          <a:bodyPr>
            <a:normAutofit/>
          </a:bodyPr>
          <a:lstStyle/>
          <a:p>
            <a:r>
              <a:rPr lang="en-GB" dirty="0"/>
              <a:t>HRM strategies for retention, motivation and engagement in the organisation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C9AECA-0CD0-24A4-4E85-A266B078E3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074" y="1715034"/>
            <a:ext cx="8596668" cy="3880773"/>
          </a:xfrm>
        </p:spPr>
        <p:txBody>
          <a:bodyPr>
            <a:normAutofit/>
          </a:bodyPr>
          <a:lstStyle/>
          <a:p>
            <a:pPr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Based on the notion of ‘one optimum technique’ to manage human resources to optimise corporate performance.</a:t>
            </a:r>
          </a:p>
          <a:p>
            <a:pPr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concept is predicated on the premise that HR strategies would be suited for various company strategies.</a:t>
            </a:r>
          </a:p>
          <a:p>
            <a:pPr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concept is driven by the firm’s commodity approach and the recognised value of human capital, the capacity to learn and adapt quicker than its rivals.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E3EC791-1E42-CC23-A7B0-D7B055459C28}"/>
              </a:ext>
            </a:extLst>
          </p:cNvPr>
          <p:cNvSpPr txBox="1"/>
          <p:nvPr/>
        </p:nvSpPr>
        <p:spPr>
          <a:xfrm>
            <a:off x="9754014" y="6375673"/>
            <a:ext cx="61010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(Smartsheet (2021),</a:t>
            </a:r>
          </a:p>
          <a:p>
            <a:r>
              <a:rPr lang="en-GB" sz="14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Torrington </a:t>
            </a:r>
            <a:r>
              <a:rPr lang="en-GB" sz="1400" b="0" i="1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al.,</a:t>
            </a:r>
            <a:r>
              <a:rPr lang="en-GB" sz="14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2020</a:t>
            </a:r>
            <a:r>
              <a:rPr lang="en-GB" sz="140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p.69)</a:t>
            </a:r>
            <a:r>
              <a:rPr lang="en-GB" sz="14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098" name="Picture 2" descr="Strategic Human Resource Management | Smartsheet">
            <a:extLst>
              <a:ext uri="{FF2B5EF4-FFF2-40B4-BE49-F238E27FC236}">
                <a16:creationId xmlns:a16="http://schemas.microsoft.com/office/drawing/2014/main" id="{E0F7A1B1-77D0-3808-A74E-0CA49351AB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5851" y="4093535"/>
            <a:ext cx="5890437" cy="2741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27767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609CC-8DEB-17C8-6A45-243D660EFA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r>
              <a:rPr lang="en-GB" dirty="0"/>
              <a:t>The most effective strategies for</a:t>
            </a:r>
            <a:br>
              <a:rPr lang="en-GB" dirty="0"/>
            </a:br>
            <a:r>
              <a:rPr lang="en-GB" dirty="0"/>
              <a:t>retention, motivation and engagement: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0202E61E-FA8D-0534-0DC7-0840A3A100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7474" y="2159331"/>
            <a:ext cx="4647661" cy="4262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2" name="Content Placeholder 1029">
            <a:extLst>
              <a:ext uri="{FF2B5EF4-FFF2-40B4-BE49-F238E27FC236}">
                <a16:creationId xmlns:a16="http://schemas.microsoft.com/office/drawing/2014/main" id="{267A605B-04D5-86B8-3440-0690726E8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5261" y="2749016"/>
            <a:ext cx="5283289" cy="4357169"/>
          </a:xfrm>
        </p:spPr>
        <p:txBody>
          <a:bodyPr>
            <a:normAutofit/>
          </a:bodyPr>
          <a:lstStyle/>
          <a:p>
            <a:r>
              <a:rPr lang="en-GB" sz="2400" dirty="0"/>
              <a:t>Appropriate compensation and payment</a:t>
            </a:r>
          </a:p>
          <a:p>
            <a:r>
              <a:rPr lang="en-GB" sz="2400" dirty="0"/>
              <a:t> Effective orientation </a:t>
            </a:r>
          </a:p>
          <a:p>
            <a:r>
              <a:rPr lang="en-GB" sz="2400" dirty="0"/>
              <a:t> Training opportunities and development</a:t>
            </a:r>
          </a:p>
          <a:p>
            <a:r>
              <a:rPr lang="en-GB" sz="2400" dirty="0"/>
              <a:t> Adaptable working arrangements,</a:t>
            </a:r>
          </a:p>
          <a:p>
            <a:r>
              <a:rPr lang="en-GB" sz="2400" dirty="0"/>
              <a:t>Managing expectations</a:t>
            </a:r>
          </a:p>
          <a:p>
            <a:pPr marL="0" indent="0">
              <a:buNone/>
            </a:pPr>
            <a:endParaRPr lang="en-US" sz="15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25576F-0F56-55FD-21A4-57E8574FFC60}"/>
              </a:ext>
            </a:extLst>
          </p:cNvPr>
          <p:cNvSpPr txBox="1"/>
          <p:nvPr/>
        </p:nvSpPr>
        <p:spPr>
          <a:xfrm>
            <a:off x="8236906" y="6505100"/>
            <a:ext cx="424239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bing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2022, </a:t>
            </a:r>
            <a:r>
              <a:rPr lang="en-GB" sz="14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Torrington , p.</a:t>
            </a:r>
            <a:r>
              <a:rPr lang="en-GB" sz="1400" b="0" i="1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4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(2020), p.300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6786646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252A0-82E0-FC4E-59C4-4443376EF6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6041" y="0"/>
            <a:ext cx="8596668" cy="1320800"/>
          </a:xfrm>
        </p:spPr>
        <p:txBody>
          <a:bodyPr/>
          <a:lstStyle/>
          <a:p>
            <a:r>
              <a:rPr lang="en-GB" dirty="0"/>
              <a:t>Employee relation strategies: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DC304A-2818-B63F-FB3C-F3A2D54A10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9574" y="2233801"/>
            <a:ext cx="8596668" cy="3880773"/>
          </a:xfrm>
        </p:spPr>
        <p:txBody>
          <a:bodyPr/>
          <a:lstStyle/>
          <a:p>
            <a:r>
              <a:rPr lang="en-GB" sz="2000" b="1" dirty="0"/>
              <a:t>Adversarial strategy </a:t>
            </a:r>
            <a:r>
              <a:rPr lang="en-GB" dirty="0"/>
              <a:t>– the organisation, determines its goals, and workers must adapt. Workers have no power to create and implement; they can only refuse to cooperate.</a:t>
            </a:r>
          </a:p>
          <a:p>
            <a:r>
              <a:rPr lang="en-GB" sz="2000" b="1" dirty="0"/>
              <a:t>Traditional strategy </a:t>
            </a:r>
            <a:r>
              <a:rPr lang="en-GB" dirty="0"/>
              <a:t>– employees and management have a positive working connection, and workers have elected representor and union leaders to protect their rights.</a:t>
            </a:r>
          </a:p>
          <a:p>
            <a:r>
              <a:rPr lang="en-GB" sz="2000" b="1" dirty="0"/>
              <a:t>Partnership strategy </a:t>
            </a:r>
            <a:r>
              <a:rPr lang="en-GB" dirty="0"/>
              <a:t>– the firm involves its employee in creating and implementing related enterprise policies but still retains the authority to veto any changes.</a:t>
            </a:r>
          </a:p>
          <a:p>
            <a:r>
              <a:rPr lang="en-GB" sz="2000" b="1" dirty="0"/>
              <a:t>Power sharing strategy </a:t>
            </a:r>
            <a:r>
              <a:rPr lang="en-GB" dirty="0"/>
              <a:t>– in the organisation’s day-to-day and long-term decision-making, the worker’s opinion is requested and highly valued.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33BF8FA-4E99-4EBA-6117-1EB0B2F4EA68}"/>
              </a:ext>
            </a:extLst>
          </p:cNvPr>
          <p:cNvSpPr txBox="1"/>
          <p:nvPr/>
        </p:nvSpPr>
        <p:spPr>
          <a:xfrm>
            <a:off x="819574" y="1003925"/>
            <a:ext cx="90695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Strategies aid in maintaining employee motivation, preventing conflict, and improving productivity. Employee connections require establishing a strong and sustainable engagement with the organization.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7B2BD7-5390-7F6C-20E6-AABCA8709159}"/>
              </a:ext>
            </a:extLst>
          </p:cNvPr>
          <p:cNvSpPr txBox="1"/>
          <p:nvPr/>
        </p:nvSpPr>
        <p:spPr>
          <a:xfrm>
            <a:off x="9154160" y="6421120"/>
            <a:ext cx="45008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(Academicmentoroline.com, 2017)</a:t>
            </a:r>
          </a:p>
        </p:txBody>
      </p:sp>
    </p:spTree>
    <p:extLst>
      <p:ext uri="{BB962C8B-B14F-4D97-AF65-F5344CB8AC3E}">
        <p14:creationId xmlns:p14="http://schemas.microsoft.com/office/powerpoint/2010/main" val="792867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E9C44C-DFD7-E4BA-2E61-6BC7E49E22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762" y="1061544"/>
            <a:ext cx="8596668" cy="1758027"/>
          </a:xfrm>
        </p:spPr>
        <p:txBody>
          <a:bodyPr>
            <a:normAutofit/>
          </a:bodyPr>
          <a:lstStyle/>
          <a:p>
            <a:pPr algn="just"/>
            <a:r>
              <a:rPr lang="en-GB" dirty="0">
                <a:cs typeface="Arial" panose="020B0604020202020204" pitchFamily="34" charset="0"/>
              </a:rPr>
              <a:t>Organisational examples and theories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C229671A-9D60-3FEF-6C8A-E4FAA0758F2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5007142"/>
              </p:ext>
            </p:extLst>
          </p:nvPr>
        </p:nvGraphicFramePr>
        <p:xfrm>
          <a:off x="677334" y="1891863"/>
          <a:ext cx="8596668" cy="4356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6EC7FB8A-6C84-AEE4-1C53-C07B2D86EF34}"/>
              </a:ext>
            </a:extLst>
          </p:cNvPr>
          <p:cNvSpPr txBox="1"/>
          <p:nvPr/>
        </p:nvSpPr>
        <p:spPr>
          <a:xfrm>
            <a:off x="8623883" y="6558102"/>
            <a:ext cx="610108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bing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(2022),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yourbusiness.azcentral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2018)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49FE3C83-1906-5206-F754-12F72B90ADE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609" b="10240"/>
          <a:stretch/>
        </p:blipFill>
        <p:spPr bwMode="auto">
          <a:xfrm>
            <a:off x="6456076" y="2355453"/>
            <a:ext cx="5782995" cy="3365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48110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01657-4944-F482-528C-ECF0C0D073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600" dirty="0"/>
              <a:t>Herzberg’s Two-Factor Theory</a:t>
            </a:r>
            <a:br>
              <a:rPr lang="en-GB" sz="3600" dirty="0"/>
            </a:br>
            <a:endParaRPr lang="en-GB" dirty="0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3D880F80-E3DE-51A0-3032-33810033F76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6618" y="1554480"/>
            <a:ext cx="7283703" cy="4446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6BED54E-266F-8246-FCCA-59EB986A1794}"/>
              </a:ext>
            </a:extLst>
          </p:cNvPr>
          <p:cNvSpPr txBox="1"/>
          <p:nvPr/>
        </p:nvSpPr>
        <p:spPr>
          <a:xfrm>
            <a:off x="10607040" y="6299200"/>
            <a:ext cx="35864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(blogs, 2017)</a:t>
            </a:r>
          </a:p>
        </p:txBody>
      </p:sp>
    </p:spTree>
    <p:extLst>
      <p:ext uri="{BB962C8B-B14F-4D97-AF65-F5344CB8AC3E}">
        <p14:creationId xmlns:p14="http://schemas.microsoft.com/office/powerpoint/2010/main" val="38048278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8B162C-9B5B-8A46-4169-A24E2A1767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pPr algn="ctr"/>
            <a:r>
              <a:rPr lang="en-GB" dirty="0"/>
              <a:t>Maslow’s Hierarchy of Needs Theory </a:t>
            </a:r>
          </a:p>
        </p:txBody>
      </p:sp>
      <p:sp>
        <p:nvSpPr>
          <p:cNvPr id="4102" name="Content Placeholder 4101">
            <a:extLst>
              <a:ext uri="{FF2B5EF4-FFF2-40B4-BE49-F238E27FC236}">
                <a16:creationId xmlns:a16="http://schemas.microsoft.com/office/drawing/2014/main" id="{5008EC83-28DE-7034-EF9F-D2B3F988A2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4127" y="1879354"/>
            <a:ext cx="4951473" cy="3880773"/>
          </a:xfrm>
        </p:spPr>
        <p:txBody>
          <a:bodyPr>
            <a:normAutofit/>
          </a:bodyPr>
          <a:lstStyle/>
          <a:p>
            <a:pPr algn="just"/>
            <a:r>
              <a:rPr lang="en-GB" sz="2400" dirty="0"/>
              <a:t>The pyramid of needs is a model for describing human wants, from the most vital components (eating, sleeping, etc.) to the more satisfying ones (self-improvement, practising art or sports, etc.). It provides a simple and efficient method for determining the various needs.</a:t>
            </a:r>
            <a:endParaRPr lang="en-US" sz="2400" dirty="0"/>
          </a:p>
        </p:txBody>
      </p:sp>
      <p:pic>
        <p:nvPicPr>
          <p:cNvPr id="4098" name="Picture 2" descr="Maslow's hierarchy of needs, depicted as a triangle">
            <a:extLst>
              <a:ext uri="{FF2B5EF4-FFF2-40B4-BE49-F238E27FC236}">
                <a16:creationId xmlns:a16="http://schemas.microsoft.com/office/drawing/2014/main" id="{7705EB44-4F09-E745-B420-B19DD4673AC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9" r="1685" b="3"/>
          <a:stretch/>
        </p:blipFill>
        <p:spPr bwMode="auto">
          <a:xfrm>
            <a:off x="677334" y="2157550"/>
            <a:ext cx="5032586" cy="3602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07E832A-5747-4753-FBCB-825F047B5C5A}"/>
              </a:ext>
            </a:extLst>
          </p:cNvPr>
          <p:cNvSpPr txBox="1"/>
          <p:nvPr/>
        </p:nvSpPr>
        <p:spPr>
          <a:xfrm>
            <a:off x="9274002" y="6485746"/>
            <a:ext cx="4714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(BBC, 2013);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Pichere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et al. (2015)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95769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6DAA1-F4C6-8AEF-D1E6-4B4364C265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Maslow’s Hierarchy of Needs Theory and John Lewis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11549-1A98-AEEB-7780-8A8B0E3FB4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sz="2800"/>
              <a:t>The John Lewis model illustrates the third level of Maslow's hierarchy of needs theory — Love and belonging needs. The physiological condition is more general than the emotional need. While emotional need varies according to a person's physiological qualities, such as education, experience, and religion, the emotional need is constant.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2202526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88DED-2265-C9F5-19DF-17CF4BAF6A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Taylor’s Motivation Theory</a:t>
            </a:r>
            <a:br>
              <a:rPr lang="en-GB" dirty="0"/>
            </a:br>
            <a:r>
              <a:rPr lang="en-GB" sz="3100" dirty="0"/>
              <a:t>(Employees were only motivated by pay and money)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A601EE-9DB3-1A2B-8003-6C67CFA7FB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Pay should be based on production (piece rate).</a:t>
            </a:r>
          </a:p>
          <a:p>
            <a:r>
              <a:rPr lang="en-GB" sz="2400" dirty="0"/>
              <a:t>Employees are encouraged to work hard to earn more, and production is efficient (profits are maximised).</a:t>
            </a:r>
          </a:p>
          <a:p>
            <a:r>
              <a:rPr lang="en-GB" sz="2400" dirty="0"/>
              <a:t>Managers should break down each employee's job into achievable tasks.</a:t>
            </a:r>
          </a:p>
          <a:p>
            <a:r>
              <a:rPr lang="en-GB" sz="2400" dirty="0"/>
              <a:t>All staff should be trained to do these jobs constantly.</a:t>
            </a:r>
          </a:p>
          <a:p>
            <a:r>
              <a:rPr lang="en-GB" sz="2400" dirty="0"/>
              <a:t>Employees naturally wanted to slack off and take it easy whenever possible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FF8FB4-8764-88EB-4D65-708F2351613A}"/>
              </a:ext>
            </a:extLst>
          </p:cNvPr>
          <p:cNvSpPr txBox="1"/>
          <p:nvPr/>
        </p:nvSpPr>
        <p:spPr>
          <a:xfrm>
            <a:off x="9042400" y="6457922"/>
            <a:ext cx="46736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Expert Program Management (2022)</a:t>
            </a:r>
          </a:p>
        </p:txBody>
      </p:sp>
    </p:spTree>
    <p:extLst>
      <p:ext uri="{BB962C8B-B14F-4D97-AF65-F5344CB8AC3E}">
        <p14:creationId xmlns:p14="http://schemas.microsoft.com/office/powerpoint/2010/main" val="24989317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7041CC-A6C5-D92C-9F8D-043A43CC34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12800"/>
          </a:xfrm>
        </p:spPr>
        <p:txBody>
          <a:bodyPr anchor="t">
            <a:normAutofit/>
          </a:bodyPr>
          <a:lstStyle/>
          <a:p>
            <a:pPr algn="ctr"/>
            <a:r>
              <a:rPr lang="en-GB" dirty="0"/>
              <a:t>Taylor’s Motivation Theory</a:t>
            </a:r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DC0989A9-748F-961E-5AAC-1D23AF62C8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7474" y="1929091"/>
            <a:ext cx="5283289" cy="3470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ee the source image">
            <a:extLst>
              <a:ext uri="{FF2B5EF4-FFF2-40B4-BE49-F238E27FC236}">
                <a16:creationId xmlns:a16="http://schemas.microsoft.com/office/drawing/2014/main" id="{93B887D6-ECC3-D888-0949-CCECB2A7D97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5558" y="1929091"/>
            <a:ext cx="4627562" cy="3470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34EBB11-7C91-E282-B9DB-1BDEE46BF9AF}"/>
              </a:ext>
            </a:extLst>
          </p:cNvPr>
          <p:cNvSpPr txBox="1"/>
          <p:nvPr/>
        </p:nvSpPr>
        <p:spPr>
          <a:xfrm>
            <a:off x="8686800" y="6438463"/>
            <a:ext cx="46126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Potentialunearthed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(2017);Bing, 2022)</a:t>
            </a:r>
          </a:p>
        </p:txBody>
      </p:sp>
    </p:spTree>
    <p:extLst>
      <p:ext uri="{BB962C8B-B14F-4D97-AF65-F5344CB8AC3E}">
        <p14:creationId xmlns:p14="http://schemas.microsoft.com/office/powerpoint/2010/main" val="24078370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B4B46-32E8-4C96-8337-4179D81658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importance of the  role of Human Resource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F65E72-A094-3314-FF73-A65D001BF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294" y="2018349"/>
            <a:ext cx="5831446" cy="3880773"/>
          </a:xfrm>
        </p:spPr>
        <p:txBody>
          <a:bodyPr>
            <a:normAutofit lnSpcReduction="10000"/>
          </a:bodyPr>
          <a:lstStyle/>
          <a:p>
            <a:pPr algn="just"/>
            <a:r>
              <a:rPr lang="en-GB" sz="2400" dirty="0"/>
              <a:t>Human resources play an essential role in fostering a positive workplace culture and increasing employee engagement and productivity. The HR function is also responsible for employee development and well-being. HR uses different strategies, theories and methods to motivate employees and build good relationships with them and the organisation.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425A1538-0DD2-4279-395C-F5718F04BE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1568" y="2018349"/>
            <a:ext cx="4244868" cy="3659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534135C-DC5D-BC90-842A-D333480F5273}"/>
              </a:ext>
            </a:extLst>
          </p:cNvPr>
          <p:cNvSpPr txBox="1"/>
          <p:nvPr/>
        </p:nvSpPr>
        <p:spPr>
          <a:xfrm>
            <a:off x="11025963" y="6575953"/>
            <a:ext cx="398366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(Bing 2022)</a:t>
            </a:r>
          </a:p>
        </p:txBody>
      </p:sp>
    </p:spTree>
    <p:extLst>
      <p:ext uri="{BB962C8B-B14F-4D97-AF65-F5344CB8AC3E}">
        <p14:creationId xmlns:p14="http://schemas.microsoft.com/office/powerpoint/2010/main" val="20429699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3F8C04F-2256-3631-0C44-93A0D9CB9F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4337" y="1265314"/>
            <a:ext cx="4299666" cy="32491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Thank you for your attention!</a:t>
            </a:r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5A7802B6-FF37-40CF-A7E2-6F2A0D9A9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Graphic 6" descr="Smiling Face with No Fill">
            <a:extLst>
              <a:ext uri="{FF2B5EF4-FFF2-40B4-BE49-F238E27FC236}">
                <a16:creationId xmlns:a16="http://schemas.microsoft.com/office/drawing/2014/main" id="{2E68771E-47FD-8C04-1EEE-A90E9F47CE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8604" y="1550139"/>
            <a:ext cx="3765692" cy="3765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47033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46CB07-D779-AD3A-A3BA-26ACC3FDE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6399"/>
            <a:ext cx="10515600" cy="549275"/>
          </a:xfrm>
        </p:spPr>
        <p:txBody>
          <a:bodyPr>
            <a:no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119268-BE79-78B9-2EC3-EDB9A66C8B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120" y="955673"/>
            <a:ext cx="10515600" cy="5495927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900" b="0" i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Alamy</a:t>
            </a:r>
            <a:r>
              <a:rPr lang="en-GB" sz="19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(2022) Image. Available at: 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HRM - human resources management business concept Stock Photo –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Alamy</a:t>
            </a: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(Accessed: 12 October 2022)</a:t>
            </a:r>
            <a:endParaRPr lang="en-GB" sz="1900" b="0" i="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9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Armstrong, M. and Armstrong, M. (2012) </a:t>
            </a:r>
            <a:r>
              <a:rPr lang="en-GB" sz="1900" b="0" i="1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Armstrong’s handbook of strategic human resource management</a:t>
            </a:r>
            <a:r>
              <a:rPr lang="en-GB" sz="19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90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5th</a:t>
            </a:r>
            <a:r>
              <a:rPr lang="en-GB" sz="19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900" b="0" i="0" dirty="0" err="1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9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London</a:t>
            </a:r>
            <a:r>
              <a:rPr lang="en-GB" sz="190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GB" sz="19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Kogan Page.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Bing (2022) Images. Available at: 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Taylor's motivation theory - Bing images</a:t>
            </a: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(Accessed: 10 October 2022)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Bing (2022) Images. Available at: 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most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efective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strategies in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humance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resource - Bing images</a:t>
            </a: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(Accessed: 12 October 2022)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Bing (2022) Image. Available at: 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motivation theory - Bing images</a:t>
            </a: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(Accessed: 13 October 2022)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Bing (2022) Image. Available at: 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human resource management - Bing images</a:t>
            </a: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(Accessed: 13 October 2022)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Bing (2022) Image. Available at: 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human resource importance - Bing images</a:t>
            </a: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(Accessed: 13 October 2022)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43586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0CD42-EB30-1AD3-E16B-96397D9AA8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1498D6-F3FA-D57B-3766-23511A4EA3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47789"/>
            <a:ext cx="11098106" cy="5215571"/>
          </a:xfrm>
        </p:spPr>
        <p:txBody>
          <a:bodyPr>
            <a:normAutofit fontScale="55000" lnSpcReduction="2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2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Briscoe, D.R., Claus, L.M. and Schuler, R.S. (2009) </a:t>
            </a:r>
            <a:r>
              <a:rPr lang="en-GB" sz="22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human resource management : policies and practices for multinational enterprises</a:t>
            </a:r>
            <a:r>
              <a:rPr lang="en-GB" sz="22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3rd </a:t>
            </a:r>
            <a:r>
              <a:rPr lang="en-GB" sz="2200" b="0" i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2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London</a:t>
            </a:r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GB" sz="22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Routledge.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2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Blogs (2017) JORDAN BELFORT: HERZBERG’S TWO-FACTOR THEORY. Available at: </a:t>
            </a:r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Jordan Belfort: Herzberg’s Two-Factor theory – Harper Zhou's Blog (ubc.ca)</a:t>
            </a:r>
            <a:endParaRPr lang="en-GB" sz="2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2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(Accessed: 10 October 2022)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2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Expert Program Management (2022) Taylor’s Motivation Theory – Scientific Management. Available at: </a:t>
            </a:r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Taylor's Motivation Theory - Scientific Management (expertprogrammanagement.com)</a:t>
            </a:r>
            <a:endParaRPr lang="en-GB" sz="2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2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(Accessed: 6 October 2022)</a:t>
            </a:r>
            <a:endParaRPr lang="en-GB" sz="2200" b="0" i="0" dirty="0">
              <a:solidFill>
                <a:srgbClr val="3A3A3A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2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Marchington, M. </a:t>
            </a:r>
            <a:r>
              <a:rPr lang="en-GB" sz="2200" b="0" i="1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22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(2021) </a:t>
            </a:r>
            <a:r>
              <a:rPr lang="en-GB" sz="2200" b="0" i="1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Human resource management at work : the definitive guide</a:t>
            </a:r>
            <a:r>
              <a:rPr lang="en-GB" sz="22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20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  <a:r>
              <a:rPr lang="en-GB" sz="2200" baseline="3000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20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20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United Kingdom</a:t>
            </a:r>
            <a:r>
              <a:rPr lang="en-GB" sz="22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Kogan Page.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200" b="0" i="0" dirty="0" err="1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Pichère</a:t>
            </a:r>
            <a:r>
              <a:rPr lang="en-GB" sz="22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P., </a:t>
            </a:r>
            <a:r>
              <a:rPr lang="en-GB" sz="2200" b="0" i="0" dirty="0" err="1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Cadiat</a:t>
            </a:r>
            <a:r>
              <a:rPr lang="en-GB" sz="22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A. C. and Probert, C. (2015) </a:t>
            </a:r>
            <a:r>
              <a:rPr lang="en-GB" sz="2200" b="0" i="1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Maslow’s hierarchy of needs</a:t>
            </a:r>
            <a:r>
              <a:rPr lang="en-GB" sz="22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Translated by C. Probert. Namur: Lemaitre Publishing</a:t>
            </a:r>
            <a:r>
              <a:rPr lang="en-GB" sz="2200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.</a:t>
            </a:r>
            <a:endParaRPr lang="en-GB" sz="2200" b="0" i="0" dirty="0">
              <a:solidFill>
                <a:srgbClr val="3A3A3A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200" b="0" i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Potentialunnearthed</a:t>
            </a:r>
            <a:r>
              <a:rPr lang="en-GB" sz="22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(2017) Motivational theory in practice at Tesco – Case Study. Available </a:t>
            </a:r>
            <a:r>
              <a:rPr lang="en-GB" sz="2200" b="0" i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GB" sz="2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Motivational-theory-in-practice-at-Tesco.pdf</a:t>
            </a:r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(potentialunearthed.co.uk)</a:t>
            </a:r>
            <a:endParaRPr lang="en-GB" sz="2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2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(Accessed: 10 October 2022)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Smartsheet (2021) </a:t>
            </a:r>
            <a:r>
              <a:rPr lang="en-GB" sz="22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Welcome to the HR Revolution: Strategic Human Resources Management. </a:t>
            </a:r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Strategic Human Resource Management | Smartsheet</a:t>
            </a:r>
            <a:endParaRPr lang="en-GB" sz="2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2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(Accessed: 13 October 2022)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00789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7791AB-F055-4BBB-403B-BE32A7CC4D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C93735-31B2-3869-BCEC-6AE3C2FB79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6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Torrington, D. </a:t>
            </a:r>
            <a:r>
              <a:rPr lang="en-GB" sz="1600" b="0" i="1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6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(2020) </a:t>
            </a:r>
            <a:r>
              <a:rPr lang="en-GB" sz="1600" b="0" i="1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Human resource management</a:t>
            </a:r>
            <a:r>
              <a:rPr lang="en-GB" sz="16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11th </a:t>
            </a:r>
            <a:r>
              <a:rPr lang="en-GB" sz="1600" b="0" i="0" dirty="0" err="1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6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Harlow, Pearson Education Limited.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6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Yourbusiness.azcentra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(2018) </a:t>
            </a:r>
            <a:r>
              <a:rPr lang="en-GB" sz="1600" i="1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Motivational Theories of Human Resources Managers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Motivational Theories of Human Resources Managers (azcentral.com)</a:t>
            </a:r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(Accessed: 10 October 2022)</a:t>
            </a:r>
            <a:endParaRPr lang="en-GB" sz="1600" dirty="0"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556064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2008</TotalTime>
  <Words>1346</Words>
  <Application>Microsoft Office PowerPoint</Application>
  <PresentationFormat>Widescreen</PresentationFormat>
  <Paragraphs>107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Source Sans Pro</vt:lpstr>
      <vt:lpstr>Trebuchet MS</vt:lpstr>
      <vt:lpstr>Wingdings 3</vt:lpstr>
      <vt:lpstr>Facet</vt:lpstr>
      <vt:lpstr>PowerPoint Presentation</vt:lpstr>
      <vt:lpstr>Human resource   (HRM) meaning and definition  </vt:lpstr>
      <vt:lpstr>Functions of HRM</vt:lpstr>
      <vt:lpstr>HRM strategies for retention, motivation and engagement in the organisation </vt:lpstr>
      <vt:lpstr>The most effective strategies for retention, motivation and engagement:</vt:lpstr>
      <vt:lpstr>Employee relation strategies:</vt:lpstr>
      <vt:lpstr>Organisational examples and theories</vt:lpstr>
      <vt:lpstr>Herzberg’s Two-Factor Theory </vt:lpstr>
      <vt:lpstr>Maslow’s Hierarchy of Needs Theory </vt:lpstr>
      <vt:lpstr>Maslow’s Hierarchy of Needs Theory and John Lewis UK</vt:lpstr>
      <vt:lpstr>Taylor’s Motivation Theory (Employees were only motivated by pay and money)</vt:lpstr>
      <vt:lpstr>Taylor’s Motivation Theory</vt:lpstr>
      <vt:lpstr>The importance of the  role of Human Resource</vt:lpstr>
      <vt:lpstr>Thank you for your attention!</vt:lpstr>
      <vt:lpstr>Reference list: </vt:lpstr>
      <vt:lpstr>Reference list: </vt:lpstr>
      <vt:lpstr>Reference list: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Elena Sotirova</cp:lastModifiedBy>
  <cp:revision>90</cp:revision>
  <dcterms:created xsi:type="dcterms:W3CDTF">2022-07-14T10:59:43Z</dcterms:created>
  <dcterms:modified xsi:type="dcterms:W3CDTF">2022-10-13T14:13:45Z</dcterms:modified>
</cp:coreProperties>
</file>