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312" r:id="rId3"/>
    <p:sldId id="313" r:id="rId4"/>
    <p:sldId id="314" r:id="rId5"/>
    <p:sldId id="315" r:id="rId6"/>
    <p:sldId id="318" r:id="rId7"/>
    <p:sldId id="322" r:id="rId8"/>
    <p:sldId id="324" r:id="rId9"/>
    <p:sldId id="323" r:id="rId10"/>
    <p:sldId id="321" r:id="rId11"/>
    <p:sldId id="325" r:id="rId12"/>
    <p:sldId id="326" r:id="rId13"/>
    <p:sldId id="328" r:id="rId14"/>
    <p:sldId id="327" r:id="rId15"/>
    <p:sldId id="30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879"/>
    <p:restoredTop sz="94737"/>
  </p:normalViewPr>
  <p:slideViewPr>
    <p:cSldViewPr snapToGrid="0">
      <p:cViewPr varScale="1">
        <p:scale>
          <a:sx n="98" d="100"/>
          <a:sy n="98" d="100"/>
        </p:scale>
        <p:origin x="57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CF43625-8528-4B44-BC4B-656BCD28C7BB}" type="doc">
      <dgm:prSet loTypeId="urn:microsoft.com/office/officeart/2005/8/layout/cycle5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B01CBC0-8236-4E75-AA64-30C5E8F9AB49}">
      <dgm:prSet/>
      <dgm:spPr/>
      <dgm:t>
        <a:bodyPr/>
        <a:lstStyle/>
        <a:p>
          <a:r>
            <a:rPr lang="fi-FI"/>
            <a:t>Download the app for your phone</a:t>
          </a:r>
          <a:endParaRPr lang="en-US"/>
        </a:p>
      </dgm:t>
    </dgm:pt>
    <dgm:pt modelId="{AC3BC62B-40AF-4B72-895C-842E3F58BCC1}" type="parTrans" cxnId="{7D4FC07F-101F-45F9-9F65-973DF6EDFFCE}">
      <dgm:prSet/>
      <dgm:spPr/>
      <dgm:t>
        <a:bodyPr/>
        <a:lstStyle/>
        <a:p>
          <a:endParaRPr lang="en-US"/>
        </a:p>
      </dgm:t>
    </dgm:pt>
    <dgm:pt modelId="{C724B155-7BB9-4ACF-BF58-955708C585DF}" type="sibTrans" cxnId="{7D4FC07F-101F-45F9-9F65-973DF6EDFFCE}">
      <dgm:prSet/>
      <dgm:spPr/>
      <dgm:t>
        <a:bodyPr/>
        <a:lstStyle/>
        <a:p>
          <a:endParaRPr lang="en-US"/>
        </a:p>
      </dgm:t>
    </dgm:pt>
    <dgm:pt modelId="{3F1AA646-0D99-420F-B144-5830E190F600}">
      <dgm:prSet/>
      <dgm:spPr/>
      <dgm:t>
        <a:bodyPr/>
        <a:lstStyle/>
        <a:p>
          <a:r>
            <a:rPr lang="fi-FI"/>
            <a:t>You will get a project code to your e-mail</a:t>
          </a:r>
          <a:endParaRPr lang="en-US"/>
        </a:p>
      </dgm:t>
    </dgm:pt>
    <dgm:pt modelId="{7300859A-C574-486E-89F7-CEAF1925843E}" type="parTrans" cxnId="{636E73EB-FEB4-4FD1-8D3E-CC2035750E1B}">
      <dgm:prSet/>
      <dgm:spPr/>
      <dgm:t>
        <a:bodyPr/>
        <a:lstStyle/>
        <a:p>
          <a:endParaRPr lang="en-US"/>
        </a:p>
      </dgm:t>
    </dgm:pt>
    <dgm:pt modelId="{AE362EE1-0B96-449F-AD12-0174C4810047}" type="sibTrans" cxnId="{636E73EB-FEB4-4FD1-8D3E-CC2035750E1B}">
      <dgm:prSet/>
      <dgm:spPr/>
      <dgm:t>
        <a:bodyPr/>
        <a:lstStyle/>
        <a:p>
          <a:endParaRPr lang="en-US"/>
        </a:p>
      </dgm:t>
    </dgm:pt>
    <dgm:pt modelId="{AF69251C-A9C5-4127-A0D5-4CFD2FA0C32F}">
      <dgm:prSet/>
      <dgm:spPr/>
      <dgm:t>
        <a:bodyPr/>
        <a:lstStyle/>
        <a:p>
          <a:r>
            <a:rPr lang="fi-FI" dirty="0" err="1"/>
            <a:t>You</a:t>
          </a:r>
          <a:r>
            <a:rPr lang="fi-FI" dirty="0"/>
            <a:t> </a:t>
          </a:r>
          <a:r>
            <a:rPr lang="fi-FI" dirty="0" err="1"/>
            <a:t>need</a:t>
          </a:r>
          <a:r>
            <a:rPr lang="fi-FI" dirty="0"/>
            <a:t> to copy </a:t>
          </a:r>
          <a:r>
            <a:rPr lang="fi-FI" dirty="0" err="1"/>
            <a:t>paste</a:t>
          </a:r>
          <a:r>
            <a:rPr lang="fi-FI" dirty="0"/>
            <a:t> it to </a:t>
          </a:r>
          <a:r>
            <a:rPr lang="fi-FI" dirty="0" err="1"/>
            <a:t>your</a:t>
          </a:r>
          <a:r>
            <a:rPr lang="fi-FI" dirty="0"/>
            <a:t> </a:t>
          </a:r>
          <a:r>
            <a:rPr lang="fi-FI" dirty="0" err="1"/>
            <a:t>NodeMcu</a:t>
          </a:r>
          <a:r>
            <a:rPr lang="fi-FI" dirty="0"/>
            <a:t> </a:t>
          </a:r>
          <a:r>
            <a:rPr lang="fi-FI" dirty="0" err="1"/>
            <a:t>Code</a:t>
          </a:r>
          <a:endParaRPr lang="en-US" dirty="0"/>
        </a:p>
      </dgm:t>
    </dgm:pt>
    <dgm:pt modelId="{39C5CD08-FFE6-4BDB-92BB-C56230081D69}" type="parTrans" cxnId="{8C9FC894-980F-4A75-98C3-7F5441731713}">
      <dgm:prSet/>
      <dgm:spPr/>
      <dgm:t>
        <a:bodyPr/>
        <a:lstStyle/>
        <a:p>
          <a:endParaRPr lang="en-US"/>
        </a:p>
      </dgm:t>
    </dgm:pt>
    <dgm:pt modelId="{1A81100A-CB2B-44DB-87C8-251C0D1AB97B}" type="sibTrans" cxnId="{8C9FC894-980F-4A75-98C3-7F5441731713}">
      <dgm:prSet/>
      <dgm:spPr/>
      <dgm:t>
        <a:bodyPr/>
        <a:lstStyle/>
        <a:p>
          <a:endParaRPr lang="en-US"/>
        </a:p>
      </dgm:t>
    </dgm:pt>
    <dgm:pt modelId="{3B641996-213C-7A4C-A02F-675C7BFAFD31}" type="pres">
      <dgm:prSet presAssocID="{7CF43625-8528-4B44-BC4B-656BCD28C7BB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2EDC8BA-72BC-1E4C-AA5D-5D291AF6BBED}" type="pres">
      <dgm:prSet presAssocID="{AB01CBC0-8236-4E75-AA64-30C5E8F9AB49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1C2D499-4F35-8A41-BD31-4CA955F4D54C}" type="pres">
      <dgm:prSet presAssocID="{AB01CBC0-8236-4E75-AA64-30C5E8F9AB49}" presName="spNode" presStyleCnt="0"/>
      <dgm:spPr/>
    </dgm:pt>
    <dgm:pt modelId="{397797B9-4CCA-A94F-BDED-4E8580441D53}" type="pres">
      <dgm:prSet presAssocID="{C724B155-7BB9-4ACF-BF58-955708C585DF}" presName="sibTrans" presStyleLbl="sibTrans1D1" presStyleIdx="0" presStyleCnt="2"/>
      <dgm:spPr/>
      <dgm:t>
        <a:bodyPr/>
        <a:lstStyle/>
        <a:p>
          <a:endParaRPr lang="en-US"/>
        </a:p>
      </dgm:t>
    </dgm:pt>
    <dgm:pt modelId="{CECDC926-ED64-084B-9861-B8278311973D}" type="pres">
      <dgm:prSet presAssocID="{3F1AA646-0D99-420F-B144-5830E190F600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553D676-EE31-704F-84BC-CF0B1E65C215}" type="pres">
      <dgm:prSet presAssocID="{3F1AA646-0D99-420F-B144-5830E190F600}" presName="spNode" presStyleCnt="0"/>
      <dgm:spPr/>
    </dgm:pt>
    <dgm:pt modelId="{B72763BA-959D-504F-BBA6-906FA07B5142}" type="pres">
      <dgm:prSet presAssocID="{AE362EE1-0B96-449F-AD12-0174C4810047}" presName="sibTrans" presStyleLbl="sibTrans1D1" presStyleIdx="1" presStyleCnt="2"/>
      <dgm:spPr/>
      <dgm:t>
        <a:bodyPr/>
        <a:lstStyle/>
        <a:p>
          <a:endParaRPr lang="en-US"/>
        </a:p>
      </dgm:t>
    </dgm:pt>
  </dgm:ptLst>
  <dgm:cxnLst>
    <dgm:cxn modelId="{6F24835B-D512-0D4E-8FE5-469C9A48C625}" type="presOf" srcId="{7CF43625-8528-4B44-BC4B-656BCD28C7BB}" destId="{3B641996-213C-7A4C-A02F-675C7BFAFD31}" srcOrd="0" destOrd="0" presId="urn:microsoft.com/office/officeart/2005/8/layout/cycle5"/>
    <dgm:cxn modelId="{575FCC47-5316-2240-88DF-21020914A76C}" type="presOf" srcId="{AF69251C-A9C5-4127-A0D5-4CFD2FA0C32F}" destId="{CECDC926-ED64-084B-9861-B8278311973D}" srcOrd="0" destOrd="1" presId="urn:microsoft.com/office/officeart/2005/8/layout/cycle5"/>
    <dgm:cxn modelId="{8C9FC894-980F-4A75-98C3-7F5441731713}" srcId="{3F1AA646-0D99-420F-B144-5830E190F600}" destId="{AF69251C-A9C5-4127-A0D5-4CFD2FA0C32F}" srcOrd="0" destOrd="0" parTransId="{39C5CD08-FFE6-4BDB-92BB-C56230081D69}" sibTransId="{1A81100A-CB2B-44DB-87C8-251C0D1AB97B}"/>
    <dgm:cxn modelId="{892E20A5-965E-9C4B-B8BB-B99A8D930307}" type="presOf" srcId="{C724B155-7BB9-4ACF-BF58-955708C585DF}" destId="{397797B9-4CCA-A94F-BDED-4E8580441D53}" srcOrd="0" destOrd="0" presId="urn:microsoft.com/office/officeart/2005/8/layout/cycle5"/>
    <dgm:cxn modelId="{636E73EB-FEB4-4FD1-8D3E-CC2035750E1B}" srcId="{7CF43625-8528-4B44-BC4B-656BCD28C7BB}" destId="{3F1AA646-0D99-420F-B144-5830E190F600}" srcOrd="1" destOrd="0" parTransId="{7300859A-C574-486E-89F7-CEAF1925843E}" sibTransId="{AE362EE1-0B96-449F-AD12-0174C4810047}"/>
    <dgm:cxn modelId="{32A2F3D1-088F-1C45-B121-E8B3EC4CB4A1}" type="presOf" srcId="{AE362EE1-0B96-449F-AD12-0174C4810047}" destId="{B72763BA-959D-504F-BBA6-906FA07B5142}" srcOrd="0" destOrd="0" presId="urn:microsoft.com/office/officeart/2005/8/layout/cycle5"/>
    <dgm:cxn modelId="{719300A8-5147-B84F-8ABB-FF8EAD8ED4C4}" type="presOf" srcId="{AB01CBC0-8236-4E75-AA64-30C5E8F9AB49}" destId="{82EDC8BA-72BC-1E4C-AA5D-5D291AF6BBED}" srcOrd="0" destOrd="0" presId="urn:microsoft.com/office/officeart/2005/8/layout/cycle5"/>
    <dgm:cxn modelId="{7D4FC07F-101F-45F9-9F65-973DF6EDFFCE}" srcId="{7CF43625-8528-4B44-BC4B-656BCD28C7BB}" destId="{AB01CBC0-8236-4E75-AA64-30C5E8F9AB49}" srcOrd="0" destOrd="0" parTransId="{AC3BC62B-40AF-4B72-895C-842E3F58BCC1}" sibTransId="{C724B155-7BB9-4ACF-BF58-955708C585DF}"/>
    <dgm:cxn modelId="{CAEC0E61-489B-AB43-AB5C-01CC437C6A4C}" type="presOf" srcId="{3F1AA646-0D99-420F-B144-5830E190F600}" destId="{CECDC926-ED64-084B-9861-B8278311973D}" srcOrd="0" destOrd="0" presId="urn:microsoft.com/office/officeart/2005/8/layout/cycle5"/>
    <dgm:cxn modelId="{1DC0EE26-48BA-234F-B482-CB704FB9C080}" type="presParOf" srcId="{3B641996-213C-7A4C-A02F-675C7BFAFD31}" destId="{82EDC8BA-72BC-1E4C-AA5D-5D291AF6BBED}" srcOrd="0" destOrd="0" presId="urn:microsoft.com/office/officeart/2005/8/layout/cycle5"/>
    <dgm:cxn modelId="{3FC02D58-7AE7-EE46-AD74-1DFAE4A2D17B}" type="presParOf" srcId="{3B641996-213C-7A4C-A02F-675C7BFAFD31}" destId="{51C2D499-4F35-8A41-BD31-4CA955F4D54C}" srcOrd="1" destOrd="0" presId="urn:microsoft.com/office/officeart/2005/8/layout/cycle5"/>
    <dgm:cxn modelId="{8C15EC44-69F0-E347-A117-9B104343747A}" type="presParOf" srcId="{3B641996-213C-7A4C-A02F-675C7BFAFD31}" destId="{397797B9-4CCA-A94F-BDED-4E8580441D53}" srcOrd="2" destOrd="0" presId="urn:microsoft.com/office/officeart/2005/8/layout/cycle5"/>
    <dgm:cxn modelId="{429E85D3-1A74-2F4A-BD8A-6BD0F5B648CC}" type="presParOf" srcId="{3B641996-213C-7A4C-A02F-675C7BFAFD31}" destId="{CECDC926-ED64-084B-9861-B8278311973D}" srcOrd="3" destOrd="0" presId="urn:microsoft.com/office/officeart/2005/8/layout/cycle5"/>
    <dgm:cxn modelId="{C17C0DB1-9C93-B449-B36F-A4FB598174C2}" type="presParOf" srcId="{3B641996-213C-7A4C-A02F-675C7BFAFD31}" destId="{8553D676-EE31-704F-84BC-CF0B1E65C215}" srcOrd="4" destOrd="0" presId="urn:microsoft.com/office/officeart/2005/8/layout/cycle5"/>
    <dgm:cxn modelId="{0F5D8E79-1FF4-5C4F-A477-20572F6FCD2A}" type="presParOf" srcId="{3B641996-213C-7A4C-A02F-675C7BFAFD31}" destId="{B72763BA-959D-504F-BBA6-906FA07B5142}" srcOrd="5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EDC8BA-72BC-1E4C-AA5D-5D291AF6BBED}">
      <dsp:nvSpPr>
        <dsp:cNvPr id="0" name=""/>
        <dsp:cNvSpPr/>
      </dsp:nvSpPr>
      <dsp:spPr>
        <a:xfrm>
          <a:off x="503" y="1457605"/>
          <a:ext cx="3286482" cy="213621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i-FI" sz="2600" kern="1200"/>
            <a:t>Download the app for your phone</a:t>
          </a:r>
          <a:endParaRPr lang="en-US" sz="2600" kern="1200"/>
        </a:p>
      </dsp:txBody>
      <dsp:txXfrm>
        <a:off x="104784" y="1561886"/>
        <a:ext cx="3077920" cy="1927651"/>
      </dsp:txXfrm>
    </dsp:sp>
    <dsp:sp modelId="{397797B9-4CCA-A94F-BDED-4E8580441D53}">
      <dsp:nvSpPr>
        <dsp:cNvPr id="0" name=""/>
        <dsp:cNvSpPr/>
      </dsp:nvSpPr>
      <dsp:spPr>
        <a:xfrm>
          <a:off x="1643745" y="714264"/>
          <a:ext cx="3622896" cy="3622896"/>
        </a:xfrm>
        <a:custGeom>
          <a:avLst/>
          <a:gdLst/>
          <a:ahLst/>
          <a:cxnLst/>
          <a:rect l="0" t="0" r="0" b="0"/>
          <a:pathLst>
            <a:path>
              <a:moveTo>
                <a:pt x="763191" y="334118"/>
              </a:moveTo>
              <a:arcTo wR="1811448" hR="1811448" stAng="14078517" swAng="4242966"/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ECDC926-ED64-084B-9861-B8278311973D}">
      <dsp:nvSpPr>
        <dsp:cNvPr id="0" name=""/>
        <dsp:cNvSpPr/>
      </dsp:nvSpPr>
      <dsp:spPr>
        <a:xfrm>
          <a:off x="3623400" y="1457605"/>
          <a:ext cx="3286482" cy="213621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i-FI" sz="2600" kern="1200"/>
            <a:t>You will get a project code to your e-mail</a:t>
          </a:r>
          <a:endParaRPr lang="en-US" sz="26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fi-FI" sz="2000" kern="1200" dirty="0" err="1"/>
            <a:t>You</a:t>
          </a:r>
          <a:r>
            <a:rPr lang="fi-FI" sz="2000" kern="1200" dirty="0"/>
            <a:t> </a:t>
          </a:r>
          <a:r>
            <a:rPr lang="fi-FI" sz="2000" kern="1200" dirty="0" err="1"/>
            <a:t>need</a:t>
          </a:r>
          <a:r>
            <a:rPr lang="fi-FI" sz="2000" kern="1200" dirty="0"/>
            <a:t> to copy </a:t>
          </a:r>
          <a:r>
            <a:rPr lang="fi-FI" sz="2000" kern="1200" dirty="0" err="1"/>
            <a:t>paste</a:t>
          </a:r>
          <a:r>
            <a:rPr lang="fi-FI" sz="2000" kern="1200" dirty="0"/>
            <a:t> it to </a:t>
          </a:r>
          <a:r>
            <a:rPr lang="fi-FI" sz="2000" kern="1200" dirty="0" err="1"/>
            <a:t>your</a:t>
          </a:r>
          <a:r>
            <a:rPr lang="fi-FI" sz="2000" kern="1200" dirty="0"/>
            <a:t> </a:t>
          </a:r>
          <a:r>
            <a:rPr lang="fi-FI" sz="2000" kern="1200" dirty="0" err="1"/>
            <a:t>NodeMcu</a:t>
          </a:r>
          <a:r>
            <a:rPr lang="fi-FI" sz="2000" kern="1200" dirty="0"/>
            <a:t> </a:t>
          </a:r>
          <a:r>
            <a:rPr lang="fi-FI" sz="2000" kern="1200" dirty="0" err="1"/>
            <a:t>Code</a:t>
          </a:r>
          <a:endParaRPr lang="en-US" sz="2000" kern="1200" dirty="0"/>
        </a:p>
      </dsp:txBody>
      <dsp:txXfrm>
        <a:off x="3727681" y="1561886"/>
        <a:ext cx="3077920" cy="1927651"/>
      </dsp:txXfrm>
    </dsp:sp>
    <dsp:sp modelId="{B72763BA-959D-504F-BBA6-906FA07B5142}">
      <dsp:nvSpPr>
        <dsp:cNvPr id="0" name=""/>
        <dsp:cNvSpPr/>
      </dsp:nvSpPr>
      <dsp:spPr>
        <a:xfrm>
          <a:off x="1643745" y="714264"/>
          <a:ext cx="3622896" cy="3622896"/>
        </a:xfrm>
        <a:custGeom>
          <a:avLst/>
          <a:gdLst/>
          <a:ahLst/>
          <a:cxnLst/>
          <a:rect l="0" t="0" r="0" b="0"/>
          <a:pathLst>
            <a:path>
              <a:moveTo>
                <a:pt x="2859704" y="3288777"/>
              </a:moveTo>
              <a:arcTo wR="1811448" hR="1811448" stAng="3278517" swAng="4242966"/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E383A7-D1E2-4A30-8C83-BDF066ED64AB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D50D17-5A76-45E5-A458-0D255AFA8D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5436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r>
              <a:rPr lang="en-GB" dirty="0" err="1" smtClean="0"/>
              <a:t>Blynk</a:t>
            </a:r>
            <a:r>
              <a:rPr lang="en-GB" dirty="0" smtClean="0"/>
              <a:t> was designed for the Internet of Things. It can control hardware remotely, it can display sensor data, it can store data, </a:t>
            </a:r>
            <a:r>
              <a:rPr lang="en-GB" dirty="0" err="1" smtClean="0"/>
              <a:t>vizualize</a:t>
            </a:r>
            <a:r>
              <a:rPr lang="en-GB" dirty="0" smtClean="0"/>
              <a:t> it and do many other cool things.</a:t>
            </a:r>
          </a:p>
          <a:p>
            <a:pPr fontAlgn="base"/>
            <a:r>
              <a:rPr lang="en-GB" dirty="0" smtClean="0"/>
              <a:t>There are three major components in the platform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D50D17-5A76-45E5-A458-0D255AFA8D4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1120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Questions</a:t>
            </a:r>
            <a:r>
              <a:rPr lang="en-US" baseline="0" dirty="0"/>
              <a:t> and Answers section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7E8E53-FB47-4CBB-8CE0-B6A37821A0A1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0423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4D2E5-81E6-4850-BCC9-B0429176F2EA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51737-7599-460E-9056-A5C09DE66254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98239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4D2E5-81E6-4850-BCC9-B0429176F2EA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51737-7599-460E-9056-A5C09DE66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6202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66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4D2E5-81E6-4850-BCC9-B0429176F2EA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51737-7599-460E-9056-A5C09DE66254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77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4D2E5-81E6-4850-BCC9-B0429176F2EA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51737-7599-460E-9056-A5C09DE66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0278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4D2E5-81E6-4850-BCC9-B0429176F2EA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51737-7599-460E-9056-A5C09DE66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793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4D2E5-81E6-4850-BCC9-B0429176F2EA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51737-7599-460E-9056-A5C09DE66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204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4D2E5-81E6-4850-BCC9-B0429176F2EA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51737-7599-460E-9056-A5C09DE66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6383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11B4D2E5-81E6-4850-BCC9-B0429176F2EA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2451737-7599-460E-9056-A5C09DE66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554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4D2E5-81E6-4850-BCC9-B0429176F2EA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51737-7599-460E-9056-A5C09DE66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89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4D2E5-81E6-4850-BCC9-B0429176F2EA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51737-7599-460E-9056-A5C09DE66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541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4D2E5-81E6-4850-BCC9-B0429176F2EA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51737-7599-460E-9056-A5C09DE66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2645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11B4D2E5-81E6-4850-BCC9-B0429176F2EA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C2451737-7599-460E-9056-A5C09DE66254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7657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tif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473EE-04EA-4879-884B-D637C5636E8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Home automation &amp; security system solution base on IOT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8235AD-A50C-4572-BA03-560539C6F71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6415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5C8D2C1-DA83-420D-9635-D52CE066B5D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34F74C9-6A0B-409E-AD1C-45B58BE91BB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5486A9D-1265-4B57-91E6-68E666B978B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24E30E93-4E3B-FC46-AE1A-FC5880D517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189" b="18387"/>
          <a:stretch/>
        </p:blipFill>
        <p:spPr>
          <a:xfrm>
            <a:off x="-32" y="10"/>
            <a:ext cx="12192031" cy="4915066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76D919A-FC3E-4B4E-BAF0-ED6CFB8DC4A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F024C3-E338-3A42-9A77-F7FF65B55C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197" y="5120640"/>
            <a:ext cx="10058400" cy="8229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Home automation base on IOT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F66ACBD-1C82-4782-AA7C-05504DD7DE7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4906176"/>
            <a:ext cx="12188952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098093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2ABB703-2B0E-4C3B-B4A2-F3973548E56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18B934-B9ED-1744-B32D-4BCBBF563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r>
              <a:rPr lang="en-GB" dirty="0"/>
              <a:t>Home automation base on IOT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999116-FCA5-5541-BF3B-92B6CEC634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192" y="1797040"/>
            <a:ext cx="5451627" cy="2943878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C21570E-E159-49A6-9891-FA397B7A92D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11684" y="2086188"/>
            <a:ext cx="474880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49701-B261-AF49-BD50-7C118E6492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198914"/>
            <a:ext cx="5127172" cy="3670180"/>
          </a:xfrm>
        </p:spPr>
        <p:txBody>
          <a:bodyPr>
            <a:normAutofit/>
          </a:bodyPr>
          <a:lstStyle/>
          <a:p>
            <a:r>
              <a:rPr lang="en-GB" sz="1700" dirty="0"/>
              <a:t>Internet of Things (IoT) conceptualizes the idea of remotely connecting and monitoring real world objects (things) through the Internet. </a:t>
            </a:r>
          </a:p>
          <a:p>
            <a:r>
              <a:rPr lang="en-GB" sz="1700" dirty="0"/>
              <a:t>When it comes to our house, this concept can be aptly incorporated to make it smarter, safer and automated. </a:t>
            </a:r>
          </a:p>
          <a:p>
            <a:r>
              <a:rPr lang="en-GB" sz="1700" dirty="0"/>
              <a:t>This IoT project focuses on building a smart wireless home security system which sends alerts to the owner by using Internet in case of any trespass and raises an alarm optionally. </a:t>
            </a:r>
          </a:p>
          <a:p>
            <a:r>
              <a:rPr lang="en-GB" sz="1700" dirty="0"/>
              <a:t>Besides, the same can also be utilized for home automation by making use of the same set of sensors</a:t>
            </a:r>
            <a:endParaRPr lang="en-US" sz="17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95DA498-D9A2-4DA9-B9DA-B3776E08CF7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2A73093-4B9D-420D-B17E-52293703A1D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086431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84B70D5-875B-433D-BDBD-1522A85D6C1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0857F9-B48B-9A49-BB18-0F924F7E2E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>
            <a:normAutofit/>
          </a:bodyPr>
          <a:lstStyle/>
          <a:p>
            <a:r>
              <a:rPr lang="en-GB" sz="3700"/>
              <a:t>Home automation base on IOT</a:t>
            </a:r>
            <a:endParaRPr lang="en-US" sz="37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4EB70C-8F6E-2840-AD01-42F2009DA7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999" y="991138"/>
            <a:ext cx="6909801" cy="4612292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947DF4A-614C-4B4C-8B80-E5B9D8E8CFE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92143" y="2085703"/>
            <a:ext cx="35661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663B43-3DB2-C748-BE43-6472BE7115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485" y="2198914"/>
            <a:ext cx="3690257" cy="3670180"/>
          </a:xfrm>
        </p:spPr>
        <p:txBody>
          <a:bodyPr>
            <a:normAutofit/>
          </a:bodyPr>
          <a:lstStyle/>
          <a:p>
            <a:r>
              <a:rPr lang="en-GB" sz="1600"/>
              <a:t>Echo &amp; Alexa Devices Alexa is an intelligent personal assistant developed by Amazon, first used in the Amazon Echo and the Amazon Echo Dot devices developed by Amazon Lab126.</a:t>
            </a:r>
          </a:p>
          <a:p>
            <a:r>
              <a:rPr lang="en-GB" sz="1600"/>
              <a:t>It is capable of voice interaction, music playback, making to-do lists, setting alarms, streaming podcasts, playing audiobooks, and providing weather, traffic, and other real-time information, such as news.</a:t>
            </a:r>
          </a:p>
          <a:p>
            <a:r>
              <a:rPr lang="en-GB" sz="1600"/>
              <a:t> Alexa can also control several smart devices using itself as a home automation system you can change "Alexa's" name and many other things.</a:t>
            </a:r>
            <a:endParaRPr lang="en-US" sz="16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E299956-A9E7-4FC1-A0B1-D590CA9730E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7FC539C-B783-4B03-9F9E-D13430F3F64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328662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FD9776F-8E25-EC4B-A974-3E341C3D7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Home automation base on IOT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5B3C8E-98F8-A348-8002-5F8215E46A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the home automation space, Alexa can interact with devices from </a:t>
            </a:r>
          </a:p>
          <a:p>
            <a:r>
              <a:rPr lang="en-GB" b="1" u="sng" dirty="0"/>
              <a:t>Belkin </a:t>
            </a:r>
            <a:r>
              <a:rPr lang="en-GB" b="1" u="sng" dirty="0" err="1"/>
              <a:t>Wemo</a:t>
            </a:r>
            <a:r>
              <a:rPr lang="en-GB" b="1" u="sng" dirty="0"/>
              <a:t>, </a:t>
            </a:r>
            <a:r>
              <a:rPr lang="en-GB" b="1" u="sng" dirty="0" err="1"/>
              <a:t>ecobee</a:t>
            </a:r>
            <a:r>
              <a:rPr lang="en-GB" b="1" u="sng" dirty="0"/>
              <a:t>, </a:t>
            </a:r>
            <a:r>
              <a:rPr lang="en-GB" b="1" u="sng" dirty="0" err="1"/>
              <a:t>Geeni</a:t>
            </a:r>
            <a:r>
              <a:rPr lang="en-GB" b="1" u="sng" dirty="0"/>
              <a:t>, IFTTT, [22] </a:t>
            </a:r>
            <a:r>
              <a:rPr lang="en-GB" b="1" u="sng" dirty="0" err="1"/>
              <a:t>Insteon</a:t>
            </a:r>
            <a:r>
              <a:rPr lang="en-GB" b="1" u="sng" dirty="0"/>
              <a:t>, LIFX, </a:t>
            </a:r>
            <a:r>
              <a:rPr lang="en-GB" b="1" u="sng" dirty="0" err="1"/>
              <a:t>LightwaveRF</a:t>
            </a:r>
            <a:r>
              <a:rPr lang="en-GB" b="1" u="sng" dirty="0"/>
              <a:t>, Nest Thermostats, Philips Hue, SmartThings, </a:t>
            </a:r>
            <a:r>
              <a:rPr lang="en-GB" b="1" u="sng" dirty="0" err="1"/>
              <a:t>Wink,and</a:t>
            </a:r>
            <a:r>
              <a:rPr lang="en-GB" b="1" u="sng" dirty="0"/>
              <a:t> </a:t>
            </a:r>
            <a:r>
              <a:rPr lang="en-GB" b="1" u="sng" dirty="0" err="1"/>
              <a:t>Yonomi</a:t>
            </a:r>
            <a:r>
              <a:rPr lang="en-GB" b="1" u="sng" dirty="0"/>
              <a:t> </a:t>
            </a:r>
          </a:p>
          <a:p>
            <a:endParaRPr lang="en-GB" dirty="0"/>
          </a:p>
          <a:p>
            <a:r>
              <a:rPr lang="en-GB" dirty="0"/>
              <a:t>The Home Automation feature was launched on April 8, 2015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2AE737C-B138-904C-8DED-04DF6C6FD4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6712" y="4563428"/>
            <a:ext cx="2554287" cy="153257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5C6A622-E35F-2C4C-BB03-F5914CBF26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950" y="4674044"/>
            <a:ext cx="2290762" cy="161880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D1CB5D7-530E-7B46-9F13-A163D906DC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9193" y="4088980"/>
            <a:ext cx="3012803" cy="2223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5468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5C8D2C1-DA83-420D-9635-D52CE066B5D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34F74C9-6A0B-409E-AD1C-45B58BE91BB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5486A9D-1265-4B57-91E6-68E666B978B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060F8254-D26B-2741-8BFA-419875A586B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/>
          </a:blip>
          <a:srcRect t="4140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C77A3CA-E8D7-1D4E-BDF6-4EDEC5EF8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>
                <a:solidFill>
                  <a:srgbClr val="FFFFFF"/>
                </a:solidFill>
              </a:rPr>
              <a:t>The future of the IoT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BD946E-A321-2A45-A11B-283C02C1B1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0051" y="4455620"/>
            <a:ext cx="10058400" cy="11430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cap="all" spc="200">
                <a:solidFill>
                  <a:srgbClr val="FFFFFF"/>
                </a:solidFill>
                <a:latin typeface="+mj-lt"/>
              </a:rPr>
              <a:t>Its not only internet of things Its internet of everything's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071767D-5FF7-4508-B8B7-BB60FF3AB25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C4E89C94-E462-4566-A15A-32835FD68BC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25F4A20-71FB-4A26-92E2-89DED49264C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563499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9">
            <a:extLst>
              <a:ext uri="{FF2B5EF4-FFF2-40B4-BE49-F238E27FC236}">
                <a16:creationId xmlns:a16="http://schemas.microsoft.com/office/drawing/2014/main" id="{4E4490D0-3672-446A-AC12-B4830333BDD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11">
            <a:extLst>
              <a:ext uri="{FF2B5EF4-FFF2-40B4-BE49-F238E27FC236}">
                <a16:creationId xmlns:a16="http://schemas.microsoft.com/office/drawing/2014/main" id="{39CB82C2-DF65-4EC1-8280-F201D50F570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6" name="Straight Connector 13">
            <a:extLst>
              <a:ext uri="{FF2B5EF4-FFF2-40B4-BE49-F238E27FC236}">
                <a16:creationId xmlns:a16="http://schemas.microsoft.com/office/drawing/2014/main" id="{7E1D4427-852B-4B37-8E76-0E9F1810BA2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15">
            <a:extLst>
              <a:ext uri="{FF2B5EF4-FFF2-40B4-BE49-F238E27FC236}">
                <a16:creationId xmlns:a16="http://schemas.microsoft.com/office/drawing/2014/main" id="{FA4CD5CB-D209-4D70-8CA4-629731C5921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3B754F-9672-124E-B9B4-A7D7BA3F8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7"/>
            <a:ext cx="3401961" cy="3686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Blynk Smart app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02B6C74-CCAC-D043-BEEB-3E68FF089F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0787" y="525781"/>
            <a:ext cx="7305259" cy="5460682"/>
          </a:xfrm>
          <a:prstGeom prst="rect">
            <a:avLst/>
          </a:prstGeom>
        </p:spPr>
      </p:pic>
      <p:cxnSp>
        <p:nvCxnSpPr>
          <p:cNvPr id="28" name="Straight Connector 17">
            <a:extLst>
              <a:ext uri="{FF2B5EF4-FFF2-40B4-BE49-F238E27FC236}">
                <a16:creationId xmlns:a16="http://schemas.microsoft.com/office/drawing/2014/main" id="{5C6A2BAE-B461-4B55-8E1F-0722ABDD13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343400"/>
            <a:ext cx="320040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19">
            <a:extLst>
              <a:ext uri="{FF2B5EF4-FFF2-40B4-BE49-F238E27FC236}">
                <a16:creationId xmlns:a16="http://schemas.microsoft.com/office/drawing/2014/main" id="{B4C27B90-DF2B-4D00-BA07-18ED774CD2F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Rectangle 21">
            <a:extLst>
              <a:ext uri="{FF2B5EF4-FFF2-40B4-BE49-F238E27FC236}">
                <a16:creationId xmlns:a16="http://schemas.microsoft.com/office/drawing/2014/main" id="{593ACC25-C262-417A-8AA9-0641C772BDB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767357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</a:t>
            </a:r>
            <a:r>
              <a:rPr lang="en-GB" dirty="0" err="1"/>
              <a:t>Blynk</a:t>
            </a:r>
            <a:r>
              <a:rPr lang="en-GB" dirty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Blynk</a:t>
            </a:r>
            <a:r>
              <a:rPr lang="en-GB" dirty="0"/>
              <a:t> is a Platform with iOS </a:t>
            </a:r>
            <a:r>
              <a:rPr lang="en-GB" dirty="0" smtClean="0"/>
              <a:t>and Android </a:t>
            </a:r>
            <a:r>
              <a:rPr lang="en-GB" dirty="0"/>
              <a:t>apps to control </a:t>
            </a:r>
            <a:r>
              <a:rPr lang="en-GB" dirty="0" smtClean="0"/>
              <a:t>Arduino, Raspberry </a:t>
            </a:r>
            <a:r>
              <a:rPr lang="en-GB" dirty="0"/>
              <a:t>Pi and the likes over </a:t>
            </a:r>
            <a:r>
              <a:rPr lang="en-GB" dirty="0" smtClean="0"/>
              <a:t>the Internet.</a:t>
            </a:r>
          </a:p>
          <a:p>
            <a:r>
              <a:rPr lang="en-GB" dirty="0" smtClean="0"/>
              <a:t>It's a digital dashboard where you can build a graphic interface for your project by simply dragging and dropping widgets.</a:t>
            </a:r>
          </a:p>
          <a:p>
            <a:r>
              <a:rPr lang="en-GB" dirty="0"/>
              <a:t>There are three major components in the platform</a:t>
            </a:r>
            <a:r>
              <a:rPr lang="en-GB" dirty="0" smtClean="0"/>
              <a:t>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err="1"/>
              <a:t>Blynk</a:t>
            </a:r>
            <a:r>
              <a:rPr lang="en-GB" dirty="0"/>
              <a:t> App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err="1" smtClean="0"/>
              <a:t>Blynk</a:t>
            </a:r>
            <a:r>
              <a:rPr lang="en-GB" dirty="0" smtClean="0"/>
              <a:t> </a:t>
            </a:r>
            <a:r>
              <a:rPr lang="en-GB" dirty="0"/>
              <a:t>Server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 </a:t>
            </a:r>
            <a:r>
              <a:rPr lang="en-GB" dirty="0" err="1"/>
              <a:t>Blynk</a:t>
            </a:r>
            <a:r>
              <a:rPr lang="en-GB" dirty="0"/>
              <a:t> Libraries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34732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0000"/>
            <a:shade val="97000"/>
            <a:satMod val="1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DD82D3-D002-45B0-B16A-82B3DA4EFDD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349786-0252-C540-A953-9E4F0D710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9047" y="643466"/>
            <a:ext cx="2771273" cy="5225627"/>
          </a:xfrm>
        </p:spPr>
        <p:txBody>
          <a:bodyPr anchor="ctr">
            <a:normAutofit/>
          </a:bodyPr>
          <a:lstStyle/>
          <a:p>
            <a:r>
              <a:rPr lang="en-US" sz="3600"/>
              <a:t>Blynk Smart app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F09C252-16FE-4557-AD6D-BB5CA773496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42053" y="1570271"/>
            <a:ext cx="0" cy="3200400"/>
          </a:xfrm>
          <a:prstGeom prst="line">
            <a:avLst/>
          </a:prstGeom>
          <a:ln w="31750">
            <a:solidFill>
              <a:schemeClr val="accent2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C8F49-E172-264B-BBC4-1AE250F122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1019" y="643466"/>
            <a:ext cx="6895973" cy="5225628"/>
          </a:xfrm>
        </p:spPr>
        <p:txBody>
          <a:bodyPr anchor="ctr">
            <a:normAutofit/>
          </a:bodyPr>
          <a:lstStyle/>
          <a:p>
            <a:pPr fontAlgn="base"/>
            <a:endParaRPr lang="en-GB" dirty="0"/>
          </a:p>
          <a:p>
            <a:pPr fontAlgn="base"/>
            <a:r>
              <a:rPr lang="en-GB" b="1" dirty="0" err="1"/>
              <a:t>Blynk</a:t>
            </a:r>
            <a:r>
              <a:rPr lang="en-GB" b="1" dirty="0"/>
              <a:t> App</a:t>
            </a:r>
            <a:r>
              <a:rPr lang="en-GB" dirty="0"/>
              <a:t> - allows to you create amazing interfaces for your projects using various widgets we provide.</a:t>
            </a:r>
          </a:p>
          <a:p>
            <a:pPr fontAlgn="base"/>
            <a:r>
              <a:rPr lang="en-GB" b="1" dirty="0" err="1"/>
              <a:t>Blynk</a:t>
            </a:r>
            <a:r>
              <a:rPr lang="en-GB" b="1" dirty="0"/>
              <a:t> Server</a:t>
            </a:r>
            <a:r>
              <a:rPr lang="en-GB" dirty="0"/>
              <a:t> - responsible for all the communications between the smartphone and hardware. You can use our </a:t>
            </a:r>
            <a:r>
              <a:rPr lang="en-GB" dirty="0" err="1"/>
              <a:t>Blynk</a:t>
            </a:r>
            <a:r>
              <a:rPr lang="en-GB" dirty="0"/>
              <a:t> Cloud or run your </a:t>
            </a:r>
            <a:r>
              <a:rPr lang="en-GB" u="sng" dirty="0"/>
              <a:t>private Blynk server</a:t>
            </a:r>
            <a:r>
              <a:rPr lang="en-GB" dirty="0"/>
              <a:t> locally. It’s open-source, could easily handle thousands of devices and can even be launched on a Raspberry Pi.</a:t>
            </a:r>
          </a:p>
          <a:p>
            <a:pPr fontAlgn="base"/>
            <a:r>
              <a:rPr lang="en-GB" b="1" dirty="0" err="1"/>
              <a:t>Blynk</a:t>
            </a:r>
            <a:r>
              <a:rPr lang="en-GB" b="1" dirty="0"/>
              <a:t> Libraries</a:t>
            </a:r>
            <a:r>
              <a:rPr lang="en-GB" dirty="0"/>
              <a:t> - for all the popular hardware platforms - enable communication with the server and process all the incoming and outcoming commands.</a:t>
            </a:r>
          </a:p>
          <a:p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C15B19B-E7BB-4060-B12F-3CDA8EF16A5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336792"/>
            <a:ext cx="12188825" cy="521208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842447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9">
            <a:extLst>
              <a:ext uri="{FF2B5EF4-FFF2-40B4-BE49-F238E27FC236}">
                <a16:creationId xmlns:a16="http://schemas.microsoft.com/office/drawing/2014/main" id="{A6B16355-27FB-445B-B646-02AB7363745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6944DA-E8D4-D249-A7C6-206029C45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7212" y="634946"/>
            <a:ext cx="3372529" cy="5055904"/>
          </a:xfrm>
        </p:spPr>
        <p:txBody>
          <a:bodyPr anchor="ctr">
            <a:normAutofit/>
          </a:bodyPr>
          <a:lstStyle/>
          <a:p>
            <a:r>
              <a:rPr lang="en-US"/>
              <a:t>Blynk Smart app</a:t>
            </a:r>
            <a:endParaRPr lang="en-US" dirty="0"/>
          </a:p>
        </p:txBody>
      </p:sp>
      <p:cxnSp>
        <p:nvCxnSpPr>
          <p:cNvPr id="18" name="Straight Connector 11">
            <a:extLst>
              <a:ext uri="{FF2B5EF4-FFF2-40B4-BE49-F238E27FC236}">
                <a16:creationId xmlns:a16="http://schemas.microsoft.com/office/drawing/2014/main" id="{06DA680F-F6AC-453E-A8BF-C5BDED2851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56978" y="1791298"/>
            <a:ext cx="0" cy="274320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3">
            <a:extLst>
              <a:ext uri="{FF2B5EF4-FFF2-40B4-BE49-F238E27FC236}">
                <a16:creationId xmlns:a16="http://schemas.microsoft.com/office/drawing/2014/main" id="{6B3BF2E5-C3AB-441F-A430-491119C56D2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D07C90B-B81A-473B-8919-CA924E61FFC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1C1FFC-5FB8-4974-81D0-AE4C4709B7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568790"/>
              </p:ext>
            </p:extLst>
          </p:nvPr>
        </p:nvGraphicFramePr>
        <p:xfrm>
          <a:off x="633413" y="639763"/>
          <a:ext cx="6910387" cy="5051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813097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Operations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Blynk</a:t>
            </a:r>
            <a:r>
              <a:rPr lang="en-GB" dirty="0"/>
              <a:t> allows us to:</a:t>
            </a: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Interact </a:t>
            </a:r>
            <a:r>
              <a:rPr lang="en-GB" dirty="0"/>
              <a:t>with Pins (Digital </a:t>
            </a:r>
            <a:r>
              <a:rPr lang="en-GB" dirty="0" smtClean="0"/>
              <a:t>and Analog</a:t>
            </a:r>
            <a:r>
              <a:rPr lang="en-GB" dirty="0"/>
              <a:t>)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Send </a:t>
            </a:r>
            <a:r>
              <a:rPr lang="en-GB" dirty="0"/>
              <a:t>and Receive data from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Hardware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sz="4000" dirty="0"/>
              <a:t>	</a:t>
            </a:r>
            <a:r>
              <a:rPr lang="en-GB" sz="4000" dirty="0" smtClean="0"/>
              <a:t>		HOW ?  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7673891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with Widgets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four main types: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Controllers</a:t>
            </a: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Displays</a:t>
            </a: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Notifications</a:t>
            </a: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Others</a:t>
            </a:r>
          </a:p>
          <a:p>
            <a:pPr marL="0" indent="0">
              <a:buNone/>
            </a:pPr>
            <a:r>
              <a:rPr lang="en-GB" dirty="0"/>
              <a:t>Common widget </a:t>
            </a:r>
            <a:r>
              <a:rPr lang="en-GB" dirty="0" smtClean="0"/>
              <a:t>settings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P in setup (Analog/digital)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Data Mapping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Split/Merge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6703450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Controllers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59634" y="1841399"/>
            <a:ext cx="4333057" cy="402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8170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Displays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41526" y="1846263"/>
            <a:ext cx="7769273" cy="402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8249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>
            <a:normAutofit/>
          </a:bodyPr>
          <a:lstStyle/>
          <a:p>
            <a:r>
              <a:rPr lang="en-US" dirty="0"/>
              <a:t>A question for you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87" b="2"/>
          <a:stretch/>
        </p:blipFill>
        <p:spPr>
          <a:xfrm>
            <a:off x="633999" y="640081"/>
            <a:ext cx="6909801" cy="5314406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92143" y="2085703"/>
            <a:ext cx="35661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29C68-EA72-0546-A7E7-1104FF669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485" y="2198913"/>
            <a:ext cx="3690257" cy="3755565"/>
          </a:xfrm>
        </p:spPr>
        <p:txBody>
          <a:bodyPr>
            <a:normAutofit/>
          </a:bodyPr>
          <a:lstStyle/>
          <a:p>
            <a:r>
              <a:rPr lang="en-US" dirty="0"/>
              <a:t>To what extend do you agree with the following statement and why? </a:t>
            </a:r>
          </a:p>
          <a:p>
            <a:endParaRPr lang="en-US" dirty="0"/>
          </a:p>
          <a:p>
            <a:r>
              <a:rPr lang="en-GB" b="1" i="1" dirty="0"/>
              <a:t>”In the near future smart home system will become as common as the internet today , Other wise it will be outdated just like the home today without internet.”</a:t>
            </a:r>
            <a:endParaRPr lang="en-US" b="1" i="1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329CBCE-21AE-419D-AC1F-8ACF510A667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F2DA012-1414-493D-888F-5D99D0BDA32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28031524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temp</Template>
  <TotalTime>167</TotalTime>
  <Words>532</Words>
  <Application>Microsoft Office PowerPoint</Application>
  <PresentationFormat>Widescreen</PresentationFormat>
  <Paragraphs>63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Calibri</vt:lpstr>
      <vt:lpstr>Calibri Light</vt:lpstr>
      <vt:lpstr>Retrospect</vt:lpstr>
      <vt:lpstr>Home automation &amp; security system solution base on IOT</vt:lpstr>
      <vt:lpstr>Home automation base on IOT</vt:lpstr>
      <vt:lpstr>Home automation base on IOT</vt:lpstr>
      <vt:lpstr>Home automation base on IOT</vt:lpstr>
      <vt:lpstr>Home automation base on IOT</vt:lpstr>
      <vt:lpstr>The future of the IoT</vt:lpstr>
      <vt:lpstr>Blynk Smart app</vt:lpstr>
      <vt:lpstr>What is Blynk?</vt:lpstr>
      <vt:lpstr>Blynk Smart app</vt:lpstr>
      <vt:lpstr>Blynk Smart app</vt:lpstr>
      <vt:lpstr>Main Operations</vt:lpstr>
      <vt:lpstr>with Widgets</vt:lpstr>
      <vt:lpstr>Controllers</vt:lpstr>
      <vt:lpstr>Displays</vt:lpstr>
      <vt:lpstr>A question for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CLOUD in IoT</dc:title>
  <dc:creator>Mabrouka Abuhmida</dc:creator>
  <cp:lastModifiedBy>Mabrouka Abuhmida</cp:lastModifiedBy>
  <cp:revision>28</cp:revision>
  <dcterms:created xsi:type="dcterms:W3CDTF">2018-09-12T09:53:28Z</dcterms:created>
  <dcterms:modified xsi:type="dcterms:W3CDTF">2019-10-28T20:59:47Z</dcterms:modified>
</cp:coreProperties>
</file>