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0" r:id="rId1"/>
  </p:sldMasterIdLst>
  <p:notesMasterIdLst>
    <p:notesMasterId r:id="rId23"/>
  </p:notesMasterIdLst>
  <p:handoutMasterIdLst>
    <p:handoutMasterId r:id="rId24"/>
  </p:handoutMasterIdLst>
  <p:sldIdLst>
    <p:sldId id="272" r:id="rId2"/>
    <p:sldId id="367" r:id="rId3"/>
    <p:sldId id="347" r:id="rId4"/>
    <p:sldId id="368" r:id="rId5"/>
    <p:sldId id="348" r:id="rId6"/>
    <p:sldId id="349" r:id="rId7"/>
    <p:sldId id="366" r:id="rId8"/>
    <p:sldId id="350" r:id="rId9"/>
    <p:sldId id="351" r:id="rId10"/>
    <p:sldId id="359" r:id="rId11"/>
    <p:sldId id="360" r:id="rId12"/>
    <p:sldId id="369" r:id="rId13"/>
    <p:sldId id="361" r:id="rId14"/>
    <p:sldId id="364" r:id="rId15"/>
    <p:sldId id="362" r:id="rId16"/>
    <p:sldId id="352" r:id="rId17"/>
    <p:sldId id="353" r:id="rId18"/>
    <p:sldId id="354" r:id="rId19"/>
    <p:sldId id="355" r:id="rId20"/>
    <p:sldId id="356" r:id="rId21"/>
    <p:sldId id="365" r:id="rId22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240"/>
    <p:restoredTop sz="76056" autoAdjust="0"/>
  </p:normalViewPr>
  <p:slideViewPr>
    <p:cSldViewPr snapToGrid="0" snapToObjects="1">
      <p:cViewPr varScale="1">
        <p:scale>
          <a:sx n="59" d="100"/>
          <a:sy n="59" d="100"/>
        </p:scale>
        <p:origin x="651" y="3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2/22/2021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2/22/2021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7537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0063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We are left building defence mechanisms</a:t>
            </a:r>
            <a:r>
              <a:rPr lang="en-GB" baseline="0" dirty="0" smtClean="0"/>
              <a:t>   -</a:t>
            </a:r>
          </a:p>
          <a:p>
            <a:endParaRPr lang="en-GB" baseline="0" dirty="0" smtClean="0"/>
          </a:p>
          <a:p>
            <a:r>
              <a:rPr lang="en-GB" baseline="0" dirty="0" smtClean="0"/>
              <a:t>The public statement – ‘o I’m rubbish at this’ (lowering expectations).</a:t>
            </a:r>
          </a:p>
          <a:p>
            <a:endParaRPr lang="en-GB" baseline="0" dirty="0" smtClean="0"/>
          </a:p>
          <a:p>
            <a:r>
              <a:rPr lang="en-GB" baseline="0" dirty="0" smtClean="0"/>
              <a:t>Or deciding we will never ever </a:t>
            </a:r>
            <a:r>
              <a:rPr lang="en-GB" baseline="0" dirty="0" err="1" smtClean="0"/>
              <a:t>reaveal</a:t>
            </a:r>
            <a:r>
              <a:rPr lang="en-GB" baseline="0" dirty="0" smtClean="0"/>
              <a:t> our true feelings again in public.  It just hurt too much when I did.</a:t>
            </a:r>
          </a:p>
          <a:p>
            <a:endParaRPr lang="en-GB" baseline="0" dirty="0" smtClean="0"/>
          </a:p>
          <a:p>
            <a:r>
              <a:rPr lang="en-GB" baseline="0" dirty="0" smtClean="0"/>
              <a:t>As </a:t>
            </a:r>
            <a:r>
              <a:rPr lang="en-GB" baseline="0" dirty="0" err="1" smtClean="0"/>
              <a:t>Dweck</a:t>
            </a:r>
            <a:r>
              <a:rPr lang="en-GB" baseline="0" dirty="0" smtClean="0"/>
              <a:t> reminds us however – </a:t>
            </a:r>
            <a:r>
              <a:rPr lang="en-GB" b="1" baseline="0" dirty="0" smtClean="0"/>
              <a:t>ability is not fixed </a:t>
            </a:r>
            <a:r>
              <a:rPr lang="en-GB" baseline="0" dirty="0" smtClean="0"/>
              <a:t>-  so if you have developed some feelings of discomfort regarding an aspect of the arts we need to do the following.</a:t>
            </a:r>
          </a:p>
          <a:p>
            <a:endParaRPr lang="en-GB" baseline="0" dirty="0" smtClean="0"/>
          </a:p>
          <a:p>
            <a:r>
              <a:rPr lang="en-GB" baseline="0" dirty="0" smtClean="0"/>
              <a:t>We all need to play our part in providing a supportive an safe space for all to develop their arts pedagogy.</a:t>
            </a:r>
          </a:p>
          <a:p>
            <a:r>
              <a:rPr lang="en-GB" baseline="0" dirty="0" smtClean="0"/>
              <a:t>Steps starting today</a:t>
            </a:r>
          </a:p>
          <a:p>
            <a:r>
              <a:rPr lang="en-GB" baseline="0" dirty="0" smtClean="0"/>
              <a:t>	</a:t>
            </a:r>
            <a:r>
              <a:rPr lang="en-GB" b="1" baseline="0" dirty="0" smtClean="0"/>
              <a:t>Find language to express your feelings </a:t>
            </a:r>
            <a:r>
              <a:rPr lang="en-GB" baseline="0" dirty="0" smtClean="0"/>
              <a:t>and difficulties to your peers. </a:t>
            </a:r>
          </a:p>
          <a:p>
            <a:r>
              <a:rPr lang="en-GB" baseline="0" dirty="0" smtClean="0"/>
              <a:t>	</a:t>
            </a:r>
            <a:r>
              <a:rPr lang="en-GB" b="1" baseline="0" dirty="0" smtClean="0"/>
              <a:t>Realise that Arts </a:t>
            </a:r>
            <a:r>
              <a:rPr lang="en-GB" baseline="0" dirty="0" smtClean="0"/>
              <a:t>is </a:t>
            </a:r>
            <a:r>
              <a:rPr lang="en-GB" b="1" baseline="0" dirty="0" smtClean="0"/>
              <a:t>something you will have teach </a:t>
            </a:r>
            <a:r>
              <a:rPr lang="en-GB" baseline="0" dirty="0" smtClean="0"/>
              <a:t>and therefore the only choice is 	to face any fears (cognitive conflict).  </a:t>
            </a:r>
          </a:p>
          <a:p>
            <a:r>
              <a:rPr lang="en-GB" baseline="0" dirty="0" smtClean="0"/>
              <a:t>	</a:t>
            </a:r>
            <a:r>
              <a:rPr lang="en-GB" b="1" baseline="0" dirty="0" smtClean="0"/>
              <a:t>Engage with the activities </a:t>
            </a:r>
            <a:r>
              <a:rPr lang="en-GB" baseline="0" dirty="0" smtClean="0"/>
              <a:t>you fear and generate enabling strategies </a:t>
            </a:r>
          </a:p>
          <a:p>
            <a:r>
              <a:rPr lang="en-GB" baseline="0" dirty="0" smtClean="0"/>
              <a:t>	</a:t>
            </a:r>
            <a:r>
              <a:rPr lang="en-GB" b="1" baseline="0" dirty="0" smtClean="0"/>
              <a:t>Seek mentors </a:t>
            </a:r>
            <a:r>
              <a:rPr lang="en-GB" baseline="0" dirty="0" smtClean="0"/>
              <a:t>and learn from them (teacher </a:t>
            </a:r>
            <a:r>
              <a:rPr lang="en-GB" baseline="0" dirty="0" err="1" smtClean="0"/>
              <a:t>mindset</a:t>
            </a:r>
            <a:r>
              <a:rPr lang="en-GB" baseline="0" dirty="0" smtClean="0"/>
              <a:t> – learning form each other)</a:t>
            </a:r>
          </a:p>
          <a:p>
            <a:r>
              <a:rPr lang="en-GB" baseline="0" dirty="0" smtClean="0"/>
              <a:t>	Quite quickly you may experience</a:t>
            </a:r>
            <a:r>
              <a:rPr lang="en-GB" b="1" baseline="0" dirty="0" smtClean="0"/>
              <a:t> positive adaption.</a:t>
            </a:r>
          </a:p>
          <a:p>
            <a:r>
              <a:rPr lang="en-GB" b="1" baseline="0" dirty="0" smtClean="0"/>
              <a:t>	Build enjoyment and resilience.</a:t>
            </a:r>
          </a:p>
          <a:p>
            <a:r>
              <a:rPr lang="en-GB" baseline="0" dirty="0" smtClean="0"/>
              <a:t>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4521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40536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5809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9562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7291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8173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5207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6496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1699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712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413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907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875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230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20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0448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212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331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92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795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244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93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667779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1287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7077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3523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5129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3190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037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22/02/2021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437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  <p:sldLayoutId id="2147483694" r:id="rId14"/>
    <p:sldLayoutId id="2147483695" r:id="rId15"/>
    <p:sldLayoutId id="2147483696" r:id="rId16"/>
    <p:sldLayoutId id="2147483697" r:id="rId17"/>
    <p:sldLayoutId id="2147483698" r:id="rId18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hxD1fXFx0c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jpg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528042" y="698400"/>
            <a:ext cx="6620968" cy="1911782"/>
          </a:xfrm>
        </p:spPr>
        <p:txBody>
          <a:bodyPr/>
          <a:lstStyle/>
          <a:p>
            <a:r>
              <a:rPr lang="en-GB" sz="4000" dirty="0" smtClean="0"/>
              <a:t>Y </a:t>
            </a:r>
            <a:r>
              <a:rPr lang="en-GB" sz="4000" dirty="0" err="1" smtClean="0"/>
              <a:t>Celfyddydau</a:t>
            </a:r>
            <a:r>
              <a:rPr lang="en-GB" sz="4000" dirty="0" smtClean="0"/>
              <a:t> </a:t>
            </a:r>
            <a:r>
              <a:rPr lang="en-GB" sz="4000" dirty="0" err="1" smtClean="0"/>
              <a:t>Mynegiannol</a:t>
            </a:r>
            <a:r>
              <a:rPr lang="en-GB" sz="4000" dirty="0" smtClean="0"/>
              <a:t> 1 / Expressive Arts  1</a:t>
            </a:r>
            <a:endParaRPr lang="en-GB" sz="4000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3215958" cy="861420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ECAD4008</a:t>
            </a:r>
          </a:p>
          <a:p>
            <a:r>
              <a:rPr lang="en-GB" dirty="0" err="1" smtClean="0"/>
              <a:t>Chwefror</a:t>
            </a:r>
            <a:r>
              <a:rPr lang="en-GB" dirty="0" smtClean="0"/>
              <a:t> / February 2021</a:t>
            </a:r>
          </a:p>
          <a:p>
            <a:r>
              <a:rPr lang="en-GB" dirty="0" smtClean="0"/>
              <a:t>Iwan Ellis-Williams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6110" y="864000"/>
            <a:ext cx="3085800" cy="3085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5009" y="4024168"/>
            <a:ext cx="4212591" cy="2369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275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608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9709" y="1197246"/>
            <a:ext cx="4038600" cy="2041902"/>
          </a:xfrm>
        </p:spPr>
        <p:txBody>
          <a:bodyPr/>
          <a:lstStyle/>
          <a:p>
            <a:r>
              <a:rPr lang="en-GB" dirty="0" err="1" smtClean="0"/>
              <a:t>Celfyddydau</a:t>
            </a:r>
            <a:r>
              <a:rPr lang="en-GB" dirty="0" smtClean="0"/>
              <a:t> </a:t>
            </a:r>
            <a:r>
              <a:rPr lang="en-GB" dirty="0" err="1" smtClean="0"/>
              <a:t>Mynegiannol</a:t>
            </a:r>
            <a:endParaRPr lang="en-GB" dirty="0" smtClean="0"/>
          </a:p>
          <a:p>
            <a:r>
              <a:rPr lang="en-GB" dirty="0" err="1" smtClean="0"/>
              <a:t>Cyfnod</a:t>
            </a:r>
            <a:r>
              <a:rPr lang="en-GB" dirty="0" smtClean="0"/>
              <a:t> Sylfaen –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5691" y="1162375"/>
            <a:ext cx="4038600" cy="2111644"/>
          </a:xfrm>
        </p:spPr>
        <p:txBody>
          <a:bodyPr/>
          <a:lstStyle/>
          <a:p>
            <a:r>
              <a:rPr lang="en-GB" dirty="0" smtClean="0"/>
              <a:t>Expressive Arts</a:t>
            </a:r>
          </a:p>
          <a:p>
            <a:endParaRPr lang="en-GB" dirty="0" smtClean="0"/>
          </a:p>
          <a:p>
            <a:r>
              <a:rPr lang="en-GB" dirty="0" smtClean="0"/>
              <a:t>Foundation Phase -  Creative Development.</a:t>
            </a:r>
            <a:endParaRPr lang="en-GB" dirty="0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709" y="2792748"/>
            <a:ext cx="4825891" cy="251055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5279" y="3433336"/>
            <a:ext cx="3594992" cy="2696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793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/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1510386"/>
            <a:ext cx="3298113" cy="4195763"/>
          </a:xfrm>
        </p:spPr>
        <p:txBody>
          <a:bodyPr>
            <a:noAutofit/>
          </a:bodyPr>
          <a:lstStyle/>
          <a:p>
            <a:r>
              <a:rPr lang="en-GB" sz="2400" dirty="0" smtClean="0"/>
              <a:t>I </a:t>
            </a:r>
            <a:r>
              <a:rPr lang="en-GB" sz="2400" dirty="0" err="1" smtClean="0"/>
              <a:t>ddatblygu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deallusrwydd</a:t>
            </a:r>
            <a:r>
              <a:rPr lang="en-GB" sz="2400" dirty="0" smtClean="0"/>
              <a:t> o </a:t>
            </a:r>
            <a:r>
              <a:rPr lang="en-GB" sz="2400" dirty="0" err="1" smtClean="0"/>
              <a:t>wybodaeth</a:t>
            </a:r>
            <a:r>
              <a:rPr lang="en-GB" sz="2400" dirty="0" smtClean="0"/>
              <a:t> </a:t>
            </a:r>
            <a:r>
              <a:rPr lang="en-GB" sz="2400" dirty="0" err="1" smtClean="0"/>
              <a:t>bynciol</a:t>
            </a:r>
            <a:r>
              <a:rPr lang="en-GB" sz="2400" dirty="0" smtClean="0"/>
              <a:t> a </a:t>
            </a:r>
            <a:r>
              <a:rPr lang="en-GB" sz="2400" dirty="0" err="1" smtClean="0"/>
              <a:t>phedagogaeth</a:t>
            </a:r>
            <a:r>
              <a:rPr lang="en-GB" sz="2400" dirty="0" smtClean="0"/>
              <a:t> </a:t>
            </a:r>
            <a:r>
              <a:rPr lang="en-GB" sz="2400" dirty="0" err="1" smtClean="0"/>
              <a:t>sy’n</a:t>
            </a:r>
            <a:r>
              <a:rPr lang="en-GB" sz="2400" dirty="0" smtClean="0"/>
              <a:t> </a:t>
            </a:r>
            <a:r>
              <a:rPr lang="en-GB" sz="2400" dirty="0" err="1" smtClean="0"/>
              <a:t>addas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maes</a:t>
            </a:r>
            <a:r>
              <a:rPr lang="en-GB" sz="2400" dirty="0" smtClean="0"/>
              <a:t> </a:t>
            </a:r>
            <a:r>
              <a:rPr lang="en-GB" sz="2400" dirty="0" err="1" smtClean="0"/>
              <a:t>datblygu</a:t>
            </a:r>
            <a:r>
              <a:rPr lang="en-GB" sz="2400" dirty="0" smtClean="0"/>
              <a:t> a </a:t>
            </a:r>
            <a:r>
              <a:rPr lang="en-GB" sz="2400" dirty="0" err="1" smtClean="0"/>
              <a:t>phrofiad</a:t>
            </a:r>
            <a:r>
              <a:rPr lang="en-GB" sz="2400" dirty="0" smtClean="0"/>
              <a:t> </a:t>
            </a:r>
            <a:r>
              <a:rPr lang="en-GB" sz="2400" dirty="0" err="1" smtClean="0"/>
              <a:t>Datblygiad</a:t>
            </a:r>
            <a:r>
              <a:rPr lang="en-GB" sz="2400" dirty="0" smtClean="0"/>
              <a:t> </a:t>
            </a:r>
            <a:r>
              <a:rPr lang="en-GB" sz="2400" dirty="0" err="1" smtClean="0"/>
              <a:t>Creadigol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y  </a:t>
            </a:r>
            <a:r>
              <a:rPr lang="en-GB" sz="2400" dirty="0" err="1" smtClean="0"/>
              <a:t>Cyfnod</a:t>
            </a:r>
            <a:r>
              <a:rPr lang="en-GB" sz="2400" dirty="0" smtClean="0"/>
              <a:t> Sylfaen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7663" y="1637638"/>
            <a:ext cx="3298115" cy="4200245"/>
          </a:xfrm>
        </p:spPr>
        <p:txBody>
          <a:bodyPr/>
          <a:lstStyle/>
          <a:p>
            <a:r>
              <a:rPr lang="en-GB" sz="2400" dirty="0" smtClean="0"/>
              <a:t>To develop understanding of </a:t>
            </a:r>
            <a:r>
              <a:rPr lang="en-GB" sz="2400" dirty="0"/>
              <a:t>subject knowledge and </a:t>
            </a:r>
            <a:r>
              <a:rPr lang="en-GB" sz="2400" dirty="0" smtClean="0"/>
              <a:t>pedagogy, appropriate </a:t>
            </a:r>
            <a:r>
              <a:rPr lang="en-GB" sz="2400" dirty="0"/>
              <a:t>to </a:t>
            </a:r>
            <a:r>
              <a:rPr lang="en-GB" sz="2400" dirty="0" smtClean="0"/>
              <a:t>the Foundation Phase Creative Development area of learning and experience. 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411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35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Ac </a:t>
            </a:r>
            <a:r>
              <a:rPr lang="en-GB" dirty="0" err="1" smtClean="0"/>
              <a:t>eto</a:t>
            </a:r>
            <a:r>
              <a:rPr lang="en-GB" dirty="0" smtClean="0"/>
              <a:t>………and yet!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123966"/>
            <a:ext cx="8327218" cy="5331078"/>
          </a:xfrm>
        </p:spPr>
      </p:pic>
    </p:spTree>
    <p:extLst>
      <p:ext uri="{BB962C8B-B14F-4D97-AF65-F5344CB8AC3E}">
        <p14:creationId xmlns:p14="http://schemas.microsoft.com/office/powerpoint/2010/main" val="4051133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53" y="77582"/>
            <a:ext cx="8952094" cy="6454954"/>
          </a:xfrm>
        </p:spPr>
      </p:pic>
    </p:spTree>
    <p:extLst>
      <p:ext uri="{BB962C8B-B14F-4D97-AF65-F5344CB8AC3E}">
        <p14:creationId xmlns:p14="http://schemas.microsoft.com/office/powerpoint/2010/main" val="545258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9023"/>
          </a:xfrm>
        </p:spPr>
        <p:txBody>
          <a:bodyPr>
            <a:normAutofit fontScale="90000"/>
          </a:bodyPr>
          <a:lstStyle/>
          <a:p>
            <a:r>
              <a:rPr lang="en-GB" sz="3200" dirty="0" err="1" smtClean="0"/>
              <a:t>Addasiad</a:t>
            </a:r>
            <a:r>
              <a:rPr lang="en-GB" sz="3200" dirty="0" smtClean="0"/>
              <a:t> at y </a:t>
            </a:r>
            <a:r>
              <a:rPr lang="en-GB" sz="3200" dirty="0" err="1" smtClean="0"/>
              <a:t>celfyddydau</a:t>
            </a:r>
            <a:r>
              <a:rPr lang="en-GB" sz="3200" dirty="0" smtClean="0"/>
              <a:t> / Arts adaption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315" y="984142"/>
            <a:ext cx="8595722" cy="5669922"/>
          </a:xfrm>
        </p:spPr>
      </p:pic>
    </p:spTree>
    <p:extLst>
      <p:ext uri="{BB962C8B-B14F-4D97-AF65-F5344CB8AC3E}">
        <p14:creationId xmlns:p14="http://schemas.microsoft.com/office/powerpoint/2010/main" val="1777762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Tynnwch</a:t>
            </a:r>
            <a:r>
              <a:rPr lang="en-GB" dirty="0" smtClean="0"/>
              <a:t> </a:t>
            </a:r>
            <a:r>
              <a:rPr lang="en-GB" dirty="0" err="1" smtClean="0"/>
              <a:t>lun</a:t>
            </a:r>
            <a:r>
              <a:rPr lang="en-GB" dirty="0" smtClean="0"/>
              <a:t> o </a:t>
            </a:r>
            <a:r>
              <a:rPr lang="en-GB" dirty="0" err="1" smtClean="0"/>
              <a:t>gath</a:t>
            </a:r>
            <a:r>
              <a:rPr lang="en-GB" dirty="0" smtClean="0"/>
              <a:t> / Draw a cat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800" y="1983627"/>
            <a:ext cx="4247999" cy="4540059"/>
          </a:xfrm>
        </p:spPr>
      </p:pic>
      <p:sp>
        <p:nvSpPr>
          <p:cNvPr id="6" name="TextBox 5"/>
          <p:cNvSpPr txBox="1"/>
          <p:nvPr/>
        </p:nvSpPr>
        <p:spPr>
          <a:xfrm>
            <a:off x="4572001" y="4472247"/>
            <a:ext cx="411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 </a:t>
            </a:r>
            <a:r>
              <a:rPr lang="en-GB" dirty="0" err="1" smtClean="0"/>
              <a:t>munud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unig</a:t>
            </a:r>
            <a:r>
              <a:rPr lang="en-GB" dirty="0" smtClean="0"/>
              <a:t>/  one minute only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0196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98693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5883" y="494766"/>
            <a:ext cx="4038600" cy="827116"/>
          </a:xfrm>
        </p:spPr>
        <p:txBody>
          <a:bodyPr>
            <a:normAutofit/>
          </a:bodyPr>
          <a:lstStyle/>
          <a:p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oes</a:t>
            </a:r>
            <a:r>
              <a:rPr lang="en-GB" dirty="0" smtClean="0"/>
              <a:t> un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cathod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anghywir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11233"/>
            <a:ext cx="4038600" cy="1084811"/>
          </a:xfrm>
        </p:spPr>
        <p:txBody>
          <a:bodyPr>
            <a:normAutofit/>
          </a:bodyPr>
          <a:lstStyle/>
          <a:p>
            <a:r>
              <a:rPr lang="en-GB" dirty="0" smtClean="0"/>
              <a:t>None of the cats are wrong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58302"/>
            <a:ext cx="8261351" cy="3537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9825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Dylanwadau</a:t>
            </a:r>
            <a:r>
              <a:rPr lang="en-GB" dirty="0" smtClean="0"/>
              <a:t> / Influences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144" y="1432616"/>
            <a:ext cx="6281337" cy="4147384"/>
          </a:xfrm>
        </p:spPr>
      </p:pic>
      <p:sp>
        <p:nvSpPr>
          <p:cNvPr id="6" name="TextBox 5"/>
          <p:cNvSpPr txBox="1"/>
          <p:nvPr/>
        </p:nvSpPr>
        <p:spPr>
          <a:xfrm>
            <a:off x="4557600" y="5860800"/>
            <a:ext cx="327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Loris </a:t>
            </a:r>
            <a:r>
              <a:rPr lang="en-GB" dirty="0" err="1" smtClean="0"/>
              <a:t>Malaguzzi</a:t>
            </a:r>
            <a:r>
              <a:rPr lang="en-GB" dirty="0" smtClean="0"/>
              <a:t>   (1920-1994)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070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Dylanwad</a:t>
            </a:r>
            <a:r>
              <a:rPr lang="en-GB" dirty="0" smtClean="0"/>
              <a:t> ‘Reggio Emilia’ Influence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1844801"/>
            <a:ext cx="3961276" cy="2765946"/>
          </a:xfrm>
        </p:spPr>
        <p:txBody>
          <a:bodyPr/>
          <a:lstStyle/>
          <a:p>
            <a:r>
              <a:rPr lang="en-GB" sz="2400" dirty="0" err="1" smtClean="0"/>
              <a:t>Canologrwydd</a:t>
            </a:r>
            <a:r>
              <a:rPr lang="en-GB" sz="2400" dirty="0" smtClean="0"/>
              <a:t> y </a:t>
            </a:r>
            <a:r>
              <a:rPr lang="en-GB" sz="2400" dirty="0" err="1" smtClean="0"/>
              <a:t>celfyddydau</a:t>
            </a:r>
            <a:r>
              <a:rPr lang="en-GB" sz="2400" dirty="0" smtClean="0"/>
              <a:t> </a:t>
            </a:r>
            <a:r>
              <a:rPr lang="en-GB" sz="2400" dirty="0" err="1" smtClean="0"/>
              <a:t>mynegiannol</a:t>
            </a:r>
            <a:endParaRPr lang="en-GB" sz="2400" dirty="0"/>
          </a:p>
          <a:p>
            <a:r>
              <a:rPr lang="en-GB" sz="2400" dirty="0" err="1" smtClean="0"/>
              <a:t>Atelierista</a:t>
            </a:r>
            <a:endParaRPr lang="en-GB" sz="2400" dirty="0"/>
          </a:p>
          <a:p>
            <a:r>
              <a:rPr lang="en-GB" sz="2400" dirty="0" err="1" smtClean="0"/>
              <a:t>Cerdd</a:t>
            </a:r>
            <a:r>
              <a:rPr lang="en-GB" sz="2400" dirty="0" smtClean="0"/>
              <a:t> ‘100 languages of children’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95121" y="1844800"/>
            <a:ext cx="3298115" cy="4200245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Centrality of Expressive Art</a:t>
            </a:r>
            <a:endParaRPr lang="en-GB" sz="2400" dirty="0"/>
          </a:p>
          <a:p>
            <a:r>
              <a:rPr lang="en-GB" sz="2400" dirty="0" err="1" smtClean="0"/>
              <a:t>Atelierista</a:t>
            </a:r>
            <a:endParaRPr lang="en-GB" sz="2400" dirty="0"/>
          </a:p>
          <a:p>
            <a:r>
              <a:rPr lang="en-GB" sz="2400" dirty="0" smtClean="0"/>
              <a:t>Poem - 100 languages of children</a:t>
            </a:r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7248" y="4370522"/>
            <a:ext cx="3042523" cy="2027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382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3482" y="83013"/>
            <a:ext cx="5935718" cy="6558126"/>
          </a:xfrm>
        </p:spPr>
      </p:pic>
    </p:spTree>
    <p:extLst>
      <p:ext uri="{BB962C8B-B14F-4D97-AF65-F5344CB8AC3E}">
        <p14:creationId xmlns:p14="http://schemas.microsoft.com/office/powerpoint/2010/main" val="2023348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956" y="-44892"/>
            <a:ext cx="9144000" cy="68580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412800" y="1853248"/>
            <a:ext cx="5731200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Well- being</a:t>
            </a:r>
          </a:p>
          <a:p>
            <a:pPr algn="ctr"/>
            <a:r>
              <a:rPr lang="en-GB" sz="54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Contribution</a:t>
            </a:r>
          </a:p>
          <a:p>
            <a:pPr algn="ctr"/>
            <a:r>
              <a:rPr lang="en-GB" sz="54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Belonging</a:t>
            </a:r>
          </a:p>
          <a:p>
            <a:pPr algn="ctr"/>
            <a:r>
              <a:rPr lang="en-GB" sz="5400" b="1" cap="none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Communication</a:t>
            </a:r>
          </a:p>
          <a:p>
            <a:pPr algn="ctr"/>
            <a:r>
              <a:rPr lang="en-GB" sz="5400" b="1" spc="50" dirty="0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Exploration</a:t>
            </a:r>
            <a:endParaRPr lang="en-GB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26956" y="143468"/>
            <a:ext cx="3434466" cy="424731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50" dirty="0" err="1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Lles</a:t>
            </a:r>
            <a:endParaRPr lang="en-US" sz="5400" b="1" spc="50" dirty="0" smtClean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pPr algn="ctr"/>
            <a:r>
              <a:rPr lang="en-US" sz="5400" b="1" cap="none" spc="50" dirty="0" err="1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Cyfraniad</a:t>
            </a:r>
            <a:endParaRPr lang="en-US" sz="5400" b="1" cap="none" spc="50" dirty="0" smtClean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pPr algn="ctr"/>
            <a:r>
              <a:rPr lang="en-US" sz="5400" b="1" spc="50" dirty="0" err="1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Perthyn</a:t>
            </a:r>
            <a:endParaRPr lang="en-US" sz="5400" b="1" spc="50" dirty="0" smtClean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pPr algn="ctr"/>
            <a:r>
              <a:rPr lang="en-US" sz="5400" b="1" cap="none" spc="50" dirty="0" err="1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Cyfathrebu</a:t>
            </a:r>
            <a:endParaRPr lang="en-US" sz="5400" b="1" cap="none" spc="50" dirty="0" smtClean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pPr algn="ctr"/>
            <a:r>
              <a:rPr lang="en-US" sz="5400" b="1" spc="50" dirty="0" err="1" smtClean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Archwilio</a:t>
            </a:r>
            <a:endParaRPr lang="en-US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742144" y="330904"/>
            <a:ext cx="476393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000" b="1" cap="none" spc="50" dirty="0" err="1" smtClean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Te</a:t>
            </a:r>
            <a:r>
              <a:rPr lang="en-US" sz="8000" b="1" cap="none" spc="50" dirty="0" smtClean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US" sz="8000" b="1" cap="none" spc="50" dirty="0" err="1" smtClean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Whariki</a:t>
            </a:r>
            <a:endParaRPr lang="en-US" sz="80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35999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400" y="452718"/>
            <a:ext cx="7132000" cy="1400530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Canu</a:t>
            </a:r>
            <a:r>
              <a:rPr lang="en-GB" sz="2400" dirty="0" smtClean="0"/>
              <a:t> / Singing</a:t>
            </a:r>
            <a:br>
              <a:rPr lang="en-GB" sz="2400" dirty="0" smtClean="0"/>
            </a:br>
            <a:r>
              <a:rPr lang="en-GB" sz="2400" dirty="0">
                <a:hlinkClick r:id="rId3"/>
              </a:rPr>
              <a:t>https://www.youtube.com/watch?v=JhxD1fXFx0c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6100" y="1663200"/>
            <a:ext cx="5247008" cy="4521886"/>
          </a:xfrm>
        </p:spPr>
      </p:pic>
    </p:spTree>
    <p:extLst>
      <p:ext uri="{BB962C8B-B14F-4D97-AF65-F5344CB8AC3E}">
        <p14:creationId xmlns:p14="http://schemas.microsoft.com/office/powerpoint/2010/main" val="14894133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 smtClean="0"/>
              <a:t>Datblygiad</a:t>
            </a:r>
            <a:r>
              <a:rPr lang="en-GB" sz="3200" dirty="0" smtClean="0"/>
              <a:t> </a:t>
            </a:r>
            <a:r>
              <a:rPr lang="en-GB" sz="3200" dirty="0" err="1" smtClean="0"/>
              <a:t>Creadigol</a:t>
            </a:r>
            <a:r>
              <a:rPr lang="en-GB" sz="3200" dirty="0" smtClean="0"/>
              <a:t> a </a:t>
            </a:r>
            <a:r>
              <a:rPr lang="en-GB" sz="3200" dirty="0" err="1" smtClean="0"/>
              <a:t>Chorfforol</a:t>
            </a:r>
            <a:r>
              <a:rPr lang="en-GB" sz="3200" dirty="0" smtClean="0"/>
              <a:t> / Creative and physical development</a:t>
            </a:r>
            <a:endParaRPr lang="en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84710" y="1722181"/>
            <a:ext cx="3298113" cy="2268633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Celf</a:t>
            </a:r>
            <a:r>
              <a:rPr lang="en-GB" sz="2400" dirty="0" smtClean="0"/>
              <a:t>, </a:t>
            </a:r>
            <a:r>
              <a:rPr lang="en-GB" sz="2400" dirty="0" err="1" smtClean="0"/>
              <a:t>Crefft</a:t>
            </a:r>
            <a:r>
              <a:rPr lang="en-GB" sz="2400" dirty="0" smtClean="0"/>
              <a:t> a </a:t>
            </a:r>
            <a:r>
              <a:rPr lang="en-GB" sz="2400" dirty="0" err="1" smtClean="0"/>
              <a:t>Dylunio</a:t>
            </a:r>
            <a:endParaRPr lang="en-GB" sz="2400" dirty="0" smtClean="0"/>
          </a:p>
          <a:p>
            <a:r>
              <a:rPr lang="en-GB" sz="2400" dirty="0" err="1" smtClean="0"/>
              <a:t>Cerddoriaeth</a:t>
            </a:r>
            <a:endParaRPr lang="en-GB" sz="2400" dirty="0" smtClean="0"/>
          </a:p>
          <a:p>
            <a:r>
              <a:rPr lang="en-GB" sz="2400" dirty="0" err="1" smtClean="0"/>
              <a:t>Symud</a:t>
            </a:r>
            <a:r>
              <a:rPr lang="en-GB" sz="2400" dirty="0" smtClean="0"/>
              <a:t> </a:t>
            </a:r>
            <a:r>
              <a:rPr lang="en-GB" sz="2400" dirty="0" err="1" smtClean="0"/>
              <a:t>Creadigol</a:t>
            </a:r>
            <a:endParaRPr lang="en-GB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528693" y="1730629"/>
            <a:ext cx="4080615" cy="1926971"/>
          </a:xfrm>
        </p:spPr>
        <p:txBody>
          <a:bodyPr>
            <a:normAutofit/>
          </a:bodyPr>
          <a:lstStyle/>
          <a:p>
            <a:r>
              <a:rPr lang="en-GB" sz="2400" dirty="0" smtClean="0"/>
              <a:t>Art, craft and design</a:t>
            </a:r>
            <a:endParaRPr lang="en-GB" sz="2400" dirty="0"/>
          </a:p>
          <a:p>
            <a:r>
              <a:rPr lang="en-GB" sz="2400" dirty="0" smtClean="0"/>
              <a:t>Music</a:t>
            </a:r>
            <a:endParaRPr lang="en-GB" sz="2400" dirty="0"/>
          </a:p>
          <a:p>
            <a:r>
              <a:rPr lang="en-GB" sz="2400" dirty="0" smtClean="0"/>
              <a:t>Creative Movement</a:t>
            </a:r>
            <a:endParaRPr lang="en-GB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088" y="4029560"/>
            <a:ext cx="4156936" cy="198964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8340" y="3474795"/>
            <a:ext cx="3660968" cy="2921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7095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6758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/>
              <a:t>t</a:t>
            </a:r>
            <a:r>
              <a:rPr lang="en-GB" dirty="0" err="1" smtClean="0"/>
              <a:t>heori</a:t>
            </a:r>
            <a:r>
              <a:rPr lang="en-GB" dirty="0" smtClean="0"/>
              <a:t> ag </a:t>
            </a:r>
            <a:r>
              <a:rPr lang="en-GB" dirty="0" err="1" smtClean="0"/>
              <a:t>arfer</a:t>
            </a:r>
            <a:r>
              <a:rPr lang="en-GB" dirty="0" smtClean="0"/>
              <a:t> – </a:t>
            </a:r>
            <a:r>
              <a:rPr lang="en-GB" dirty="0" err="1" smtClean="0"/>
              <a:t>coeden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/ Task Theory and practice -  Idea tree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600" y="2104980"/>
            <a:ext cx="2652873" cy="2721600"/>
          </a:xfr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946" y="2030400"/>
            <a:ext cx="2699854" cy="2736000"/>
          </a:xfrm>
        </p:spPr>
      </p:pic>
      <p:sp>
        <p:nvSpPr>
          <p:cNvPr id="7" name="TextBox 6"/>
          <p:cNvSpPr txBox="1"/>
          <p:nvPr/>
        </p:nvSpPr>
        <p:spPr>
          <a:xfrm>
            <a:off x="363600" y="4886760"/>
            <a:ext cx="817141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Fel</a:t>
            </a:r>
            <a:r>
              <a:rPr lang="en-GB" b="1" dirty="0" smtClean="0"/>
              <a:t> man </a:t>
            </a:r>
            <a:r>
              <a:rPr lang="en-GB" b="1" dirty="0" err="1" smtClean="0"/>
              <a:t>cychwyn</a:t>
            </a:r>
            <a:r>
              <a:rPr lang="en-GB" b="1" dirty="0" smtClean="0"/>
              <a:t> –</a:t>
            </a:r>
            <a:r>
              <a:rPr lang="en-GB" dirty="0" smtClean="0"/>
              <a:t>- </a:t>
            </a:r>
            <a:r>
              <a:rPr lang="en-GB" dirty="0" err="1" smtClean="0"/>
              <a:t>Dawnsio</a:t>
            </a:r>
            <a:r>
              <a:rPr lang="en-GB" dirty="0" smtClean="0"/>
              <a:t> / </a:t>
            </a:r>
            <a:r>
              <a:rPr lang="en-GB" dirty="0" err="1" smtClean="0"/>
              <a:t>cerdd</a:t>
            </a:r>
            <a:r>
              <a:rPr lang="en-GB" dirty="0" smtClean="0"/>
              <a:t> / </a:t>
            </a:r>
            <a:r>
              <a:rPr lang="en-GB" dirty="0" err="1" smtClean="0"/>
              <a:t>darlunio</a:t>
            </a:r>
            <a:r>
              <a:rPr lang="en-GB" dirty="0" smtClean="0"/>
              <a:t> / </a:t>
            </a:r>
            <a:r>
              <a:rPr lang="en-GB" dirty="0" err="1" smtClean="0"/>
              <a:t>paentio</a:t>
            </a:r>
            <a:r>
              <a:rPr lang="en-GB" dirty="0" smtClean="0"/>
              <a:t> / </a:t>
            </a:r>
            <a:r>
              <a:rPr lang="en-GB" dirty="0" err="1" smtClean="0"/>
              <a:t>straeon</a:t>
            </a:r>
            <a:r>
              <a:rPr lang="en-GB" dirty="0" smtClean="0"/>
              <a:t> / </a:t>
            </a:r>
            <a:r>
              <a:rPr lang="en-GB" dirty="0" err="1" smtClean="0"/>
              <a:t>cerflunio</a:t>
            </a:r>
            <a:r>
              <a:rPr lang="en-GB" dirty="0" smtClean="0"/>
              <a:t> / </a:t>
            </a:r>
            <a:r>
              <a:rPr lang="en-GB" dirty="0" err="1" smtClean="0"/>
              <a:t>canu</a:t>
            </a:r>
            <a:r>
              <a:rPr lang="en-GB" dirty="0" smtClean="0"/>
              <a:t> / </a:t>
            </a:r>
            <a:r>
              <a:rPr lang="en-GB" dirty="0" err="1" smtClean="0"/>
              <a:t>chwarae</a:t>
            </a:r>
            <a:r>
              <a:rPr lang="en-GB" dirty="0" smtClean="0"/>
              <a:t> / </a:t>
            </a:r>
            <a:r>
              <a:rPr lang="en-GB" dirty="0" err="1" smtClean="0"/>
              <a:t>cyfansoddi</a:t>
            </a:r>
            <a:r>
              <a:rPr lang="en-GB" dirty="0" smtClean="0"/>
              <a:t> / </a:t>
            </a:r>
            <a:r>
              <a:rPr lang="en-GB" dirty="0" err="1" smtClean="0"/>
              <a:t>dylunio</a:t>
            </a:r>
            <a:r>
              <a:rPr lang="en-GB" dirty="0" smtClean="0"/>
              <a:t> / </a:t>
            </a:r>
            <a:r>
              <a:rPr lang="en-GB" dirty="0" err="1" smtClean="0"/>
              <a:t>dyfeisio</a:t>
            </a:r>
            <a:r>
              <a:rPr lang="en-GB" dirty="0" smtClean="0"/>
              <a:t> / </a:t>
            </a:r>
            <a:r>
              <a:rPr lang="en-GB" dirty="0" err="1" smtClean="0"/>
              <a:t>gwneud</a:t>
            </a:r>
            <a:r>
              <a:rPr lang="en-GB" dirty="0" smtClean="0"/>
              <a:t> / </a:t>
            </a:r>
            <a:r>
              <a:rPr lang="en-GB" dirty="0" err="1" smtClean="0"/>
              <a:t>arbrofi</a:t>
            </a:r>
            <a:endParaRPr lang="en-GB" dirty="0" smtClean="0"/>
          </a:p>
          <a:p>
            <a:endParaRPr lang="en-GB" dirty="0" smtClean="0"/>
          </a:p>
          <a:p>
            <a:r>
              <a:rPr lang="en-GB" b="1" dirty="0" smtClean="0"/>
              <a:t>As </a:t>
            </a:r>
            <a:r>
              <a:rPr lang="en-GB" b="1" dirty="0"/>
              <a:t>a starting </a:t>
            </a:r>
            <a:r>
              <a:rPr lang="en-GB" b="1" dirty="0" smtClean="0"/>
              <a:t>point -  </a:t>
            </a:r>
            <a:r>
              <a:rPr lang="en-GB" dirty="0" smtClean="0"/>
              <a:t>Dance / music / draw /paint / stories / sculpt / sing / play / compose /  design / devise / make / experiment</a:t>
            </a: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7396" y="2361600"/>
            <a:ext cx="2668627" cy="1930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9200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Adborth</a:t>
            </a:r>
            <a:r>
              <a:rPr lang="en-GB" dirty="0" smtClean="0"/>
              <a:t> / 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1562400"/>
            <a:ext cx="3535500" cy="4693939"/>
          </a:xfrm>
        </p:spPr>
        <p:txBody>
          <a:bodyPr>
            <a:noAutofit/>
          </a:bodyPr>
          <a:lstStyle/>
          <a:p>
            <a:r>
              <a:rPr lang="en-GB" sz="2400" dirty="0" err="1" smtClean="0"/>
              <a:t>Ystod</a:t>
            </a:r>
            <a:r>
              <a:rPr lang="en-GB" sz="2400" dirty="0" smtClean="0"/>
              <a:t> o </a:t>
            </a:r>
            <a:r>
              <a:rPr lang="en-GB" sz="2400" dirty="0" err="1" smtClean="0"/>
              <a:t>grwpiau</a:t>
            </a:r>
            <a:r>
              <a:rPr lang="en-GB" sz="2400" dirty="0" smtClean="0"/>
              <a:t> </a:t>
            </a:r>
            <a:r>
              <a:rPr lang="en-GB" sz="2400" dirty="0" err="1" smtClean="0"/>
              <a:t>fwydo</a:t>
            </a:r>
            <a:r>
              <a:rPr lang="en-GB" sz="2400" dirty="0" smtClean="0"/>
              <a:t> </a:t>
            </a:r>
            <a:r>
              <a:rPr lang="en-GB" sz="2400" dirty="0" err="1" smtClean="0"/>
              <a:t>nôl</a:t>
            </a:r>
            <a:r>
              <a:rPr lang="en-GB" sz="2400" dirty="0" smtClean="0"/>
              <a:t> </a:t>
            </a:r>
            <a:r>
              <a:rPr lang="en-GB" sz="2400" dirty="0" err="1" smtClean="0"/>
              <a:t>synidadau</a:t>
            </a:r>
            <a:r>
              <a:rPr lang="en-GB" sz="2400" dirty="0" smtClean="0"/>
              <a:t>. 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dirty="0" smtClean="0"/>
          </a:p>
          <a:p>
            <a:r>
              <a:rPr lang="en-GB" sz="2400" dirty="0" err="1" smtClean="0"/>
              <a:t>A’r</a:t>
            </a:r>
            <a:r>
              <a:rPr lang="en-GB" sz="2400" dirty="0" smtClean="0"/>
              <a:t> </a:t>
            </a:r>
            <a:r>
              <a:rPr lang="en-GB" sz="2400" b="1" dirty="0" err="1" smtClean="0"/>
              <a:t>sgiliau</a:t>
            </a:r>
            <a:r>
              <a:rPr lang="en-GB" sz="2400" b="1" dirty="0" smtClean="0"/>
              <a:t>, </a:t>
            </a:r>
            <a:r>
              <a:rPr lang="en-GB" sz="2400" b="1" dirty="0" err="1" smtClean="0"/>
              <a:t>dulliau</a:t>
            </a:r>
            <a:r>
              <a:rPr lang="en-GB" sz="2400" b="1" dirty="0" smtClean="0"/>
              <a:t>, </a:t>
            </a:r>
            <a:r>
              <a:rPr lang="en-GB" sz="2400" b="1" dirty="0" err="1" smtClean="0"/>
              <a:t>meddyliau</a:t>
            </a:r>
            <a:r>
              <a:rPr lang="en-GB" sz="2400" b="1" dirty="0" smtClean="0"/>
              <a:t>, </a:t>
            </a:r>
            <a:r>
              <a:rPr lang="en-GB" sz="2400" b="1" dirty="0" err="1" smtClean="0"/>
              <a:t>gweithredoedd</a:t>
            </a:r>
            <a:r>
              <a:rPr lang="en-GB" sz="2400" b="1" dirty="0"/>
              <a:t> </a:t>
            </a:r>
            <a:r>
              <a:rPr lang="en-GB" sz="2400" b="1" dirty="0" smtClean="0"/>
              <a:t> a </a:t>
            </a:r>
            <a:r>
              <a:rPr lang="en-GB" sz="2400" b="1" dirty="0" err="1" smtClean="0"/>
              <a:t>phrofiadau</a:t>
            </a:r>
            <a:r>
              <a:rPr lang="en-GB" sz="2400" b="1" dirty="0" smtClean="0"/>
              <a:t> </a:t>
            </a:r>
            <a:r>
              <a:rPr lang="en-GB" sz="2400" dirty="0" err="1" smtClean="0"/>
              <a:t>yw’r</a:t>
            </a:r>
            <a:r>
              <a:rPr lang="en-GB" sz="2400" dirty="0" smtClean="0"/>
              <a:t> </a:t>
            </a:r>
            <a:r>
              <a:rPr lang="en-GB" sz="2400" dirty="0" err="1" smtClean="0"/>
              <a:t>wybodaeth</a:t>
            </a:r>
            <a:r>
              <a:rPr lang="en-GB" sz="2400" dirty="0" smtClean="0"/>
              <a:t> </a:t>
            </a:r>
            <a:r>
              <a:rPr lang="en-GB" sz="2400" dirty="0" err="1" smtClean="0"/>
              <a:t>cynnwys</a:t>
            </a:r>
            <a:r>
              <a:rPr lang="en-GB" sz="2400" dirty="0" smtClean="0"/>
              <a:t> y </a:t>
            </a:r>
            <a:r>
              <a:rPr lang="en-GB" sz="2400" dirty="0" err="1" smtClean="0"/>
              <a:t>celfyddydau</a:t>
            </a:r>
            <a:r>
              <a:rPr lang="en-GB" sz="2400" dirty="0" smtClean="0"/>
              <a:t>?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1575" y="1444093"/>
            <a:ext cx="3298115" cy="420024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/>
              <a:t>A range of groups to feedback thoughts.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Are the </a:t>
            </a:r>
            <a:r>
              <a:rPr lang="en-GB" sz="2400" b="1" dirty="0" smtClean="0"/>
              <a:t>skills, techniques, thoughts, actions and  experiences </a:t>
            </a:r>
            <a:r>
              <a:rPr lang="en-GB" sz="2400" dirty="0" smtClean="0"/>
              <a:t>the subject knowledge content for the arts?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342541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err="1" smtClean="0"/>
              <a:t>Pedagogaeth</a:t>
            </a:r>
            <a:r>
              <a:rPr lang="en-GB" sz="3600" dirty="0" smtClean="0"/>
              <a:t> y </a:t>
            </a:r>
            <a:r>
              <a:rPr lang="en-GB" sz="3600" dirty="0" err="1" smtClean="0"/>
              <a:t>celfyddydau</a:t>
            </a:r>
            <a:r>
              <a:rPr lang="en-GB" sz="3600" dirty="0" smtClean="0"/>
              <a:t> / Arts pedagogy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6378" y="1500447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 (15 </a:t>
            </a:r>
            <a:r>
              <a:rPr lang="en-GB" dirty="0" err="1" smtClean="0"/>
              <a:t>munud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ystod</a:t>
            </a:r>
            <a:r>
              <a:rPr lang="en-GB" dirty="0" smtClean="0"/>
              <a:t> o </a:t>
            </a:r>
            <a:r>
              <a:rPr lang="en-GB" dirty="0" err="1" smtClean="0"/>
              <a:t>ddail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coeden</a:t>
            </a:r>
            <a:r>
              <a:rPr lang="en-GB" dirty="0" smtClean="0"/>
              <a:t>.  </a:t>
            </a:r>
            <a:r>
              <a:rPr lang="en-GB" dirty="0" err="1" smtClean="0"/>
              <a:t>Gofynnwch</a:t>
            </a:r>
            <a:r>
              <a:rPr lang="en-GB" dirty="0" smtClean="0"/>
              <a:t>……</a:t>
            </a:r>
          </a:p>
          <a:p>
            <a:endParaRPr lang="en-GB" dirty="0"/>
          </a:p>
          <a:p>
            <a:r>
              <a:rPr lang="en-GB" dirty="0" smtClean="0"/>
              <a:t>….</a:t>
            </a:r>
            <a:r>
              <a:rPr lang="en-GB" b="1" dirty="0" err="1" smtClean="0"/>
              <a:t>beth</a:t>
            </a:r>
            <a:r>
              <a:rPr lang="en-GB" b="1" dirty="0" smtClean="0"/>
              <a:t> all </a:t>
            </a:r>
            <a:r>
              <a:rPr lang="en-GB" b="1" dirty="0" err="1" smtClean="0"/>
              <a:t>athrawon</a:t>
            </a:r>
            <a:r>
              <a:rPr lang="en-GB" b="1" dirty="0" smtClean="0"/>
              <a:t> </a:t>
            </a:r>
            <a:r>
              <a:rPr lang="en-GB" b="1" dirty="0" err="1" smtClean="0"/>
              <a:t>wneud</a:t>
            </a:r>
            <a:r>
              <a:rPr lang="en-GB" b="1" dirty="0" smtClean="0"/>
              <a:t> </a:t>
            </a:r>
            <a:r>
              <a:rPr lang="en-GB" b="1" dirty="0" err="1" smtClean="0"/>
              <a:t>wrth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</a:t>
            </a:r>
            <a:r>
              <a:rPr lang="en-GB" b="1" dirty="0" err="1" smtClean="0"/>
              <a:t>blant</a:t>
            </a:r>
            <a:r>
              <a:rPr lang="en-GB" b="1" dirty="0" smtClean="0"/>
              <a:t> </a:t>
            </a:r>
            <a:r>
              <a:rPr lang="en-GB" b="1" dirty="0" err="1" smtClean="0"/>
              <a:t>ymateb</a:t>
            </a:r>
            <a:r>
              <a:rPr lang="en-GB" b="1" dirty="0" smtClean="0"/>
              <a:t> at </a:t>
            </a:r>
            <a:r>
              <a:rPr lang="en-GB" b="1" dirty="0" err="1" smtClean="0"/>
              <a:t>brofiadau</a:t>
            </a:r>
            <a:r>
              <a:rPr lang="en-GB" b="1" dirty="0" smtClean="0"/>
              <a:t> </a:t>
            </a:r>
            <a:r>
              <a:rPr lang="en-GB" b="1" dirty="0" err="1" smtClean="0"/>
              <a:t>creadigol</a:t>
            </a:r>
            <a:r>
              <a:rPr lang="en-GB" b="1" dirty="0" smtClean="0"/>
              <a:t> a </a:t>
            </a:r>
            <a:r>
              <a:rPr lang="en-GB" b="1" dirty="0" err="1" smtClean="0"/>
              <a:t>chelfyddydol</a:t>
            </a:r>
            <a:r>
              <a:rPr lang="en-GB" b="1" dirty="0" smtClean="0"/>
              <a:t>?</a:t>
            </a:r>
          </a:p>
          <a:p>
            <a:r>
              <a:rPr lang="en-GB" dirty="0" err="1" smtClean="0"/>
              <a:t>Adborth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47952" y="1500447"/>
            <a:ext cx="4038600" cy="5182985"/>
          </a:xfrm>
        </p:spPr>
        <p:txBody>
          <a:bodyPr>
            <a:normAutofit/>
          </a:bodyPr>
          <a:lstStyle/>
          <a:p>
            <a:r>
              <a:rPr lang="en-GB" dirty="0" smtClean="0"/>
              <a:t>A group task (15 </a:t>
            </a:r>
            <a:r>
              <a:rPr lang="en-GB" dirty="0" err="1" smtClean="0"/>
              <a:t>mins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Consider a range of the leaves on your trees and ask yourselves….</a:t>
            </a:r>
          </a:p>
          <a:p>
            <a:endParaRPr lang="en-GB" dirty="0"/>
          </a:p>
          <a:p>
            <a:r>
              <a:rPr lang="en-GB" dirty="0" smtClean="0"/>
              <a:t>…</a:t>
            </a:r>
            <a:r>
              <a:rPr lang="en-GB" b="1" dirty="0" smtClean="0"/>
              <a:t>what might teachers do as children respond to creative arts learning experiences? </a:t>
            </a:r>
          </a:p>
          <a:p>
            <a:r>
              <a:rPr lang="en-GB" dirty="0" smtClean="0"/>
              <a:t>Feedback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7216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Dulliau</a:t>
            </a:r>
            <a:r>
              <a:rPr lang="en-GB" dirty="0"/>
              <a:t> / Approaches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/>
              <a:t>Darparieth</a:t>
            </a:r>
            <a:r>
              <a:rPr lang="en-GB" dirty="0"/>
              <a:t> </a:t>
            </a:r>
            <a:r>
              <a:rPr lang="en-GB" dirty="0" err="1"/>
              <a:t>cyfannol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ganolog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Ymglymiad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ymarferydd</a:t>
            </a:r>
            <a:r>
              <a:rPr lang="en-GB" dirty="0"/>
              <a:t> (</a:t>
            </a:r>
            <a:r>
              <a:rPr lang="en-GB" dirty="0" err="1"/>
              <a:t>cwestiynu</a:t>
            </a:r>
            <a:r>
              <a:rPr lang="en-GB" dirty="0"/>
              <a:t>, </a:t>
            </a:r>
            <a:r>
              <a:rPr lang="en-GB" dirty="0" err="1"/>
              <a:t>meddwl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harwain</a:t>
            </a:r>
            <a:r>
              <a:rPr lang="en-GB" dirty="0"/>
              <a:t> ac o </a:t>
            </a:r>
            <a:r>
              <a:rPr lang="en-GB" dirty="0" err="1"/>
              <a:t>ddewis</a:t>
            </a:r>
            <a:r>
              <a:rPr lang="en-GB" dirty="0"/>
              <a:t> y plenty (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ymglymedig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 err="1"/>
              <a:t>Chwarae</a:t>
            </a:r>
            <a:r>
              <a:rPr lang="en-GB" dirty="0"/>
              <a:t> (</a:t>
            </a:r>
            <a:r>
              <a:rPr lang="en-GB" dirty="0" err="1"/>
              <a:t>dyfalbarhau</a:t>
            </a:r>
            <a:r>
              <a:rPr lang="en-GB" dirty="0"/>
              <a:t>,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fanwl</a:t>
            </a:r>
            <a:r>
              <a:rPr lang="en-GB" dirty="0"/>
              <a:t> </a:t>
            </a:r>
            <a:r>
              <a:rPr lang="en-GB" dirty="0" err="1"/>
              <a:t>gywir</a:t>
            </a:r>
            <a:r>
              <a:rPr lang="en-GB" dirty="0"/>
              <a:t>, </a:t>
            </a:r>
            <a:r>
              <a:rPr lang="en-GB" dirty="0" err="1"/>
              <a:t>canolbwyntio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 </a:t>
            </a:r>
            <a:r>
              <a:rPr lang="en-GB" dirty="0" err="1"/>
              <a:t>ymwybyddiaeth</a:t>
            </a:r>
            <a:r>
              <a:rPr lang="en-GB" dirty="0"/>
              <a:t> ag </a:t>
            </a:r>
            <a:r>
              <a:rPr lang="en-GB" dirty="0" err="1"/>
              <a:t>ymwybyddiaeth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dewisiadau</a:t>
            </a:r>
            <a:r>
              <a:rPr lang="en-GB" dirty="0"/>
              <a:t>. </a:t>
            </a:r>
            <a:r>
              <a:rPr lang="en-GB" dirty="0" err="1"/>
              <a:t>Ysgogi</a:t>
            </a:r>
            <a:r>
              <a:rPr lang="en-GB" dirty="0"/>
              <a:t> a </a:t>
            </a:r>
            <a:r>
              <a:rPr lang="en-GB" dirty="0" err="1"/>
              <a:t>chyraedd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bob un (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bynnag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).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Holistic provision, child centred</a:t>
            </a:r>
          </a:p>
          <a:p>
            <a:endParaRPr lang="en-GB" dirty="0"/>
          </a:p>
          <a:p>
            <a:r>
              <a:rPr lang="en-GB" dirty="0"/>
              <a:t>Practitioner involvement (questioning, thinking)</a:t>
            </a:r>
          </a:p>
          <a:p>
            <a:endParaRPr lang="en-GB" dirty="0"/>
          </a:p>
          <a:p>
            <a:r>
              <a:rPr lang="en-GB" dirty="0"/>
              <a:t>Child initiated + guided activity (involved in own learning). </a:t>
            </a:r>
          </a:p>
          <a:p>
            <a:endParaRPr lang="en-GB" dirty="0"/>
          </a:p>
          <a:p>
            <a:r>
              <a:rPr lang="en-GB" dirty="0"/>
              <a:t>Play (perseverance, attention to detail, concentration).</a:t>
            </a:r>
          </a:p>
          <a:p>
            <a:endParaRPr lang="en-GB" dirty="0"/>
          </a:p>
          <a:p>
            <a:r>
              <a:rPr lang="en-GB" dirty="0"/>
              <a:t>Develops self and social  awareness, intellect, offers choices – challenge with care and sensitivity.  Encourage and meet the needs of all (whatever their stage of development).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13860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4800" y="1216800"/>
            <a:ext cx="4038600" cy="4909363"/>
          </a:xfrm>
        </p:spPr>
        <p:txBody>
          <a:bodyPr>
            <a:normAutofit lnSpcReduction="10000"/>
          </a:bodyPr>
          <a:lstStyle/>
          <a:p>
            <a:r>
              <a:rPr lang="cy-GB" b="1" dirty="0"/>
              <a:t>Mae addysgu a dysgu da yn galw am ddefnyddio cymysgedd o ddulliau sy’n cynnwys addysgu uniongyrchol.</a:t>
            </a:r>
            <a:endParaRPr lang="en-GB" dirty="0"/>
          </a:p>
          <a:p>
            <a:r>
              <a:rPr lang="en-GB" b="1" dirty="0"/>
              <a:t> </a:t>
            </a:r>
            <a:endParaRPr lang="en-GB" dirty="0"/>
          </a:p>
          <a:p>
            <a:r>
              <a:rPr lang="cy-GB" b="1" dirty="0"/>
              <a:t>Mae addysgu a dysgu da yn golygu gosod tasgau a dewis adnoddau sy’n adeiladu ar wybodaeth a phrofiad blaenorol ac yn ennyn diddordeb.</a:t>
            </a:r>
            <a:endParaRPr lang="en-GB" dirty="0"/>
          </a:p>
          <a:p>
            <a:r>
              <a:rPr lang="en-GB" b="1" dirty="0"/>
              <a:t> </a:t>
            </a:r>
            <a:endParaRPr lang="en-GB" dirty="0"/>
          </a:p>
          <a:p>
            <a:r>
              <a:rPr lang="cy-GB" b="1" dirty="0"/>
              <a:t>Mae addysgu a dysgu da yn ymestyn oddi mewn ac ar draws Meysydd Dysgu a Phrofiad.</a:t>
            </a:r>
            <a:endParaRPr lang="en-GB" dirty="0"/>
          </a:p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216800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Good teaching and learning means employing a blend of approaches including direct teaching.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Good teaching and learning sets tasks and selects resources that build on previous knowledge and experience and engage interest.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Good teaching and learning ranges within and across Areas of Learning and experience.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92174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6772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Cyfeirnodi</a:t>
            </a:r>
            <a:r>
              <a:rPr lang="en-GB" sz="2400" dirty="0" smtClean="0"/>
              <a:t> / References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826101" y="5313600"/>
            <a:ext cx="799500" cy="741139"/>
          </a:xfrm>
        </p:spPr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5200" y="1087810"/>
            <a:ext cx="8229600" cy="5304753"/>
          </a:xfrm>
        </p:spPr>
        <p:txBody>
          <a:bodyPr/>
          <a:lstStyle/>
          <a:p>
            <a:r>
              <a:rPr lang="en-GB" sz="2400" dirty="0"/>
              <a:t>Fawcett M. and Hay P. (2004) 5x5x5=Creativity in the Early Years. International Journal of Design Education. Vol 23.3. </a:t>
            </a:r>
            <a:r>
              <a:rPr lang="en-GB" sz="2400" dirty="0" smtClean="0"/>
              <a:t>p.234-254</a:t>
            </a:r>
            <a:endParaRPr lang="en-GB" dirty="0" smtClean="0"/>
          </a:p>
          <a:p>
            <a:r>
              <a:rPr lang="en-GB" sz="2400" dirty="0" smtClean="0"/>
              <a:t>Learning and Teaching Scotland (2006) The Reggio Emilia approach to Early Years Education. Glasgow. Learning and Teaching Scotland</a:t>
            </a:r>
          </a:p>
          <a:p>
            <a:r>
              <a:rPr lang="en-GB" sz="2400" dirty="0" smtClean="0"/>
              <a:t>New Zealand Government (2017) </a:t>
            </a:r>
            <a:r>
              <a:rPr lang="en-GB" sz="2400" dirty="0" err="1" smtClean="0"/>
              <a:t>Te</a:t>
            </a:r>
            <a:r>
              <a:rPr lang="en-GB" sz="2400" dirty="0" smtClean="0"/>
              <a:t> </a:t>
            </a:r>
            <a:r>
              <a:rPr lang="en-GB" sz="2400" dirty="0" err="1" smtClean="0"/>
              <a:t>Whariki</a:t>
            </a:r>
            <a:r>
              <a:rPr lang="en-GB" sz="2400" dirty="0" smtClean="0"/>
              <a:t> Early Childhood Curriculum. Wellington. New Zealand Government</a:t>
            </a:r>
          </a:p>
          <a:p>
            <a:r>
              <a:rPr lang="en-GB" sz="2400" dirty="0" smtClean="0"/>
              <a:t>Welsh Government (2015) Curriculum for Wales: Foundation Phase </a:t>
            </a:r>
            <a:r>
              <a:rPr lang="en-GB" sz="2400" dirty="0" err="1" smtClean="0"/>
              <a:t>Framwework</a:t>
            </a:r>
            <a:r>
              <a:rPr lang="en-GB" sz="2400" dirty="0" smtClean="0"/>
              <a:t>. Welsh Government</a:t>
            </a:r>
          </a:p>
        </p:txBody>
      </p:sp>
    </p:spTree>
    <p:extLst>
      <p:ext uri="{BB962C8B-B14F-4D97-AF65-F5344CB8AC3E}">
        <p14:creationId xmlns:p14="http://schemas.microsoft.com/office/powerpoint/2010/main" val="24445099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3755</TotalTime>
  <Words>925</Words>
  <Application>Microsoft Office PowerPoint</Application>
  <PresentationFormat>On-screen Show (4:3)</PresentationFormat>
  <Paragraphs>139</Paragraphs>
  <Slides>21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Century Gothic</vt:lpstr>
      <vt:lpstr>Wingdings 3</vt:lpstr>
      <vt:lpstr>Ion</vt:lpstr>
      <vt:lpstr>PowerPoint Presentation</vt:lpstr>
      <vt:lpstr>Y Celfyddydau Mynegiannol 1 / Expressive Arts  1</vt:lpstr>
      <vt:lpstr>PowerPoint Presentation</vt:lpstr>
      <vt:lpstr>Deilliannau / Outcomes</vt:lpstr>
      <vt:lpstr>Ac eto………and yet!</vt:lpstr>
      <vt:lpstr>PowerPoint Presentation</vt:lpstr>
      <vt:lpstr>Addasiad at y celfyddydau / Arts adaption</vt:lpstr>
      <vt:lpstr>Tynnwch lun o gath / Draw a cat</vt:lpstr>
      <vt:lpstr>PowerPoint Presentation</vt:lpstr>
      <vt:lpstr>Dylanwadau / Influences</vt:lpstr>
      <vt:lpstr>Dylanwad ‘Reggio Emilia’ Influence</vt:lpstr>
      <vt:lpstr>PowerPoint Presentation</vt:lpstr>
      <vt:lpstr>PowerPoint Presentation</vt:lpstr>
      <vt:lpstr>Canu / Singing https://www.youtube.com/watch?v=JhxD1fXFx0c</vt:lpstr>
      <vt:lpstr>Datblygiad Creadigol a Chorfforol / Creative and physical development</vt:lpstr>
      <vt:lpstr>Tasg theori ag arfer – coeden syniadau / Task Theory and practice -  Idea tree</vt:lpstr>
      <vt:lpstr>Adborth / Feedback</vt:lpstr>
      <vt:lpstr>Pedagogaeth y celfyddydau / Arts pedagogy</vt:lpstr>
      <vt:lpstr>Dulliau / Approaches</vt:lpstr>
      <vt:lpstr>PowerPoint Presentation</vt:lpstr>
      <vt:lpstr>Cyfeirnodi / 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259</cp:revision>
  <cp:lastPrinted>2017-08-03T13:56:24Z</cp:lastPrinted>
  <dcterms:created xsi:type="dcterms:W3CDTF">2018-05-24T13:58:06Z</dcterms:created>
  <dcterms:modified xsi:type="dcterms:W3CDTF">2021-02-22T15:21:17Z</dcterms:modified>
</cp:coreProperties>
</file>