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 id="2147483709" r:id="rId6"/>
  </p:sldMasterIdLst>
  <p:notesMasterIdLst>
    <p:notesMasterId r:id="rId32"/>
  </p:notesMasterIdLst>
  <p:sldIdLst>
    <p:sldId id="723" r:id="rId7"/>
    <p:sldId id="491" r:id="rId8"/>
    <p:sldId id="711" r:id="rId9"/>
    <p:sldId id="280" r:id="rId10"/>
    <p:sldId id="718" r:id="rId11"/>
    <p:sldId id="741" r:id="rId12"/>
    <p:sldId id="267" r:id="rId13"/>
    <p:sldId id="719" r:id="rId14"/>
    <p:sldId id="720" r:id="rId15"/>
    <p:sldId id="722" r:id="rId16"/>
    <p:sldId id="356" r:id="rId17"/>
    <p:sldId id="350" r:id="rId18"/>
    <p:sldId id="740" r:id="rId19"/>
    <p:sldId id="358" r:id="rId20"/>
    <p:sldId id="739" r:id="rId21"/>
    <p:sldId id="351" r:id="rId22"/>
    <p:sldId id="352" r:id="rId23"/>
    <p:sldId id="359" r:id="rId24"/>
    <p:sldId id="736" r:id="rId25"/>
    <p:sldId id="360" r:id="rId26"/>
    <p:sldId id="738" r:id="rId27"/>
    <p:sldId id="742" r:id="rId28"/>
    <p:sldId id="284" r:id="rId29"/>
    <p:sldId id="357" r:id="rId30"/>
    <p:sldId id="27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749"/>
    <p:restoredTop sz="96327"/>
  </p:normalViewPr>
  <p:slideViewPr>
    <p:cSldViewPr snapToGrid="0" snapToObjects="1">
      <p:cViewPr varScale="1">
        <p:scale>
          <a:sx n="88" d="100"/>
          <a:sy n="88" d="100"/>
        </p:scale>
        <p:origin x="84" y="3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viewProps" Target="view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theme" Target="theme/them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CFAD59-C586-8745-A791-6BC3D61E3507}" type="datetimeFigureOut">
              <a:rPr lang="en-US" smtClean="0"/>
              <a:t>10/7/2024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CB7BB1-F5B0-CC45-8822-6C9271E81B06}" type="slidenum">
              <a:rPr lang="en-US" smtClean="0"/>
              <a:t>‹#›</a:t>
            </a:fld>
            <a:endParaRPr lang="en-US"/>
          </a:p>
        </p:txBody>
      </p:sp>
    </p:spTree>
    <p:extLst>
      <p:ext uri="{BB962C8B-B14F-4D97-AF65-F5344CB8AC3E}">
        <p14:creationId xmlns:p14="http://schemas.microsoft.com/office/powerpoint/2010/main" val="3949969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3752447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Equality – 9mins video</a:t>
            </a:r>
          </a:p>
          <a:p>
            <a:r>
              <a:rPr lang="en-GB" dirty="0"/>
              <a:t>Health and Safety module – coming soon on Moodle</a:t>
            </a:r>
          </a:p>
          <a:p>
            <a:r>
              <a:rPr lang="en-GB" dirty="0"/>
              <a:t>Safeguarding – 9mins	</a:t>
            </a:r>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10</a:t>
            </a:fld>
            <a:endParaRPr lang="en-GB"/>
          </a:p>
        </p:txBody>
      </p:sp>
    </p:spTree>
    <p:extLst>
      <p:ext uri="{BB962C8B-B14F-4D97-AF65-F5344CB8AC3E}">
        <p14:creationId xmlns:p14="http://schemas.microsoft.com/office/powerpoint/2010/main" val="911591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764DE79-268F-4C1A-8933-263129D2AF90}" type="datetimeFigureOut">
              <a:rPr lang="en-US" smtClean="0"/>
              <a:t>10/7/2024</a:t>
            </a:fld>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52011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8345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23633545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3.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49810233"/>
      </p:ext>
    </p:extLst>
  </p:cSld>
  <p:clrMap bg1="lt1" tx1="dk1" bg2="lt2" tx2="dk2" accent1="accent1" accent2="accent2" accent3="accent3" accent4="accent4" accent5="accent5" accent6="accent6" hlink="hlink" folHlink="folHlink"/>
  <p:sldLayoutIdLst>
    <p:sldLayoutId id="214748371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9.xml"/><Relationship Id="rId4" Type="http://schemas.openxmlformats.org/officeDocument/2006/relationships/image" Target="../media/image10.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https://attachments.office.net/owa/gordon.dickers@uwtsd.ac.uk/service.svc/s/GetAttachmentThumbnail?id=AAMkADEyNGVlYzIzLWQ5MmYtNDJmNi05NmRmLTk5ODY1NTY5Y2JjNwBGAAAAAACHud+KJ8g0TL5nQK1lFNa0BwAF/6R/+1dxR6UfI7i/LgWhAAAAAAEMAAAF/6R/+1dxR6UfI7i/LgWhAAhj3U8eAAABEgAQAHOIh4uqdjtBu1uoOQY24bE=&amp;thumbnailType=2&amp;token=eyJhbGciOiJSUzI1NiIsImtpZCI6IjczRkI5QkJFRjYzNjc4RDRGN0U4NEI0NDBCQUJCMTJBMzM5RDlGOTgiLCJ0eXAiOiJKV1QiLCJ4NXQiOiJjX3VidnZZMmVOVDM2RXRFQzZ1eEtqT2RuNWcifQ.eyJvcmlnaW4iOiJodHRwczovL291dGxvb2sub2ZmaWNlLmNvbSIsInVjIjoiNTA3NTY0MWE1MmM5NDI4NDgzMWI5NGQ1N2ZhY2I0NGEiLCJzaWduaW5fc3RhdGUiOiJbXCJkdmNfbW5nZFwiLFwiZHZjX2NtcFwiLFwiZHZjX2RtamRcIixcImttc2lcIl0iLCJ2ZXIiOiJFeGNoYW5nZS5DYWxsYmFjay5WMSIsImFwcGN0eHNlbmRlciI6Ik93YURvd25sb2FkQDRlMGYxMWY5LTA0NmUtNDUwNS05Y2I4LWRiMjE1MjMxMWUyMSIsImlzc3JpbmciOiJXVyIsImFwcGN0eCI6IntcIm1zZXhjaHByb3RcIjpcIm93YVwiLFwicHVpZFwiOlwiMTE1MzgzNjI5NjMyOTg4Njk3M1wiLFwic2NvcGVcIjpcIk93YURvd25sb2FkXCIsXCJvaWRcIjpcIjkyMWI2MTM3LTI3OWYtNGIyNy1iODlkLWM3YTkzZGM2NTFkZlwiLFwicHJpbWFyeXNpZFwiOlwiUy0xLTUtMjEtMzMxNjIyMzM5OC0zNDE0MTIzNTU3LTE3MTQ4NTExMjUtMTQyOTA3MjFcIn0iLCJuYmYiOjE2OTUxOTc5ODcsImV4cCI6MTY5NTE5ODU4NywiaXNzIjoiMDAwMDAwMDItMDAwMC0wZmYxLWNlMDAtMDAwMDAwMDAwMDAwQDRlMGYxMWY5LTA0NmUtNDUwNS05Y2I4LWRiMjE1MjMxMWUyMSIsImF1ZCI6IjAwMDAwMDAyLTAwMDAtMGZmMS1jZTAwLTAwMDAwMDAwMDAwMC9hdHRhY2htZW50cy5vZmZpY2UubmV0QDRlMGYxMWY5LTA0NmUtNDUwNS05Y2I4LWRiMjE1MjMxMWUyMSIsImhhcHAiOiJvd2EifQ.h9A2c1W8sKfxoNYHgk-K4RFQSriGnqXCpWMhNzlBWI8YYwQw8lt2wtOK8Vjf2wTdYm5KUy1WCUUmPPkHgbXAFaUWOgOn8doTZDJDrWz7kLzrbiV9eMWE7_rjYxWl2uDaD0ETdom8JsRVdWlKzMWXF-IjNrK4knytxcAGiwRDfht_Ll1v9vTKkx8X5l95gYGO5GiycdehmBCENIHvrPnwtvyIQxnNpycFHCyFZ-5vZA_407fjklQWX2LezQVGMfUKgnembV6iOira5xKoeQXmJgmn11f1hxZCdJzQb6FFMX4qKJ3DPAHhtbYupg3B4WmtnUzxzi64lvEHwAU_WG7fSw&amp;X-OWA-CANARY=x9oFsqzfCEuLiSCTBUNiWTCOl6GyudsY9AMH5FSYboW2AehJaHiTvsvo2HXlTMH6yCM2dg4mmjI.&amp;owa=outlook.office.com&amp;scriptVer=20230907065.14&amp;animation=true" TargetMode="External"/><Relationship Id="rId2" Type="http://schemas.openxmlformats.org/officeDocument/2006/relationships/image" Target="../media/image13.jpeg"/><Relationship Id="rId1" Type="http://schemas.openxmlformats.org/officeDocument/2006/relationships/slideLayout" Target="../slideLayouts/slideLayout6.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15.jpe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6.xml"/><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hyperlink" Target="https://www.uwtsdunion.co.uk/voice/representatives/course-reps"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hyperlink" Target="https://www.uwtsd.ac.uk/academic-quality-handbook"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hyperlink" Target="https://www.uwtsd.ac.uk/media/uwtsd-website/content-assets/documents/academic-office/misc-forms/Mitigating_Circumstances_Policy_2022-23.pdf"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Academic_Misconduct_Policy.pdf"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6.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uwtsd.ac.uk/academic-office/academic-quality-handbook/" TargetMode="External"/><Relationship Id="rId2" Type="http://schemas.openxmlformats.org/officeDocument/2006/relationships/hyperlink" Target="https://www.uwtsd.ac.uk/media/uwtsd-website/content-assets/documents/academic-office/misc-forms/Engagement-Policy.pdf" TargetMode="External"/><Relationship Id="rId1" Type="http://schemas.openxmlformats.org/officeDocument/2006/relationships/slideLayout" Target="../slideLayouts/slideLayout6.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8" Type="http://schemas.openxmlformats.org/officeDocument/2006/relationships/hyperlink" Target="https://www.uwtsd.ac.uk/media/uwtsd-website/content-assets/documents/strategies-policies/its-acceptable-use-policy-29.07.19.pdf" TargetMode="External"/><Relationship Id="rId3" Type="http://schemas.openxmlformats.org/officeDocument/2006/relationships/hyperlink" Target="https://www.uwtsd.ac.uk/media/uwtsd-website/content-assets/documents/academic-office/misc-forms/Non-Academic_Misconduct_Policy_2022-23.pdf" TargetMode="External"/><Relationship Id="rId7" Type="http://schemas.openxmlformats.org/officeDocument/2006/relationships/hyperlink" Target="https://www.uwtsd.ac.uk/student-services/" TargetMode="External"/><Relationship Id="rId2" Type="http://schemas.openxmlformats.org/officeDocument/2006/relationships/image" Target="../media/image26.png"/><Relationship Id="rId1" Type="http://schemas.openxmlformats.org/officeDocument/2006/relationships/slideLayout" Target="../slideLayouts/slideLayout6.xml"/><Relationship Id="rId6" Type="http://schemas.openxmlformats.org/officeDocument/2006/relationships/hyperlink" Target="https://www.uwtsd.ac.uk/hwb/" TargetMode="External"/><Relationship Id="rId5" Type="http://schemas.openxmlformats.org/officeDocument/2006/relationships/hyperlink" Target="https://www.uwtsd.ac.uk/media/uwtsd-website/content-assets/documents/academic-office/misc-forms/Fitness_to_Practise_Policy_2022-23.pdf" TargetMode="External"/><Relationship Id="rId4" Type="http://schemas.openxmlformats.org/officeDocument/2006/relationships/hyperlink" Target="https://www.uwtsd.ac.uk/studentcharter/" TargetMode="External"/><Relationship Id="rId9" Type="http://schemas.openxmlformats.org/officeDocument/2006/relationships/hyperlink" Target="https://www.uwtsd.ac.uk/media/uwtsd-website/content-assets/documents/academic-office/misc-forms/Student-Smoke-Free-Policy.pdf"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hyperlink" Target="mailto:Computing@uwtsd.ac.uk" TargetMode="Externa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5F9B138-97B5-7939-A343-9BF9DFC9FEDB}"/>
              </a:ext>
            </a:extLst>
          </p:cNvPr>
          <p:cNvSpPr txBox="1">
            <a:spLocks/>
          </p:cNvSpPr>
          <p:nvPr/>
        </p:nvSpPr>
        <p:spPr>
          <a:xfrm>
            <a:off x="238991" y="1537855"/>
            <a:ext cx="5857009" cy="3647209"/>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7200" b="1" dirty="0">
                <a:solidFill>
                  <a:schemeClr val="bg1"/>
                </a:solidFill>
              </a:rPr>
              <a:t>Applied Computing</a:t>
            </a:r>
            <a:br>
              <a:rPr lang="en-GB" sz="5400" dirty="0">
                <a:solidFill>
                  <a:schemeClr val="bg1"/>
                </a:solidFill>
              </a:rPr>
            </a:br>
            <a:r>
              <a:rPr lang="en-GB" sz="4000" dirty="0">
                <a:solidFill>
                  <a:schemeClr val="bg1"/>
                </a:solidFill>
              </a:rPr>
              <a:t>Wales Institute of Science and Art (WISA)</a:t>
            </a:r>
            <a:endParaRPr lang="en-GB" sz="6600" dirty="0">
              <a:solidFill>
                <a:schemeClr val="bg1"/>
              </a:solidFill>
            </a:endParaRPr>
          </a:p>
        </p:txBody>
      </p:sp>
      <p:pic>
        <p:nvPicPr>
          <p:cNvPr id="6" name="Picture 5">
            <a:extLst>
              <a:ext uri="{FF2B5EF4-FFF2-40B4-BE49-F238E27FC236}">
                <a16:creationId xmlns:a16="http://schemas.microsoft.com/office/drawing/2014/main" id="{78400F23-0403-DA86-BC6E-622BDF3299FC}"/>
              </a:ext>
            </a:extLst>
          </p:cNvPr>
          <p:cNvPicPr/>
          <p:nvPr/>
        </p:nvPicPr>
        <p:blipFill>
          <a:blip r:embed="rId2" cstate="print">
            <a:extLst>
              <a:ext uri="{28A0092B-C50C-407E-A947-70E740481C1C}">
                <a14:useLocalDpi xmlns:a14="http://schemas.microsoft.com/office/drawing/2010/main"/>
              </a:ext>
            </a:extLst>
          </a:blip>
          <a:stretch>
            <a:fillRect/>
          </a:stretch>
        </p:blipFill>
        <p:spPr>
          <a:xfrm>
            <a:off x="4947510" y="129886"/>
            <a:ext cx="962304" cy="1101436"/>
          </a:xfrm>
          <a:prstGeom prst="rect">
            <a:avLst/>
          </a:prstGeom>
        </p:spPr>
      </p:pic>
      <p:pic>
        <p:nvPicPr>
          <p:cNvPr id="7" name="Picture 6">
            <a:extLst>
              <a:ext uri="{FF2B5EF4-FFF2-40B4-BE49-F238E27FC236}">
                <a16:creationId xmlns:a16="http://schemas.microsoft.com/office/drawing/2014/main" id="{9F391386-F4B3-2A03-E12E-EED95481BEB1}"/>
              </a:ext>
            </a:extLst>
          </p:cNvPr>
          <p:cNvPicPr/>
          <p:nvPr/>
        </p:nvPicPr>
        <p:blipFill>
          <a:blip r:embed="rId3" cstate="print">
            <a:extLst>
              <a:ext uri="{28A0092B-C50C-407E-A947-70E740481C1C}">
                <a14:useLocalDpi xmlns:a14="http://schemas.microsoft.com/office/drawing/2010/main"/>
              </a:ext>
            </a:extLst>
          </a:blip>
          <a:srcRect/>
          <a:stretch>
            <a:fillRect/>
          </a:stretch>
        </p:blipFill>
        <p:spPr bwMode="auto">
          <a:xfrm>
            <a:off x="5016793" y="5165029"/>
            <a:ext cx="1053376" cy="1101436"/>
          </a:xfrm>
          <a:prstGeom prst="rect">
            <a:avLst/>
          </a:prstGeom>
          <a:noFill/>
          <a:ln>
            <a:noFill/>
          </a:ln>
        </p:spPr>
      </p:pic>
      <p:pic>
        <p:nvPicPr>
          <p:cNvPr id="8" name="Picture 7">
            <a:extLst>
              <a:ext uri="{FF2B5EF4-FFF2-40B4-BE49-F238E27FC236}">
                <a16:creationId xmlns:a16="http://schemas.microsoft.com/office/drawing/2014/main" id="{3929DF69-720F-1E16-7937-BBAA2FFFFA21}"/>
              </a:ext>
            </a:extLst>
          </p:cNvPr>
          <p:cNvPicPr/>
          <p:nvPr/>
        </p:nvPicPr>
        <p:blipFill>
          <a:blip r:embed="rId4">
            <a:extLst>
              <a:ext uri="{28A0092B-C50C-407E-A947-70E740481C1C}">
                <a14:useLocalDpi xmlns:a14="http://schemas.microsoft.com/office/drawing/2010/main"/>
              </a:ext>
            </a:extLst>
          </a:blip>
          <a:srcRect/>
          <a:stretch>
            <a:fillRect/>
          </a:stretch>
        </p:blipFill>
        <p:spPr bwMode="auto">
          <a:xfrm>
            <a:off x="3824852" y="6276857"/>
            <a:ext cx="2245317" cy="451257"/>
          </a:xfrm>
          <a:prstGeom prst="rect">
            <a:avLst/>
          </a:prstGeom>
          <a:noFill/>
          <a:ln>
            <a:noFill/>
          </a:ln>
        </p:spPr>
      </p:pic>
    </p:spTree>
    <p:extLst>
      <p:ext uri="{BB962C8B-B14F-4D97-AF65-F5344CB8AC3E}">
        <p14:creationId xmlns:p14="http://schemas.microsoft.com/office/powerpoint/2010/main" val="15548146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D9A0B-F8C5-40C4-B8DB-77649AD3A847}"/>
              </a:ext>
            </a:extLst>
          </p:cNvPr>
          <p:cNvSpPr>
            <a:spLocks noGrp="1"/>
          </p:cNvSpPr>
          <p:nvPr>
            <p:ph type="title"/>
          </p:nvPr>
        </p:nvSpPr>
        <p:spPr>
          <a:xfrm>
            <a:off x="710153" y="944684"/>
            <a:ext cx="11481847" cy="1325563"/>
          </a:xfrm>
        </p:spPr>
        <p:txBody>
          <a:bodyPr/>
          <a:lstStyle/>
          <a:p>
            <a:br>
              <a:rPr lang="en-GB" dirty="0"/>
            </a:br>
            <a:endParaRPr lang="en-GB" dirty="0"/>
          </a:p>
        </p:txBody>
      </p:sp>
      <p:sp>
        <p:nvSpPr>
          <p:cNvPr id="3" name="Content Placeholder 2">
            <a:extLst>
              <a:ext uri="{FF2B5EF4-FFF2-40B4-BE49-F238E27FC236}">
                <a16:creationId xmlns:a16="http://schemas.microsoft.com/office/drawing/2014/main" id="{92CF1BF3-F43E-4286-A44B-9EE721DAF1A7}"/>
              </a:ext>
            </a:extLst>
          </p:cNvPr>
          <p:cNvSpPr>
            <a:spLocks noGrp="1"/>
          </p:cNvSpPr>
          <p:nvPr>
            <p:ph idx="1"/>
          </p:nvPr>
        </p:nvSpPr>
        <p:spPr>
          <a:xfrm>
            <a:off x="1753550" y="248984"/>
            <a:ext cx="7212762" cy="774077"/>
          </a:xfrm>
        </p:spPr>
        <p:txBody>
          <a:bodyPr>
            <a:normAutofit/>
          </a:bodyPr>
          <a:lstStyle/>
          <a:p>
            <a:pPr marL="0" indent="0" algn="ctr">
              <a:buNone/>
            </a:pPr>
            <a:r>
              <a:rPr lang="en-GB" sz="4000" dirty="0">
                <a:solidFill>
                  <a:schemeClr val="bg1"/>
                </a:solidFill>
              </a:rPr>
              <a:t>Wales Institute of Science &amp; Art</a:t>
            </a:r>
          </a:p>
        </p:txBody>
      </p:sp>
      <p:sp>
        <p:nvSpPr>
          <p:cNvPr id="6" name="Rectangle: Rounded Corners 5">
            <a:extLst>
              <a:ext uri="{FF2B5EF4-FFF2-40B4-BE49-F238E27FC236}">
                <a16:creationId xmlns:a16="http://schemas.microsoft.com/office/drawing/2014/main" id="{42092FFE-5E50-4A28-A3BF-047B100D0255}"/>
              </a:ext>
            </a:extLst>
          </p:cNvPr>
          <p:cNvSpPr/>
          <p:nvPr/>
        </p:nvSpPr>
        <p:spPr>
          <a:xfrm>
            <a:off x="533389" y="2052188"/>
            <a:ext cx="674915" cy="4142015"/>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tx2">
                    <a:lumMod val="75000"/>
                  </a:schemeClr>
                </a:solidFill>
              </a:rPr>
              <a:t>Architecture, Construction &amp; the Environment</a:t>
            </a:r>
          </a:p>
        </p:txBody>
      </p:sp>
      <p:sp>
        <p:nvSpPr>
          <p:cNvPr id="7" name="Rectangle: Rounded Corners 6">
            <a:extLst>
              <a:ext uri="{FF2B5EF4-FFF2-40B4-BE49-F238E27FC236}">
                <a16:creationId xmlns:a16="http://schemas.microsoft.com/office/drawing/2014/main" id="{D0B57BA3-374E-4479-B4E7-D74C9F50CFCE}"/>
              </a:ext>
            </a:extLst>
          </p:cNvPr>
          <p:cNvSpPr/>
          <p:nvPr/>
        </p:nvSpPr>
        <p:spPr>
          <a:xfrm>
            <a:off x="1319613" y="2052188"/>
            <a:ext cx="674915" cy="4142016"/>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tx2">
                    <a:lumMod val="75000"/>
                  </a:schemeClr>
                </a:solidFill>
              </a:rPr>
              <a:t>Engineering, Manufacturing &amp; Automotive</a:t>
            </a:r>
          </a:p>
        </p:txBody>
      </p:sp>
      <p:sp>
        <p:nvSpPr>
          <p:cNvPr id="8" name="Rectangle: Rounded Corners 7">
            <a:extLst>
              <a:ext uri="{FF2B5EF4-FFF2-40B4-BE49-F238E27FC236}">
                <a16:creationId xmlns:a16="http://schemas.microsoft.com/office/drawing/2014/main" id="{E67296F9-0C65-4219-B9A4-21143ED7363A}"/>
              </a:ext>
            </a:extLst>
          </p:cNvPr>
          <p:cNvSpPr/>
          <p:nvPr/>
        </p:nvSpPr>
        <p:spPr>
          <a:xfrm>
            <a:off x="2128429" y="2052188"/>
            <a:ext cx="674915" cy="4142016"/>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tx2">
                    <a:lumMod val="75000"/>
                  </a:schemeClr>
                </a:solidFill>
              </a:rPr>
              <a:t>Applied Computing</a:t>
            </a:r>
          </a:p>
        </p:txBody>
      </p:sp>
      <p:sp>
        <p:nvSpPr>
          <p:cNvPr id="9" name="Rectangle: Rounded Corners 8">
            <a:extLst>
              <a:ext uri="{FF2B5EF4-FFF2-40B4-BE49-F238E27FC236}">
                <a16:creationId xmlns:a16="http://schemas.microsoft.com/office/drawing/2014/main" id="{B8E0B5A2-E1E2-429A-BC30-44218C395F5D}"/>
              </a:ext>
            </a:extLst>
          </p:cNvPr>
          <p:cNvSpPr/>
          <p:nvPr/>
        </p:nvSpPr>
        <p:spPr>
          <a:xfrm>
            <a:off x="2939161" y="2052187"/>
            <a:ext cx="674915" cy="2993574"/>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tx2">
                    <a:lumMod val="75000"/>
                  </a:schemeClr>
                </a:solidFill>
              </a:rPr>
              <a:t>Design &amp; Performing Industries</a:t>
            </a:r>
          </a:p>
        </p:txBody>
      </p:sp>
      <p:sp>
        <p:nvSpPr>
          <p:cNvPr id="10" name="Rectangle: Rounded Corners 9">
            <a:extLst>
              <a:ext uri="{FF2B5EF4-FFF2-40B4-BE49-F238E27FC236}">
                <a16:creationId xmlns:a16="http://schemas.microsoft.com/office/drawing/2014/main" id="{EE90CD62-75E1-4183-989E-22E538EA4575}"/>
              </a:ext>
            </a:extLst>
          </p:cNvPr>
          <p:cNvSpPr/>
          <p:nvPr/>
        </p:nvSpPr>
        <p:spPr>
          <a:xfrm>
            <a:off x="3789380" y="2065794"/>
            <a:ext cx="674915" cy="2979968"/>
          </a:xfrm>
          <a:prstGeom prst="roundRect">
            <a:avLst>
              <a:gd name="adj" fmla="val 16667"/>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tx2">
                    <a:lumMod val="75000"/>
                  </a:schemeClr>
                </a:solidFill>
              </a:rPr>
              <a:t>Art &amp; Media</a:t>
            </a:r>
          </a:p>
        </p:txBody>
      </p:sp>
      <p:sp>
        <p:nvSpPr>
          <p:cNvPr id="11" name="Rectangle: Rounded Corners 10">
            <a:extLst>
              <a:ext uri="{FF2B5EF4-FFF2-40B4-BE49-F238E27FC236}">
                <a16:creationId xmlns:a16="http://schemas.microsoft.com/office/drawing/2014/main" id="{DA190A1D-21CB-4BA5-B349-6E8ED9449967}"/>
              </a:ext>
            </a:extLst>
          </p:cNvPr>
          <p:cNvSpPr/>
          <p:nvPr/>
        </p:nvSpPr>
        <p:spPr>
          <a:xfrm>
            <a:off x="5837515" y="2041299"/>
            <a:ext cx="674915" cy="4142015"/>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accent1"/>
                </a:solidFill>
              </a:rPr>
              <a:t>Apprenticeships</a:t>
            </a:r>
          </a:p>
        </p:txBody>
      </p:sp>
      <p:sp>
        <p:nvSpPr>
          <p:cNvPr id="12" name="Rectangle: Rounded Corners 11">
            <a:extLst>
              <a:ext uri="{FF2B5EF4-FFF2-40B4-BE49-F238E27FC236}">
                <a16:creationId xmlns:a16="http://schemas.microsoft.com/office/drawing/2014/main" id="{5E8B2667-C7F1-4F31-BF65-66E5048A2561}"/>
              </a:ext>
            </a:extLst>
          </p:cNvPr>
          <p:cNvSpPr/>
          <p:nvPr/>
        </p:nvSpPr>
        <p:spPr>
          <a:xfrm>
            <a:off x="6640219" y="2041299"/>
            <a:ext cx="674915" cy="4142015"/>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accent1"/>
                </a:solidFill>
              </a:rPr>
              <a:t>Construction Wales Innovation Centre</a:t>
            </a:r>
          </a:p>
        </p:txBody>
      </p:sp>
      <p:sp>
        <p:nvSpPr>
          <p:cNvPr id="13" name="Rectangle: Rounded Corners 12">
            <a:extLst>
              <a:ext uri="{FF2B5EF4-FFF2-40B4-BE49-F238E27FC236}">
                <a16:creationId xmlns:a16="http://schemas.microsoft.com/office/drawing/2014/main" id="{477A5B5C-D9CC-48D7-917C-98CB7678A6A5}"/>
              </a:ext>
            </a:extLst>
          </p:cNvPr>
          <p:cNvSpPr/>
          <p:nvPr/>
        </p:nvSpPr>
        <p:spPr>
          <a:xfrm>
            <a:off x="7438444" y="2065794"/>
            <a:ext cx="674915" cy="4142015"/>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accent1"/>
                </a:solidFill>
              </a:rPr>
              <a:t>MADE</a:t>
            </a:r>
            <a:r>
              <a:rPr lang="en-GB" dirty="0"/>
              <a:t>  </a:t>
            </a:r>
            <a:r>
              <a:rPr lang="en-GB" dirty="0">
                <a:solidFill>
                  <a:schemeClr val="accent1"/>
                </a:solidFill>
              </a:rPr>
              <a:t>Projects</a:t>
            </a:r>
          </a:p>
        </p:txBody>
      </p:sp>
      <p:sp>
        <p:nvSpPr>
          <p:cNvPr id="14" name="Rectangle: Rounded Corners 13">
            <a:extLst>
              <a:ext uri="{FF2B5EF4-FFF2-40B4-BE49-F238E27FC236}">
                <a16:creationId xmlns:a16="http://schemas.microsoft.com/office/drawing/2014/main" id="{BCDD6EB2-BC5F-4137-9015-1E6EB264671E}"/>
              </a:ext>
            </a:extLst>
          </p:cNvPr>
          <p:cNvSpPr/>
          <p:nvPr/>
        </p:nvSpPr>
        <p:spPr>
          <a:xfrm>
            <a:off x="8194917" y="2065794"/>
            <a:ext cx="674915" cy="4142015"/>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accent1"/>
                </a:solidFill>
              </a:rPr>
              <a:t>Centre for Batch Manufacture &amp; Advanced Manufacturing Skills Academy</a:t>
            </a:r>
          </a:p>
        </p:txBody>
      </p:sp>
      <p:sp>
        <p:nvSpPr>
          <p:cNvPr id="15" name="Rectangle: Rounded Corners 14">
            <a:extLst>
              <a:ext uri="{FF2B5EF4-FFF2-40B4-BE49-F238E27FC236}">
                <a16:creationId xmlns:a16="http://schemas.microsoft.com/office/drawing/2014/main" id="{6AD0C486-DEAE-4812-9311-F910E045BB65}"/>
              </a:ext>
            </a:extLst>
          </p:cNvPr>
          <p:cNvSpPr/>
          <p:nvPr/>
        </p:nvSpPr>
        <p:spPr>
          <a:xfrm>
            <a:off x="8966312" y="2052183"/>
            <a:ext cx="674915" cy="4142015"/>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accent1"/>
                </a:solidFill>
              </a:rPr>
              <a:t>Assistive Technologies Innovation Centre</a:t>
            </a:r>
          </a:p>
        </p:txBody>
      </p:sp>
      <p:sp>
        <p:nvSpPr>
          <p:cNvPr id="18" name="Rectangle: Rounded Corners 17">
            <a:extLst>
              <a:ext uri="{FF2B5EF4-FFF2-40B4-BE49-F238E27FC236}">
                <a16:creationId xmlns:a16="http://schemas.microsoft.com/office/drawing/2014/main" id="{2DF7E290-DF73-4942-9C9D-783495333555}"/>
              </a:ext>
            </a:extLst>
          </p:cNvPr>
          <p:cNvSpPr/>
          <p:nvPr/>
        </p:nvSpPr>
        <p:spPr>
          <a:xfrm>
            <a:off x="2937245" y="5127405"/>
            <a:ext cx="1573852" cy="106679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1"/>
                </a:solidFill>
              </a:rPr>
              <a:t>Swansea College of Art</a:t>
            </a:r>
          </a:p>
        </p:txBody>
      </p:sp>
      <p:sp>
        <p:nvSpPr>
          <p:cNvPr id="19" name="Rectangle: Rounded Corners 18">
            <a:extLst>
              <a:ext uri="{FF2B5EF4-FFF2-40B4-BE49-F238E27FC236}">
                <a16:creationId xmlns:a16="http://schemas.microsoft.com/office/drawing/2014/main" id="{16F733C3-BBA9-4E21-B3A9-793A9EDC8728}"/>
              </a:ext>
            </a:extLst>
          </p:cNvPr>
          <p:cNvSpPr/>
          <p:nvPr/>
        </p:nvSpPr>
        <p:spPr>
          <a:xfrm>
            <a:off x="548199" y="1261392"/>
            <a:ext cx="3835374" cy="676493"/>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accent1"/>
                </a:solidFill>
              </a:rPr>
              <a:t>Academic Disciplines</a:t>
            </a:r>
          </a:p>
        </p:txBody>
      </p:sp>
      <p:sp>
        <p:nvSpPr>
          <p:cNvPr id="20" name="Rectangle: Rounded Corners 19">
            <a:extLst>
              <a:ext uri="{FF2B5EF4-FFF2-40B4-BE49-F238E27FC236}">
                <a16:creationId xmlns:a16="http://schemas.microsoft.com/office/drawing/2014/main" id="{6AE59249-E953-4117-ADF6-32066B81B3A3}"/>
              </a:ext>
            </a:extLst>
          </p:cNvPr>
          <p:cNvSpPr/>
          <p:nvPr/>
        </p:nvSpPr>
        <p:spPr>
          <a:xfrm>
            <a:off x="5709001" y="1261392"/>
            <a:ext cx="3932226" cy="676493"/>
          </a:xfrm>
          <a:prstGeom prst="round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accent1"/>
                </a:solidFill>
              </a:rPr>
              <a:t>Innovation &amp; Engagement</a:t>
            </a:r>
          </a:p>
        </p:txBody>
      </p:sp>
      <p:sp>
        <p:nvSpPr>
          <p:cNvPr id="21" name="Rectangle: Rounded Corners 20">
            <a:extLst>
              <a:ext uri="{FF2B5EF4-FFF2-40B4-BE49-F238E27FC236}">
                <a16:creationId xmlns:a16="http://schemas.microsoft.com/office/drawing/2014/main" id="{D8F5292A-C1C9-404D-BE82-D13EB02D6606}"/>
              </a:ext>
            </a:extLst>
          </p:cNvPr>
          <p:cNvSpPr/>
          <p:nvPr/>
        </p:nvSpPr>
        <p:spPr>
          <a:xfrm>
            <a:off x="11088687" y="1275002"/>
            <a:ext cx="914400" cy="4932807"/>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sz="2400" dirty="0">
                <a:solidFill>
                  <a:schemeClr val="accent1"/>
                </a:solidFill>
              </a:rPr>
              <a:t>UWTSD INSPIRE</a:t>
            </a:r>
          </a:p>
        </p:txBody>
      </p:sp>
      <p:sp>
        <p:nvSpPr>
          <p:cNvPr id="22" name="Arrow: Left-Right 21">
            <a:extLst>
              <a:ext uri="{FF2B5EF4-FFF2-40B4-BE49-F238E27FC236}">
                <a16:creationId xmlns:a16="http://schemas.microsoft.com/office/drawing/2014/main" id="{C95201CD-519D-4747-AE5A-3CD797E953CE}"/>
              </a:ext>
            </a:extLst>
          </p:cNvPr>
          <p:cNvSpPr/>
          <p:nvPr/>
        </p:nvSpPr>
        <p:spPr>
          <a:xfrm>
            <a:off x="4438211" y="1442477"/>
            <a:ext cx="1216152" cy="484632"/>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Left-Right 22">
            <a:extLst>
              <a:ext uri="{FF2B5EF4-FFF2-40B4-BE49-F238E27FC236}">
                <a16:creationId xmlns:a16="http://schemas.microsoft.com/office/drawing/2014/main" id="{E6C1A866-B746-452A-9B04-6CCE8B52718F}"/>
              </a:ext>
            </a:extLst>
          </p:cNvPr>
          <p:cNvSpPr/>
          <p:nvPr/>
        </p:nvSpPr>
        <p:spPr>
          <a:xfrm>
            <a:off x="9750503" y="1365150"/>
            <a:ext cx="1216152" cy="484632"/>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19124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E4232654-153B-AA4F-86F6-C50A7EEAF57A}"/>
              </a:ext>
            </a:extLst>
          </p:cNvPr>
          <p:cNvSpPr/>
          <p:nvPr/>
        </p:nvSpPr>
        <p:spPr>
          <a:xfrm>
            <a:off x="3379803" y="251079"/>
            <a:ext cx="5309397" cy="899628"/>
          </a:xfrm>
          <a:custGeom>
            <a:avLst/>
            <a:gdLst>
              <a:gd name="connsiteX0" fmla="*/ 0 w 11312679"/>
              <a:gd name="connsiteY0" fmla="*/ 167481 h 1674812"/>
              <a:gd name="connsiteX1" fmla="*/ 167481 w 11312679"/>
              <a:gd name="connsiteY1" fmla="*/ 0 h 1674812"/>
              <a:gd name="connsiteX2" fmla="*/ 11145198 w 11312679"/>
              <a:gd name="connsiteY2" fmla="*/ 0 h 1674812"/>
              <a:gd name="connsiteX3" fmla="*/ 11312679 w 11312679"/>
              <a:gd name="connsiteY3" fmla="*/ 167481 h 1674812"/>
              <a:gd name="connsiteX4" fmla="*/ 11312679 w 11312679"/>
              <a:gd name="connsiteY4" fmla="*/ 1507331 h 1674812"/>
              <a:gd name="connsiteX5" fmla="*/ 11145198 w 11312679"/>
              <a:gd name="connsiteY5" fmla="*/ 1674812 h 1674812"/>
              <a:gd name="connsiteX6" fmla="*/ 167481 w 11312679"/>
              <a:gd name="connsiteY6" fmla="*/ 1674812 h 1674812"/>
              <a:gd name="connsiteX7" fmla="*/ 0 w 11312679"/>
              <a:gd name="connsiteY7" fmla="*/ 1507331 h 1674812"/>
              <a:gd name="connsiteX8" fmla="*/ 0 w 11312679"/>
              <a:gd name="connsiteY8" fmla="*/ 167481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12679" h="1674812">
                <a:moveTo>
                  <a:pt x="0" y="167481"/>
                </a:moveTo>
                <a:cubicBezTo>
                  <a:pt x="0" y="74984"/>
                  <a:pt x="74984" y="0"/>
                  <a:pt x="167481" y="0"/>
                </a:cubicBezTo>
                <a:lnTo>
                  <a:pt x="11145198" y="0"/>
                </a:lnTo>
                <a:cubicBezTo>
                  <a:pt x="11237695" y="0"/>
                  <a:pt x="11312679" y="74984"/>
                  <a:pt x="11312679" y="167481"/>
                </a:cubicBezTo>
                <a:lnTo>
                  <a:pt x="11312679" y="1507331"/>
                </a:lnTo>
                <a:cubicBezTo>
                  <a:pt x="11312679" y="1599828"/>
                  <a:pt x="11237695" y="1674812"/>
                  <a:pt x="11145198" y="1674812"/>
                </a:cubicBezTo>
                <a:lnTo>
                  <a:pt x="167481" y="1674812"/>
                </a:lnTo>
                <a:cubicBezTo>
                  <a:pt x="74984" y="1674812"/>
                  <a:pt x="0" y="1599828"/>
                  <a:pt x="0" y="1507331"/>
                </a:cubicBezTo>
                <a:lnTo>
                  <a:pt x="0" y="167481"/>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296704" tIns="296704" rIns="296704" bIns="296704" numCol="1" spcCol="1270" anchor="ctr" anchorCtr="0">
            <a:noAutofit/>
          </a:bodyPr>
          <a:lstStyle/>
          <a:p>
            <a:pPr marL="0" lvl="0" indent="0" defTabSz="2889250">
              <a:lnSpc>
                <a:spcPct val="90000"/>
              </a:lnSpc>
              <a:spcBef>
                <a:spcPct val="0"/>
              </a:spcBef>
              <a:spcAft>
                <a:spcPct val="35000"/>
              </a:spcAft>
              <a:buNone/>
            </a:pPr>
            <a:r>
              <a:rPr lang="en-GB" sz="4400" kern="1200" dirty="0">
                <a:latin typeface="+mj-lt"/>
              </a:rPr>
              <a:t>Applied Computing</a:t>
            </a:r>
          </a:p>
        </p:txBody>
      </p:sp>
      <p:sp>
        <p:nvSpPr>
          <p:cNvPr id="6" name="Freeform 5">
            <a:extLst>
              <a:ext uri="{FF2B5EF4-FFF2-40B4-BE49-F238E27FC236}">
                <a16:creationId xmlns:a16="http://schemas.microsoft.com/office/drawing/2014/main" id="{714C9C7A-7FD1-7F40-8FFB-1282BD9F51F9}"/>
              </a:ext>
            </a:extLst>
          </p:cNvPr>
          <p:cNvSpPr/>
          <p:nvPr/>
        </p:nvSpPr>
        <p:spPr>
          <a:xfrm>
            <a:off x="432949" y="1237879"/>
            <a:ext cx="3720228" cy="899628"/>
          </a:xfrm>
          <a:custGeom>
            <a:avLst/>
            <a:gdLst>
              <a:gd name="connsiteX0" fmla="*/ 0 w 3720228"/>
              <a:gd name="connsiteY0" fmla="*/ 167481 h 1674812"/>
              <a:gd name="connsiteX1" fmla="*/ 167481 w 3720228"/>
              <a:gd name="connsiteY1" fmla="*/ 0 h 1674812"/>
              <a:gd name="connsiteX2" fmla="*/ 3552747 w 3720228"/>
              <a:gd name="connsiteY2" fmla="*/ 0 h 1674812"/>
              <a:gd name="connsiteX3" fmla="*/ 3720228 w 3720228"/>
              <a:gd name="connsiteY3" fmla="*/ 167481 h 1674812"/>
              <a:gd name="connsiteX4" fmla="*/ 3720228 w 3720228"/>
              <a:gd name="connsiteY4" fmla="*/ 1507331 h 1674812"/>
              <a:gd name="connsiteX5" fmla="*/ 3552747 w 3720228"/>
              <a:gd name="connsiteY5" fmla="*/ 1674812 h 1674812"/>
              <a:gd name="connsiteX6" fmla="*/ 167481 w 3720228"/>
              <a:gd name="connsiteY6" fmla="*/ 1674812 h 1674812"/>
              <a:gd name="connsiteX7" fmla="*/ 0 w 3720228"/>
              <a:gd name="connsiteY7" fmla="*/ 1507331 h 1674812"/>
              <a:gd name="connsiteX8" fmla="*/ 0 w 3720228"/>
              <a:gd name="connsiteY8" fmla="*/ 167481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0228" h="1674812">
                <a:moveTo>
                  <a:pt x="0" y="167481"/>
                </a:moveTo>
                <a:cubicBezTo>
                  <a:pt x="0" y="74984"/>
                  <a:pt x="74984" y="0"/>
                  <a:pt x="167481" y="0"/>
                </a:cubicBezTo>
                <a:lnTo>
                  <a:pt x="3552747" y="0"/>
                </a:lnTo>
                <a:cubicBezTo>
                  <a:pt x="3645244" y="0"/>
                  <a:pt x="3720228" y="74984"/>
                  <a:pt x="3720228" y="167481"/>
                </a:cubicBezTo>
                <a:lnTo>
                  <a:pt x="3720228" y="1507331"/>
                </a:lnTo>
                <a:cubicBezTo>
                  <a:pt x="3720228" y="1599828"/>
                  <a:pt x="3645244" y="1674812"/>
                  <a:pt x="3552747" y="1674812"/>
                </a:cubicBezTo>
                <a:lnTo>
                  <a:pt x="167481" y="1674812"/>
                </a:lnTo>
                <a:cubicBezTo>
                  <a:pt x="74984" y="1674812"/>
                  <a:pt x="0" y="1599828"/>
                  <a:pt x="0" y="1507331"/>
                </a:cubicBezTo>
                <a:lnTo>
                  <a:pt x="0" y="167481"/>
                </a:lnTo>
                <a:close/>
              </a:path>
            </a:pathLst>
          </a:cu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224314" tIns="224314" rIns="224314" bIns="224314" numCol="1" spcCol="1270" anchor="ctr" anchorCtr="0">
            <a:noAutofit/>
          </a:bodyPr>
          <a:lstStyle/>
          <a:p>
            <a:pPr marL="0" lvl="0" indent="0" algn="ctr" defTabSz="2044700">
              <a:lnSpc>
                <a:spcPct val="90000"/>
              </a:lnSpc>
              <a:spcBef>
                <a:spcPct val="0"/>
              </a:spcBef>
              <a:spcAft>
                <a:spcPct val="35000"/>
              </a:spcAft>
              <a:buNone/>
            </a:pPr>
            <a:r>
              <a:rPr lang="en-GB" sz="4000" kern="1200" dirty="0"/>
              <a:t>Postgraduate</a:t>
            </a:r>
          </a:p>
        </p:txBody>
      </p:sp>
      <p:sp>
        <p:nvSpPr>
          <p:cNvPr id="7" name="Freeform 6">
            <a:extLst>
              <a:ext uri="{FF2B5EF4-FFF2-40B4-BE49-F238E27FC236}">
                <a16:creationId xmlns:a16="http://schemas.microsoft.com/office/drawing/2014/main" id="{BAC6AF63-6935-2540-8CED-8B2FF2C158D1}"/>
              </a:ext>
            </a:extLst>
          </p:cNvPr>
          <p:cNvSpPr/>
          <p:nvPr/>
        </p:nvSpPr>
        <p:spPr>
          <a:xfrm>
            <a:off x="432950" y="2498354"/>
            <a:ext cx="1098406"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Data Science</a:t>
            </a:r>
          </a:p>
        </p:txBody>
      </p:sp>
      <p:sp>
        <p:nvSpPr>
          <p:cNvPr id="8" name="Freeform 7">
            <a:extLst>
              <a:ext uri="{FF2B5EF4-FFF2-40B4-BE49-F238E27FC236}">
                <a16:creationId xmlns:a16="http://schemas.microsoft.com/office/drawing/2014/main" id="{E970502D-F46E-3445-B0A6-B572D8502F34}"/>
              </a:ext>
            </a:extLst>
          </p:cNvPr>
          <p:cNvSpPr/>
          <p:nvPr/>
        </p:nvSpPr>
        <p:spPr>
          <a:xfrm>
            <a:off x="1689915" y="2498354"/>
            <a:ext cx="994080"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 Cyber Security &amp; Digital Forensics </a:t>
            </a:r>
          </a:p>
        </p:txBody>
      </p:sp>
      <p:sp>
        <p:nvSpPr>
          <p:cNvPr id="9" name="Freeform 8">
            <a:extLst>
              <a:ext uri="{FF2B5EF4-FFF2-40B4-BE49-F238E27FC236}">
                <a16:creationId xmlns:a16="http://schemas.microsoft.com/office/drawing/2014/main" id="{D2475598-6999-5041-8C9B-764A51D91F3B}"/>
              </a:ext>
            </a:extLst>
          </p:cNvPr>
          <p:cNvSpPr/>
          <p:nvPr/>
        </p:nvSpPr>
        <p:spPr>
          <a:xfrm>
            <a:off x="2946879" y="2498354"/>
            <a:ext cx="994080"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Software Engineering &amp; Artificial Intelligence</a:t>
            </a:r>
          </a:p>
        </p:txBody>
      </p:sp>
      <p:sp>
        <p:nvSpPr>
          <p:cNvPr id="10" name="Freeform 9">
            <a:extLst>
              <a:ext uri="{FF2B5EF4-FFF2-40B4-BE49-F238E27FC236}">
                <a16:creationId xmlns:a16="http://schemas.microsoft.com/office/drawing/2014/main" id="{6CDADB29-1A38-544C-A68A-5DE829B3B438}"/>
              </a:ext>
            </a:extLst>
          </p:cNvPr>
          <p:cNvSpPr/>
          <p:nvPr/>
        </p:nvSpPr>
        <p:spPr>
          <a:xfrm>
            <a:off x="4254507" y="1237879"/>
            <a:ext cx="7646660" cy="899628"/>
          </a:xfrm>
          <a:custGeom>
            <a:avLst/>
            <a:gdLst>
              <a:gd name="connsiteX0" fmla="*/ 0 w 7491121"/>
              <a:gd name="connsiteY0" fmla="*/ 167481 h 1674812"/>
              <a:gd name="connsiteX1" fmla="*/ 167481 w 7491121"/>
              <a:gd name="connsiteY1" fmla="*/ 0 h 1674812"/>
              <a:gd name="connsiteX2" fmla="*/ 7323640 w 7491121"/>
              <a:gd name="connsiteY2" fmla="*/ 0 h 1674812"/>
              <a:gd name="connsiteX3" fmla="*/ 7491121 w 7491121"/>
              <a:gd name="connsiteY3" fmla="*/ 167481 h 1674812"/>
              <a:gd name="connsiteX4" fmla="*/ 7491121 w 7491121"/>
              <a:gd name="connsiteY4" fmla="*/ 1507331 h 1674812"/>
              <a:gd name="connsiteX5" fmla="*/ 7323640 w 7491121"/>
              <a:gd name="connsiteY5" fmla="*/ 1674812 h 1674812"/>
              <a:gd name="connsiteX6" fmla="*/ 167481 w 7491121"/>
              <a:gd name="connsiteY6" fmla="*/ 1674812 h 1674812"/>
              <a:gd name="connsiteX7" fmla="*/ 0 w 7491121"/>
              <a:gd name="connsiteY7" fmla="*/ 1507331 h 1674812"/>
              <a:gd name="connsiteX8" fmla="*/ 0 w 7491121"/>
              <a:gd name="connsiteY8" fmla="*/ 167481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91121" h="1674812">
                <a:moveTo>
                  <a:pt x="0" y="167481"/>
                </a:moveTo>
                <a:cubicBezTo>
                  <a:pt x="0" y="74984"/>
                  <a:pt x="74984" y="0"/>
                  <a:pt x="167481" y="0"/>
                </a:cubicBezTo>
                <a:lnTo>
                  <a:pt x="7323640" y="0"/>
                </a:lnTo>
                <a:cubicBezTo>
                  <a:pt x="7416137" y="0"/>
                  <a:pt x="7491121" y="74984"/>
                  <a:pt x="7491121" y="167481"/>
                </a:cubicBezTo>
                <a:lnTo>
                  <a:pt x="7491121" y="1507331"/>
                </a:lnTo>
                <a:cubicBezTo>
                  <a:pt x="7491121" y="1599828"/>
                  <a:pt x="7416137" y="1674812"/>
                  <a:pt x="7323640" y="1674812"/>
                </a:cubicBezTo>
                <a:lnTo>
                  <a:pt x="167481" y="1674812"/>
                </a:lnTo>
                <a:cubicBezTo>
                  <a:pt x="74984" y="1674812"/>
                  <a:pt x="0" y="1599828"/>
                  <a:pt x="0" y="1507331"/>
                </a:cubicBezTo>
                <a:lnTo>
                  <a:pt x="0" y="167481"/>
                </a:lnTo>
                <a:close/>
              </a:path>
            </a:pathLst>
          </a:cu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224314" tIns="224314" rIns="224314" bIns="224314" numCol="1" spcCol="1270" anchor="ctr" anchorCtr="0">
            <a:noAutofit/>
          </a:bodyPr>
          <a:lstStyle/>
          <a:p>
            <a:pPr marL="0" lvl="0" indent="0" algn="ctr" defTabSz="2044700">
              <a:lnSpc>
                <a:spcPct val="90000"/>
              </a:lnSpc>
              <a:spcBef>
                <a:spcPct val="0"/>
              </a:spcBef>
              <a:spcAft>
                <a:spcPct val="35000"/>
              </a:spcAft>
              <a:buNone/>
            </a:pPr>
            <a:r>
              <a:rPr lang="en-GB" sz="4000" kern="1200" dirty="0"/>
              <a:t>Undergraduate</a:t>
            </a:r>
            <a:endParaRPr lang="en-GB" sz="4600" kern="1200" dirty="0"/>
          </a:p>
        </p:txBody>
      </p:sp>
      <p:sp>
        <p:nvSpPr>
          <p:cNvPr id="11" name="Freeform 10">
            <a:extLst>
              <a:ext uri="{FF2B5EF4-FFF2-40B4-BE49-F238E27FC236}">
                <a16:creationId xmlns:a16="http://schemas.microsoft.com/office/drawing/2014/main" id="{74BDB540-91A9-274F-B288-FBE1B5F28611}"/>
              </a:ext>
            </a:extLst>
          </p:cNvPr>
          <p:cNvSpPr/>
          <p:nvPr/>
        </p:nvSpPr>
        <p:spPr>
          <a:xfrm>
            <a:off x="4254508" y="2498354"/>
            <a:ext cx="764824"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Applied Computing</a:t>
            </a:r>
          </a:p>
        </p:txBody>
      </p:sp>
      <p:sp>
        <p:nvSpPr>
          <p:cNvPr id="12" name="Freeform 11">
            <a:extLst>
              <a:ext uri="{FF2B5EF4-FFF2-40B4-BE49-F238E27FC236}">
                <a16:creationId xmlns:a16="http://schemas.microsoft.com/office/drawing/2014/main" id="{A7DE97E0-CF9F-4146-8F8F-00ABAE36F8A7}"/>
              </a:ext>
            </a:extLst>
          </p:cNvPr>
          <p:cNvSpPr/>
          <p:nvPr/>
        </p:nvSpPr>
        <p:spPr>
          <a:xfrm>
            <a:off x="7855261" y="2499135"/>
            <a:ext cx="627652"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Software 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ff x="6912123" y="2498345"/>
            <a:ext cx="764824"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Networks &amp; Cybersecurity</a:t>
            </a:r>
          </a:p>
        </p:txBody>
      </p:sp>
      <p:sp>
        <p:nvSpPr>
          <p:cNvPr id="14" name="Freeform 13">
            <a:extLst>
              <a:ext uri="{FF2B5EF4-FFF2-40B4-BE49-F238E27FC236}">
                <a16:creationId xmlns:a16="http://schemas.microsoft.com/office/drawing/2014/main" id="{BE4F148E-E8E3-B04A-9533-5CB107080C06}"/>
              </a:ext>
            </a:extLst>
          </p:cNvPr>
          <p:cNvSpPr/>
          <p:nvPr/>
        </p:nvSpPr>
        <p:spPr>
          <a:xfrm>
            <a:off x="6051936" y="2498744"/>
            <a:ext cx="721270"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Data </a:t>
            </a:r>
            <a:r>
              <a:rPr lang="en-GB" sz="2400" dirty="0"/>
              <a:t>&amp; Information Systems</a:t>
            </a:r>
            <a:endParaRPr lang="en-GB" sz="2400" kern="1200" dirty="0"/>
          </a:p>
        </p:txBody>
      </p:sp>
      <p:sp>
        <p:nvSpPr>
          <p:cNvPr id="15" name="Freeform 14">
            <a:extLst>
              <a:ext uri="{FF2B5EF4-FFF2-40B4-BE49-F238E27FC236}">
                <a16:creationId xmlns:a16="http://schemas.microsoft.com/office/drawing/2014/main" id="{9BD65BA4-8715-824D-922D-01167A8E0925}"/>
              </a:ext>
            </a:extLst>
          </p:cNvPr>
          <p:cNvSpPr/>
          <p:nvPr/>
        </p:nvSpPr>
        <p:spPr>
          <a:xfrm>
            <a:off x="8689200" y="2498344"/>
            <a:ext cx="686709"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Games Design and Games Development</a:t>
            </a:r>
          </a:p>
        </p:txBody>
      </p:sp>
      <p:sp>
        <p:nvSpPr>
          <p:cNvPr id="16" name="Freeform 15">
            <a:extLst>
              <a:ext uri="{FF2B5EF4-FFF2-40B4-BE49-F238E27FC236}">
                <a16:creationId xmlns:a16="http://schemas.microsoft.com/office/drawing/2014/main" id="{3B2A223F-89FF-3045-9AB0-BFABBD86D267}"/>
              </a:ext>
            </a:extLst>
          </p:cNvPr>
          <p:cNvSpPr/>
          <p:nvPr/>
        </p:nvSpPr>
        <p:spPr>
          <a:xfrm>
            <a:off x="10369190" y="2499525"/>
            <a:ext cx="686709"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Electrical &amp; Electronics Engineering</a:t>
            </a:r>
          </a:p>
        </p:txBody>
      </p:sp>
      <p:sp>
        <p:nvSpPr>
          <p:cNvPr id="18" name="Freeform 13">
            <a:extLst>
              <a:ext uri="{FF2B5EF4-FFF2-40B4-BE49-F238E27FC236}">
                <a16:creationId xmlns:a16="http://schemas.microsoft.com/office/drawing/2014/main" id="{6E0CF1A9-A214-4056-899E-A4860C48A2F3}"/>
              </a:ext>
            </a:extLst>
          </p:cNvPr>
          <p:cNvSpPr/>
          <p:nvPr/>
        </p:nvSpPr>
        <p:spPr>
          <a:xfrm>
            <a:off x="5171416" y="2498348"/>
            <a:ext cx="728436"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Animation and VFX</a:t>
            </a:r>
          </a:p>
        </p:txBody>
      </p:sp>
      <p:sp>
        <p:nvSpPr>
          <p:cNvPr id="4" name="Freeform 15">
            <a:extLst>
              <a:ext uri="{FF2B5EF4-FFF2-40B4-BE49-F238E27FC236}">
                <a16:creationId xmlns:a16="http://schemas.microsoft.com/office/drawing/2014/main" id="{3CD9716E-51CC-0ED6-E87F-DF74C787B2F7}"/>
              </a:ext>
            </a:extLst>
          </p:cNvPr>
          <p:cNvSpPr/>
          <p:nvPr/>
        </p:nvSpPr>
        <p:spPr>
          <a:xfrm>
            <a:off x="9524495" y="2499525"/>
            <a:ext cx="686709"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 Web Development</a:t>
            </a:r>
          </a:p>
        </p:txBody>
      </p:sp>
      <p:sp>
        <p:nvSpPr>
          <p:cNvPr id="17" name="Freeform 15">
            <a:extLst>
              <a:ext uri="{FF2B5EF4-FFF2-40B4-BE49-F238E27FC236}">
                <a16:creationId xmlns:a16="http://schemas.microsoft.com/office/drawing/2014/main" id="{B46D65BF-22C3-2041-E0B8-10AC7A250444}"/>
              </a:ext>
            </a:extLst>
          </p:cNvPr>
          <p:cNvSpPr/>
          <p:nvPr/>
        </p:nvSpPr>
        <p:spPr>
          <a:xfrm>
            <a:off x="11214458" y="2515349"/>
            <a:ext cx="686709"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Embedded Electronic Systems</a:t>
            </a:r>
          </a:p>
        </p:txBody>
      </p:sp>
    </p:spTree>
    <p:extLst>
      <p:ext uri="{BB962C8B-B14F-4D97-AF65-F5344CB8AC3E}">
        <p14:creationId xmlns:p14="http://schemas.microsoft.com/office/powerpoint/2010/main" val="3422097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401917" y="151785"/>
            <a:ext cx="9029759" cy="1066184"/>
          </a:xfrm>
        </p:spPr>
        <p:txBody>
          <a:bodyPr>
            <a:noAutofit/>
          </a:bodyPr>
          <a:lstStyle/>
          <a:p>
            <a:r>
              <a:rPr lang="en-GB" sz="3600" b="1" dirty="0">
                <a:solidFill>
                  <a:schemeClr val="accent1">
                    <a:lumMod val="75000"/>
                  </a:schemeClr>
                </a:solidFill>
              </a:rPr>
              <a:t>Applied Computing Management Team</a:t>
            </a:r>
          </a:p>
        </p:txBody>
      </p:sp>
      <p:pic>
        <p:nvPicPr>
          <p:cNvPr id="1026" name="Picture 2" descr="kapilan radhakrishnan">
            <a:extLst>
              <a:ext uri="{FF2B5EF4-FFF2-40B4-BE49-F238E27FC236}">
                <a16:creationId xmlns:a16="http://schemas.microsoft.com/office/drawing/2014/main" id="{E0F63ECF-0FAD-49EC-ABA2-4725FC896F91}"/>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2517301" y="1315021"/>
            <a:ext cx="1983610" cy="256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2">
            <a:extLst>
              <a:ext uri="{FF2B5EF4-FFF2-40B4-BE49-F238E27FC236}">
                <a16:creationId xmlns:a16="http://schemas.microsoft.com/office/drawing/2014/main" id="{F329E87E-E14D-4A9E-9970-2AEE75F9D1C4}"/>
              </a:ext>
            </a:extLst>
          </p:cNvPr>
          <p:cNvSpPr>
            <a:spLocks noGrp="1"/>
          </p:cNvSpPr>
          <p:nvPr>
            <p:ph idx="1"/>
          </p:nvPr>
        </p:nvSpPr>
        <p:spPr>
          <a:xfrm>
            <a:off x="1932192" y="4203780"/>
            <a:ext cx="4067916" cy="1251623"/>
          </a:xfrm>
        </p:spPr>
        <p:txBody>
          <a:bodyPr>
            <a:normAutofit/>
          </a:bodyPr>
          <a:lstStyle/>
          <a:p>
            <a:pPr marL="0" indent="0">
              <a:buNone/>
            </a:pPr>
            <a:r>
              <a:rPr lang="en-GB" sz="2400" b="1" dirty="0"/>
              <a:t>Dr Kapilan Radhakrishnan Academic Director</a:t>
            </a:r>
          </a:p>
        </p:txBody>
      </p:sp>
      <p:pic>
        <p:nvPicPr>
          <p:cNvPr id="1031" name="Picture 7" descr="gt">
            <a:extLst>
              <a:ext uri="{FF2B5EF4-FFF2-40B4-BE49-F238E27FC236}">
                <a16:creationId xmlns:a16="http://schemas.microsoft.com/office/drawing/2014/main" id="{1792AF0C-2C13-48FD-9CA2-D6A0C4156599}"/>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8102257" y="1318752"/>
            <a:ext cx="2121760" cy="2542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2">
            <a:extLst>
              <a:ext uri="{FF2B5EF4-FFF2-40B4-BE49-F238E27FC236}">
                <a16:creationId xmlns:a16="http://schemas.microsoft.com/office/drawing/2014/main" id="{6813A29D-AE0D-1B1F-1F97-D5916FF72A4B}"/>
              </a:ext>
            </a:extLst>
          </p:cNvPr>
          <p:cNvSpPr txBox="1">
            <a:spLocks/>
          </p:cNvSpPr>
          <p:nvPr/>
        </p:nvSpPr>
        <p:spPr>
          <a:xfrm>
            <a:off x="7686171" y="3955550"/>
            <a:ext cx="3799233" cy="1583698"/>
          </a:xfrm>
          <a:prstGeom prst="rect">
            <a:avLst/>
          </a:prstGeom>
        </p:spPr>
        <p:txBody>
          <a:bodyPr vert="horz" wrap="none" lIns="0" tIns="0" rIns="0" bIns="0" rtlCol="0" anchor="t" anchorCtr="0">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b="1" dirty="0">
                <a:solidFill>
                  <a:schemeClr val="tx1"/>
                </a:solidFill>
              </a:rPr>
              <a:t>Ms Gaynor Thomas</a:t>
            </a:r>
          </a:p>
          <a:p>
            <a:r>
              <a:rPr lang="en-GB" sz="1800" b="1" dirty="0">
                <a:solidFill>
                  <a:schemeClr val="tx1"/>
                </a:solidFill>
              </a:rPr>
              <a:t>Assistant Academic Director &amp; </a:t>
            </a:r>
          </a:p>
          <a:p>
            <a:r>
              <a:rPr lang="en-GB" sz="1800" b="1" dirty="0">
                <a:solidFill>
                  <a:schemeClr val="tx1"/>
                </a:solidFill>
              </a:rPr>
              <a:t>Digital Degree Apprenticeships </a:t>
            </a:r>
          </a:p>
          <a:p>
            <a:r>
              <a:rPr lang="en-GB" sz="1800" b="1" dirty="0">
                <a:solidFill>
                  <a:schemeClr val="tx1"/>
                </a:solidFill>
              </a:rPr>
              <a:t>Programme Manager</a:t>
            </a:r>
          </a:p>
          <a:p>
            <a:r>
              <a:rPr lang="en-GB" sz="1800" b="1" dirty="0">
                <a:solidFill>
                  <a:schemeClr val="tx1"/>
                </a:solidFill>
              </a:rPr>
              <a:t>Moodle Champion</a:t>
            </a:r>
          </a:p>
        </p:txBody>
      </p:sp>
    </p:spTree>
    <p:extLst>
      <p:ext uri="{BB962C8B-B14F-4D97-AF65-F5344CB8AC3E}">
        <p14:creationId xmlns:p14="http://schemas.microsoft.com/office/powerpoint/2010/main" val="647766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649264" y="328926"/>
            <a:ext cx="5751536" cy="606549"/>
          </a:xfrm>
        </p:spPr>
        <p:txBody>
          <a:bodyPr>
            <a:noAutofit/>
          </a:bodyPr>
          <a:lstStyle/>
          <a:p>
            <a:r>
              <a:rPr lang="en-GB" sz="3600" b="1" dirty="0">
                <a:solidFill>
                  <a:schemeClr val="accent1">
                    <a:lumMod val="75000"/>
                  </a:schemeClr>
                </a:solidFill>
              </a:rPr>
              <a:t>Electronics Programme Team</a:t>
            </a:r>
          </a:p>
        </p:txBody>
      </p:sp>
      <p:pic>
        <p:nvPicPr>
          <p:cNvPr id="15" name="Picture 14" descr="A person with dark hair wearing a black shirt&#10;&#10;Description automatically generated">
            <a:extLst>
              <a:ext uri="{FF2B5EF4-FFF2-40B4-BE49-F238E27FC236}">
                <a16:creationId xmlns:a16="http://schemas.microsoft.com/office/drawing/2014/main" id="{308C2C04-EADF-93EE-BD66-46E4DE56F82A}"/>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5096226" y="1385434"/>
            <a:ext cx="2031216" cy="2308032"/>
          </a:xfrm>
          <a:prstGeom prst="rect">
            <a:avLst/>
          </a:prstGeom>
        </p:spPr>
      </p:pic>
      <p:sp>
        <p:nvSpPr>
          <p:cNvPr id="16" name="Content Placeholder 2">
            <a:extLst>
              <a:ext uri="{FF2B5EF4-FFF2-40B4-BE49-F238E27FC236}">
                <a16:creationId xmlns:a16="http://schemas.microsoft.com/office/drawing/2014/main" id="{FBB27D8C-17D9-504F-17AF-9BCFCADDCC64}"/>
              </a:ext>
            </a:extLst>
          </p:cNvPr>
          <p:cNvSpPr txBox="1">
            <a:spLocks/>
          </p:cNvSpPr>
          <p:nvPr/>
        </p:nvSpPr>
        <p:spPr>
          <a:xfrm>
            <a:off x="5442992" y="3898507"/>
            <a:ext cx="1636611"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dirty="0">
                <a:solidFill>
                  <a:schemeClr val="tx1"/>
                </a:solidFill>
              </a:rPr>
              <a:t>Jenifer Prince</a:t>
            </a:r>
          </a:p>
        </p:txBody>
      </p:sp>
      <p:sp>
        <p:nvSpPr>
          <p:cNvPr id="5" name="Content Placeholder 2">
            <a:extLst>
              <a:ext uri="{FF2B5EF4-FFF2-40B4-BE49-F238E27FC236}">
                <a16:creationId xmlns:a16="http://schemas.microsoft.com/office/drawing/2014/main" id="{491DF2B0-9E74-5A2C-E832-322E0396573B}"/>
              </a:ext>
            </a:extLst>
          </p:cNvPr>
          <p:cNvSpPr txBox="1">
            <a:spLocks/>
          </p:cNvSpPr>
          <p:nvPr/>
        </p:nvSpPr>
        <p:spPr>
          <a:xfrm>
            <a:off x="195674" y="3795749"/>
            <a:ext cx="2357520" cy="971850"/>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2000" dirty="0">
                <a:solidFill>
                  <a:schemeClr val="tx1"/>
                </a:solidFill>
              </a:rPr>
              <a:t>Steve Mosey</a:t>
            </a:r>
          </a:p>
          <a:p>
            <a:pPr marL="0" indent="0" algn="ctr">
              <a:buNone/>
            </a:pPr>
            <a:r>
              <a:rPr lang="en-GB" sz="2000" dirty="0">
                <a:solidFill>
                  <a:schemeClr val="tx1"/>
                </a:solidFill>
              </a:rPr>
              <a:t>Programme Manager</a:t>
            </a:r>
          </a:p>
          <a:p>
            <a:pPr marL="0" indent="0" algn="ctr">
              <a:buNone/>
            </a:pPr>
            <a:endParaRPr lang="en-GB" sz="2000" dirty="0">
              <a:solidFill>
                <a:schemeClr val="tx1"/>
              </a:solidFill>
            </a:endParaRPr>
          </a:p>
        </p:txBody>
      </p:sp>
      <p:pic>
        <p:nvPicPr>
          <p:cNvPr id="9" name="Picture 8">
            <a:extLst>
              <a:ext uri="{FF2B5EF4-FFF2-40B4-BE49-F238E27FC236}">
                <a16:creationId xmlns:a16="http://schemas.microsoft.com/office/drawing/2014/main" id="{FF339AAE-AA51-EC65-FB2B-E8B4078D122B}"/>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387233" y="1406099"/>
            <a:ext cx="1974403" cy="2241648"/>
          </a:xfrm>
          <a:prstGeom prst="rect">
            <a:avLst/>
          </a:prstGeom>
        </p:spPr>
      </p:pic>
      <p:pic>
        <p:nvPicPr>
          <p:cNvPr id="11" name="Picture 10" descr="A person with a beard and mustache&#10;&#10;Description automatically generated">
            <a:extLst>
              <a:ext uri="{FF2B5EF4-FFF2-40B4-BE49-F238E27FC236}">
                <a16:creationId xmlns:a16="http://schemas.microsoft.com/office/drawing/2014/main" id="{7188E685-A7DC-7C9D-BDC0-FA2C2B2BCEF4}"/>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2826377" y="1385434"/>
            <a:ext cx="1879550" cy="2308032"/>
          </a:xfrm>
          <a:prstGeom prst="rect">
            <a:avLst/>
          </a:prstGeom>
        </p:spPr>
      </p:pic>
      <p:sp>
        <p:nvSpPr>
          <p:cNvPr id="14" name="Content Placeholder 2">
            <a:extLst>
              <a:ext uri="{FF2B5EF4-FFF2-40B4-BE49-F238E27FC236}">
                <a16:creationId xmlns:a16="http://schemas.microsoft.com/office/drawing/2014/main" id="{6A672713-E80B-94CA-2A57-600E91B6D975}"/>
              </a:ext>
            </a:extLst>
          </p:cNvPr>
          <p:cNvSpPr txBox="1">
            <a:spLocks/>
          </p:cNvSpPr>
          <p:nvPr/>
        </p:nvSpPr>
        <p:spPr>
          <a:xfrm>
            <a:off x="2908887" y="3898507"/>
            <a:ext cx="1936388" cy="86909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dirty="0">
                <a:solidFill>
                  <a:schemeClr val="tx1"/>
                </a:solidFill>
              </a:rPr>
              <a:t>Stalin Jacob </a:t>
            </a:r>
            <a:r>
              <a:rPr lang="en-GB" sz="2000" dirty="0" err="1">
                <a:solidFill>
                  <a:schemeClr val="tx1"/>
                </a:solidFill>
              </a:rPr>
              <a:t>Dhas</a:t>
            </a:r>
            <a:endParaRPr lang="en-GB" sz="2000" dirty="0">
              <a:solidFill>
                <a:schemeClr val="tx1"/>
              </a:solidFill>
            </a:endParaRPr>
          </a:p>
        </p:txBody>
      </p:sp>
      <p:pic>
        <p:nvPicPr>
          <p:cNvPr id="18" name="Picture 17" descr="A person wearing glasses&#10;&#10;Description automatically generated with medium confidence">
            <a:extLst>
              <a:ext uri="{FF2B5EF4-FFF2-40B4-BE49-F238E27FC236}">
                <a16:creationId xmlns:a16="http://schemas.microsoft.com/office/drawing/2014/main" id="{EEB45BC8-7AEA-23BF-32F4-EA3B75CA47F0}"/>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7486074" y="1417372"/>
            <a:ext cx="2031216" cy="2308032"/>
          </a:xfrm>
          <a:prstGeom prst="rect">
            <a:avLst/>
          </a:prstGeom>
          <a:noFill/>
          <a:ln>
            <a:noFill/>
          </a:ln>
        </p:spPr>
      </p:pic>
      <p:sp>
        <p:nvSpPr>
          <p:cNvPr id="22" name="Content Placeholder 2">
            <a:extLst>
              <a:ext uri="{FF2B5EF4-FFF2-40B4-BE49-F238E27FC236}">
                <a16:creationId xmlns:a16="http://schemas.microsoft.com/office/drawing/2014/main" id="{DAE87985-B33E-AA16-5C41-763F6ED149CC}"/>
              </a:ext>
            </a:extLst>
          </p:cNvPr>
          <p:cNvSpPr txBox="1">
            <a:spLocks/>
          </p:cNvSpPr>
          <p:nvPr/>
        </p:nvSpPr>
        <p:spPr>
          <a:xfrm>
            <a:off x="7961754" y="3840621"/>
            <a:ext cx="1757488" cy="425571"/>
          </a:xfrm>
          <a:prstGeom prst="rect">
            <a:avLst/>
          </a:prstGeom>
        </p:spPr>
        <p:txBody>
          <a:bodyPr vert="horz" lIns="68580" tIns="34290" rIns="68580" bIns="3429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dirty="0">
                <a:solidFill>
                  <a:schemeClr val="tx1"/>
                </a:solidFill>
              </a:rPr>
              <a:t>Gary Jones</a:t>
            </a:r>
          </a:p>
        </p:txBody>
      </p:sp>
      <p:sp>
        <p:nvSpPr>
          <p:cNvPr id="23" name="Rectangle 2">
            <a:extLst>
              <a:ext uri="{FF2B5EF4-FFF2-40B4-BE49-F238E27FC236}">
                <a16:creationId xmlns:a16="http://schemas.microsoft.com/office/drawing/2014/main" id="{8A1601BE-2907-AFF4-E8E7-3ADE5DD57A04}"/>
              </a:ext>
            </a:extLst>
          </p:cNvPr>
          <p:cNvSpPr>
            <a:spLocks noChangeArrowheads="1"/>
          </p:cNvSpPr>
          <p:nvPr/>
        </p:nvSpPr>
        <p:spPr bwMode="auto">
          <a:xfrm>
            <a:off x="3877081" y="3647747"/>
            <a:ext cx="10207661"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25" name="Picture 1" descr="Image preview">
            <a:extLst>
              <a:ext uri="{FF2B5EF4-FFF2-40B4-BE49-F238E27FC236}">
                <a16:creationId xmlns:a16="http://schemas.microsoft.com/office/drawing/2014/main" id="{4EC5B714-481A-6AEC-9051-38456E5E7669}"/>
              </a:ext>
            </a:extLst>
          </p:cNvPr>
          <p:cNvPicPr>
            <a:picLocks noChangeAspect="1" noChangeArrowheads="1"/>
          </p:cNvPicPr>
          <p:nvPr/>
        </p:nvPicPr>
        <p:blipFill>
          <a:blip r:embed="rId6" r:link="rId7" cstate="print">
            <a:extLst>
              <a:ext uri="{28A0092B-C50C-407E-A947-70E740481C1C}">
                <a14:useLocalDpi xmlns:a14="http://schemas.microsoft.com/office/drawing/2010/main"/>
              </a:ext>
            </a:extLst>
          </a:blip>
          <a:srcRect/>
          <a:stretch>
            <a:fillRect/>
          </a:stretch>
        </p:blipFill>
        <p:spPr bwMode="auto">
          <a:xfrm>
            <a:off x="9719242" y="1422816"/>
            <a:ext cx="2132332" cy="2302588"/>
          </a:xfrm>
          <a:prstGeom prst="rect">
            <a:avLst/>
          </a:prstGeom>
          <a:noFill/>
          <a:extLst>
            <a:ext uri="{909E8E84-426E-40DD-AFC4-6F175D3DCCD1}">
              <a14:hiddenFill xmlns:a14="http://schemas.microsoft.com/office/drawing/2010/main">
                <a:solidFill>
                  <a:srgbClr val="FFFFFF"/>
                </a:solidFill>
              </a14:hiddenFill>
            </a:ext>
          </a:extLst>
        </p:spPr>
      </p:pic>
      <p:sp>
        <p:nvSpPr>
          <p:cNvPr id="26" name="Content Placeholder 2">
            <a:extLst>
              <a:ext uri="{FF2B5EF4-FFF2-40B4-BE49-F238E27FC236}">
                <a16:creationId xmlns:a16="http://schemas.microsoft.com/office/drawing/2014/main" id="{7AFA23EE-2266-69A0-4E85-A6DE01434541}"/>
              </a:ext>
            </a:extLst>
          </p:cNvPr>
          <p:cNvSpPr txBox="1">
            <a:spLocks/>
          </p:cNvSpPr>
          <p:nvPr/>
        </p:nvSpPr>
        <p:spPr>
          <a:xfrm>
            <a:off x="10175699" y="3795749"/>
            <a:ext cx="1557122" cy="425571"/>
          </a:xfrm>
          <a:prstGeom prst="rect">
            <a:avLst/>
          </a:prstGeom>
        </p:spPr>
        <p:txBody>
          <a:bodyPr vert="horz" lIns="68580" tIns="34290" rIns="68580" bIns="3429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dirty="0">
                <a:solidFill>
                  <a:schemeClr val="tx1"/>
                </a:solidFill>
              </a:rPr>
              <a:t>Nigel Davies</a:t>
            </a:r>
          </a:p>
        </p:txBody>
      </p:sp>
    </p:spTree>
    <p:extLst>
      <p:ext uri="{BB962C8B-B14F-4D97-AF65-F5344CB8AC3E}">
        <p14:creationId xmlns:p14="http://schemas.microsoft.com/office/powerpoint/2010/main" val="1269557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199164" y="282151"/>
            <a:ext cx="8224573" cy="606549"/>
          </a:xfrm>
        </p:spPr>
        <p:txBody>
          <a:bodyPr>
            <a:noAutofit/>
          </a:bodyPr>
          <a:lstStyle/>
          <a:p>
            <a:r>
              <a:rPr lang="en-GB" sz="3600" b="1" dirty="0">
                <a:solidFill>
                  <a:schemeClr val="accent1">
                    <a:lumMod val="75000"/>
                  </a:schemeClr>
                </a:solidFill>
              </a:rPr>
              <a:t>Apprenticeship Liaison Officers (ALO)</a:t>
            </a:r>
          </a:p>
        </p:txBody>
      </p:sp>
      <p:pic>
        <p:nvPicPr>
          <p:cNvPr id="10" name="Picture 9" descr="A person smiling at camera&#10;&#10;Description automatically generated">
            <a:extLst>
              <a:ext uri="{FF2B5EF4-FFF2-40B4-BE49-F238E27FC236}">
                <a16:creationId xmlns:a16="http://schemas.microsoft.com/office/drawing/2014/main" id="{90F35994-570A-C6C9-C4E6-4D7D3ED3F146}"/>
              </a:ext>
            </a:extLst>
          </p:cNvPr>
          <p:cNvPicPr>
            <a:picLocks noChangeAspect="1"/>
          </p:cNvPicPr>
          <p:nvPr/>
        </p:nvPicPr>
        <p:blipFill>
          <a:blip r:embed="rId2"/>
          <a:stretch>
            <a:fillRect/>
          </a:stretch>
        </p:blipFill>
        <p:spPr>
          <a:xfrm>
            <a:off x="991158" y="1480162"/>
            <a:ext cx="2269979" cy="2525836"/>
          </a:xfrm>
          <a:prstGeom prst="rect">
            <a:avLst/>
          </a:prstGeom>
        </p:spPr>
      </p:pic>
      <p:pic>
        <p:nvPicPr>
          <p:cNvPr id="20" name="Picture 19" descr="A person wearing a hat and holding flowers&#10;&#10;Description automatically generated">
            <a:extLst>
              <a:ext uri="{FF2B5EF4-FFF2-40B4-BE49-F238E27FC236}">
                <a16:creationId xmlns:a16="http://schemas.microsoft.com/office/drawing/2014/main" id="{126B34C9-5FB5-115D-A290-599E7CF0696D}"/>
              </a:ext>
            </a:extLst>
          </p:cNvPr>
          <p:cNvPicPr>
            <a:picLocks noChangeAspect="1"/>
          </p:cNvPicPr>
          <p:nvPr/>
        </p:nvPicPr>
        <p:blipFill>
          <a:blip r:embed="rId3"/>
          <a:stretch>
            <a:fillRect/>
          </a:stretch>
        </p:blipFill>
        <p:spPr>
          <a:xfrm>
            <a:off x="6796481" y="1480162"/>
            <a:ext cx="2067979" cy="2525836"/>
          </a:xfrm>
          <a:prstGeom prst="rect">
            <a:avLst/>
          </a:prstGeom>
        </p:spPr>
      </p:pic>
      <p:sp>
        <p:nvSpPr>
          <p:cNvPr id="29" name="Content Placeholder 2">
            <a:extLst>
              <a:ext uri="{FF2B5EF4-FFF2-40B4-BE49-F238E27FC236}">
                <a16:creationId xmlns:a16="http://schemas.microsoft.com/office/drawing/2014/main" id="{9F1C9DE3-EFD0-C365-3095-3BBB157E8CBB}"/>
              </a:ext>
            </a:extLst>
          </p:cNvPr>
          <p:cNvSpPr txBox="1">
            <a:spLocks/>
          </p:cNvSpPr>
          <p:nvPr/>
        </p:nvSpPr>
        <p:spPr>
          <a:xfrm>
            <a:off x="1181544" y="4164189"/>
            <a:ext cx="1684739" cy="348681"/>
          </a:xfrm>
          <a:prstGeom prst="rect">
            <a:avLst/>
          </a:prstGeom>
        </p:spPr>
        <p:txBody>
          <a:bodyPr vert="horz" lIns="68580" tIns="34290" rIns="68580" bIns="34290" rtlCol="0">
            <a:normAutofit lnSpcReduction="10000"/>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2000" dirty="0">
                <a:solidFill>
                  <a:schemeClr val="tx1"/>
                </a:solidFill>
              </a:rPr>
              <a:t>Emma Davies</a:t>
            </a:r>
          </a:p>
        </p:txBody>
      </p:sp>
      <p:sp>
        <p:nvSpPr>
          <p:cNvPr id="30" name="Content Placeholder 2">
            <a:extLst>
              <a:ext uri="{FF2B5EF4-FFF2-40B4-BE49-F238E27FC236}">
                <a16:creationId xmlns:a16="http://schemas.microsoft.com/office/drawing/2014/main" id="{50A34882-DE81-50E2-4A92-C3CB501BEE59}"/>
              </a:ext>
            </a:extLst>
          </p:cNvPr>
          <p:cNvSpPr txBox="1">
            <a:spLocks/>
          </p:cNvSpPr>
          <p:nvPr/>
        </p:nvSpPr>
        <p:spPr>
          <a:xfrm>
            <a:off x="6988100" y="4046108"/>
            <a:ext cx="1684739" cy="348681"/>
          </a:xfrm>
          <a:prstGeom prst="rect">
            <a:avLst/>
          </a:prstGeom>
        </p:spPr>
        <p:txBody>
          <a:bodyPr vert="horz" lIns="68580" tIns="34290" rIns="68580" bIns="3429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2000" dirty="0">
                <a:solidFill>
                  <a:schemeClr val="tx1"/>
                </a:solidFill>
              </a:rPr>
              <a:t>Yang Lu</a:t>
            </a:r>
          </a:p>
        </p:txBody>
      </p:sp>
      <p:pic>
        <p:nvPicPr>
          <p:cNvPr id="32" name="Picture 31" descr="A person smiling at the camera&#10;&#10;Description automatically generated">
            <a:extLst>
              <a:ext uri="{FF2B5EF4-FFF2-40B4-BE49-F238E27FC236}">
                <a16:creationId xmlns:a16="http://schemas.microsoft.com/office/drawing/2014/main" id="{AB3E2E21-6FEB-F505-75BA-F86311A687EC}"/>
              </a:ext>
            </a:extLst>
          </p:cNvPr>
          <p:cNvPicPr>
            <a:picLocks noChangeAspect="1"/>
          </p:cNvPicPr>
          <p:nvPr/>
        </p:nvPicPr>
        <p:blipFill>
          <a:blip r:embed="rId4"/>
          <a:stretch>
            <a:fillRect/>
          </a:stretch>
        </p:blipFill>
        <p:spPr>
          <a:xfrm>
            <a:off x="3989917" y="1480162"/>
            <a:ext cx="2269979" cy="2525836"/>
          </a:xfrm>
          <a:prstGeom prst="rect">
            <a:avLst/>
          </a:prstGeom>
        </p:spPr>
      </p:pic>
      <p:sp>
        <p:nvSpPr>
          <p:cNvPr id="33" name="Content Placeholder 2">
            <a:extLst>
              <a:ext uri="{FF2B5EF4-FFF2-40B4-BE49-F238E27FC236}">
                <a16:creationId xmlns:a16="http://schemas.microsoft.com/office/drawing/2014/main" id="{0294A766-8087-7115-C130-C8844B4C6E4A}"/>
              </a:ext>
            </a:extLst>
          </p:cNvPr>
          <p:cNvSpPr txBox="1">
            <a:spLocks/>
          </p:cNvSpPr>
          <p:nvPr/>
        </p:nvSpPr>
        <p:spPr>
          <a:xfrm>
            <a:off x="4282536" y="4006671"/>
            <a:ext cx="1684739" cy="348681"/>
          </a:xfrm>
          <a:prstGeom prst="rect">
            <a:avLst/>
          </a:prstGeom>
        </p:spPr>
        <p:txBody>
          <a:bodyPr vert="horz" lIns="68580" tIns="34290" rIns="68580" bIns="3429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2000" dirty="0">
                <a:solidFill>
                  <a:schemeClr val="tx1"/>
                </a:solidFill>
              </a:rPr>
              <a:t>Paul Issac</a:t>
            </a:r>
          </a:p>
        </p:txBody>
      </p:sp>
      <p:pic>
        <p:nvPicPr>
          <p:cNvPr id="35" name="Picture 34" descr="A person in a blue shirt&#10;&#10;Description automatically generated">
            <a:extLst>
              <a:ext uri="{FF2B5EF4-FFF2-40B4-BE49-F238E27FC236}">
                <a16:creationId xmlns:a16="http://schemas.microsoft.com/office/drawing/2014/main" id="{E38FA88B-6DE6-3CD6-F294-BD48CFA41769}"/>
              </a:ext>
            </a:extLst>
          </p:cNvPr>
          <p:cNvPicPr>
            <a:picLocks noChangeAspect="1"/>
          </p:cNvPicPr>
          <p:nvPr/>
        </p:nvPicPr>
        <p:blipFill>
          <a:blip r:embed="rId5"/>
          <a:stretch>
            <a:fillRect/>
          </a:stretch>
        </p:blipFill>
        <p:spPr>
          <a:xfrm>
            <a:off x="9401045" y="1480162"/>
            <a:ext cx="2103772" cy="2525836"/>
          </a:xfrm>
          <a:prstGeom prst="rect">
            <a:avLst/>
          </a:prstGeom>
        </p:spPr>
      </p:pic>
      <p:sp>
        <p:nvSpPr>
          <p:cNvPr id="36" name="Content Placeholder 2">
            <a:extLst>
              <a:ext uri="{FF2B5EF4-FFF2-40B4-BE49-F238E27FC236}">
                <a16:creationId xmlns:a16="http://schemas.microsoft.com/office/drawing/2014/main" id="{4EE190C5-A396-4234-42AC-34115E5D3212}"/>
              </a:ext>
            </a:extLst>
          </p:cNvPr>
          <p:cNvSpPr txBox="1">
            <a:spLocks/>
          </p:cNvSpPr>
          <p:nvPr/>
        </p:nvSpPr>
        <p:spPr>
          <a:xfrm>
            <a:off x="9693664" y="4046107"/>
            <a:ext cx="1684739" cy="348681"/>
          </a:xfrm>
          <a:prstGeom prst="rect">
            <a:avLst/>
          </a:prstGeom>
        </p:spPr>
        <p:txBody>
          <a:bodyPr vert="horz" lIns="68580" tIns="34290" rIns="68580" bIns="3429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2000" dirty="0">
                <a:solidFill>
                  <a:schemeClr val="tx1"/>
                </a:solidFill>
              </a:rPr>
              <a:t>Gavin Thomas</a:t>
            </a:r>
          </a:p>
        </p:txBody>
      </p:sp>
    </p:spTree>
    <p:extLst>
      <p:ext uri="{BB962C8B-B14F-4D97-AF65-F5344CB8AC3E}">
        <p14:creationId xmlns:p14="http://schemas.microsoft.com/office/powerpoint/2010/main" val="2003021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FE54B-3901-41A1-9ACF-6F65B06FE90B}"/>
              </a:ext>
            </a:extLst>
          </p:cNvPr>
          <p:cNvSpPr>
            <a:spLocks noGrp="1"/>
          </p:cNvSpPr>
          <p:nvPr>
            <p:ph type="title"/>
          </p:nvPr>
        </p:nvSpPr>
        <p:spPr/>
        <p:txBody>
          <a:bodyPr>
            <a:normAutofit/>
          </a:bodyPr>
          <a:lstStyle/>
          <a:p>
            <a:r>
              <a:rPr lang="en-GB" b="1" dirty="0">
                <a:solidFill>
                  <a:schemeClr val="accent1">
                    <a:lumMod val="75000"/>
                  </a:schemeClr>
                </a:solidFill>
              </a:rPr>
              <a:t>Our Ethos</a:t>
            </a:r>
          </a:p>
        </p:txBody>
      </p:sp>
      <p:sp>
        <p:nvSpPr>
          <p:cNvPr id="3" name="Content Placeholder 2">
            <a:extLst>
              <a:ext uri="{FF2B5EF4-FFF2-40B4-BE49-F238E27FC236}">
                <a16:creationId xmlns:a16="http://schemas.microsoft.com/office/drawing/2014/main" id="{787FE88A-1C43-4FDA-825F-EBCCA506F685}"/>
              </a:ext>
            </a:extLst>
          </p:cNvPr>
          <p:cNvSpPr>
            <a:spLocks noGrp="1"/>
          </p:cNvSpPr>
          <p:nvPr>
            <p:ph idx="1"/>
          </p:nvPr>
        </p:nvSpPr>
        <p:spPr>
          <a:xfrm>
            <a:off x="493761" y="1781970"/>
            <a:ext cx="8136904" cy="2736304"/>
          </a:xfrm>
        </p:spPr>
        <p:txBody>
          <a:bodyPr>
            <a:normAutofit lnSpcReduction="10000"/>
          </a:bodyPr>
          <a:lstStyle/>
          <a:p>
            <a:pPr marL="457200" indent="-457200">
              <a:buFont typeface="Arial" panose="020B0604020202020204" pitchFamily="34" charset="0"/>
              <a:buChar char="•"/>
            </a:pPr>
            <a:r>
              <a:rPr lang="en-GB" dirty="0"/>
              <a:t>Respect and support every individual </a:t>
            </a:r>
          </a:p>
          <a:p>
            <a:pPr marL="457200" indent="-457200">
              <a:buFont typeface="Arial" panose="020B0604020202020204" pitchFamily="34" charset="0"/>
              <a:buChar char="•"/>
            </a:pPr>
            <a:r>
              <a:rPr lang="en-GB" dirty="0"/>
              <a:t>Provide you with best learning and teaching experience </a:t>
            </a:r>
          </a:p>
          <a:p>
            <a:pPr marL="457200" indent="-457200">
              <a:buFont typeface="Arial" panose="020B0604020202020204" pitchFamily="34" charset="0"/>
              <a:buChar char="•"/>
            </a:pPr>
            <a:r>
              <a:rPr lang="en-GB" dirty="0"/>
              <a:t>Work with industries</a:t>
            </a:r>
          </a:p>
          <a:p>
            <a:pPr marL="457200" indent="-457200">
              <a:buFont typeface="Arial" panose="020B0604020202020204" pitchFamily="34" charset="0"/>
              <a:buChar char="•"/>
            </a:pPr>
            <a:r>
              <a:rPr lang="en-GB" dirty="0"/>
              <a:t>Inclusive and team working </a:t>
            </a:r>
          </a:p>
          <a:p>
            <a:pPr marL="457200" indent="-457200">
              <a:buFont typeface="Arial" panose="020B0604020202020204" pitchFamily="34" charset="0"/>
              <a:buChar char="•"/>
            </a:pPr>
            <a:r>
              <a:rPr lang="en-GB" dirty="0"/>
              <a:t>Student voice</a:t>
            </a:r>
          </a:p>
          <a:p>
            <a:pPr marL="457200" indent="-45720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2D88F47B-26DB-4347-990A-D765C3651730}"/>
              </a:ext>
            </a:extLst>
          </p:cNvPr>
          <p:cNvSpPr txBox="1"/>
          <p:nvPr/>
        </p:nvSpPr>
        <p:spPr>
          <a:xfrm>
            <a:off x="4968323" y="456407"/>
            <a:ext cx="2908438" cy="707886"/>
          </a:xfrm>
          <a:prstGeom prst="rect">
            <a:avLst/>
          </a:prstGeom>
          <a:noFill/>
        </p:spPr>
        <p:txBody>
          <a:bodyPr wrap="square">
            <a:spAutoFit/>
          </a:bodyPr>
          <a:lstStyle/>
          <a:p>
            <a:r>
              <a:rPr lang="en-GB" sz="4000" dirty="0">
                <a:solidFill>
                  <a:schemeClr val="bg1"/>
                </a:solidFill>
              </a:rPr>
              <a:t>Our Ethos</a:t>
            </a:r>
          </a:p>
        </p:txBody>
      </p:sp>
    </p:spTree>
    <p:extLst>
      <p:ext uri="{BB962C8B-B14F-4D97-AF65-F5344CB8AC3E}">
        <p14:creationId xmlns:p14="http://schemas.microsoft.com/office/powerpoint/2010/main" val="10358994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56CB9F27-2BDC-4992-AF35-DBACD70D279F}"/>
              </a:ext>
            </a:extLst>
          </p:cNvPr>
          <p:cNvSpPr txBox="1">
            <a:spLocks/>
          </p:cNvSpPr>
          <p:nvPr/>
        </p:nvSpPr>
        <p:spPr>
          <a:xfrm>
            <a:off x="351934" y="1055914"/>
            <a:ext cx="11398038" cy="3752683"/>
          </a:xfrm>
          <a:prstGeom prst="rect">
            <a:avLst/>
          </a:prstGeom>
        </p:spPr>
        <p:txBody>
          <a:bodyPr vert="horz" wrap="square" lIns="0" tIns="0" rIns="0" bIns="0" numCol="2"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u="sng" dirty="0">
                <a:solidFill>
                  <a:schemeClr val="tx1"/>
                </a:solidFill>
              </a:rPr>
              <a:t>Semester 1</a:t>
            </a:r>
          </a:p>
          <a:p>
            <a:r>
              <a:rPr lang="en-GB" sz="2200" dirty="0">
                <a:solidFill>
                  <a:schemeClr val="tx1"/>
                </a:solidFill>
              </a:rPr>
              <a:t>Block 1 – 7</a:t>
            </a:r>
            <a:r>
              <a:rPr lang="en-GB" sz="2200" baseline="30000" dirty="0">
                <a:solidFill>
                  <a:schemeClr val="tx1"/>
                </a:solidFill>
              </a:rPr>
              <a:t>th</a:t>
            </a:r>
            <a:r>
              <a:rPr lang="en-GB" sz="2200" dirty="0">
                <a:solidFill>
                  <a:schemeClr val="tx1"/>
                </a:solidFill>
              </a:rPr>
              <a:t> October to 18</a:t>
            </a:r>
            <a:r>
              <a:rPr lang="en-GB" sz="2200" baseline="30000" dirty="0">
                <a:solidFill>
                  <a:schemeClr val="tx1"/>
                </a:solidFill>
              </a:rPr>
              <a:t>th</a:t>
            </a:r>
            <a:r>
              <a:rPr lang="en-GB" sz="2200" dirty="0">
                <a:solidFill>
                  <a:schemeClr val="tx1"/>
                </a:solidFill>
              </a:rPr>
              <a:t> October</a:t>
            </a:r>
          </a:p>
          <a:p>
            <a:r>
              <a:rPr lang="en-GB" sz="2200" dirty="0">
                <a:solidFill>
                  <a:schemeClr val="tx1"/>
                </a:solidFill>
              </a:rPr>
              <a:t>Block 2 – 18</a:t>
            </a:r>
            <a:r>
              <a:rPr lang="en-GB" sz="2200" baseline="30000" dirty="0">
                <a:solidFill>
                  <a:schemeClr val="tx1"/>
                </a:solidFill>
              </a:rPr>
              <a:t>th</a:t>
            </a:r>
            <a:r>
              <a:rPr lang="en-GB" sz="2200" dirty="0">
                <a:solidFill>
                  <a:schemeClr val="tx1"/>
                </a:solidFill>
              </a:rPr>
              <a:t> November to 29</a:t>
            </a:r>
            <a:r>
              <a:rPr lang="en-GB" sz="2200" baseline="30000" dirty="0">
                <a:solidFill>
                  <a:schemeClr val="tx1"/>
                </a:solidFill>
              </a:rPr>
              <a:t>th</a:t>
            </a:r>
            <a:r>
              <a:rPr lang="en-GB" sz="2200" dirty="0">
                <a:solidFill>
                  <a:schemeClr val="tx1"/>
                </a:solidFill>
              </a:rPr>
              <a:t> November</a:t>
            </a:r>
          </a:p>
          <a:p>
            <a:r>
              <a:rPr lang="en-GB" sz="2200" dirty="0">
                <a:solidFill>
                  <a:schemeClr val="tx1"/>
                </a:solidFill>
                <a:highlight>
                  <a:srgbClr val="FFFF00"/>
                </a:highlight>
              </a:rPr>
              <a:t>Exam week – 6</a:t>
            </a:r>
            <a:r>
              <a:rPr lang="en-GB" sz="2200" baseline="30000" dirty="0">
                <a:solidFill>
                  <a:schemeClr val="tx1"/>
                </a:solidFill>
                <a:highlight>
                  <a:srgbClr val="FFFF00"/>
                </a:highlight>
              </a:rPr>
              <a:t>th</a:t>
            </a:r>
            <a:r>
              <a:rPr lang="en-GB" sz="2200" dirty="0">
                <a:solidFill>
                  <a:schemeClr val="tx1"/>
                </a:solidFill>
                <a:highlight>
                  <a:srgbClr val="FFFF00"/>
                </a:highlight>
              </a:rPr>
              <a:t> January to 10</a:t>
            </a:r>
            <a:r>
              <a:rPr lang="en-GB" sz="2200" baseline="30000" dirty="0">
                <a:solidFill>
                  <a:schemeClr val="tx1"/>
                </a:solidFill>
                <a:highlight>
                  <a:srgbClr val="FFFF00"/>
                </a:highlight>
              </a:rPr>
              <a:t>th</a:t>
            </a:r>
            <a:r>
              <a:rPr lang="en-GB" sz="2200" dirty="0">
                <a:solidFill>
                  <a:schemeClr val="tx1"/>
                </a:solidFill>
                <a:highlight>
                  <a:srgbClr val="FFFF00"/>
                </a:highlight>
              </a:rPr>
              <a:t> January</a:t>
            </a:r>
          </a:p>
          <a:p>
            <a:endParaRPr lang="en-GB" sz="2200" dirty="0">
              <a:solidFill>
                <a:schemeClr val="tx1"/>
              </a:solidFill>
              <a:highlight>
                <a:srgbClr val="FFFF00"/>
              </a:highlight>
            </a:endParaRPr>
          </a:p>
          <a:p>
            <a:r>
              <a:rPr lang="en-GB" sz="2200" b="1" u="sng" dirty="0">
                <a:solidFill>
                  <a:schemeClr val="tx1"/>
                </a:solidFill>
              </a:rPr>
              <a:t>Semester 2</a:t>
            </a:r>
          </a:p>
          <a:p>
            <a:r>
              <a:rPr lang="en-GB" sz="2200" dirty="0">
                <a:solidFill>
                  <a:schemeClr val="tx1"/>
                </a:solidFill>
              </a:rPr>
              <a:t>Block 3 – 27</a:t>
            </a:r>
            <a:r>
              <a:rPr lang="en-GB" sz="2200" baseline="30000" dirty="0">
                <a:solidFill>
                  <a:schemeClr val="tx1"/>
                </a:solidFill>
              </a:rPr>
              <a:t>th</a:t>
            </a:r>
            <a:r>
              <a:rPr lang="en-GB" sz="2200" dirty="0">
                <a:solidFill>
                  <a:schemeClr val="tx1"/>
                </a:solidFill>
              </a:rPr>
              <a:t> January to 7</a:t>
            </a:r>
            <a:r>
              <a:rPr lang="en-GB" sz="2200" baseline="30000" dirty="0">
                <a:solidFill>
                  <a:schemeClr val="tx1"/>
                </a:solidFill>
              </a:rPr>
              <a:t>th</a:t>
            </a:r>
            <a:r>
              <a:rPr lang="en-GB" sz="2200" dirty="0">
                <a:solidFill>
                  <a:schemeClr val="tx1"/>
                </a:solidFill>
              </a:rPr>
              <a:t> February</a:t>
            </a:r>
          </a:p>
          <a:p>
            <a:r>
              <a:rPr lang="en-GB" sz="2200" dirty="0">
                <a:solidFill>
                  <a:schemeClr val="tx1"/>
                </a:solidFill>
              </a:rPr>
              <a:t>Block 4 – 10</a:t>
            </a:r>
            <a:r>
              <a:rPr lang="en-GB" sz="2200" baseline="30000" dirty="0">
                <a:solidFill>
                  <a:schemeClr val="tx1"/>
                </a:solidFill>
              </a:rPr>
              <a:t>th</a:t>
            </a:r>
            <a:r>
              <a:rPr lang="en-GB" sz="2200" dirty="0">
                <a:solidFill>
                  <a:schemeClr val="tx1"/>
                </a:solidFill>
              </a:rPr>
              <a:t> March to 21</a:t>
            </a:r>
            <a:r>
              <a:rPr lang="en-GB" sz="2200" baseline="30000" dirty="0">
                <a:solidFill>
                  <a:schemeClr val="tx1"/>
                </a:solidFill>
              </a:rPr>
              <a:t>st</a:t>
            </a:r>
            <a:r>
              <a:rPr lang="en-GB" sz="2200" dirty="0">
                <a:solidFill>
                  <a:schemeClr val="tx1"/>
                </a:solidFill>
              </a:rPr>
              <a:t> March</a:t>
            </a:r>
          </a:p>
          <a:p>
            <a:r>
              <a:rPr lang="en-GB" sz="2200" dirty="0">
                <a:solidFill>
                  <a:schemeClr val="tx1"/>
                </a:solidFill>
                <a:highlight>
                  <a:srgbClr val="FFFF00"/>
                </a:highlight>
              </a:rPr>
              <a:t>Exams – 6</a:t>
            </a:r>
            <a:r>
              <a:rPr lang="en-GB" sz="2200" baseline="30000" dirty="0">
                <a:solidFill>
                  <a:schemeClr val="tx1"/>
                </a:solidFill>
                <a:highlight>
                  <a:srgbClr val="FFFF00"/>
                </a:highlight>
              </a:rPr>
              <a:t>th</a:t>
            </a:r>
            <a:r>
              <a:rPr lang="en-GB" sz="2200" dirty="0">
                <a:solidFill>
                  <a:schemeClr val="tx1"/>
                </a:solidFill>
                <a:highlight>
                  <a:srgbClr val="FFFF00"/>
                </a:highlight>
              </a:rPr>
              <a:t> May to 16</a:t>
            </a:r>
            <a:r>
              <a:rPr lang="en-GB" sz="2200" baseline="30000" dirty="0">
                <a:solidFill>
                  <a:schemeClr val="tx1"/>
                </a:solidFill>
                <a:highlight>
                  <a:srgbClr val="FFFF00"/>
                </a:highlight>
              </a:rPr>
              <a:t>th</a:t>
            </a:r>
            <a:r>
              <a:rPr lang="en-GB" sz="2200" dirty="0">
                <a:solidFill>
                  <a:schemeClr val="tx1"/>
                </a:solidFill>
                <a:highlight>
                  <a:srgbClr val="FFFF00"/>
                </a:highlight>
              </a:rPr>
              <a:t> May</a:t>
            </a:r>
          </a:p>
          <a:p>
            <a:endParaRPr lang="en-GB" sz="2200" dirty="0">
              <a:solidFill>
                <a:schemeClr val="tx1"/>
              </a:solidFill>
            </a:endParaRPr>
          </a:p>
          <a:p>
            <a:endParaRPr lang="en-GB" sz="2200" dirty="0">
              <a:solidFill>
                <a:schemeClr val="tx1"/>
              </a:solidFill>
            </a:endParaRPr>
          </a:p>
          <a:p>
            <a:endParaRPr lang="en-GB" sz="2200" dirty="0">
              <a:solidFill>
                <a:schemeClr val="tx1"/>
              </a:solidFill>
            </a:endParaRPr>
          </a:p>
          <a:p>
            <a:endParaRPr lang="en-GB" sz="2200" dirty="0">
              <a:solidFill>
                <a:schemeClr val="tx1"/>
              </a:solidFill>
            </a:endParaRPr>
          </a:p>
          <a:p>
            <a:endParaRPr lang="en-GB" sz="2200" b="1" u="sng" dirty="0">
              <a:solidFill>
                <a:schemeClr val="tx1"/>
              </a:solidFill>
            </a:endParaRPr>
          </a:p>
          <a:p>
            <a:endParaRPr lang="en-GB" sz="2200" b="1" u="sng" dirty="0">
              <a:solidFill>
                <a:schemeClr val="tx1"/>
              </a:solidFill>
            </a:endParaRPr>
          </a:p>
          <a:p>
            <a:r>
              <a:rPr lang="en-GB" sz="2200" b="1" u="sng" dirty="0">
                <a:solidFill>
                  <a:schemeClr val="tx1"/>
                </a:solidFill>
              </a:rPr>
              <a:t>Semester 3</a:t>
            </a:r>
          </a:p>
          <a:p>
            <a:r>
              <a:rPr lang="en-GB" sz="2200" dirty="0">
                <a:solidFill>
                  <a:schemeClr val="tx1"/>
                </a:solidFill>
              </a:rPr>
              <a:t>Block 5 – 26</a:t>
            </a:r>
            <a:r>
              <a:rPr lang="en-GB" sz="2200" baseline="30000" dirty="0">
                <a:solidFill>
                  <a:schemeClr val="tx1"/>
                </a:solidFill>
              </a:rPr>
              <a:t>th</a:t>
            </a:r>
            <a:r>
              <a:rPr lang="en-GB" sz="2200" dirty="0">
                <a:solidFill>
                  <a:schemeClr val="tx1"/>
                </a:solidFill>
              </a:rPr>
              <a:t> May to 30</a:t>
            </a:r>
            <a:r>
              <a:rPr lang="en-GB" sz="2200" baseline="30000" dirty="0">
                <a:solidFill>
                  <a:schemeClr val="tx1"/>
                </a:solidFill>
              </a:rPr>
              <a:t>th</a:t>
            </a:r>
            <a:r>
              <a:rPr lang="en-GB" sz="2200" dirty="0">
                <a:solidFill>
                  <a:schemeClr val="tx1"/>
                </a:solidFill>
              </a:rPr>
              <a:t> May</a:t>
            </a:r>
          </a:p>
          <a:p>
            <a:r>
              <a:rPr lang="en-GB" sz="2200" dirty="0">
                <a:solidFill>
                  <a:schemeClr val="tx1"/>
                </a:solidFill>
              </a:rPr>
              <a:t>Block 6 – 23</a:t>
            </a:r>
            <a:r>
              <a:rPr lang="en-GB" sz="2200" baseline="30000" dirty="0">
                <a:solidFill>
                  <a:schemeClr val="tx1"/>
                </a:solidFill>
              </a:rPr>
              <a:t>rd</a:t>
            </a:r>
            <a:r>
              <a:rPr lang="en-GB" sz="2200" dirty="0">
                <a:solidFill>
                  <a:schemeClr val="tx1"/>
                </a:solidFill>
              </a:rPr>
              <a:t> June to 27</a:t>
            </a:r>
            <a:r>
              <a:rPr lang="en-GB" sz="2200" baseline="30000" dirty="0">
                <a:solidFill>
                  <a:schemeClr val="tx1"/>
                </a:solidFill>
              </a:rPr>
              <a:t>th</a:t>
            </a:r>
            <a:r>
              <a:rPr lang="en-GB" sz="2200" dirty="0">
                <a:solidFill>
                  <a:schemeClr val="tx1"/>
                </a:solidFill>
              </a:rPr>
              <a:t> June</a:t>
            </a:r>
          </a:p>
          <a:p>
            <a:r>
              <a:rPr lang="en-GB" sz="2200" dirty="0">
                <a:solidFill>
                  <a:schemeClr val="tx1"/>
                </a:solidFill>
                <a:highlight>
                  <a:srgbClr val="FFFF00"/>
                </a:highlight>
              </a:rPr>
              <a:t>Exams – 21</a:t>
            </a:r>
            <a:r>
              <a:rPr lang="en-GB" sz="2200" baseline="30000" dirty="0">
                <a:solidFill>
                  <a:schemeClr val="tx1"/>
                </a:solidFill>
                <a:highlight>
                  <a:srgbClr val="FFFF00"/>
                </a:highlight>
              </a:rPr>
              <a:t>st</a:t>
            </a:r>
            <a:r>
              <a:rPr lang="en-GB" sz="2200" dirty="0">
                <a:solidFill>
                  <a:schemeClr val="tx1"/>
                </a:solidFill>
                <a:highlight>
                  <a:srgbClr val="FFFF00"/>
                </a:highlight>
              </a:rPr>
              <a:t> to 25</a:t>
            </a:r>
            <a:r>
              <a:rPr lang="en-GB" sz="2200" baseline="30000" dirty="0">
                <a:solidFill>
                  <a:schemeClr val="tx1"/>
                </a:solidFill>
                <a:highlight>
                  <a:srgbClr val="FFFF00"/>
                </a:highlight>
              </a:rPr>
              <a:t>th</a:t>
            </a:r>
            <a:r>
              <a:rPr lang="en-GB" sz="2200" dirty="0">
                <a:solidFill>
                  <a:schemeClr val="tx1"/>
                </a:solidFill>
                <a:highlight>
                  <a:srgbClr val="FFFF00"/>
                </a:highlight>
              </a:rPr>
              <a:t> July</a:t>
            </a:r>
          </a:p>
          <a:p>
            <a:endParaRPr lang="en-GB" sz="2200" dirty="0">
              <a:solidFill>
                <a:schemeClr val="tx1"/>
              </a:solidFill>
            </a:endParaRPr>
          </a:p>
        </p:txBody>
      </p:sp>
      <p:sp>
        <p:nvSpPr>
          <p:cNvPr id="5" name="Title 1">
            <a:extLst>
              <a:ext uri="{FF2B5EF4-FFF2-40B4-BE49-F238E27FC236}">
                <a16:creationId xmlns:a16="http://schemas.microsoft.com/office/drawing/2014/main" id="{70B16C3D-8543-4245-9EDE-05BC080787B3}"/>
              </a:ext>
            </a:extLst>
          </p:cNvPr>
          <p:cNvSpPr txBox="1">
            <a:spLocks/>
          </p:cNvSpPr>
          <p:nvPr/>
        </p:nvSpPr>
        <p:spPr>
          <a:xfrm>
            <a:off x="351934" y="202654"/>
            <a:ext cx="4722292"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chemeClr val="accent1">
                    <a:lumMod val="75000"/>
                  </a:schemeClr>
                </a:solidFill>
              </a:rPr>
              <a:t>Key Dates</a:t>
            </a:r>
          </a:p>
        </p:txBody>
      </p:sp>
      <p:sp>
        <p:nvSpPr>
          <p:cNvPr id="2" name="Content Placeholder 2">
            <a:extLst>
              <a:ext uri="{FF2B5EF4-FFF2-40B4-BE49-F238E27FC236}">
                <a16:creationId xmlns:a16="http://schemas.microsoft.com/office/drawing/2014/main" id="{8C9E822C-2264-D4C9-2299-02CEC6D66CC1}"/>
              </a:ext>
            </a:extLst>
          </p:cNvPr>
          <p:cNvSpPr txBox="1">
            <a:spLocks/>
          </p:cNvSpPr>
          <p:nvPr/>
        </p:nvSpPr>
        <p:spPr>
          <a:xfrm>
            <a:off x="6517133" y="5074030"/>
            <a:ext cx="5232839" cy="73547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rgbClr val="FF0000"/>
                </a:solidFill>
              </a:rPr>
              <a:t>Results portal – </a:t>
            </a:r>
            <a:r>
              <a:rPr lang="en-GB" b="1" dirty="0">
                <a:solidFill>
                  <a:srgbClr val="FF0000"/>
                </a:solidFill>
              </a:rPr>
              <a:t>Feb, June, and Aug</a:t>
            </a:r>
          </a:p>
          <a:p>
            <a:endParaRPr lang="en-GB" sz="1800" dirty="0">
              <a:solidFill>
                <a:srgbClr val="FF0000"/>
              </a:solidFill>
            </a:endParaRPr>
          </a:p>
        </p:txBody>
      </p:sp>
      <p:sp>
        <p:nvSpPr>
          <p:cNvPr id="6" name="Content Placeholder 2">
            <a:extLst>
              <a:ext uri="{FF2B5EF4-FFF2-40B4-BE49-F238E27FC236}">
                <a16:creationId xmlns:a16="http://schemas.microsoft.com/office/drawing/2014/main" id="{E9BF82C5-F49C-B175-B8D7-3F2343F98AF1}"/>
              </a:ext>
            </a:extLst>
          </p:cNvPr>
          <p:cNvSpPr txBox="1">
            <a:spLocks/>
          </p:cNvSpPr>
          <p:nvPr/>
        </p:nvSpPr>
        <p:spPr>
          <a:xfrm>
            <a:off x="442028" y="5165258"/>
            <a:ext cx="4781907" cy="479697"/>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solidFill>
                  <a:srgbClr val="FF0000"/>
                </a:solidFill>
              </a:rPr>
              <a:t>Summer Resit: 21 to 25 July 2025 </a:t>
            </a:r>
          </a:p>
          <a:p>
            <a:endParaRPr lang="en-GB" sz="2200" b="1" dirty="0">
              <a:solidFill>
                <a:srgbClr val="FF0000"/>
              </a:solidFill>
            </a:endParaRPr>
          </a:p>
        </p:txBody>
      </p:sp>
      <p:pic>
        <p:nvPicPr>
          <p:cNvPr id="7" name="Picture 6" descr="Red marker and calendar">
            <a:extLst>
              <a:ext uri="{FF2B5EF4-FFF2-40B4-BE49-F238E27FC236}">
                <a16:creationId xmlns:a16="http://schemas.microsoft.com/office/drawing/2014/main" id="{A8378179-DE7C-7A28-F4BA-5FEEFE29F486}"/>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7875814" y="913766"/>
            <a:ext cx="3418115" cy="2278743"/>
          </a:xfrm>
          <a:prstGeom prst="rect">
            <a:avLst/>
          </a:prstGeom>
        </p:spPr>
      </p:pic>
    </p:spTree>
    <p:extLst>
      <p:ext uri="{BB962C8B-B14F-4D97-AF65-F5344CB8AC3E}">
        <p14:creationId xmlns:p14="http://schemas.microsoft.com/office/powerpoint/2010/main" val="1428923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5" end="1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16" end="1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17" end="17"/>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9E388-17E3-4F30-A8E4-A520A79AEA90}"/>
              </a:ext>
            </a:extLst>
          </p:cNvPr>
          <p:cNvSpPr>
            <a:spLocks noGrp="1"/>
          </p:cNvSpPr>
          <p:nvPr>
            <p:ph type="title"/>
          </p:nvPr>
        </p:nvSpPr>
        <p:spPr/>
        <p:txBody>
          <a:bodyPr>
            <a:normAutofit/>
          </a:bodyPr>
          <a:lstStyle/>
          <a:p>
            <a:r>
              <a:rPr lang="en-GB" b="1" dirty="0">
                <a:solidFill>
                  <a:schemeClr val="accent1">
                    <a:lumMod val="75000"/>
                  </a:schemeClr>
                </a:solidFill>
              </a:rPr>
              <a:t>Getting Started</a:t>
            </a:r>
          </a:p>
        </p:txBody>
      </p:sp>
      <p:sp>
        <p:nvSpPr>
          <p:cNvPr id="3" name="Content Placeholder 2">
            <a:extLst>
              <a:ext uri="{FF2B5EF4-FFF2-40B4-BE49-F238E27FC236}">
                <a16:creationId xmlns:a16="http://schemas.microsoft.com/office/drawing/2014/main" id="{4526EB31-42FC-4340-A92E-0B032F223CC5}"/>
              </a:ext>
            </a:extLst>
          </p:cNvPr>
          <p:cNvSpPr>
            <a:spLocks noGrp="1"/>
          </p:cNvSpPr>
          <p:nvPr>
            <p:ph idx="1"/>
          </p:nvPr>
        </p:nvSpPr>
        <p:spPr>
          <a:xfrm>
            <a:off x="609600" y="1470484"/>
            <a:ext cx="5706717" cy="3917032"/>
          </a:xfrm>
        </p:spPr>
        <p:txBody>
          <a:bodyPr/>
          <a:lstStyle/>
          <a:p>
            <a:pPr marL="457200" indent="-457200">
              <a:buFont typeface="Arial" panose="020B0604020202020204" pitchFamily="34" charset="0"/>
              <a:buChar char="•"/>
            </a:pPr>
            <a:r>
              <a:rPr lang="en-GB" dirty="0"/>
              <a:t>Enrolment</a:t>
            </a:r>
          </a:p>
          <a:p>
            <a:pPr marL="457200" indent="-457200">
              <a:buFont typeface="Arial" panose="020B0604020202020204" pitchFamily="34" charset="0"/>
              <a:buChar char="•"/>
            </a:pPr>
            <a:r>
              <a:rPr lang="en-GB" dirty="0"/>
              <a:t>UWTSD Hwb App</a:t>
            </a:r>
          </a:p>
          <a:p>
            <a:pPr marL="457200" indent="-457200">
              <a:buFont typeface="Arial" panose="020B0604020202020204" pitchFamily="34" charset="0"/>
              <a:buChar char="•"/>
            </a:pPr>
            <a:r>
              <a:rPr lang="en-GB" dirty="0"/>
              <a:t>IT Support – Login, Moodle, etc</a:t>
            </a:r>
          </a:p>
          <a:p>
            <a:pPr marL="457200" indent="-457200">
              <a:buFont typeface="Arial" panose="020B0604020202020204" pitchFamily="34" charset="0"/>
              <a:buChar char="•"/>
            </a:pPr>
            <a:r>
              <a:rPr lang="en-GB" dirty="0"/>
              <a:t>Parking 	</a:t>
            </a:r>
          </a:p>
          <a:p>
            <a:pPr marL="457200" indent="-457200">
              <a:buFont typeface="Arial" panose="020B0604020202020204" pitchFamily="34" charset="0"/>
              <a:buChar char="•"/>
            </a:pPr>
            <a:r>
              <a:rPr lang="en-GB" dirty="0"/>
              <a:t>Timetable </a:t>
            </a:r>
          </a:p>
          <a:p>
            <a:pPr marL="457200" indent="-457200">
              <a:buFont typeface="Arial" panose="020B0604020202020204" pitchFamily="34" charset="0"/>
              <a:buChar char="•"/>
            </a:pPr>
            <a:endParaRPr lang="en-GB" dirty="0"/>
          </a:p>
        </p:txBody>
      </p:sp>
    </p:spTree>
    <p:extLst>
      <p:ext uri="{BB962C8B-B14F-4D97-AF65-F5344CB8AC3E}">
        <p14:creationId xmlns:p14="http://schemas.microsoft.com/office/powerpoint/2010/main" val="3332772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C3C7A6-E982-4ABF-9D9D-B78A86B2D4DF}"/>
              </a:ext>
            </a:extLst>
          </p:cNvPr>
          <p:cNvSpPr txBox="1">
            <a:spLocks/>
          </p:cNvSpPr>
          <p:nvPr/>
        </p:nvSpPr>
        <p:spPr>
          <a:xfrm>
            <a:off x="5336578" y="330774"/>
            <a:ext cx="4803709" cy="720080"/>
          </a:xfr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chemeClr val="bg1"/>
                </a:solidFill>
              </a:rPr>
              <a:t>Key Course Information</a:t>
            </a:r>
          </a:p>
        </p:txBody>
      </p:sp>
      <p:sp>
        <p:nvSpPr>
          <p:cNvPr id="5" name="Title 4">
            <a:extLst>
              <a:ext uri="{FF2B5EF4-FFF2-40B4-BE49-F238E27FC236}">
                <a16:creationId xmlns:a16="http://schemas.microsoft.com/office/drawing/2014/main" id="{97630995-7185-6CB9-BDA8-85EA288001B1}"/>
              </a:ext>
            </a:extLst>
          </p:cNvPr>
          <p:cNvSpPr>
            <a:spLocks noGrp="1"/>
          </p:cNvSpPr>
          <p:nvPr>
            <p:ph type="title"/>
          </p:nvPr>
        </p:nvSpPr>
        <p:spPr>
          <a:xfrm>
            <a:off x="355076" y="0"/>
            <a:ext cx="11481847" cy="1325563"/>
          </a:xfrm>
        </p:spPr>
        <p:txBody>
          <a:bodyPr/>
          <a:lstStyle/>
          <a:p>
            <a:r>
              <a:rPr lang="en-US" b="1" dirty="0">
                <a:solidFill>
                  <a:schemeClr val="accent1">
                    <a:lumMod val="75000"/>
                  </a:schemeClr>
                </a:solidFill>
              </a:rPr>
              <a:t>Key Course Information</a:t>
            </a:r>
          </a:p>
        </p:txBody>
      </p:sp>
      <p:sp>
        <p:nvSpPr>
          <p:cNvPr id="7" name="Content Placeholder 2">
            <a:extLst>
              <a:ext uri="{FF2B5EF4-FFF2-40B4-BE49-F238E27FC236}">
                <a16:creationId xmlns:a16="http://schemas.microsoft.com/office/drawing/2014/main" id="{65125FF3-8A72-EC40-EBF6-D74B28355BF3}"/>
              </a:ext>
            </a:extLst>
          </p:cNvPr>
          <p:cNvSpPr txBox="1">
            <a:spLocks/>
          </p:cNvSpPr>
          <p:nvPr/>
        </p:nvSpPr>
        <p:spPr>
          <a:xfrm>
            <a:off x="821060" y="1063944"/>
            <a:ext cx="8363272" cy="43872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Programme of Study Handbook</a:t>
            </a:r>
          </a:p>
          <a:p>
            <a:r>
              <a:rPr lang="en-GB" dirty="0"/>
              <a:t>Assessments</a:t>
            </a:r>
          </a:p>
          <a:p>
            <a:r>
              <a:rPr lang="en-GB" dirty="0"/>
              <a:t>Course Reps</a:t>
            </a:r>
          </a:p>
          <a:p>
            <a:r>
              <a:rPr lang="en-GB" dirty="0"/>
              <a:t>Module Feedback Questionnaire</a:t>
            </a:r>
          </a:p>
          <a:p>
            <a:r>
              <a:rPr lang="en-GB" dirty="0"/>
              <a:t>Academic Regulations</a:t>
            </a:r>
          </a:p>
          <a:p>
            <a:pPr lvl="1"/>
            <a:r>
              <a:rPr lang="en-GB" dirty="0"/>
              <a:t>Extenuating Circumstance </a:t>
            </a:r>
          </a:p>
          <a:p>
            <a:pPr lvl="1"/>
            <a:r>
              <a:rPr lang="en-GB" dirty="0"/>
              <a:t>Academic Misconduct</a:t>
            </a:r>
          </a:p>
          <a:p>
            <a:pPr lvl="1"/>
            <a:r>
              <a:rPr lang="en-GB" dirty="0"/>
              <a:t>Student Engagement Policy</a:t>
            </a:r>
          </a:p>
          <a:p>
            <a:pPr lvl="1"/>
            <a:r>
              <a:rPr lang="en-GB" dirty="0"/>
              <a:t>Student code of conduct</a:t>
            </a:r>
          </a:p>
          <a:p>
            <a:endParaRPr lang="en-GB" dirty="0"/>
          </a:p>
        </p:txBody>
      </p:sp>
    </p:spTree>
    <p:extLst>
      <p:ext uri="{BB962C8B-B14F-4D97-AF65-F5344CB8AC3E}">
        <p14:creationId xmlns:p14="http://schemas.microsoft.com/office/powerpoint/2010/main" val="3284077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FFA10-191B-4771-8E2E-23EB15A70187}"/>
              </a:ext>
            </a:extLst>
          </p:cNvPr>
          <p:cNvSpPr>
            <a:spLocks noGrp="1"/>
          </p:cNvSpPr>
          <p:nvPr>
            <p:ph type="title"/>
          </p:nvPr>
        </p:nvSpPr>
        <p:spPr>
          <a:xfrm>
            <a:off x="431371" y="274637"/>
            <a:ext cx="11151029" cy="1027481"/>
          </a:xfrm>
        </p:spPr>
        <p:txBody>
          <a:bodyPr>
            <a:normAutofit/>
          </a:bodyPr>
          <a:lstStyle/>
          <a:p>
            <a:r>
              <a:rPr lang="en-GB" sz="4400" b="1" dirty="0">
                <a:solidFill>
                  <a:schemeClr val="accent1">
                    <a:lumMod val="75000"/>
                  </a:schemeClr>
                </a:solidFill>
              </a:rPr>
              <a:t>Programme of Study Handbook	</a:t>
            </a:r>
          </a:p>
        </p:txBody>
      </p:sp>
      <p:sp>
        <p:nvSpPr>
          <p:cNvPr id="3" name="Content Placeholder 2">
            <a:extLst>
              <a:ext uri="{FF2B5EF4-FFF2-40B4-BE49-F238E27FC236}">
                <a16:creationId xmlns:a16="http://schemas.microsoft.com/office/drawing/2014/main" id="{2E976AC4-5B25-4AF4-9F2E-040EF57E8A06}"/>
              </a:ext>
            </a:extLst>
          </p:cNvPr>
          <p:cNvSpPr>
            <a:spLocks noGrp="1"/>
          </p:cNvSpPr>
          <p:nvPr>
            <p:ph idx="1"/>
          </p:nvPr>
        </p:nvSpPr>
        <p:spPr>
          <a:xfrm>
            <a:off x="431371" y="1302119"/>
            <a:ext cx="11151029" cy="3477699"/>
          </a:xfrm>
        </p:spPr>
        <p:txBody>
          <a:bodyPr/>
          <a:lstStyle/>
          <a:p>
            <a:r>
              <a:rPr lang="en-GB" dirty="0"/>
              <a:t>Programme of Study Handbook (</a:t>
            </a:r>
            <a:r>
              <a:rPr lang="en-GB" dirty="0" err="1"/>
              <a:t>PoSH</a:t>
            </a:r>
            <a:r>
              <a:rPr lang="en-GB" dirty="0"/>
              <a:t>)</a:t>
            </a:r>
          </a:p>
          <a:p>
            <a:r>
              <a:rPr lang="en-GB" dirty="0"/>
              <a:t>Module directory</a:t>
            </a:r>
          </a:p>
          <a:p>
            <a:r>
              <a:rPr lang="en-GB" dirty="0"/>
              <a:t>Where to find </a:t>
            </a:r>
          </a:p>
          <a:p>
            <a:pPr lvl="1"/>
            <a:r>
              <a:rPr lang="en-GB" dirty="0"/>
              <a:t>On Moodle (General Home page)</a:t>
            </a:r>
          </a:p>
        </p:txBody>
      </p:sp>
      <p:pic>
        <p:nvPicPr>
          <p:cNvPr id="6" name="Picture 5" descr="A screenshot of a book&#10;&#10;Description automatically generated">
            <a:extLst>
              <a:ext uri="{FF2B5EF4-FFF2-40B4-BE49-F238E27FC236}">
                <a16:creationId xmlns:a16="http://schemas.microsoft.com/office/drawing/2014/main" id="{56BA6965-41E1-6AE5-16F0-ECCEDB42A5B5}"/>
              </a:ext>
            </a:extLst>
          </p:cNvPr>
          <p:cNvPicPr>
            <a:picLocks noChangeAspect="1"/>
          </p:cNvPicPr>
          <p:nvPr/>
        </p:nvPicPr>
        <p:blipFill>
          <a:blip r:embed="rId2"/>
          <a:stretch>
            <a:fillRect/>
          </a:stretch>
        </p:blipFill>
        <p:spPr>
          <a:xfrm>
            <a:off x="5730177" y="1856509"/>
            <a:ext cx="6288793" cy="3823196"/>
          </a:xfrm>
          <a:prstGeom prst="rect">
            <a:avLst/>
          </a:prstGeom>
        </p:spPr>
      </p:pic>
    </p:spTree>
    <p:extLst>
      <p:ext uri="{BB962C8B-B14F-4D97-AF65-F5344CB8AC3E}">
        <p14:creationId xmlns:p14="http://schemas.microsoft.com/office/powerpoint/2010/main" val="372608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431371" y="274638"/>
            <a:ext cx="11151029" cy="775185"/>
          </a:xfrm>
        </p:spPr>
        <p:txBody>
          <a:bodyPr>
            <a:normAutofit/>
          </a:bodyPr>
          <a:lstStyle/>
          <a:p>
            <a:r>
              <a:rPr lang="en-GB" sz="4800" b="1" dirty="0">
                <a:solidFill>
                  <a:schemeClr val="accent1">
                    <a:lumMod val="75000"/>
                  </a:schemeClr>
                </a:solidFill>
              </a:rPr>
              <a:t>Assessments</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049823"/>
            <a:ext cx="11151029" cy="4076360"/>
          </a:xfrm>
        </p:spPr>
        <p:txBody>
          <a:bodyPr>
            <a:normAutofit lnSpcReduction="10000"/>
          </a:bodyPr>
          <a:lstStyle/>
          <a:p>
            <a:r>
              <a:rPr lang="en-GB" dirty="0"/>
              <a:t>Coursework, in class test, written exams</a:t>
            </a:r>
          </a:p>
          <a:p>
            <a:r>
              <a:rPr lang="en-GB" dirty="0"/>
              <a:t>Assignment brief</a:t>
            </a:r>
          </a:p>
          <a:p>
            <a:r>
              <a:rPr lang="en-GB" dirty="0"/>
              <a:t>Electronic submission</a:t>
            </a:r>
            <a:r>
              <a:rPr lang="en-GB" dirty="0">
                <a:solidFill>
                  <a:srgbClr val="FF0000"/>
                </a:solidFill>
              </a:rPr>
              <a:t> </a:t>
            </a:r>
            <a:endParaRPr lang="en-GB" dirty="0"/>
          </a:p>
          <a:p>
            <a:r>
              <a:rPr lang="en-GB" dirty="0"/>
              <a:t>Deadline </a:t>
            </a:r>
            <a:r>
              <a:rPr lang="en-GB" dirty="0">
                <a:solidFill>
                  <a:srgbClr val="FF0000"/>
                </a:solidFill>
              </a:rPr>
              <a:t>– 3pm (date set my module lecturer)</a:t>
            </a:r>
            <a:endParaRPr lang="en-GB" dirty="0"/>
          </a:p>
          <a:p>
            <a:r>
              <a:rPr lang="en-GB" dirty="0"/>
              <a:t>1 week late – capped at 40%</a:t>
            </a:r>
          </a:p>
          <a:p>
            <a:r>
              <a:rPr lang="en-GB" dirty="0"/>
              <a:t>More than one week – 0% (resit)</a:t>
            </a:r>
          </a:p>
          <a:p>
            <a:r>
              <a:rPr lang="en-GB" dirty="0"/>
              <a:t>Grading system</a:t>
            </a:r>
          </a:p>
          <a:p>
            <a:pPr lvl="1"/>
            <a:r>
              <a:rPr lang="en-GB" dirty="0"/>
              <a:t>Pass grade - 40% for </a:t>
            </a:r>
            <a:r>
              <a:rPr lang="en-GB"/>
              <a:t>UG </a:t>
            </a:r>
          </a:p>
          <a:p>
            <a:pPr lvl="1"/>
            <a:r>
              <a:rPr lang="en-GB" dirty="0"/>
              <a:t>Condone – up to 30 credits, 30-39% for UG</a:t>
            </a:r>
          </a:p>
          <a:p>
            <a:endParaRPr lang="en-GB" dirty="0"/>
          </a:p>
        </p:txBody>
      </p:sp>
    </p:spTree>
    <p:extLst>
      <p:ext uri="{BB962C8B-B14F-4D97-AF65-F5344CB8AC3E}">
        <p14:creationId xmlns:p14="http://schemas.microsoft.com/office/powerpoint/2010/main" val="38812239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317071" y="201902"/>
            <a:ext cx="11151029" cy="954721"/>
          </a:xfrm>
        </p:spPr>
        <p:txBody>
          <a:bodyPr>
            <a:normAutofit/>
          </a:bodyPr>
          <a:lstStyle/>
          <a:p>
            <a:r>
              <a:rPr lang="en-GB" sz="4800" b="1" dirty="0">
                <a:solidFill>
                  <a:schemeClr val="accent1">
                    <a:lumMod val="75000"/>
                  </a:schemeClr>
                </a:solidFill>
              </a:rPr>
              <a:t>Assessment outcome and Results</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229359"/>
            <a:ext cx="11151029" cy="3896823"/>
          </a:xfrm>
        </p:spPr>
        <p:txBody>
          <a:bodyPr>
            <a:normAutofit lnSpcReduction="10000"/>
          </a:bodyPr>
          <a:lstStyle/>
          <a:p>
            <a:pPr marL="0" indent="0">
              <a:buNone/>
            </a:pPr>
            <a:r>
              <a:rPr lang="en-GB" dirty="0"/>
              <a:t>Exam board – February, June and August </a:t>
            </a:r>
          </a:p>
          <a:p>
            <a:endParaRPr lang="en-GB" dirty="0"/>
          </a:p>
          <a:p>
            <a:endParaRPr lang="en-GB" dirty="0"/>
          </a:p>
          <a:p>
            <a:endParaRPr lang="en-GB" dirty="0"/>
          </a:p>
          <a:p>
            <a:endParaRPr lang="en-GB" dirty="0"/>
          </a:p>
          <a:p>
            <a:endParaRPr lang="en-GB" dirty="0"/>
          </a:p>
          <a:p>
            <a:pPr marL="0" indent="0">
              <a:buNone/>
            </a:pPr>
            <a:r>
              <a:rPr lang="en-GB" dirty="0">
                <a:solidFill>
                  <a:srgbClr val="FF0000"/>
                </a:solidFill>
              </a:rPr>
              <a:t>It is your responsibility to check the results and contact relevant staff for resit (if required) information. </a:t>
            </a:r>
          </a:p>
          <a:p>
            <a:endParaRPr lang="en-GB" dirty="0"/>
          </a:p>
          <a:p>
            <a:endParaRPr lang="en-GB" dirty="0"/>
          </a:p>
        </p:txBody>
      </p:sp>
      <p:pic>
        <p:nvPicPr>
          <p:cNvPr id="5" name="Picture 4" descr="A screenshot of a computer&#10;&#10;Description automatically generated">
            <a:extLst>
              <a:ext uri="{FF2B5EF4-FFF2-40B4-BE49-F238E27FC236}">
                <a16:creationId xmlns:a16="http://schemas.microsoft.com/office/drawing/2014/main" id="{DFAD344D-2F0B-8412-8DDD-98EA9A8AA7A4}"/>
              </a:ext>
            </a:extLst>
          </p:cNvPr>
          <p:cNvPicPr>
            <a:picLocks noChangeAspect="1"/>
          </p:cNvPicPr>
          <p:nvPr/>
        </p:nvPicPr>
        <p:blipFill>
          <a:blip r:embed="rId2"/>
          <a:stretch>
            <a:fillRect/>
          </a:stretch>
        </p:blipFill>
        <p:spPr>
          <a:xfrm>
            <a:off x="609600" y="1832519"/>
            <a:ext cx="10383520" cy="1890919"/>
          </a:xfrm>
          <a:prstGeom prst="rect">
            <a:avLst/>
          </a:prstGeom>
        </p:spPr>
      </p:pic>
    </p:spTree>
    <p:extLst>
      <p:ext uri="{BB962C8B-B14F-4D97-AF65-F5344CB8AC3E}">
        <p14:creationId xmlns:p14="http://schemas.microsoft.com/office/powerpoint/2010/main" val="1481485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24730-95FF-4071-8688-0BCC22C80BCF}"/>
              </a:ext>
            </a:extLst>
          </p:cNvPr>
          <p:cNvSpPr>
            <a:spLocks noGrp="1"/>
          </p:cNvSpPr>
          <p:nvPr>
            <p:ph type="title"/>
          </p:nvPr>
        </p:nvSpPr>
        <p:spPr>
          <a:xfrm>
            <a:off x="431371" y="274637"/>
            <a:ext cx="11151029" cy="1066129"/>
          </a:xfrm>
        </p:spPr>
        <p:txBody>
          <a:bodyPr>
            <a:normAutofit/>
          </a:bodyPr>
          <a:lstStyle/>
          <a:p>
            <a:r>
              <a:rPr lang="en-GB" sz="4400" b="1" dirty="0">
                <a:solidFill>
                  <a:schemeClr val="accent1">
                    <a:lumMod val="75000"/>
                  </a:schemeClr>
                </a:solidFill>
              </a:rPr>
              <a:t>Course Reps</a:t>
            </a:r>
          </a:p>
        </p:txBody>
      </p:sp>
      <p:sp>
        <p:nvSpPr>
          <p:cNvPr id="3" name="Content Placeholder 2">
            <a:extLst>
              <a:ext uri="{FF2B5EF4-FFF2-40B4-BE49-F238E27FC236}">
                <a16:creationId xmlns:a16="http://schemas.microsoft.com/office/drawing/2014/main" id="{9E754AB4-4732-445D-8E14-88BB23471330}"/>
              </a:ext>
            </a:extLst>
          </p:cNvPr>
          <p:cNvSpPr>
            <a:spLocks noGrp="1"/>
          </p:cNvSpPr>
          <p:nvPr>
            <p:ph idx="1"/>
          </p:nvPr>
        </p:nvSpPr>
        <p:spPr>
          <a:xfrm>
            <a:off x="431371" y="1340765"/>
            <a:ext cx="11151029" cy="4176467"/>
          </a:xfrm>
        </p:spPr>
        <p:txBody>
          <a:bodyPr/>
          <a:lstStyle/>
          <a:p>
            <a:r>
              <a:rPr lang="en-GB" dirty="0"/>
              <a:t>Per course per level </a:t>
            </a:r>
          </a:p>
          <a:p>
            <a:r>
              <a:rPr lang="en-GB" dirty="0"/>
              <a:t>Plays an important role </a:t>
            </a:r>
          </a:p>
          <a:p>
            <a:r>
              <a:rPr lang="en-GB" dirty="0"/>
              <a:t>Staff-Student Committee</a:t>
            </a:r>
          </a:p>
          <a:p>
            <a:r>
              <a:rPr lang="en-GB" dirty="0"/>
              <a:t>Represent at Board </a:t>
            </a:r>
          </a:p>
          <a:p>
            <a:r>
              <a:rPr lang="en-GB" dirty="0"/>
              <a:t>Course Rep training provided by the Students’ Union</a:t>
            </a:r>
          </a:p>
          <a:p>
            <a:r>
              <a:rPr lang="en-GB" dirty="0">
                <a:hlinkClick r:id="rId2"/>
              </a:rPr>
              <a:t>https://www.uwtsdunion.co.uk/voice/representatives/course-reps</a:t>
            </a:r>
            <a:r>
              <a:rPr lang="en-GB" dirty="0"/>
              <a:t> </a:t>
            </a:r>
          </a:p>
        </p:txBody>
      </p:sp>
    </p:spTree>
    <p:extLst>
      <p:ext uri="{BB962C8B-B14F-4D97-AF65-F5344CB8AC3E}">
        <p14:creationId xmlns:p14="http://schemas.microsoft.com/office/powerpoint/2010/main" val="12862729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93902-8D41-FDBA-F5C6-14C10D798A0C}"/>
              </a:ext>
            </a:extLst>
          </p:cNvPr>
          <p:cNvSpPr>
            <a:spLocks noGrp="1"/>
          </p:cNvSpPr>
          <p:nvPr>
            <p:ph type="title"/>
          </p:nvPr>
        </p:nvSpPr>
        <p:spPr>
          <a:xfrm>
            <a:off x="431371" y="274637"/>
            <a:ext cx="11151029" cy="814543"/>
          </a:xfrm>
        </p:spPr>
        <p:txBody>
          <a:bodyPr>
            <a:normAutofit/>
          </a:bodyPr>
          <a:lstStyle/>
          <a:p>
            <a:r>
              <a:rPr lang="en-US" sz="4400" b="1" dirty="0">
                <a:solidFill>
                  <a:schemeClr val="accent1">
                    <a:lumMod val="75000"/>
                  </a:schemeClr>
                </a:solidFill>
              </a:rPr>
              <a:t>Module Feedback Questionnaire</a:t>
            </a:r>
          </a:p>
        </p:txBody>
      </p:sp>
      <p:pic>
        <p:nvPicPr>
          <p:cNvPr id="5" name="Content Placeholder 4" descr="A screenshot of a computer&#10;&#10;Description automatically generated">
            <a:extLst>
              <a:ext uri="{FF2B5EF4-FFF2-40B4-BE49-F238E27FC236}">
                <a16:creationId xmlns:a16="http://schemas.microsoft.com/office/drawing/2014/main" id="{1D98DD54-2756-1F32-881C-B3874066AC82}"/>
              </a:ext>
            </a:extLst>
          </p:cNvPr>
          <p:cNvPicPr>
            <a:picLocks noGrp="1" noChangeAspect="1"/>
          </p:cNvPicPr>
          <p:nvPr>
            <p:ph idx="1"/>
          </p:nvPr>
        </p:nvPicPr>
        <p:blipFill>
          <a:blip r:embed="rId2"/>
          <a:stretch>
            <a:fillRect/>
          </a:stretch>
        </p:blipFill>
        <p:spPr>
          <a:xfrm>
            <a:off x="7670800" y="1374653"/>
            <a:ext cx="3911600" cy="3327400"/>
          </a:xfrm>
        </p:spPr>
      </p:pic>
      <p:sp>
        <p:nvSpPr>
          <p:cNvPr id="6" name="Content Placeholder 2">
            <a:extLst>
              <a:ext uri="{FF2B5EF4-FFF2-40B4-BE49-F238E27FC236}">
                <a16:creationId xmlns:a16="http://schemas.microsoft.com/office/drawing/2014/main" id="{EBB2ED48-DDA8-CC56-CDC5-A78091572143}"/>
              </a:ext>
            </a:extLst>
          </p:cNvPr>
          <p:cNvSpPr txBox="1">
            <a:spLocks/>
          </p:cNvSpPr>
          <p:nvPr/>
        </p:nvSpPr>
        <p:spPr>
          <a:xfrm>
            <a:off x="431371" y="1089181"/>
            <a:ext cx="6203891" cy="40763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255C7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255C7B"/>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255C7B"/>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solidFill>
              </a:rPr>
              <a:t>Available on Moodle for all modules</a:t>
            </a:r>
          </a:p>
          <a:p>
            <a:r>
              <a:rPr lang="en-GB" dirty="0">
                <a:solidFill>
                  <a:schemeClr val="tx1"/>
                </a:solidFill>
              </a:rPr>
              <a:t>To be completed by end of teaching period</a:t>
            </a:r>
          </a:p>
          <a:p>
            <a:r>
              <a:rPr lang="en-GB" dirty="0">
                <a:solidFill>
                  <a:schemeClr val="tx1"/>
                </a:solidFill>
              </a:rPr>
              <a:t>The feedback is anonymous, used to improve the module and student experience </a:t>
            </a:r>
          </a:p>
          <a:p>
            <a:endParaRPr lang="en-GB" dirty="0">
              <a:solidFill>
                <a:schemeClr val="tx1"/>
              </a:solidFill>
            </a:endParaRPr>
          </a:p>
        </p:txBody>
      </p:sp>
    </p:spTree>
    <p:extLst>
      <p:ext uri="{BB962C8B-B14F-4D97-AF65-F5344CB8AC3E}">
        <p14:creationId xmlns:p14="http://schemas.microsoft.com/office/powerpoint/2010/main" val="813296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b="1" dirty="0">
                <a:solidFill>
                  <a:schemeClr val="accent1">
                    <a:lumMod val="75000"/>
                  </a:schemeClr>
                </a:solidFill>
              </a:rPr>
              <a:t>Academic Regulations</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96291"/>
            <a:ext cx="11151029" cy="4020942"/>
          </a:xfrm>
        </p:spPr>
        <p:txBody>
          <a:bodyPr/>
          <a:lstStyle/>
          <a:p>
            <a:r>
              <a:rPr lang="en-GB" dirty="0"/>
              <a:t>Academic Quality Handbook</a:t>
            </a:r>
            <a:endParaRPr lang="en-GB" dirty="0">
              <a:hlinkClick r:id="" action="ppaction://noaction"/>
            </a:endParaRPr>
          </a:p>
          <a:p>
            <a:pPr lvl="1"/>
            <a:r>
              <a:rPr lang="en-GB" dirty="0">
                <a:hlinkClick r:id="rId2"/>
              </a:rPr>
              <a:t>https://www.uwtsd.ac.uk/academic-quality-handbook</a:t>
            </a:r>
            <a:r>
              <a:rPr lang="en-GB" dirty="0"/>
              <a:t> </a:t>
            </a:r>
          </a:p>
          <a:p>
            <a:pPr lvl="1"/>
            <a:endParaRPr lang="en-GB" dirty="0"/>
          </a:p>
          <a:p>
            <a:r>
              <a:rPr lang="en-GB" dirty="0"/>
              <a:t>Student Policies – Chapter 12 </a:t>
            </a:r>
          </a:p>
          <a:p>
            <a:pPr lvl="1"/>
            <a:r>
              <a:rPr lang="en-GB" dirty="0"/>
              <a:t>Mitigating policy </a:t>
            </a:r>
          </a:p>
          <a:p>
            <a:pPr lvl="1"/>
            <a:r>
              <a:rPr lang="en-GB" dirty="0"/>
              <a:t>Academic Misconduct</a:t>
            </a:r>
          </a:p>
          <a:p>
            <a:pPr lvl="1"/>
            <a:r>
              <a:rPr lang="en-GB" dirty="0"/>
              <a:t>Plagiarism Detection Service</a:t>
            </a:r>
          </a:p>
        </p:txBody>
      </p:sp>
    </p:spTree>
    <p:extLst>
      <p:ext uri="{BB962C8B-B14F-4D97-AF65-F5344CB8AC3E}">
        <p14:creationId xmlns:p14="http://schemas.microsoft.com/office/powerpoint/2010/main" val="2922119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0218E-0DFA-400B-B88E-E46C425A669B}"/>
              </a:ext>
            </a:extLst>
          </p:cNvPr>
          <p:cNvSpPr>
            <a:spLocks noGrp="1"/>
          </p:cNvSpPr>
          <p:nvPr>
            <p:ph type="title"/>
          </p:nvPr>
        </p:nvSpPr>
        <p:spPr>
          <a:xfrm>
            <a:off x="431371" y="274637"/>
            <a:ext cx="11151029" cy="1066129"/>
          </a:xfrm>
        </p:spPr>
        <p:txBody>
          <a:bodyPr>
            <a:normAutofit/>
          </a:bodyPr>
          <a:lstStyle/>
          <a:p>
            <a:r>
              <a:rPr lang="en-GB" sz="4400" b="1" dirty="0">
                <a:solidFill>
                  <a:schemeClr val="accent1">
                    <a:lumMod val="75000"/>
                  </a:schemeClr>
                </a:solidFill>
              </a:rPr>
              <a:t>Mitigating Circumstances Policy</a:t>
            </a:r>
          </a:p>
        </p:txBody>
      </p:sp>
      <p:sp>
        <p:nvSpPr>
          <p:cNvPr id="3" name="Content Placeholder 2">
            <a:extLst>
              <a:ext uri="{FF2B5EF4-FFF2-40B4-BE49-F238E27FC236}">
                <a16:creationId xmlns:a16="http://schemas.microsoft.com/office/drawing/2014/main" id="{6E9923AD-2FAB-4CC1-A50A-441CC20151D6}"/>
              </a:ext>
            </a:extLst>
          </p:cNvPr>
          <p:cNvSpPr>
            <a:spLocks noGrp="1"/>
          </p:cNvSpPr>
          <p:nvPr>
            <p:ph idx="1"/>
          </p:nvPr>
        </p:nvSpPr>
        <p:spPr>
          <a:xfrm>
            <a:off x="431371" y="1510145"/>
            <a:ext cx="11151029" cy="4007088"/>
          </a:xfrm>
        </p:spPr>
        <p:txBody>
          <a:bodyPr>
            <a:normAutofit fontScale="85000" lnSpcReduction="20000"/>
          </a:bodyPr>
          <a:lstStyle/>
          <a:p>
            <a:pPr marL="0" indent="0">
              <a:buNone/>
            </a:pPr>
            <a:r>
              <a:rPr lang="en-GB" dirty="0"/>
              <a:t>The role of the mitigating circumstances procedures is to ensure that all students are treated fairly and consistently across the University.</a:t>
            </a:r>
            <a:endParaRPr lang="en-GB" dirty="0">
              <a:hlinkClick r:id="rId2"/>
            </a:endParaRPr>
          </a:p>
          <a:p>
            <a:r>
              <a:rPr lang="en-GB" dirty="0"/>
              <a:t>Including compensatory measures, extenuating circumstances, interruption of studies, Reasonable adjustment, and extension to end dates.</a:t>
            </a:r>
          </a:p>
          <a:p>
            <a:r>
              <a:rPr lang="en-GB" dirty="0"/>
              <a:t>Long-term disabilities are normally considered through the compensatory measures procedures.</a:t>
            </a:r>
          </a:p>
          <a:p>
            <a:r>
              <a:rPr lang="en-GB" dirty="0"/>
              <a:t>Short-term mitigating circumstances are normally considered through the extenuating circumstances procedure.</a:t>
            </a:r>
            <a:endParaRPr lang="en-GB" dirty="0">
              <a:hlinkClick r:id="rId2"/>
            </a:endParaRPr>
          </a:p>
          <a:p>
            <a:r>
              <a:rPr lang="en-GB" dirty="0"/>
              <a:t>Support from staff and student services</a:t>
            </a:r>
          </a:p>
          <a:p>
            <a:r>
              <a:rPr lang="en-GB" dirty="0"/>
              <a:t>Differentiated deadline and/or assessment</a:t>
            </a:r>
          </a:p>
          <a:p>
            <a:r>
              <a:rPr lang="en-GB" dirty="0"/>
              <a:t>Exam provisions</a:t>
            </a:r>
          </a:p>
          <a:p>
            <a:endParaRPr lang="en-GB" dirty="0"/>
          </a:p>
          <a:p>
            <a:endParaRPr lang="en-GB" dirty="0"/>
          </a:p>
        </p:txBody>
      </p:sp>
    </p:spTree>
    <p:extLst>
      <p:ext uri="{BB962C8B-B14F-4D97-AF65-F5344CB8AC3E}">
        <p14:creationId xmlns:p14="http://schemas.microsoft.com/office/powerpoint/2010/main" val="9358761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b="1" dirty="0">
                <a:solidFill>
                  <a:schemeClr val="accent1">
                    <a:lumMod val="75000"/>
                  </a:schemeClr>
                </a:solidFill>
              </a:rPr>
              <a:t>Academic Misconduct</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lstStyle/>
          <a:p>
            <a:r>
              <a:rPr lang="en-GB" dirty="0"/>
              <a:t>Policy</a:t>
            </a:r>
            <a:endParaRPr lang="en-GB" dirty="0">
              <a:hlinkClick r:id="rId2"/>
            </a:endParaRPr>
          </a:p>
          <a:p>
            <a:pPr lvl="1"/>
            <a:r>
              <a:rPr lang="en-GB" dirty="0">
                <a:hlinkClick r:id="rId3"/>
              </a:rPr>
              <a:t>https://www.uwtsd.ac.uk/media/uwtsd-website/content-assets/documents/academic-office/misc-forms/Academic_Misconduct_Policy.pdf</a:t>
            </a:r>
            <a:endParaRPr lang="en-GB" dirty="0"/>
          </a:p>
          <a:p>
            <a:pPr lvl="1"/>
            <a:endParaRPr lang="en-GB" dirty="0"/>
          </a:p>
          <a:p>
            <a:r>
              <a:rPr lang="en-GB" dirty="0"/>
              <a:t>Plagiarism Detection Service </a:t>
            </a:r>
          </a:p>
          <a:p>
            <a:r>
              <a:rPr lang="en-GB" dirty="0"/>
              <a:t>Contract Cheating</a:t>
            </a:r>
          </a:p>
          <a:p>
            <a:pPr marL="457200" lvl="1" indent="0">
              <a:buNone/>
            </a:pPr>
            <a:endParaRPr lang="en-GB" dirty="0">
              <a:hlinkClick r:id="rId2"/>
            </a:endParaRPr>
          </a:p>
          <a:p>
            <a:endParaRPr lang="en-GB" dirty="0">
              <a:hlinkClick r:id="rId4"/>
            </a:endParaRPr>
          </a:p>
        </p:txBody>
      </p:sp>
    </p:spTree>
    <p:extLst>
      <p:ext uri="{BB962C8B-B14F-4D97-AF65-F5344CB8AC3E}">
        <p14:creationId xmlns:p14="http://schemas.microsoft.com/office/powerpoint/2010/main" val="27811825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b="1" dirty="0">
                <a:solidFill>
                  <a:schemeClr val="accent1">
                    <a:lumMod val="75000"/>
                  </a:schemeClr>
                </a:solidFill>
              </a:rPr>
              <a:t>Student Engagement Policy</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normAutofit lnSpcReduction="10000"/>
          </a:bodyPr>
          <a:lstStyle/>
          <a:p>
            <a:r>
              <a:rPr lang="en-GB" dirty="0"/>
              <a:t>The primary aim of the </a:t>
            </a:r>
            <a:r>
              <a:rPr lang="en-GB" dirty="0">
                <a:hlinkClick r:id="rId2"/>
              </a:rPr>
              <a:t>policy</a:t>
            </a:r>
            <a:r>
              <a:rPr lang="en-GB" dirty="0"/>
              <a:t> is to support students to be engaged independent self-motivated learners. </a:t>
            </a:r>
          </a:p>
          <a:p>
            <a:r>
              <a:rPr lang="en-GB" dirty="0"/>
              <a:t>The purpose of the policy is to maximise the potential for success and achievement of every student through a structured approach based on support and mutual decision-making to enable timely and impactful interventions as appropriate </a:t>
            </a:r>
          </a:p>
          <a:p>
            <a:r>
              <a:rPr lang="en-GB" dirty="0"/>
              <a:t>The expectation that students attend all classes remains.</a:t>
            </a:r>
          </a:p>
          <a:p>
            <a:r>
              <a:rPr lang="en-GB" dirty="0"/>
              <a:t>The new policy includes attendance/engagement with Moodle and Teams alongside in-person attendance.</a:t>
            </a:r>
            <a:endParaRPr lang="en-GB" dirty="0">
              <a:hlinkClick r:id="rId3"/>
            </a:endParaRPr>
          </a:p>
          <a:p>
            <a:endParaRPr lang="en-GB" dirty="0">
              <a:hlinkClick r:id="rId4"/>
            </a:endParaRPr>
          </a:p>
        </p:txBody>
      </p:sp>
    </p:spTree>
    <p:extLst>
      <p:ext uri="{BB962C8B-B14F-4D97-AF65-F5344CB8AC3E}">
        <p14:creationId xmlns:p14="http://schemas.microsoft.com/office/powerpoint/2010/main" val="3242276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8"/>
            <a:ext cx="11151029" cy="889144"/>
          </a:xfrm>
        </p:spPr>
        <p:txBody>
          <a:bodyPr>
            <a:normAutofit/>
          </a:bodyPr>
          <a:lstStyle/>
          <a:p>
            <a:r>
              <a:rPr lang="en-GB" sz="4400" b="1" dirty="0">
                <a:solidFill>
                  <a:schemeClr val="accent1">
                    <a:lumMod val="75000"/>
                  </a:schemeClr>
                </a:solidFill>
              </a:rPr>
              <a:t>Student Code of Conduct </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13163"/>
            <a:ext cx="11151029" cy="4104069"/>
          </a:xfrm>
        </p:spPr>
        <p:txBody>
          <a:bodyPr/>
          <a:lstStyle/>
          <a:p>
            <a:r>
              <a:rPr lang="en-GB" sz="2400" dirty="0"/>
              <a:t>Professionalism </a:t>
            </a:r>
          </a:p>
          <a:p>
            <a:r>
              <a:rPr lang="en-GB" sz="2400" dirty="0"/>
              <a:t>Representing the Univeristy </a:t>
            </a:r>
          </a:p>
          <a:p>
            <a:r>
              <a:rPr lang="en-GB" sz="2400" dirty="0"/>
              <a:t>Respect for Others</a:t>
            </a:r>
          </a:p>
          <a:p>
            <a:r>
              <a:rPr lang="en-GB" sz="2400" dirty="0"/>
              <a:t>Respect for Community </a:t>
            </a:r>
          </a:p>
          <a:p>
            <a:r>
              <a:rPr lang="en-GB" sz="2400" dirty="0"/>
              <a:t>Caring for each other</a:t>
            </a:r>
          </a:p>
          <a:p>
            <a:r>
              <a:rPr lang="en-GB" sz="2400" dirty="0"/>
              <a:t>Respect for the University environment</a:t>
            </a:r>
          </a:p>
          <a:p>
            <a:r>
              <a:rPr lang="en-GB" sz="2400" dirty="0"/>
              <a:t>Knowledge, Skills and Behaviour (applicable to English based Apprentices)</a:t>
            </a:r>
            <a:endParaRPr lang="en-GB" sz="2400" dirty="0">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4359021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84EB8DB-317C-07E4-9335-E352322B6EFA}"/>
              </a:ext>
            </a:extLst>
          </p:cNvPr>
          <p:cNvSpPr/>
          <p:nvPr/>
        </p:nvSpPr>
        <p:spPr>
          <a:xfrm>
            <a:off x="1143000" y="-1"/>
            <a:ext cx="9906000" cy="3783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10;&#10;Description automatically generated with medium confidence">
            <a:extLst>
              <a:ext uri="{FF2B5EF4-FFF2-40B4-BE49-F238E27FC236}">
                <a16:creationId xmlns:a16="http://schemas.microsoft.com/office/drawing/2014/main" id="{9CF95640-D832-0537-CA8D-3F54BB1C2CD5}"/>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1311535" y="72253"/>
            <a:ext cx="769190" cy="269196"/>
          </a:xfrm>
          <a:prstGeom prst="rect">
            <a:avLst/>
          </a:prstGeom>
        </p:spPr>
      </p:pic>
      <p:sp>
        <p:nvSpPr>
          <p:cNvPr id="9" name="Rectangle 8">
            <a:extLst>
              <a:ext uri="{FF2B5EF4-FFF2-40B4-BE49-F238E27FC236}">
                <a16:creationId xmlns:a16="http://schemas.microsoft.com/office/drawing/2014/main" id="{6C59C5A7-4980-8F07-CD56-040FB1227E95}"/>
              </a:ext>
            </a:extLst>
          </p:cNvPr>
          <p:cNvSpPr/>
          <p:nvPr/>
        </p:nvSpPr>
        <p:spPr>
          <a:xfrm>
            <a:off x="1143000" y="378375"/>
            <a:ext cx="9906000" cy="528211"/>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E8EA448-389F-15BF-1F41-31ADD41C4C67}"/>
              </a:ext>
            </a:extLst>
          </p:cNvPr>
          <p:cNvSpPr txBox="1"/>
          <p:nvPr/>
        </p:nvSpPr>
        <p:spPr>
          <a:xfrm>
            <a:off x="3202354" y="382949"/>
            <a:ext cx="5787292" cy="523220"/>
          </a:xfrm>
          <a:prstGeom prst="rect">
            <a:avLst/>
          </a:prstGeom>
          <a:noFill/>
        </p:spPr>
        <p:txBody>
          <a:bodyPr wrap="square" rtlCol="0">
            <a:spAutoFit/>
          </a:bodyPr>
          <a:lstStyle/>
          <a:p>
            <a:pPr algn="ctr"/>
            <a:r>
              <a:rPr lang="en-GB" sz="2800" b="1" dirty="0">
                <a:solidFill>
                  <a:schemeClr val="bg1"/>
                </a:solidFill>
              </a:rPr>
              <a:t>UWTSD </a:t>
            </a:r>
            <a:r>
              <a:rPr lang="en-GB" sz="2800" dirty="0">
                <a:solidFill>
                  <a:schemeClr val="bg1"/>
                </a:solidFill>
              </a:rPr>
              <a:t>STUDENT CODE OF CONDUCT</a:t>
            </a:r>
          </a:p>
        </p:txBody>
      </p:sp>
      <p:cxnSp>
        <p:nvCxnSpPr>
          <p:cNvPr id="12" name="Straight Connector 11">
            <a:extLst>
              <a:ext uri="{FF2B5EF4-FFF2-40B4-BE49-F238E27FC236}">
                <a16:creationId xmlns:a16="http://schemas.microsoft.com/office/drawing/2014/main" id="{38AB01CF-8DF2-C926-C15C-46E73516F5CA}"/>
              </a:ext>
            </a:extLst>
          </p:cNvPr>
          <p:cNvCxnSpPr>
            <a:cxnSpLocks/>
          </p:cNvCxnSpPr>
          <p:nvPr/>
        </p:nvCxnSpPr>
        <p:spPr>
          <a:xfrm>
            <a:off x="1143000" y="1621939"/>
            <a:ext cx="9906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DC5E409-85F1-3390-52FA-E08D7002B683}"/>
              </a:ext>
            </a:extLst>
          </p:cNvPr>
          <p:cNvSpPr txBox="1"/>
          <p:nvPr/>
        </p:nvSpPr>
        <p:spPr>
          <a:xfrm>
            <a:off x="1228972" y="931582"/>
            <a:ext cx="4802553" cy="663002"/>
          </a:xfrm>
          <a:prstGeom prst="rect">
            <a:avLst/>
          </a:prstGeom>
          <a:noFill/>
        </p:spPr>
        <p:txBody>
          <a:bodyPr wrap="square">
            <a:spAutoFit/>
          </a:bodyPr>
          <a:lstStyle/>
          <a:p>
            <a:pPr>
              <a:lnSpc>
                <a:spcPct val="107000"/>
              </a:lnSpc>
              <a:spcAft>
                <a:spcPts val="800"/>
              </a:spcAft>
            </a:pPr>
            <a:r>
              <a:rPr lang="en-GB" sz="700" b="1" dirty="0">
                <a:latin typeface="Arial" panose="020B0604020202020204" pitchFamily="34" charset="0"/>
                <a:ea typeface="Calibri" panose="020F0502020204030204" pitchFamily="34" charset="0"/>
                <a:cs typeface="Times New Roman" panose="02020603050405020304" pitchFamily="18" charset="0"/>
              </a:rPr>
              <a:t>This document sets out the standards of conduct that are expected of students at UWTSD. </a:t>
            </a:r>
            <a:br>
              <a:rPr lang="en-GB" sz="700" b="1" dirty="0">
                <a:latin typeface="Arial" panose="020B0604020202020204" pitchFamily="34" charset="0"/>
                <a:ea typeface="Calibri" panose="020F0502020204030204" pitchFamily="34" charset="0"/>
                <a:cs typeface="Times New Roman" panose="02020603050405020304" pitchFamily="18" charset="0"/>
              </a:rPr>
            </a:br>
            <a:r>
              <a:rPr lang="en-GB" sz="700" dirty="0">
                <a:latin typeface="Arial" panose="020B0604020202020204" pitchFamily="34" charset="0"/>
                <a:ea typeface="Calibri" panose="020F0502020204030204" pitchFamily="34" charset="0"/>
                <a:cs typeface="Times New Roman" panose="02020603050405020304" pitchFamily="18" charset="0"/>
              </a:rPr>
              <a:t>UWTSD expects its students to conduct themselves in a manner that does not bring the reputation of the University into disrepute.  Where a student’s conduct does not meet the expectations outlined in the Student Code of Conduct, the University </a:t>
            </a:r>
            <a:r>
              <a:rPr lang="en-GB" sz="700" dirty="0">
                <a:latin typeface="Arial" panose="020B0604020202020204" pitchFamily="34" charset="0"/>
                <a:ea typeface="Calibri" panose="020F0502020204030204" pitchFamily="34" charset="0"/>
                <a:cs typeface="Times New Roman" panose="02020603050405020304" pitchFamily="18" charset="0"/>
                <a:hlinkClick r:id="rId3"/>
              </a:rPr>
              <a:t>Non-Academic Misconduct Policy</a:t>
            </a:r>
            <a:r>
              <a:rPr lang="en-GB" sz="700" dirty="0">
                <a:latin typeface="Arial" panose="020B0604020202020204" pitchFamily="34" charset="0"/>
                <a:ea typeface="Calibri" panose="020F0502020204030204" pitchFamily="34" charset="0"/>
                <a:cs typeface="Times New Roman" panose="02020603050405020304" pitchFamily="18" charset="0"/>
              </a:rPr>
              <a:t> may be applied.  Examples of conduct that may breach this code of conduct can be found in the Non-Academic Misconduct Policy.</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E13E951D-5AE5-1CEC-7BFB-C08E9D49239E}"/>
              </a:ext>
            </a:extLst>
          </p:cNvPr>
          <p:cNvSpPr txBox="1"/>
          <p:nvPr/>
        </p:nvSpPr>
        <p:spPr>
          <a:xfrm>
            <a:off x="6138986" y="922048"/>
            <a:ext cx="4802553" cy="663002"/>
          </a:xfrm>
          <a:prstGeom prst="rect">
            <a:avLst/>
          </a:prstGeom>
          <a:noFill/>
        </p:spPr>
        <p:txBody>
          <a:bodyPr wrap="square">
            <a:spAutoFit/>
          </a:bodyPr>
          <a:lstStyle/>
          <a:p>
            <a:pPr>
              <a:lnSpc>
                <a:spcPct val="107000"/>
              </a:lnSpc>
              <a:spcAft>
                <a:spcPts val="800"/>
              </a:spcAft>
            </a:pPr>
            <a:r>
              <a:rPr lang="en-GB" sz="700" dirty="0">
                <a:latin typeface="Arial" panose="020B0604020202020204" pitchFamily="34" charset="0"/>
                <a:ea typeface="Calibri" panose="020F0502020204030204" pitchFamily="34" charset="0"/>
                <a:cs typeface="Times New Roman" panose="02020603050405020304" pitchFamily="18" charset="0"/>
              </a:rPr>
              <a:t>The University seeks to provide a safe and inclusive environment for all students, and therefore it takes breaches of this code of conduct seriously. If you are experiencing behaviour that contradicts this code of conduct, (e.g. harassment, sexual misconduct, bullying through social media), please report the allegations to the University as outlined in the Non-Academic Misconduct Policy. The University will look to provide support to you as appropriate through its procedures (this may include offers of mental health support and/or referral to external support). </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5" name="Rectangle 34">
            <a:extLst>
              <a:ext uri="{FF2B5EF4-FFF2-40B4-BE49-F238E27FC236}">
                <a16:creationId xmlns:a16="http://schemas.microsoft.com/office/drawing/2014/main" id="{E2F8997C-2252-FD22-E126-26E1143DAD46}"/>
              </a:ext>
            </a:extLst>
          </p:cNvPr>
          <p:cNvSpPr/>
          <p:nvPr/>
        </p:nvSpPr>
        <p:spPr>
          <a:xfrm>
            <a:off x="1143000" y="6803105"/>
            <a:ext cx="9906000" cy="7083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49B524AC-4E60-4626-2211-7A5CC2FEA733}"/>
              </a:ext>
            </a:extLst>
          </p:cNvPr>
          <p:cNvSpPr txBox="1"/>
          <p:nvPr/>
        </p:nvSpPr>
        <p:spPr>
          <a:xfrm>
            <a:off x="1166949" y="1934639"/>
            <a:ext cx="2473569"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in an honest way and that you will abide by the law.</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familiarise yourself with and adhere to approved University policies and regulations.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Attend and engage with your programme of study and proactively seek support when needed as outlined in the </a:t>
            </a:r>
            <a:r>
              <a:rPr lang="en-GB" sz="800" u="sng" dirty="0">
                <a:solidFill>
                  <a:srgbClr val="0563C1"/>
                </a:solidFill>
                <a:ea typeface="Calibri" panose="020F0502020204030204" pitchFamily="34" charset="0"/>
                <a:cs typeface="Times New Roman" panose="02020603050405020304" pitchFamily="18" charset="0"/>
                <a:hlinkClick r:id="rId4"/>
              </a:rPr>
              <a:t>Student Charter</a:t>
            </a:r>
            <a:r>
              <a:rPr lang="en-GB" sz="800" u="sng" dirty="0">
                <a:solidFill>
                  <a:srgbClr val="0563C1"/>
                </a:solidFill>
                <a:ea typeface="Calibri" panose="020F0502020204030204" pitchFamily="34" charset="0"/>
                <a:cs typeface="Times New Roman" panose="02020603050405020304" pitchFamily="18" charset="0"/>
              </a:rPr>
              <a:t>.</a:t>
            </a:r>
            <a:endParaRPr lang="en-GB" sz="800" dirty="0">
              <a:ea typeface="Calibri" panose="020F0502020204030204" pitchFamily="34" charset="0"/>
              <a:cs typeface="Times New Roman" panose="02020603050405020304" pitchFamily="18" charset="0"/>
            </a:endParaRP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standards relating to personal and professional conduct. See also the University </a:t>
            </a:r>
            <a:r>
              <a:rPr lang="en-GB" sz="800" dirty="0">
                <a:ea typeface="Calibri" panose="020F0502020204030204" pitchFamily="34" charset="0"/>
                <a:cs typeface="Times New Roman" panose="02020603050405020304" pitchFamily="18" charset="0"/>
                <a:hlinkClick r:id="rId5"/>
              </a:rPr>
              <a:t>Fitness to Practise Policy</a:t>
            </a:r>
            <a:r>
              <a:rPr lang="en-GB" sz="800" dirty="0">
                <a:ea typeface="Calibri" panose="020F0502020204030204" pitchFamily="34" charset="0"/>
                <a:cs typeface="Times New Roman" panose="02020603050405020304" pitchFamily="18" charset="0"/>
              </a:rPr>
              <a:t>.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statutory, regulatory body expectations and requirements to protect present and future patients, service users or clients at all time. See also the University </a:t>
            </a:r>
            <a:r>
              <a:rPr lang="en-GB" sz="800" dirty="0">
                <a:ea typeface="Calibri" panose="020F0502020204030204" pitchFamily="34" charset="0"/>
                <a:cs typeface="Times New Roman" panose="02020603050405020304" pitchFamily="18" charset="0"/>
                <a:hlinkClick r:id="rId5"/>
              </a:rPr>
              <a:t>Fitness to Practise Policy. </a:t>
            </a:r>
            <a:endParaRPr lang="en-GB" sz="800" dirty="0">
              <a:ea typeface="Calibri" panose="020F0502020204030204" pitchFamily="34" charset="0"/>
              <a:cs typeface="Times New Roman" panose="02020603050405020304" pitchFamily="18" charset="0"/>
            </a:endParaRPr>
          </a:p>
        </p:txBody>
      </p:sp>
      <p:sp>
        <p:nvSpPr>
          <p:cNvPr id="38" name="TextBox 37">
            <a:extLst>
              <a:ext uri="{FF2B5EF4-FFF2-40B4-BE49-F238E27FC236}">
                <a16:creationId xmlns:a16="http://schemas.microsoft.com/office/drawing/2014/main" id="{1854C95D-C07B-A231-88AB-9A9609C5C3AC}"/>
              </a:ext>
            </a:extLst>
          </p:cNvPr>
          <p:cNvSpPr txBox="1"/>
          <p:nvPr/>
        </p:nvSpPr>
        <p:spPr>
          <a:xfrm>
            <a:off x="1194519" y="4477596"/>
            <a:ext cx="2457826"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everyone is an equal member of the community whether teacher, student, administrator, cleaner or security worker. Everyone should be extended the same respect and support.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should not be judgemental about others – not blame or stigmatise groups or individuals, for example, if they should become unwell or find themselves in need in some other way.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expected to help your fellow students whether on campus, online or in halls, without posing a risk to yourself and/or others, especially if they are in difficulties or don’t understand procedures. For example, you can offer help by directing your fellow student to the appropriate support service (e.g. </a:t>
            </a:r>
            <a:r>
              <a:rPr lang="en-GB" sz="800" dirty="0">
                <a:ea typeface="Calibri" panose="020F0502020204030204" pitchFamily="34" charset="0"/>
                <a:cs typeface="Times New Roman" panose="02020603050405020304" pitchFamily="18" charset="0"/>
                <a:hlinkClick r:id="rId6"/>
              </a:rPr>
              <a:t>the Hwb </a:t>
            </a:r>
            <a:r>
              <a:rPr lang="en-GB" sz="800" dirty="0">
                <a:ea typeface="Calibri" panose="020F0502020204030204" pitchFamily="34" charset="0"/>
                <a:cs typeface="Times New Roman" panose="02020603050405020304" pitchFamily="18" charset="0"/>
              </a:rPr>
              <a:t>or </a:t>
            </a:r>
            <a:r>
              <a:rPr lang="en-GB" sz="800" dirty="0">
                <a:ea typeface="Calibri" panose="020F0502020204030204" pitchFamily="34" charset="0"/>
                <a:cs typeface="Times New Roman" panose="02020603050405020304" pitchFamily="18" charset="0"/>
                <a:hlinkClick r:id="rId7"/>
              </a:rPr>
              <a:t>Student Services</a:t>
            </a:r>
            <a:r>
              <a:rPr lang="en-GB" sz="800" dirty="0">
                <a:ea typeface="Calibri" panose="020F0502020204030204" pitchFamily="34" charset="0"/>
                <a:cs typeface="Times New Roman" panose="02020603050405020304" pitchFamily="18" charset="0"/>
              </a:rPr>
              <a:t>). </a:t>
            </a:r>
          </a:p>
        </p:txBody>
      </p:sp>
      <p:sp>
        <p:nvSpPr>
          <p:cNvPr id="39" name="TextBox 38">
            <a:extLst>
              <a:ext uri="{FF2B5EF4-FFF2-40B4-BE49-F238E27FC236}">
                <a16:creationId xmlns:a16="http://schemas.microsoft.com/office/drawing/2014/main" id="{B4EB6D56-D045-00B1-98B9-1438EB0647BD}"/>
              </a:ext>
            </a:extLst>
          </p:cNvPr>
          <p:cNvSpPr txBox="1"/>
          <p:nvPr/>
        </p:nvSpPr>
        <p:spPr>
          <a:xfrm>
            <a:off x="6104788" y="1921630"/>
            <a:ext cx="2457826" cy="4696157"/>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responsibly and courteously towards others.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the importance and value of equality and diversity in the University community by treating all members of the University with dignity and respect both in person and through alternative means (including but not limited to email, social media, instant messaging and texting) so that they do not feel as though they are being harassed or bullied.</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conduct yourself in a manner that does not harm or does not have the potential to harm others. This includes refraining from:</a:t>
            </a:r>
          </a:p>
          <a:p>
            <a:pPr marL="72000" lvl="1"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Abusive or unreasonable conduct e.g. acts of bullying or harassment; including harassment related to the protected characteristics as defined in the Equality Act 2010;</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Physical misconduct e.g. punching, kicking, slapping, biting, pushing or shoving;</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Sexual misconduct (see Non-Academic Misconduct Policy);</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Threats of injury or violence upon others;</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may constitute a hate crime;</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related to the incitement of, or participation in, acts of terrorism;</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that spread misinformation;</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foster blame narratives.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Respecting the right of others to hold opinions that are different to your own.  The University encourages respectful discourse and discussion.  Where there are disagreements or debate, it is expected that students use appropriate language at all times.  </a:t>
            </a:r>
          </a:p>
        </p:txBody>
      </p:sp>
      <p:sp>
        <p:nvSpPr>
          <p:cNvPr id="40" name="TextBox 39">
            <a:extLst>
              <a:ext uri="{FF2B5EF4-FFF2-40B4-BE49-F238E27FC236}">
                <a16:creationId xmlns:a16="http://schemas.microsoft.com/office/drawing/2014/main" id="{8C1C8BC6-9D81-BBC0-4326-DD25623B9746}"/>
              </a:ext>
            </a:extLst>
          </p:cNvPr>
          <p:cNvSpPr txBox="1"/>
          <p:nvPr/>
        </p:nvSpPr>
        <p:spPr>
          <a:xfrm>
            <a:off x="3666994" y="4486108"/>
            <a:ext cx="2447091"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treat University buildings, property and facilities with respect and refrain from conduct which may damage the University environment.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ensure that any UWTSD equipment or facilities are used appropriately and with due consideration for others (e.g. shared computers or equipment, </a:t>
            </a:r>
            <a:r>
              <a:rPr lang="en-GB" sz="800" u="sng" dirty="0">
                <a:solidFill>
                  <a:srgbClr val="0563C1"/>
                </a:solidFill>
                <a:ea typeface="Calibri" panose="020F0502020204030204" pitchFamily="34" charset="0"/>
                <a:cs typeface="Times New Roman" panose="02020603050405020304" pitchFamily="18" charset="0"/>
                <a:hlinkClick r:id="rId8"/>
              </a:rPr>
              <a:t>IT Acceptable Use Policy</a:t>
            </a:r>
            <a:r>
              <a:rPr lang="en-GB" sz="800" dirty="0">
                <a:ea typeface="Calibri" panose="020F0502020204030204" pitchFamily="34" charset="0"/>
                <a:cs typeface="Times New Roman" panose="02020603050405020304" pitchFamily="18" charset="0"/>
              </a:rPr>
              <a: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respect for the campus environment (for example by disposing of litter appropriately).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make yourself aware of the health and safety arrangements at the University (for example, the </a:t>
            </a:r>
            <a:r>
              <a:rPr lang="en-GB" sz="800" dirty="0">
                <a:ea typeface="Calibri" panose="020F0502020204030204" pitchFamily="34" charset="0"/>
                <a:cs typeface="Times New Roman" panose="02020603050405020304" pitchFamily="18" charset="0"/>
                <a:hlinkClick r:id="rId9"/>
              </a:rPr>
              <a:t>University Smoke Free policy. </a:t>
            </a:r>
            <a:endParaRPr lang="en-GB" sz="800" dirty="0">
              <a:ea typeface="Calibri" panose="020F0502020204030204" pitchFamily="34" charset="0"/>
              <a:cs typeface="Times New Roman" panose="02020603050405020304" pitchFamily="18" charset="0"/>
            </a:endParaRP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have your student ID card with while you are on campus and access University facilities.</a:t>
            </a:r>
          </a:p>
        </p:txBody>
      </p:sp>
      <p:sp>
        <p:nvSpPr>
          <p:cNvPr id="41" name="TextBox 40">
            <a:extLst>
              <a:ext uri="{FF2B5EF4-FFF2-40B4-BE49-F238E27FC236}">
                <a16:creationId xmlns:a16="http://schemas.microsoft.com/office/drawing/2014/main" id="{6EB13054-7E4D-836D-0497-1312E8D0471F}"/>
              </a:ext>
            </a:extLst>
          </p:cNvPr>
          <p:cNvSpPr txBox="1"/>
          <p:nvPr/>
        </p:nvSpPr>
        <p:spPr>
          <a:xfrm>
            <a:off x="3640518" y="1916769"/>
            <a:ext cx="2473568" cy="2325508"/>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an ambassador for the University at all times. The University expects that you will act responsibly and respectfully both within the local community and when away from the local environment (for example, whilst on study abroad, field trips or placements, or when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good sportsmanship whilst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When visiting off-campus locations for events, you should treat the facilities at the location you are visiting, as well as any transport that has been arranged to get you to your location, appropriately and with due consideration for others.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behave in a manner which upholds the good reputation of the University, including whilst off-campus for sporting or social events associated with the University.</a:t>
            </a:r>
          </a:p>
        </p:txBody>
      </p:sp>
      <p:sp>
        <p:nvSpPr>
          <p:cNvPr id="42" name="TextBox 41">
            <a:extLst>
              <a:ext uri="{FF2B5EF4-FFF2-40B4-BE49-F238E27FC236}">
                <a16:creationId xmlns:a16="http://schemas.microsoft.com/office/drawing/2014/main" id="{8DA0DC21-1959-BD19-2130-590492842780}"/>
              </a:ext>
            </a:extLst>
          </p:cNvPr>
          <p:cNvSpPr txBox="1"/>
          <p:nvPr/>
        </p:nvSpPr>
        <p:spPr>
          <a:xfrm>
            <a:off x="8573731" y="1934640"/>
            <a:ext cx="2412746" cy="1666995"/>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consult and follow current government guidance and University advice, guidance and regulations relating to public health including the need to quarantine, self-isolation, or reporting for contact tracing.</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will follow all health and safety practices required or recommended by health professionals such as frequent hand-washing and hand sanitisation.</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adhere to University policies relating to the wearing of face masks and/or other public health guidance.</a:t>
            </a:r>
          </a:p>
        </p:txBody>
      </p:sp>
      <p:sp>
        <p:nvSpPr>
          <p:cNvPr id="43" name="TextBox 42">
            <a:extLst>
              <a:ext uri="{FF2B5EF4-FFF2-40B4-BE49-F238E27FC236}">
                <a16:creationId xmlns:a16="http://schemas.microsoft.com/office/drawing/2014/main" id="{FD8D5FB1-DE99-6704-10C9-BCA07C23E787}"/>
              </a:ext>
            </a:extLst>
          </p:cNvPr>
          <p:cNvSpPr txBox="1"/>
          <p:nvPr/>
        </p:nvSpPr>
        <p:spPr>
          <a:xfrm>
            <a:off x="6213737" y="41707"/>
            <a:ext cx="4802553" cy="186205"/>
          </a:xfrm>
          <a:prstGeom prst="rect">
            <a:avLst/>
          </a:prstGeom>
          <a:noFill/>
        </p:spPr>
        <p:txBody>
          <a:bodyPr wrap="square">
            <a:spAutoFit/>
          </a:bodyPr>
          <a:lstStyle/>
          <a:p>
            <a:pPr algn="r">
              <a:lnSpc>
                <a:spcPct val="107000"/>
              </a:lnSpc>
              <a:spcAft>
                <a:spcPts val="800"/>
              </a:spcAft>
            </a:pPr>
            <a:r>
              <a:rPr lang="en-GB" sz="600" dirty="0">
                <a:solidFill>
                  <a:schemeClr val="bg1"/>
                </a:solidFill>
                <a:latin typeface="Arial" panose="020B0604020202020204" pitchFamily="34" charset="0"/>
                <a:ea typeface="Calibri" panose="020F0502020204030204" pitchFamily="34" charset="0"/>
                <a:cs typeface="Times New Roman" panose="02020603050405020304" pitchFamily="18" charset="0"/>
              </a:rPr>
              <a:t>October 2022 v3.0</a:t>
            </a:r>
            <a:endParaRPr lang="en-GB" sz="6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FC01898B-C851-5A70-F6CA-E97CF32634A3}"/>
              </a:ext>
            </a:extLst>
          </p:cNvPr>
          <p:cNvSpPr/>
          <p:nvPr/>
        </p:nvSpPr>
        <p:spPr>
          <a:xfrm>
            <a:off x="127025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763D90F9-48B4-9F24-D2C5-4D9B03124352}"/>
              </a:ext>
            </a:extLst>
          </p:cNvPr>
          <p:cNvSpPr/>
          <p:nvPr/>
        </p:nvSpPr>
        <p:spPr>
          <a:xfrm>
            <a:off x="127025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994D2FD2-4982-43BA-262E-D8F11148F0C2}"/>
              </a:ext>
            </a:extLst>
          </p:cNvPr>
          <p:cNvSpPr/>
          <p:nvPr/>
        </p:nvSpPr>
        <p:spPr>
          <a:xfrm>
            <a:off x="371916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28F7C386-9F94-FB2F-C847-369DB7E09A5B}"/>
              </a:ext>
            </a:extLst>
          </p:cNvPr>
          <p:cNvSpPr/>
          <p:nvPr/>
        </p:nvSpPr>
        <p:spPr>
          <a:xfrm>
            <a:off x="371916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DE8226A-2BC5-640E-45BD-5516D8D0FBC1}"/>
              </a:ext>
            </a:extLst>
          </p:cNvPr>
          <p:cNvSpPr/>
          <p:nvPr/>
        </p:nvSpPr>
        <p:spPr>
          <a:xfrm>
            <a:off x="617033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A5ECAD4-17FB-8568-9A90-98145CBC500C}"/>
              </a:ext>
            </a:extLst>
          </p:cNvPr>
          <p:cNvSpPr/>
          <p:nvPr/>
        </p:nvSpPr>
        <p:spPr>
          <a:xfrm>
            <a:off x="617033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0C18DEA2-9D67-D7F3-7DBF-5A323DB7B6C3}"/>
              </a:ext>
            </a:extLst>
          </p:cNvPr>
          <p:cNvSpPr/>
          <p:nvPr/>
        </p:nvSpPr>
        <p:spPr>
          <a:xfrm>
            <a:off x="860438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11649F72-2D36-D619-F1A6-02755ECDF845}"/>
              </a:ext>
            </a:extLst>
          </p:cNvPr>
          <p:cNvSpPr/>
          <p:nvPr/>
        </p:nvSpPr>
        <p:spPr>
          <a:xfrm>
            <a:off x="860438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617CF2F-1214-C054-4928-458370C83D63}"/>
              </a:ext>
            </a:extLst>
          </p:cNvPr>
          <p:cNvSpPr txBox="1"/>
          <p:nvPr/>
        </p:nvSpPr>
        <p:spPr>
          <a:xfrm>
            <a:off x="1258427" y="1678365"/>
            <a:ext cx="2382092" cy="246221"/>
          </a:xfrm>
          <a:prstGeom prst="rect">
            <a:avLst/>
          </a:prstGeom>
          <a:noFill/>
        </p:spPr>
        <p:txBody>
          <a:bodyPr wrap="square" rtlCol="0">
            <a:spAutoFit/>
          </a:bodyPr>
          <a:lstStyle/>
          <a:p>
            <a:pPr algn="ctr"/>
            <a:r>
              <a:rPr lang="en-GB" sz="1000" b="1" dirty="0">
                <a:solidFill>
                  <a:schemeClr val="bg1"/>
                </a:solidFill>
              </a:rPr>
              <a:t>Professionalism</a:t>
            </a:r>
            <a:endParaRPr lang="en-GB" sz="1000" dirty="0">
              <a:solidFill>
                <a:schemeClr val="bg1"/>
              </a:solidFill>
            </a:endParaRPr>
          </a:p>
        </p:txBody>
      </p:sp>
      <p:sp>
        <p:nvSpPr>
          <p:cNvPr id="22" name="TextBox 21">
            <a:extLst>
              <a:ext uri="{FF2B5EF4-FFF2-40B4-BE49-F238E27FC236}">
                <a16:creationId xmlns:a16="http://schemas.microsoft.com/office/drawing/2014/main" id="{1E0428A8-C8AC-443A-4475-F113A760F019}"/>
              </a:ext>
            </a:extLst>
          </p:cNvPr>
          <p:cNvSpPr txBox="1"/>
          <p:nvPr/>
        </p:nvSpPr>
        <p:spPr>
          <a:xfrm>
            <a:off x="3721422" y="1678365"/>
            <a:ext cx="2368719" cy="246221"/>
          </a:xfrm>
          <a:prstGeom prst="rect">
            <a:avLst/>
          </a:prstGeom>
          <a:noFill/>
        </p:spPr>
        <p:txBody>
          <a:bodyPr wrap="square" rtlCol="0">
            <a:spAutoFit/>
          </a:bodyPr>
          <a:lstStyle/>
          <a:p>
            <a:pPr algn="ctr"/>
            <a:r>
              <a:rPr lang="en-GB" sz="1000" b="1" dirty="0">
                <a:solidFill>
                  <a:schemeClr val="bg1"/>
                </a:solidFill>
              </a:rPr>
              <a:t>Representing the University</a:t>
            </a:r>
            <a:endParaRPr lang="en-GB" sz="1000" dirty="0">
              <a:solidFill>
                <a:schemeClr val="bg1"/>
              </a:solidFill>
            </a:endParaRPr>
          </a:p>
        </p:txBody>
      </p:sp>
      <p:sp>
        <p:nvSpPr>
          <p:cNvPr id="31" name="TextBox 30">
            <a:extLst>
              <a:ext uri="{FF2B5EF4-FFF2-40B4-BE49-F238E27FC236}">
                <a16:creationId xmlns:a16="http://schemas.microsoft.com/office/drawing/2014/main" id="{AF98F06D-E2BA-BDE0-537C-E410A6E066A8}"/>
              </a:ext>
            </a:extLst>
          </p:cNvPr>
          <p:cNvSpPr txBox="1"/>
          <p:nvPr/>
        </p:nvSpPr>
        <p:spPr>
          <a:xfrm>
            <a:off x="6177219" y="1670835"/>
            <a:ext cx="2375207" cy="246221"/>
          </a:xfrm>
          <a:prstGeom prst="rect">
            <a:avLst/>
          </a:prstGeom>
          <a:noFill/>
        </p:spPr>
        <p:txBody>
          <a:bodyPr wrap="square" rtlCol="0">
            <a:spAutoFit/>
          </a:bodyPr>
          <a:lstStyle/>
          <a:p>
            <a:pPr algn="ctr"/>
            <a:r>
              <a:rPr lang="en-GB" sz="1000" b="1" dirty="0">
                <a:solidFill>
                  <a:schemeClr val="bg1"/>
                </a:solidFill>
              </a:rPr>
              <a:t>Respect for Others</a:t>
            </a:r>
            <a:endParaRPr lang="en-GB" sz="1000" dirty="0">
              <a:solidFill>
                <a:schemeClr val="bg1"/>
              </a:solidFill>
            </a:endParaRPr>
          </a:p>
        </p:txBody>
      </p:sp>
      <p:sp>
        <p:nvSpPr>
          <p:cNvPr id="34" name="TextBox 33">
            <a:extLst>
              <a:ext uri="{FF2B5EF4-FFF2-40B4-BE49-F238E27FC236}">
                <a16:creationId xmlns:a16="http://schemas.microsoft.com/office/drawing/2014/main" id="{49067137-F67A-CBF1-A849-D20851A28686}"/>
              </a:ext>
            </a:extLst>
          </p:cNvPr>
          <p:cNvSpPr txBox="1"/>
          <p:nvPr/>
        </p:nvSpPr>
        <p:spPr>
          <a:xfrm>
            <a:off x="8743967" y="1678365"/>
            <a:ext cx="2113556" cy="246221"/>
          </a:xfrm>
          <a:prstGeom prst="rect">
            <a:avLst/>
          </a:prstGeom>
          <a:noFill/>
        </p:spPr>
        <p:txBody>
          <a:bodyPr wrap="square" rtlCol="0">
            <a:spAutoFit/>
          </a:bodyPr>
          <a:lstStyle/>
          <a:p>
            <a:pPr algn="ctr"/>
            <a:r>
              <a:rPr lang="en-GB" sz="1000" b="1" dirty="0">
                <a:solidFill>
                  <a:schemeClr val="bg1"/>
                </a:solidFill>
              </a:rPr>
              <a:t>Respect for the community</a:t>
            </a:r>
            <a:endParaRPr lang="en-GB" sz="1000" dirty="0">
              <a:solidFill>
                <a:schemeClr val="bg1"/>
              </a:solidFill>
            </a:endParaRPr>
          </a:p>
        </p:txBody>
      </p:sp>
      <p:sp>
        <p:nvSpPr>
          <p:cNvPr id="54" name="Rectangle 53">
            <a:extLst>
              <a:ext uri="{FF2B5EF4-FFF2-40B4-BE49-F238E27FC236}">
                <a16:creationId xmlns:a16="http://schemas.microsoft.com/office/drawing/2014/main" id="{83C55D52-D7C9-12E0-3205-69DE3AF1EA6B}"/>
              </a:ext>
            </a:extLst>
          </p:cNvPr>
          <p:cNvSpPr/>
          <p:nvPr/>
        </p:nvSpPr>
        <p:spPr>
          <a:xfrm>
            <a:off x="1270253"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98251397-A979-E254-427E-8DC3709CB460}"/>
              </a:ext>
            </a:extLst>
          </p:cNvPr>
          <p:cNvSpPr/>
          <p:nvPr/>
        </p:nvSpPr>
        <p:spPr>
          <a:xfrm>
            <a:off x="1270253"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55">
            <a:extLst>
              <a:ext uri="{FF2B5EF4-FFF2-40B4-BE49-F238E27FC236}">
                <a16:creationId xmlns:a16="http://schemas.microsoft.com/office/drawing/2014/main" id="{26453381-44B2-010F-28B9-B3E588BC3A0B}"/>
              </a:ext>
            </a:extLst>
          </p:cNvPr>
          <p:cNvSpPr/>
          <p:nvPr/>
        </p:nvSpPr>
        <p:spPr>
          <a:xfrm>
            <a:off x="3719165"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ectangle 56">
            <a:extLst>
              <a:ext uri="{FF2B5EF4-FFF2-40B4-BE49-F238E27FC236}">
                <a16:creationId xmlns:a16="http://schemas.microsoft.com/office/drawing/2014/main" id="{91C3D7BA-FF37-9951-0249-47EA508FFA6B}"/>
              </a:ext>
            </a:extLst>
          </p:cNvPr>
          <p:cNvSpPr/>
          <p:nvPr/>
        </p:nvSpPr>
        <p:spPr>
          <a:xfrm>
            <a:off x="3719165"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a:extLst>
              <a:ext uri="{FF2B5EF4-FFF2-40B4-BE49-F238E27FC236}">
                <a16:creationId xmlns:a16="http://schemas.microsoft.com/office/drawing/2014/main" id="{E05CB027-58F0-F1C8-7AB9-A495E671A4DA}"/>
              </a:ext>
            </a:extLst>
          </p:cNvPr>
          <p:cNvSpPr txBox="1"/>
          <p:nvPr/>
        </p:nvSpPr>
        <p:spPr>
          <a:xfrm>
            <a:off x="1258427" y="4228695"/>
            <a:ext cx="2382092" cy="246221"/>
          </a:xfrm>
          <a:prstGeom prst="rect">
            <a:avLst/>
          </a:prstGeom>
          <a:noFill/>
        </p:spPr>
        <p:txBody>
          <a:bodyPr wrap="square" rtlCol="0">
            <a:spAutoFit/>
          </a:bodyPr>
          <a:lstStyle/>
          <a:p>
            <a:pPr algn="ctr"/>
            <a:r>
              <a:rPr lang="en-GB" sz="1000" b="1" dirty="0">
                <a:solidFill>
                  <a:schemeClr val="bg1"/>
                </a:solidFill>
              </a:rPr>
              <a:t>Caring for each other</a:t>
            </a:r>
            <a:endParaRPr lang="en-GB" sz="1000" dirty="0">
              <a:solidFill>
                <a:schemeClr val="bg1"/>
              </a:solidFill>
            </a:endParaRPr>
          </a:p>
        </p:txBody>
      </p:sp>
      <p:sp>
        <p:nvSpPr>
          <p:cNvPr id="59" name="TextBox 58">
            <a:extLst>
              <a:ext uri="{FF2B5EF4-FFF2-40B4-BE49-F238E27FC236}">
                <a16:creationId xmlns:a16="http://schemas.microsoft.com/office/drawing/2014/main" id="{309BE4CE-864B-6701-7FF2-4E92931CC43F}"/>
              </a:ext>
            </a:extLst>
          </p:cNvPr>
          <p:cNvSpPr txBox="1"/>
          <p:nvPr/>
        </p:nvSpPr>
        <p:spPr>
          <a:xfrm>
            <a:off x="3721422" y="4228695"/>
            <a:ext cx="2368719" cy="246221"/>
          </a:xfrm>
          <a:prstGeom prst="rect">
            <a:avLst/>
          </a:prstGeom>
          <a:noFill/>
        </p:spPr>
        <p:txBody>
          <a:bodyPr wrap="square" rtlCol="0">
            <a:spAutoFit/>
          </a:bodyPr>
          <a:lstStyle/>
          <a:p>
            <a:pPr algn="ctr"/>
            <a:r>
              <a:rPr lang="en-GB" sz="1000" b="1" dirty="0">
                <a:solidFill>
                  <a:schemeClr val="bg1"/>
                </a:solidFill>
              </a:rPr>
              <a:t>Respect for the University Environment</a:t>
            </a:r>
            <a:endParaRPr lang="en-GB" sz="1000" dirty="0">
              <a:solidFill>
                <a:schemeClr val="bg1"/>
              </a:solidFill>
            </a:endParaRPr>
          </a:p>
        </p:txBody>
      </p:sp>
    </p:spTree>
    <p:extLst>
      <p:ext uri="{BB962C8B-B14F-4D97-AF65-F5344CB8AC3E}">
        <p14:creationId xmlns:p14="http://schemas.microsoft.com/office/powerpoint/2010/main" val="36495675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1FBE4-0C56-65C3-1C26-5F97B6ED9007}"/>
              </a:ext>
            </a:extLst>
          </p:cNvPr>
          <p:cNvSpPr>
            <a:spLocks noGrp="1"/>
          </p:cNvSpPr>
          <p:nvPr>
            <p:ph type="title"/>
          </p:nvPr>
        </p:nvSpPr>
        <p:spPr/>
        <p:txBody>
          <a:bodyPr/>
          <a:lstStyle/>
          <a:p>
            <a:r>
              <a:rPr lang="en-US" b="1" dirty="0">
                <a:solidFill>
                  <a:schemeClr val="accent1">
                    <a:lumMod val="75000"/>
                  </a:schemeClr>
                </a:solidFill>
              </a:rPr>
              <a:t>Your studies this year…</a:t>
            </a:r>
          </a:p>
        </p:txBody>
      </p:sp>
      <p:sp>
        <p:nvSpPr>
          <p:cNvPr id="3" name="Content Placeholder 2">
            <a:extLst>
              <a:ext uri="{FF2B5EF4-FFF2-40B4-BE49-F238E27FC236}">
                <a16:creationId xmlns:a16="http://schemas.microsoft.com/office/drawing/2014/main" id="{A3ADCF59-8681-A1C6-9CE1-51CEC081B27B}"/>
              </a:ext>
            </a:extLst>
          </p:cNvPr>
          <p:cNvSpPr>
            <a:spLocks noGrp="1"/>
          </p:cNvSpPr>
          <p:nvPr>
            <p:ph idx="1"/>
          </p:nvPr>
        </p:nvSpPr>
        <p:spPr/>
        <p:txBody>
          <a:bodyPr numCol="2"/>
          <a:lstStyle/>
          <a:p>
            <a:r>
              <a:rPr lang="en-US" dirty="0"/>
              <a:t>Semester 1 (Oct – Jan)</a:t>
            </a:r>
          </a:p>
          <a:p>
            <a:pPr lvl="1"/>
            <a:r>
              <a:rPr lang="en-US" dirty="0"/>
              <a:t>Study Skills for Electronics</a:t>
            </a:r>
          </a:p>
          <a:p>
            <a:pPr lvl="1"/>
            <a:r>
              <a:rPr lang="en-US" dirty="0"/>
              <a:t>Workshop Skills for Electronics</a:t>
            </a:r>
          </a:p>
          <a:p>
            <a:pPr lvl="1"/>
            <a:r>
              <a:rPr lang="en-US" dirty="0"/>
              <a:t>Mathematics</a:t>
            </a:r>
          </a:p>
          <a:p>
            <a:pPr lvl="1"/>
            <a:endParaRPr lang="en-US" dirty="0"/>
          </a:p>
          <a:p>
            <a:r>
              <a:rPr lang="en-US" dirty="0"/>
              <a:t>Semester 2 (Jan – May)</a:t>
            </a:r>
          </a:p>
          <a:p>
            <a:pPr lvl="1"/>
            <a:r>
              <a:rPr lang="en-US" dirty="0"/>
              <a:t>Electrical &amp; Electronic Principles</a:t>
            </a:r>
          </a:p>
          <a:p>
            <a:pPr lvl="1"/>
            <a:r>
              <a:rPr lang="en-US" dirty="0"/>
              <a:t>Computer Systems Fundamentals</a:t>
            </a:r>
          </a:p>
          <a:p>
            <a:pPr marL="457200" lvl="1" indent="0">
              <a:buNone/>
            </a:pPr>
            <a:endParaRPr lang="en-US" dirty="0"/>
          </a:p>
          <a:p>
            <a:r>
              <a:rPr lang="en-US" dirty="0"/>
              <a:t>Semester 3 (May – July)</a:t>
            </a:r>
          </a:p>
          <a:p>
            <a:pPr lvl="1"/>
            <a:r>
              <a:rPr lang="en-US" dirty="0"/>
              <a:t>Signals &amp; Systems</a:t>
            </a:r>
          </a:p>
          <a:p>
            <a:pPr lvl="1"/>
            <a:r>
              <a:rPr lang="en-US" dirty="0"/>
              <a:t>Engineering &amp; Project Management</a:t>
            </a:r>
          </a:p>
        </p:txBody>
      </p:sp>
    </p:spTree>
    <p:extLst>
      <p:ext uri="{BB962C8B-B14F-4D97-AF65-F5344CB8AC3E}">
        <p14:creationId xmlns:p14="http://schemas.microsoft.com/office/powerpoint/2010/main" val="1709042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7A66F-444A-4354-BDCF-8E59D2299264}"/>
              </a:ext>
            </a:extLst>
          </p:cNvPr>
          <p:cNvSpPr>
            <a:spLocks noGrp="1"/>
          </p:cNvSpPr>
          <p:nvPr>
            <p:ph type="title"/>
          </p:nvPr>
        </p:nvSpPr>
        <p:spPr>
          <a:xfrm>
            <a:off x="298174" y="180694"/>
            <a:ext cx="7078671" cy="646343"/>
          </a:xfrm>
        </p:spPr>
        <p:txBody>
          <a:bodyPr>
            <a:noAutofit/>
          </a:bodyPr>
          <a:lstStyle/>
          <a:p>
            <a:r>
              <a:rPr lang="en-GB" sz="3600" b="1" dirty="0">
                <a:solidFill>
                  <a:schemeClr val="accent1">
                    <a:lumMod val="75000"/>
                  </a:schemeClr>
                </a:solidFill>
              </a:rPr>
              <a:t>Few points to remember</a:t>
            </a:r>
          </a:p>
        </p:txBody>
      </p:sp>
      <p:sp>
        <p:nvSpPr>
          <p:cNvPr id="3" name="Content Placeholder 2">
            <a:extLst>
              <a:ext uri="{FF2B5EF4-FFF2-40B4-BE49-F238E27FC236}">
                <a16:creationId xmlns:a16="http://schemas.microsoft.com/office/drawing/2014/main" id="{69DBAA0B-0C36-4D0F-8517-9F7DB9A07D88}"/>
              </a:ext>
            </a:extLst>
          </p:cNvPr>
          <p:cNvSpPr>
            <a:spLocks noGrp="1"/>
          </p:cNvSpPr>
          <p:nvPr>
            <p:ph idx="1"/>
          </p:nvPr>
        </p:nvSpPr>
        <p:spPr>
          <a:xfrm>
            <a:off x="421240" y="1236447"/>
            <a:ext cx="4695290" cy="3808163"/>
          </a:xfrm>
        </p:spPr>
        <p:txBody>
          <a:bodyPr>
            <a:noAutofit/>
          </a:bodyPr>
          <a:lstStyle/>
          <a:p>
            <a:r>
              <a:rPr lang="en-GB" dirty="0"/>
              <a:t>Team working</a:t>
            </a:r>
          </a:p>
          <a:p>
            <a:r>
              <a:rPr lang="en-GB" dirty="0"/>
              <a:t>Time management</a:t>
            </a:r>
          </a:p>
          <a:p>
            <a:r>
              <a:rPr lang="en-GB" dirty="0"/>
              <a:t>Do not leave till late</a:t>
            </a:r>
          </a:p>
          <a:p>
            <a:r>
              <a:rPr lang="en-GB" dirty="0"/>
              <a:t>Talk to us</a:t>
            </a:r>
          </a:p>
          <a:p>
            <a:r>
              <a:rPr lang="en-GB" dirty="0"/>
              <a:t>We are here to support you.</a:t>
            </a:r>
          </a:p>
          <a:p>
            <a:endParaRPr lang="en-GB" dirty="0"/>
          </a:p>
          <a:p>
            <a:endParaRPr lang="en-GB" dirty="0"/>
          </a:p>
          <a:p>
            <a:endParaRPr lang="en-GB" dirty="0"/>
          </a:p>
          <a:p>
            <a:endParaRPr lang="en-GB" dirty="0"/>
          </a:p>
          <a:p>
            <a:endParaRPr lang="en-GB" dirty="0"/>
          </a:p>
          <a:p>
            <a:endParaRPr lang="en-GB" dirty="0"/>
          </a:p>
        </p:txBody>
      </p:sp>
      <p:pic>
        <p:nvPicPr>
          <p:cNvPr id="17" name="Picture 16">
            <a:extLst>
              <a:ext uri="{FF2B5EF4-FFF2-40B4-BE49-F238E27FC236}">
                <a16:creationId xmlns:a16="http://schemas.microsoft.com/office/drawing/2014/main" id="{50A84D2A-83C4-4190-92C5-E6E1DFD7BFF5}"/>
              </a:ext>
            </a:extLst>
          </p:cNvPr>
          <p:cNvPicPr>
            <a:picLocks noChangeAspect="1"/>
          </p:cNvPicPr>
          <p:nvPr/>
        </p:nvPicPr>
        <p:blipFill>
          <a:blip r:embed="rId2"/>
          <a:stretch>
            <a:fillRect/>
          </a:stretch>
        </p:blipFill>
        <p:spPr>
          <a:xfrm>
            <a:off x="5297557" y="1141335"/>
            <a:ext cx="6275981" cy="4290061"/>
          </a:xfrm>
          <a:prstGeom prst="rect">
            <a:avLst/>
          </a:prstGeom>
        </p:spPr>
      </p:pic>
    </p:spTree>
    <p:extLst>
      <p:ext uri="{BB962C8B-B14F-4D97-AF65-F5344CB8AC3E}">
        <p14:creationId xmlns:p14="http://schemas.microsoft.com/office/powerpoint/2010/main" val="20340535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2000"/>
                                        <p:tgtEl>
                                          <p:spTgt spid="17"/>
                                        </p:tgtEl>
                                      </p:cBhvr>
                                    </p:animEffect>
                                    <p:anim calcmode="lin" valueType="num">
                                      <p:cBhvr>
                                        <p:cTn id="8" dur="2000" fill="hold"/>
                                        <p:tgtEl>
                                          <p:spTgt spid="17"/>
                                        </p:tgtEl>
                                        <p:attrNameLst>
                                          <p:attrName>ppt_w</p:attrName>
                                        </p:attrNameLst>
                                      </p:cBhvr>
                                      <p:tavLst>
                                        <p:tav tm="0" fmla="#ppt_w*sin(2.5*pi*$)">
                                          <p:val>
                                            <p:fltVal val="0"/>
                                          </p:val>
                                        </p:tav>
                                        <p:tav tm="100000">
                                          <p:val>
                                            <p:fltVal val="1"/>
                                          </p:val>
                                        </p:tav>
                                      </p:tavLst>
                                    </p:anim>
                                    <p:anim calcmode="lin" valueType="num">
                                      <p:cBhvr>
                                        <p:cTn id="9" dur="2000" fill="hold"/>
                                        <p:tgtEl>
                                          <p:spTgt spid="17"/>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80">
                                          <p:stCondLst>
                                            <p:cond delay="0"/>
                                          </p:stCondLst>
                                        </p:cTn>
                                        <p:tgtEl>
                                          <p:spTgt spid="3">
                                            <p:txEl>
                                              <p:pRg st="0" end="0"/>
                                            </p:txEl>
                                          </p:spTgt>
                                        </p:tgtEl>
                                      </p:cBhvr>
                                    </p:animEffect>
                                    <p:anim calcmode="lin" valueType="num">
                                      <p:cBhvr>
                                        <p:cTn id="15"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3">
                                            <p:txEl>
                                              <p:pRg st="0" end="0"/>
                                            </p:txEl>
                                          </p:spTgt>
                                        </p:tgtEl>
                                      </p:cBhvr>
                                      <p:to x="100000" y="60000"/>
                                    </p:animScale>
                                    <p:animScale>
                                      <p:cBhvr>
                                        <p:cTn id="21" dur="166" decel="50000">
                                          <p:stCondLst>
                                            <p:cond delay="676"/>
                                          </p:stCondLst>
                                        </p:cTn>
                                        <p:tgtEl>
                                          <p:spTgt spid="3">
                                            <p:txEl>
                                              <p:pRg st="0" end="0"/>
                                            </p:txEl>
                                          </p:spTgt>
                                        </p:tgtEl>
                                      </p:cBhvr>
                                      <p:to x="100000" y="100000"/>
                                    </p:animScale>
                                    <p:animScale>
                                      <p:cBhvr>
                                        <p:cTn id="22" dur="26">
                                          <p:stCondLst>
                                            <p:cond delay="1312"/>
                                          </p:stCondLst>
                                        </p:cTn>
                                        <p:tgtEl>
                                          <p:spTgt spid="3">
                                            <p:txEl>
                                              <p:pRg st="0" end="0"/>
                                            </p:txEl>
                                          </p:spTgt>
                                        </p:tgtEl>
                                      </p:cBhvr>
                                      <p:to x="100000" y="80000"/>
                                    </p:animScale>
                                    <p:animScale>
                                      <p:cBhvr>
                                        <p:cTn id="23" dur="166" decel="50000">
                                          <p:stCondLst>
                                            <p:cond delay="1338"/>
                                          </p:stCondLst>
                                        </p:cTn>
                                        <p:tgtEl>
                                          <p:spTgt spid="3">
                                            <p:txEl>
                                              <p:pRg st="0" end="0"/>
                                            </p:txEl>
                                          </p:spTgt>
                                        </p:tgtEl>
                                      </p:cBhvr>
                                      <p:to x="100000" y="100000"/>
                                    </p:animScale>
                                    <p:animScale>
                                      <p:cBhvr>
                                        <p:cTn id="24" dur="26">
                                          <p:stCondLst>
                                            <p:cond delay="1642"/>
                                          </p:stCondLst>
                                        </p:cTn>
                                        <p:tgtEl>
                                          <p:spTgt spid="3">
                                            <p:txEl>
                                              <p:pRg st="0" end="0"/>
                                            </p:txEl>
                                          </p:spTgt>
                                        </p:tgtEl>
                                      </p:cBhvr>
                                      <p:to x="100000" y="90000"/>
                                    </p:animScale>
                                    <p:animScale>
                                      <p:cBhvr>
                                        <p:cTn id="25" dur="166" decel="50000">
                                          <p:stCondLst>
                                            <p:cond delay="1668"/>
                                          </p:stCondLst>
                                        </p:cTn>
                                        <p:tgtEl>
                                          <p:spTgt spid="3">
                                            <p:txEl>
                                              <p:pRg st="0" end="0"/>
                                            </p:txEl>
                                          </p:spTgt>
                                        </p:tgtEl>
                                      </p:cBhvr>
                                      <p:to x="100000" y="100000"/>
                                    </p:animScale>
                                    <p:animScale>
                                      <p:cBhvr>
                                        <p:cTn id="26" dur="26">
                                          <p:stCondLst>
                                            <p:cond delay="1808"/>
                                          </p:stCondLst>
                                        </p:cTn>
                                        <p:tgtEl>
                                          <p:spTgt spid="3">
                                            <p:txEl>
                                              <p:pRg st="0" end="0"/>
                                            </p:txEl>
                                          </p:spTgt>
                                        </p:tgtEl>
                                      </p:cBhvr>
                                      <p:to x="100000" y="95000"/>
                                    </p:animScale>
                                    <p:animScale>
                                      <p:cBhvr>
                                        <p:cTn id="27" dur="166" decel="50000">
                                          <p:stCondLst>
                                            <p:cond delay="1834"/>
                                          </p:stCondLst>
                                        </p:cTn>
                                        <p:tgtEl>
                                          <p:spTgt spid="3">
                                            <p:txEl>
                                              <p:pRg st="0" end="0"/>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grpId="0"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wipe(down)">
                                      <p:cBhvr>
                                        <p:cTn id="32" dur="580">
                                          <p:stCondLst>
                                            <p:cond delay="0"/>
                                          </p:stCondLst>
                                        </p:cTn>
                                        <p:tgtEl>
                                          <p:spTgt spid="3">
                                            <p:txEl>
                                              <p:pRg st="1" end="1"/>
                                            </p:txEl>
                                          </p:spTgt>
                                        </p:tgtEl>
                                      </p:cBhvr>
                                    </p:animEffect>
                                    <p:anim calcmode="lin" valueType="num">
                                      <p:cBhvr>
                                        <p:cTn id="33"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3">
                                            <p:txEl>
                                              <p:pRg st="1" end="1"/>
                                            </p:txEl>
                                          </p:spTgt>
                                        </p:tgtEl>
                                      </p:cBhvr>
                                      <p:to x="100000" y="60000"/>
                                    </p:animScale>
                                    <p:animScale>
                                      <p:cBhvr>
                                        <p:cTn id="39" dur="166" decel="50000">
                                          <p:stCondLst>
                                            <p:cond delay="676"/>
                                          </p:stCondLst>
                                        </p:cTn>
                                        <p:tgtEl>
                                          <p:spTgt spid="3">
                                            <p:txEl>
                                              <p:pRg st="1" end="1"/>
                                            </p:txEl>
                                          </p:spTgt>
                                        </p:tgtEl>
                                      </p:cBhvr>
                                      <p:to x="100000" y="100000"/>
                                    </p:animScale>
                                    <p:animScale>
                                      <p:cBhvr>
                                        <p:cTn id="40" dur="26">
                                          <p:stCondLst>
                                            <p:cond delay="1312"/>
                                          </p:stCondLst>
                                        </p:cTn>
                                        <p:tgtEl>
                                          <p:spTgt spid="3">
                                            <p:txEl>
                                              <p:pRg st="1" end="1"/>
                                            </p:txEl>
                                          </p:spTgt>
                                        </p:tgtEl>
                                      </p:cBhvr>
                                      <p:to x="100000" y="80000"/>
                                    </p:animScale>
                                    <p:animScale>
                                      <p:cBhvr>
                                        <p:cTn id="41" dur="166" decel="50000">
                                          <p:stCondLst>
                                            <p:cond delay="1338"/>
                                          </p:stCondLst>
                                        </p:cTn>
                                        <p:tgtEl>
                                          <p:spTgt spid="3">
                                            <p:txEl>
                                              <p:pRg st="1" end="1"/>
                                            </p:txEl>
                                          </p:spTgt>
                                        </p:tgtEl>
                                      </p:cBhvr>
                                      <p:to x="100000" y="100000"/>
                                    </p:animScale>
                                    <p:animScale>
                                      <p:cBhvr>
                                        <p:cTn id="42" dur="26">
                                          <p:stCondLst>
                                            <p:cond delay="1642"/>
                                          </p:stCondLst>
                                        </p:cTn>
                                        <p:tgtEl>
                                          <p:spTgt spid="3">
                                            <p:txEl>
                                              <p:pRg st="1" end="1"/>
                                            </p:txEl>
                                          </p:spTgt>
                                        </p:tgtEl>
                                      </p:cBhvr>
                                      <p:to x="100000" y="90000"/>
                                    </p:animScale>
                                    <p:animScale>
                                      <p:cBhvr>
                                        <p:cTn id="43" dur="166" decel="50000">
                                          <p:stCondLst>
                                            <p:cond delay="1668"/>
                                          </p:stCondLst>
                                        </p:cTn>
                                        <p:tgtEl>
                                          <p:spTgt spid="3">
                                            <p:txEl>
                                              <p:pRg st="1" end="1"/>
                                            </p:txEl>
                                          </p:spTgt>
                                        </p:tgtEl>
                                      </p:cBhvr>
                                      <p:to x="100000" y="100000"/>
                                    </p:animScale>
                                    <p:animScale>
                                      <p:cBhvr>
                                        <p:cTn id="44" dur="26">
                                          <p:stCondLst>
                                            <p:cond delay="1808"/>
                                          </p:stCondLst>
                                        </p:cTn>
                                        <p:tgtEl>
                                          <p:spTgt spid="3">
                                            <p:txEl>
                                              <p:pRg st="1" end="1"/>
                                            </p:txEl>
                                          </p:spTgt>
                                        </p:tgtEl>
                                      </p:cBhvr>
                                      <p:to x="100000" y="95000"/>
                                    </p:animScale>
                                    <p:animScale>
                                      <p:cBhvr>
                                        <p:cTn id="45" dur="166" decel="50000">
                                          <p:stCondLst>
                                            <p:cond delay="1834"/>
                                          </p:stCondLst>
                                        </p:cTn>
                                        <p:tgtEl>
                                          <p:spTgt spid="3">
                                            <p:txEl>
                                              <p:pRg st="1" end="1"/>
                                            </p:txEl>
                                          </p:spTgt>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grpId="0" nodeType="clickEffect">
                                  <p:stCondLst>
                                    <p:cond delay="0"/>
                                  </p:stCondLst>
                                  <p:childTnLst>
                                    <p:set>
                                      <p:cBhvr>
                                        <p:cTn id="49" dur="1" fill="hold">
                                          <p:stCondLst>
                                            <p:cond delay="0"/>
                                          </p:stCondLst>
                                        </p:cTn>
                                        <p:tgtEl>
                                          <p:spTgt spid="3">
                                            <p:txEl>
                                              <p:pRg st="2" end="2"/>
                                            </p:txEl>
                                          </p:spTgt>
                                        </p:tgtEl>
                                        <p:attrNameLst>
                                          <p:attrName>style.visibility</p:attrName>
                                        </p:attrNameLst>
                                      </p:cBhvr>
                                      <p:to>
                                        <p:strVal val="visible"/>
                                      </p:to>
                                    </p:set>
                                    <p:animEffect transition="in" filter="wipe(down)">
                                      <p:cBhvr>
                                        <p:cTn id="50" dur="580">
                                          <p:stCondLst>
                                            <p:cond delay="0"/>
                                          </p:stCondLst>
                                        </p:cTn>
                                        <p:tgtEl>
                                          <p:spTgt spid="3">
                                            <p:txEl>
                                              <p:pRg st="2" end="2"/>
                                            </p:txEl>
                                          </p:spTgt>
                                        </p:tgtEl>
                                      </p:cBhvr>
                                    </p:animEffect>
                                    <p:anim calcmode="lin" valueType="num">
                                      <p:cBhvr>
                                        <p:cTn id="51"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56" dur="26">
                                          <p:stCondLst>
                                            <p:cond delay="650"/>
                                          </p:stCondLst>
                                        </p:cTn>
                                        <p:tgtEl>
                                          <p:spTgt spid="3">
                                            <p:txEl>
                                              <p:pRg st="2" end="2"/>
                                            </p:txEl>
                                          </p:spTgt>
                                        </p:tgtEl>
                                      </p:cBhvr>
                                      <p:to x="100000" y="60000"/>
                                    </p:animScale>
                                    <p:animScale>
                                      <p:cBhvr>
                                        <p:cTn id="57" dur="166" decel="50000">
                                          <p:stCondLst>
                                            <p:cond delay="676"/>
                                          </p:stCondLst>
                                        </p:cTn>
                                        <p:tgtEl>
                                          <p:spTgt spid="3">
                                            <p:txEl>
                                              <p:pRg st="2" end="2"/>
                                            </p:txEl>
                                          </p:spTgt>
                                        </p:tgtEl>
                                      </p:cBhvr>
                                      <p:to x="100000" y="100000"/>
                                    </p:animScale>
                                    <p:animScale>
                                      <p:cBhvr>
                                        <p:cTn id="58" dur="26">
                                          <p:stCondLst>
                                            <p:cond delay="1312"/>
                                          </p:stCondLst>
                                        </p:cTn>
                                        <p:tgtEl>
                                          <p:spTgt spid="3">
                                            <p:txEl>
                                              <p:pRg st="2" end="2"/>
                                            </p:txEl>
                                          </p:spTgt>
                                        </p:tgtEl>
                                      </p:cBhvr>
                                      <p:to x="100000" y="80000"/>
                                    </p:animScale>
                                    <p:animScale>
                                      <p:cBhvr>
                                        <p:cTn id="59" dur="166" decel="50000">
                                          <p:stCondLst>
                                            <p:cond delay="1338"/>
                                          </p:stCondLst>
                                        </p:cTn>
                                        <p:tgtEl>
                                          <p:spTgt spid="3">
                                            <p:txEl>
                                              <p:pRg st="2" end="2"/>
                                            </p:txEl>
                                          </p:spTgt>
                                        </p:tgtEl>
                                      </p:cBhvr>
                                      <p:to x="100000" y="100000"/>
                                    </p:animScale>
                                    <p:animScale>
                                      <p:cBhvr>
                                        <p:cTn id="60" dur="26">
                                          <p:stCondLst>
                                            <p:cond delay="1642"/>
                                          </p:stCondLst>
                                        </p:cTn>
                                        <p:tgtEl>
                                          <p:spTgt spid="3">
                                            <p:txEl>
                                              <p:pRg st="2" end="2"/>
                                            </p:txEl>
                                          </p:spTgt>
                                        </p:tgtEl>
                                      </p:cBhvr>
                                      <p:to x="100000" y="90000"/>
                                    </p:animScale>
                                    <p:animScale>
                                      <p:cBhvr>
                                        <p:cTn id="61" dur="166" decel="50000">
                                          <p:stCondLst>
                                            <p:cond delay="1668"/>
                                          </p:stCondLst>
                                        </p:cTn>
                                        <p:tgtEl>
                                          <p:spTgt spid="3">
                                            <p:txEl>
                                              <p:pRg st="2" end="2"/>
                                            </p:txEl>
                                          </p:spTgt>
                                        </p:tgtEl>
                                      </p:cBhvr>
                                      <p:to x="100000" y="100000"/>
                                    </p:animScale>
                                    <p:animScale>
                                      <p:cBhvr>
                                        <p:cTn id="62" dur="26">
                                          <p:stCondLst>
                                            <p:cond delay="1808"/>
                                          </p:stCondLst>
                                        </p:cTn>
                                        <p:tgtEl>
                                          <p:spTgt spid="3">
                                            <p:txEl>
                                              <p:pRg st="2" end="2"/>
                                            </p:txEl>
                                          </p:spTgt>
                                        </p:tgtEl>
                                      </p:cBhvr>
                                      <p:to x="100000" y="95000"/>
                                    </p:animScale>
                                    <p:animScale>
                                      <p:cBhvr>
                                        <p:cTn id="63" dur="166" decel="50000">
                                          <p:stCondLst>
                                            <p:cond delay="1834"/>
                                          </p:stCondLst>
                                        </p:cTn>
                                        <p:tgtEl>
                                          <p:spTgt spid="3">
                                            <p:txEl>
                                              <p:pRg st="2" end="2"/>
                                            </p:txEl>
                                          </p:spTgt>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26" presetClass="entr" presetSubtype="0" fill="hold" grpId="0" nodeType="clickEffect">
                                  <p:stCondLst>
                                    <p:cond delay="0"/>
                                  </p:stCondLst>
                                  <p:childTnLst>
                                    <p:set>
                                      <p:cBhvr>
                                        <p:cTn id="67" dur="1" fill="hold">
                                          <p:stCondLst>
                                            <p:cond delay="0"/>
                                          </p:stCondLst>
                                        </p:cTn>
                                        <p:tgtEl>
                                          <p:spTgt spid="3">
                                            <p:txEl>
                                              <p:pRg st="3" end="3"/>
                                            </p:txEl>
                                          </p:spTgt>
                                        </p:tgtEl>
                                        <p:attrNameLst>
                                          <p:attrName>style.visibility</p:attrName>
                                        </p:attrNameLst>
                                      </p:cBhvr>
                                      <p:to>
                                        <p:strVal val="visible"/>
                                      </p:to>
                                    </p:set>
                                    <p:animEffect transition="in" filter="wipe(down)">
                                      <p:cBhvr>
                                        <p:cTn id="68" dur="580">
                                          <p:stCondLst>
                                            <p:cond delay="0"/>
                                          </p:stCondLst>
                                        </p:cTn>
                                        <p:tgtEl>
                                          <p:spTgt spid="3">
                                            <p:txEl>
                                              <p:pRg st="3" end="3"/>
                                            </p:txEl>
                                          </p:spTgt>
                                        </p:tgtEl>
                                      </p:cBhvr>
                                    </p:animEffect>
                                    <p:anim calcmode="lin" valueType="num">
                                      <p:cBhvr>
                                        <p:cTn id="69"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70"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71"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72"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73"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74" dur="26">
                                          <p:stCondLst>
                                            <p:cond delay="650"/>
                                          </p:stCondLst>
                                        </p:cTn>
                                        <p:tgtEl>
                                          <p:spTgt spid="3">
                                            <p:txEl>
                                              <p:pRg st="3" end="3"/>
                                            </p:txEl>
                                          </p:spTgt>
                                        </p:tgtEl>
                                      </p:cBhvr>
                                      <p:to x="100000" y="60000"/>
                                    </p:animScale>
                                    <p:animScale>
                                      <p:cBhvr>
                                        <p:cTn id="75" dur="166" decel="50000">
                                          <p:stCondLst>
                                            <p:cond delay="676"/>
                                          </p:stCondLst>
                                        </p:cTn>
                                        <p:tgtEl>
                                          <p:spTgt spid="3">
                                            <p:txEl>
                                              <p:pRg st="3" end="3"/>
                                            </p:txEl>
                                          </p:spTgt>
                                        </p:tgtEl>
                                      </p:cBhvr>
                                      <p:to x="100000" y="100000"/>
                                    </p:animScale>
                                    <p:animScale>
                                      <p:cBhvr>
                                        <p:cTn id="76" dur="26">
                                          <p:stCondLst>
                                            <p:cond delay="1312"/>
                                          </p:stCondLst>
                                        </p:cTn>
                                        <p:tgtEl>
                                          <p:spTgt spid="3">
                                            <p:txEl>
                                              <p:pRg st="3" end="3"/>
                                            </p:txEl>
                                          </p:spTgt>
                                        </p:tgtEl>
                                      </p:cBhvr>
                                      <p:to x="100000" y="80000"/>
                                    </p:animScale>
                                    <p:animScale>
                                      <p:cBhvr>
                                        <p:cTn id="77" dur="166" decel="50000">
                                          <p:stCondLst>
                                            <p:cond delay="1338"/>
                                          </p:stCondLst>
                                        </p:cTn>
                                        <p:tgtEl>
                                          <p:spTgt spid="3">
                                            <p:txEl>
                                              <p:pRg st="3" end="3"/>
                                            </p:txEl>
                                          </p:spTgt>
                                        </p:tgtEl>
                                      </p:cBhvr>
                                      <p:to x="100000" y="100000"/>
                                    </p:animScale>
                                    <p:animScale>
                                      <p:cBhvr>
                                        <p:cTn id="78" dur="26">
                                          <p:stCondLst>
                                            <p:cond delay="1642"/>
                                          </p:stCondLst>
                                        </p:cTn>
                                        <p:tgtEl>
                                          <p:spTgt spid="3">
                                            <p:txEl>
                                              <p:pRg st="3" end="3"/>
                                            </p:txEl>
                                          </p:spTgt>
                                        </p:tgtEl>
                                      </p:cBhvr>
                                      <p:to x="100000" y="90000"/>
                                    </p:animScale>
                                    <p:animScale>
                                      <p:cBhvr>
                                        <p:cTn id="79" dur="166" decel="50000">
                                          <p:stCondLst>
                                            <p:cond delay="1668"/>
                                          </p:stCondLst>
                                        </p:cTn>
                                        <p:tgtEl>
                                          <p:spTgt spid="3">
                                            <p:txEl>
                                              <p:pRg st="3" end="3"/>
                                            </p:txEl>
                                          </p:spTgt>
                                        </p:tgtEl>
                                      </p:cBhvr>
                                      <p:to x="100000" y="100000"/>
                                    </p:animScale>
                                    <p:animScale>
                                      <p:cBhvr>
                                        <p:cTn id="80" dur="26">
                                          <p:stCondLst>
                                            <p:cond delay="1808"/>
                                          </p:stCondLst>
                                        </p:cTn>
                                        <p:tgtEl>
                                          <p:spTgt spid="3">
                                            <p:txEl>
                                              <p:pRg st="3" end="3"/>
                                            </p:txEl>
                                          </p:spTgt>
                                        </p:tgtEl>
                                      </p:cBhvr>
                                      <p:to x="100000" y="95000"/>
                                    </p:animScale>
                                    <p:animScale>
                                      <p:cBhvr>
                                        <p:cTn id="81" dur="166" decel="50000">
                                          <p:stCondLst>
                                            <p:cond delay="1834"/>
                                          </p:stCondLst>
                                        </p:cTn>
                                        <p:tgtEl>
                                          <p:spTgt spid="3">
                                            <p:txEl>
                                              <p:pRg st="3" end="3"/>
                                            </p:txEl>
                                          </p:spTgt>
                                        </p:tgtEl>
                                      </p:cBhvr>
                                      <p:to x="100000" y="100000"/>
                                    </p:animScale>
                                  </p:childTnLst>
                                </p:cTn>
                              </p:par>
                            </p:childTnLst>
                          </p:cTn>
                        </p:par>
                      </p:childTnLst>
                    </p:cTn>
                  </p:par>
                  <p:par>
                    <p:cTn id="82" fill="hold">
                      <p:stCondLst>
                        <p:cond delay="indefinite"/>
                      </p:stCondLst>
                      <p:childTnLst>
                        <p:par>
                          <p:cTn id="83" fill="hold">
                            <p:stCondLst>
                              <p:cond delay="0"/>
                            </p:stCondLst>
                            <p:childTnLst>
                              <p:par>
                                <p:cTn id="84" presetID="26" presetClass="entr" presetSubtype="0" fill="hold" grpId="0" nodeType="clickEffect">
                                  <p:stCondLst>
                                    <p:cond delay="0"/>
                                  </p:stCondLst>
                                  <p:childTnLst>
                                    <p:set>
                                      <p:cBhvr>
                                        <p:cTn id="85" dur="1" fill="hold">
                                          <p:stCondLst>
                                            <p:cond delay="0"/>
                                          </p:stCondLst>
                                        </p:cTn>
                                        <p:tgtEl>
                                          <p:spTgt spid="3">
                                            <p:txEl>
                                              <p:pRg st="4" end="4"/>
                                            </p:txEl>
                                          </p:spTgt>
                                        </p:tgtEl>
                                        <p:attrNameLst>
                                          <p:attrName>style.visibility</p:attrName>
                                        </p:attrNameLst>
                                      </p:cBhvr>
                                      <p:to>
                                        <p:strVal val="visible"/>
                                      </p:to>
                                    </p:set>
                                    <p:animEffect transition="in" filter="wipe(down)">
                                      <p:cBhvr>
                                        <p:cTn id="86" dur="580">
                                          <p:stCondLst>
                                            <p:cond delay="0"/>
                                          </p:stCondLst>
                                        </p:cTn>
                                        <p:tgtEl>
                                          <p:spTgt spid="3">
                                            <p:txEl>
                                              <p:pRg st="4" end="4"/>
                                            </p:txEl>
                                          </p:spTgt>
                                        </p:tgtEl>
                                      </p:cBhvr>
                                    </p:animEffect>
                                    <p:anim calcmode="lin" valueType="num">
                                      <p:cBhvr>
                                        <p:cTn id="87"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8"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9"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90"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91"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92" dur="26">
                                          <p:stCondLst>
                                            <p:cond delay="650"/>
                                          </p:stCondLst>
                                        </p:cTn>
                                        <p:tgtEl>
                                          <p:spTgt spid="3">
                                            <p:txEl>
                                              <p:pRg st="4" end="4"/>
                                            </p:txEl>
                                          </p:spTgt>
                                        </p:tgtEl>
                                      </p:cBhvr>
                                      <p:to x="100000" y="60000"/>
                                    </p:animScale>
                                    <p:animScale>
                                      <p:cBhvr>
                                        <p:cTn id="93" dur="166" decel="50000">
                                          <p:stCondLst>
                                            <p:cond delay="676"/>
                                          </p:stCondLst>
                                        </p:cTn>
                                        <p:tgtEl>
                                          <p:spTgt spid="3">
                                            <p:txEl>
                                              <p:pRg st="4" end="4"/>
                                            </p:txEl>
                                          </p:spTgt>
                                        </p:tgtEl>
                                      </p:cBhvr>
                                      <p:to x="100000" y="100000"/>
                                    </p:animScale>
                                    <p:animScale>
                                      <p:cBhvr>
                                        <p:cTn id="94" dur="26">
                                          <p:stCondLst>
                                            <p:cond delay="1312"/>
                                          </p:stCondLst>
                                        </p:cTn>
                                        <p:tgtEl>
                                          <p:spTgt spid="3">
                                            <p:txEl>
                                              <p:pRg st="4" end="4"/>
                                            </p:txEl>
                                          </p:spTgt>
                                        </p:tgtEl>
                                      </p:cBhvr>
                                      <p:to x="100000" y="80000"/>
                                    </p:animScale>
                                    <p:animScale>
                                      <p:cBhvr>
                                        <p:cTn id="95" dur="166" decel="50000">
                                          <p:stCondLst>
                                            <p:cond delay="1338"/>
                                          </p:stCondLst>
                                        </p:cTn>
                                        <p:tgtEl>
                                          <p:spTgt spid="3">
                                            <p:txEl>
                                              <p:pRg st="4" end="4"/>
                                            </p:txEl>
                                          </p:spTgt>
                                        </p:tgtEl>
                                      </p:cBhvr>
                                      <p:to x="100000" y="100000"/>
                                    </p:animScale>
                                    <p:animScale>
                                      <p:cBhvr>
                                        <p:cTn id="96" dur="26">
                                          <p:stCondLst>
                                            <p:cond delay="1642"/>
                                          </p:stCondLst>
                                        </p:cTn>
                                        <p:tgtEl>
                                          <p:spTgt spid="3">
                                            <p:txEl>
                                              <p:pRg st="4" end="4"/>
                                            </p:txEl>
                                          </p:spTgt>
                                        </p:tgtEl>
                                      </p:cBhvr>
                                      <p:to x="100000" y="90000"/>
                                    </p:animScale>
                                    <p:animScale>
                                      <p:cBhvr>
                                        <p:cTn id="97" dur="166" decel="50000">
                                          <p:stCondLst>
                                            <p:cond delay="1668"/>
                                          </p:stCondLst>
                                        </p:cTn>
                                        <p:tgtEl>
                                          <p:spTgt spid="3">
                                            <p:txEl>
                                              <p:pRg st="4" end="4"/>
                                            </p:txEl>
                                          </p:spTgt>
                                        </p:tgtEl>
                                      </p:cBhvr>
                                      <p:to x="100000" y="100000"/>
                                    </p:animScale>
                                    <p:animScale>
                                      <p:cBhvr>
                                        <p:cTn id="98" dur="26">
                                          <p:stCondLst>
                                            <p:cond delay="1808"/>
                                          </p:stCondLst>
                                        </p:cTn>
                                        <p:tgtEl>
                                          <p:spTgt spid="3">
                                            <p:txEl>
                                              <p:pRg st="4" end="4"/>
                                            </p:txEl>
                                          </p:spTgt>
                                        </p:tgtEl>
                                      </p:cBhvr>
                                      <p:to x="100000" y="95000"/>
                                    </p:animScale>
                                    <p:animScale>
                                      <p:cBhvr>
                                        <p:cTn id="99"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7D40-BCC9-438B-B708-84259164AB66}"/>
              </a:ext>
            </a:extLst>
          </p:cNvPr>
          <p:cNvSpPr>
            <a:spLocks noGrp="1"/>
          </p:cNvSpPr>
          <p:nvPr>
            <p:ph type="title"/>
          </p:nvPr>
        </p:nvSpPr>
        <p:spPr>
          <a:xfrm>
            <a:off x="431371" y="274637"/>
            <a:ext cx="11151029" cy="1066129"/>
          </a:xfrm>
        </p:spPr>
        <p:txBody>
          <a:bodyPr>
            <a:normAutofit/>
          </a:bodyPr>
          <a:lstStyle/>
          <a:p>
            <a:r>
              <a:rPr lang="en-GB" sz="4400" dirty="0"/>
              <a:t>If any doubts</a:t>
            </a:r>
          </a:p>
        </p:txBody>
      </p:sp>
      <p:sp>
        <p:nvSpPr>
          <p:cNvPr id="3" name="Content Placeholder 2">
            <a:extLst>
              <a:ext uri="{FF2B5EF4-FFF2-40B4-BE49-F238E27FC236}">
                <a16:creationId xmlns:a16="http://schemas.microsoft.com/office/drawing/2014/main" id="{F08BBFDE-9475-4D6C-BC5C-F296BBD3FDA7}"/>
              </a:ext>
            </a:extLst>
          </p:cNvPr>
          <p:cNvSpPr>
            <a:spLocks noGrp="1"/>
          </p:cNvSpPr>
          <p:nvPr>
            <p:ph idx="1"/>
          </p:nvPr>
        </p:nvSpPr>
        <p:spPr>
          <a:xfrm>
            <a:off x="431371" y="1662545"/>
            <a:ext cx="11151029" cy="3854688"/>
          </a:xfrm>
        </p:spPr>
        <p:txBody>
          <a:bodyPr/>
          <a:lstStyle/>
          <a:p>
            <a:r>
              <a:rPr lang="en-GB" dirty="0"/>
              <a:t>Please contact your Programme Manager, module tutor,  or ALO.</a:t>
            </a:r>
          </a:p>
          <a:p>
            <a:r>
              <a:rPr lang="en-GB" dirty="0"/>
              <a:t>Further information</a:t>
            </a:r>
          </a:p>
          <a:p>
            <a:pPr lvl="1"/>
            <a:r>
              <a:rPr lang="en-GB" dirty="0">
                <a:hlinkClick r:id="rId2"/>
              </a:rPr>
              <a:t>Computing@uwtsd.ac.uk</a:t>
            </a:r>
            <a:r>
              <a:rPr lang="en-GB" dirty="0"/>
              <a:t> </a:t>
            </a:r>
          </a:p>
        </p:txBody>
      </p:sp>
    </p:spTree>
    <p:extLst>
      <p:ext uri="{BB962C8B-B14F-4D97-AF65-F5344CB8AC3E}">
        <p14:creationId xmlns:p14="http://schemas.microsoft.com/office/powerpoint/2010/main" val="31517537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imeline&#10;&#10;Description automatically generated">
            <a:extLst>
              <a:ext uri="{FF2B5EF4-FFF2-40B4-BE49-F238E27FC236}">
                <a16:creationId xmlns:a16="http://schemas.microsoft.com/office/drawing/2014/main" id="{2F06424C-E436-45E6-B907-C1B6D6A87021}"/>
              </a:ext>
            </a:extLst>
          </p:cNvPr>
          <p:cNvPicPr>
            <a:picLocks noChangeAspect="1"/>
          </p:cNvPicPr>
          <p:nvPr/>
        </p:nvPicPr>
        <p:blipFill>
          <a:blip r:embed="rId2"/>
          <a:stretch>
            <a:fillRect/>
          </a:stretch>
        </p:blipFill>
        <p:spPr>
          <a:xfrm>
            <a:off x="898531" y="375342"/>
            <a:ext cx="6899155" cy="5208105"/>
          </a:xfrm>
          <a:prstGeom prst="rect">
            <a:avLst/>
          </a:prstGeom>
        </p:spPr>
      </p:pic>
    </p:spTree>
    <p:extLst>
      <p:ext uri="{BB962C8B-B14F-4D97-AF65-F5344CB8AC3E}">
        <p14:creationId xmlns:p14="http://schemas.microsoft.com/office/powerpoint/2010/main" val="885076063"/>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389</TotalTime>
  <Words>1946</Words>
  <Application>Microsoft Office PowerPoint</Application>
  <PresentationFormat>Widescreen</PresentationFormat>
  <Paragraphs>240</Paragraphs>
  <Slides>25</Slides>
  <Notes>2</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25</vt:i4>
      </vt:variant>
    </vt:vector>
  </HeadingPairs>
  <TitlesOfParts>
    <vt:vector size="34" baseType="lpstr">
      <vt:lpstr>Aptos</vt:lpstr>
      <vt:lpstr>Arial</vt:lpstr>
      <vt:lpstr>Calibri</vt:lpstr>
      <vt:lpstr>Calibri Light</vt:lpstr>
      <vt:lpstr>Courier New</vt:lpstr>
      <vt:lpstr>Symbol</vt:lpstr>
      <vt:lpstr>UWTSD Text 2</vt:lpstr>
      <vt:lpstr>UWTSD Logo Variations place image in Background</vt:lpstr>
      <vt:lpstr>UWTSD 200_Title Page</vt:lpstr>
      <vt:lpstr>PowerPoint Presentation</vt:lpstr>
      <vt:lpstr> </vt:lpstr>
      <vt:lpstr>PowerPoint Presentation</vt:lpstr>
      <vt:lpstr>Applied Computing Management Team</vt:lpstr>
      <vt:lpstr>Electronics Programme Team</vt:lpstr>
      <vt:lpstr>Apprenticeship Liaison Officers (ALO)</vt:lpstr>
      <vt:lpstr>Our Ethos</vt:lpstr>
      <vt:lpstr>PowerPoint Presentation</vt:lpstr>
      <vt:lpstr>Getting Started</vt:lpstr>
      <vt:lpstr>Key Course Information</vt:lpstr>
      <vt:lpstr>Programme of Study Handbook </vt:lpstr>
      <vt:lpstr>Assessments</vt:lpstr>
      <vt:lpstr>Assessment outcome and Results</vt:lpstr>
      <vt:lpstr>Course Reps</vt:lpstr>
      <vt:lpstr>Module Feedback Questionnaire</vt:lpstr>
      <vt:lpstr>Academic Regulations</vt:lpstr>
      <vt:lpstr>Mitigating Circumstances Policy</vt:lpstr>
      <vt:lpstr>Academic Misconduct</vt:lpstr>
      <vt:lpstr>Student Engagement Policy</vt:lpstr>
      <vt:lpstr>Student Code of Conduct </vt:lpstr>
      <vt:lpstr>PowerPoint Presentation</vt:lpstr>
      <vt:lpstr>Your studies this year…</vt:lpstr>
      <vt:lpstr>Few points to remember</vt:lpstr>
      <vt:lpstr>If any doubts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Stephen Mosey</cp:lastModifiedBy>
  <cp:revision>54</cp:revision>
  <dcterms:created xsi:type="dcterms:W3CDTF">2021-03-09T15:35:42Z</dcterms:created>
  <dcterms:modified xsi:type="dcterms:W3CDTF">2024-10-07T06:45:12Z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