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48" r:id="rId1"/>
  </p:sldMasterIdLst>
  <p:notesMasterIdLst>
    <p:notesMasterId r:id="rId4"/>
  </p:notesMasterIdLst>
  <p:handoutMasterIdLst>
    <p:handoutMasterId r:id="rId5"/>
  </p:handoutMasterIdLst>
  <p:sldIdLst>
    <p:sldId id="257" r:id="rId2"/>
    <p:sldId id="256" r:id="rId3"/>
  </p:sldIdLst>
  <p:sldSz cx="32918400" cy="21945600"/>
  <p:notesSz cx="9239250" cy="11982450"/>
  <p:embeddedFontLst>
    <p:embeddedFont>
      <p:font typeface="Calibri" panose="020F0502020204030204" pitchFamily="34" charset="0"/>
      <p:regular r:id="rId6"/>
      <p:bold r:id="rId7"/>
      <p:italic r:id="rId8"/>
      <p:boldItalic r:id="rId9"/>
    </p:embeddedFont>
  </p:embeddedFontLst>
  <p:custDataLst>
    <p:tags r:id="rId10"/>
  </p:custDataLst>
  <p:defaultTextStyle>
    <a:defPPr>
      <a:defRPr lang="en-US"/>
    </a:defPPr>
    <a:lvl1pPr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326532"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653064"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979597"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306129"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1632661"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1959193"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2285726"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2612258"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p:defaultTextStyle>
  <p:extLst>
    <p:ext uri="{EFAFB233-063F-42B5-8137-9DF3F51BA10A}">
      <p15:sldGuideLst xmlns:p15="http://schemas.microsoft.com/office/powerpoint/2012/main">
        <p15:guide id="1" orient="horz" pos="7392" userDrawn="1">
          <p15:clr>
            <a:srgbClr val="A4A3A4"/>
          </p15:clr>
        </p15:guide>
        <p15:guide id="2" pos="10080" userDrawn="1">
          <p15:clr>
            <a:srgbClr val="A4A3A4"/>
          </p15:clr>
        </p15:guide>
      </p15:sldGuideLst>
    </p:ext>
    <p:ext uri="{2D200454-40CA-4A62-9FC3-DE9A4176ACB9}">
      <p15:notesGuideLst xmlns:p15="http://schemas.microsoft.com/office/powerpoint/2012/main">
        <p15:guide id="1" orient="horz" pos="3774">
          <p15:clr>
            <a:srgbClr val="A4A3A4"/>
          </p15:clr>
        </p15:guide>
        <p15:guide id="2" pos="290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3654" autoAdjust="0"/>
  </p:normalViewPr>
  <p:slideViewPr>
    <p:cSldViewPr>
      <p:cViewPr varScale="1">
        <p:scale>
          <a:sx n="39" d="100"/>
          <a:sy n="39" d="100"/>
        </p:scale>
        <p:origin x="1398" y="30"/>
      </p:cViewPr>
      <p:guideLst>
        <p:guide orient="horz" pos="7392"/>
        <p:guide pos="100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73" d="100"/>
          <a:sy n="73" d="100"/>
        </p:scale>
        <p:origin x="3984" y="72"/>
      </p:cViewPr>
      <p:guideLst>
        <p:guide orient="horz" pos="3774"/>
        <p:guide pos="2909"/>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presProps" Target="presProps.xml"/><Relationship Id="rId5" Type="http://schemas.openxmlformats.org/officeDocument/2006/relationships/handoutMaster" Target="handoutMasters/handoutMaster1.xml"/><Relationship Id="rId10" Type="http://schemas.openxmlformats.org/officeDocument/2006/relationships/tags" Target="tags/tag1.xml"/><Relationship Id="rId4" Type="http://schemas.openxmlformats.org/officeDocument/2006/relationships/notesMaster" Target="notesMasters/notesMaster1.xml"/><Relationship Id="rId9" Type="http://schemas.openxmlformats.org/officeDocument/2006/relationships/font" Target="fonts/font4.fntdata"/><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4002088" cy="59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defTabSz="1149350">
              <a:defRPr sz="1500"/>
            </a:lvl1pPr>
          </a:lstStyle>
          <a:p>
            <a:endParaRPr lang="en-US" altLang="zh-CN"/>
          </a:p>
        </p:txBody>
      </p:sp>
      <p:sp>
        <p:nvSpPr>
          <p:cNvPr id="6147" name="Rectangle 3"/>
          <p:cNvSpPr>
            <a:spLocks noGrp="1" noChangeArrowheads="1"/>
          </p:cNvSpPr>
          <p:nvPr>
            <p:ph type="dt" sz="quarter" idx="1"/>
          </p:nvPr>
        </p:nvSpPr>
        <p:spPr bwMode="auto">
          <a:xfrm>
            <a:off x="5235575" y="0"/>
            <a:ext cx="4002088" cy="59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algn="r" defTabSz="1149350">
              <a:defRPr sz="1500"/>
            </a:lvl1pPr>
          </a:lstStyle>
          <a:p>
            <a:endParaRPr lang="en-US" altLang="zh-CN"/>
          </a:p>
        </p:txBody>
      </p:sp>
      <p:sp>
        <p:nvSpPr>
          <p:cNvPr id="6148" name="Rectangle 4"/>
          <p:cNvSpPr>
            <a:spLocks noGrp="1" noChangeArrowheads="1"/>
          </p:cNvSpPr>
          <p:nvPr>
            <p:ph type="ftr" sz="quarter" idx="2"/>
          </p:nvPr>
        </p:nvSpPr>
        <p:spPr bwMode="auto">
          <a:xfrm>
            <a:off x="0" y="11380788"/>
            <a:ext cx="4002088" cy="60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defTabSz="1149350">
              <a:defRPr sz="1500"/>
            </a:lvl1pPr>
          </a:lstStyle>
          <a:p>
            <a:endParaRPr lang="en-US" altLang="zh-CN"/>
          </a:p>
        </p:txBody>
      </p:sp>
      <p:sp>
        <p:nvSpPr>
          <p:cNvPr id="6149" name="Rectangle 5"/>
          <p:cNvSpPr>
            <a:spLocks noGrp="1" noChangeArrowheads="1"/>
          </p:cNvSpPr>
          <p:nvPr>
            <p:ph type="sldNum" sz="quarter" idx="3"/>
          </p:nvPr>
        </p:nvSpPr>
        <p:spPr bwMode="auto">
          <a:xfrm>
            <a:off x="5235575" y="11380788"/>
            <a:ext cx="4002088" cy="60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algn="r" defTabSz="1149350">
              <a:defRPr sz="1500"/>
            </a:lvl1pPr>
          </a:lstStyle>
          <a:p>
            <a:fld id="{56A6134A-9986-4884-ADAB-C57241D32564}" type="slidenum">
              <a:rPr lang="zh-CN" altLang="en-US"/>
              <a:t>‹#›</a:t>
            </a:fld>
            <a:endParaRPr lang="en-US" altLang="zh-CN"/>
          </a:p>
        </p:txBody>
      </p:sp>
    </p:spTree>
    <p:extLst>
      <p:ext uri="{BB962C8B-B14F-4D97-AF65-F5344CB8AC3E}">
        <p14:creationId xmlns:p14="http://schemas.microsoft.com/office/powerpoint/2010/main" val="9348627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3983038" cy="59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defTabSz="1149350">
              <a:defRPr sz="1500"/>
            </a:lvl1pPr>
          </a:lstStyle>
          <a:p>
            <a:endParaRPr lang="en-US" altLang="zh-CN"/>
          </a:p>
        </p:txBody>
      </p:sp>
      <p:sp>
        <p:nvSpPr>
          <p:cNvPr id="4099" name="Rectangle 3"/>
          <p:cNvSpPr>
            <a:spLocks noGrp="1" noChangeArrowheads="1"/>
          </p:cNvSpPr>
          <p:nvPr>
            <p:ph type="dt" idx="1"/>
          </p:nvPr>
        </p:nvSpPr>
        <p:spPr bwMode="auto">
          <a:xfrm>
            <a:off x="5241925" y="0"/>
            <a:ext cx="3983038" cy="59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algn="r" defTabSz="1149350">
              <a:defRPr sz="1500"/>
            </a:lvl1pPr>
          </a:lstStyle>
          <a:p>
            <a:endParaRPr lang="en-US" altLang="zh-CN"/>
          </a:p>
        </p:txBody>
      </p:sp>
      <p:sp>
        <p:nvSpPr>
          <p:cNvPr id="2052" name="Rectangle 4"/>
          <p:cNvSpPr>
            <a:spLocks noGrp="1" noRot="1" noChangeAspect="1" noChangeArrowheads="1" noTextEdit="1"/>
          </p:cNvSpPr>
          <p:nvPr>
            <p:ph type="sldImg" idx="2"/>
          </p:nvPr>
        </p:nvSpPr>
        <p:spPr bwMode="auto">
          <a:xfrm>
            <a:off x="1204913" y="889000"/>
            <a:ext cx="6815137" cy="4545013"/>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p:cNvSpPr>
            <a:spLocks noGrp="1" noChangeArrowheads="1"/>
          </p:cNvSpPr>
          <p:nvPr>
            <p:ph type="body" sz="quarter" idx="3"/>
          </p:nvPr>
        </p:nvSpPr>
        <p:spPr bwMode="auto">
          <a:xfrm>
            <a:off x="1257300" y="5732463"/>
            <a:ext cx="6708775" cy="5335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4102" name="Rectangle 6"/>
          <p:cNvSpPr>
            <a:spLocks noGrp="1" noChangeArrowheads="1"/>
          </p:cNvSpPr>
          <p:nvPr>
            <p:ph type="ftr" sz="quarter" idx="4"/>
          </p:nvPr>
        </p:nvSpPr>
        <p:spPr bwMode="auto">
          <a:xfrm>
            <a:off x="0" y="11363325"/>
            <a:ext cx="3983038" cy="59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defTabSz="1149350">
              <a:defRPr sz="1500"/>
            </a:lvl1pPr>
          </a:lstStyle>
          <a:p>
            <a:endParaRPr lang="en-US" altLang="zh-CN"/>
          </a:p>
        </p:txBody>
      </p:sp>
      <p:sp>
        <p:nvSpPr>
          <p:cNvPr id="4103" name="Rectangle 7"/>
          <p:cNvSpPr>
            <a:spLocks noGrp="1" noChangeArrowheads="1"/>
          </p:cNvSpPr>
          <p:nvPr>
            <p:ph type="sldNum" sz="quarter" idx="5"/>
          </p:nvPr>
        </p:nvSpPr>
        <p:spPr bwMode="auto">
          <a:xfrm>
            <a:off x="5241925" y="11363325"/>
            <a:ext cx="3983038" cy="59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algn="r" defTabSz="1149350">
              <a:defRPr sz="1500"/>
            </a:lvl1pPr>
          </a:lstStyle>
          <a:p>
            <a:fld id="{23124DF2-DDA8-402F-81DD-AC1D1E5694AB}" type="slidenum">
              <a:rPr lang="zh-CN" altLang="en-US"/>
              <a:t>‹#›</a:t>
            </a:fld>
            <a:endParaRPr lang="en-US" altLang="zh-CN"/>
          </a:p>
        </p:txBody>
      </p:sp>
    </p:spTree>
    <p:extLst>
      <p:ext uri="{BB962C8B-B14F-4D97-AF65-F5344CB8AC3E}">
        <p14:creationId xmlns:p14="http://schemas.microsoft.com/office/powerpoint/2010/main" val="19040194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857" kern="1200">
        <a:solidFill>
          <a:schemeClr val="tx1"/>
        </a:solidFill>
        <a:latin typeface="Times New Roman" pitchFamily="18" charset="0"/>
        <a:ea typeface="+mn-ea"/>
        <a:cs typeface="+mn-cs"/>
      </a:defRPr>
    </a:lvl1pPr>
    <a:lvl2pPr marL="326532" algn="l" rtl="0" eaLnBrk="0" fontAlgn="base" hangingPunct="0">
      <a:spcBef>
        <a:spcPct val="30000"/>
      </a:spcBef>
      <a:spcAft>
        <a:spcPct val="0"/>
      </a:spcAft>
      <a:defRPr sz="857" kern="1200">
        <a:solidFill>
          <a:schemeClr val="tx1"/>
        </a:solidFill>
        <a:latin typeface="Times New Roman" pitchFamily="18" charset="0"/>
        <a:ea typeface="+mn-ea"/>
        <a:cs typeface="+mn-cs"/>
      </a:defRPr>
    </a:lvl2pPr>
    <a:lvl3pPr marL="653064" algn="l" rtl="0" eaLnBrk="0" fontAlgn="base" hangingPunct="0">
      <a:spcBef>
        <a:spcPct val="30000"/>
      </a:spcBef>
      <a:spcAft>
        <a:spcPct val="0"/>
      </a:spcAft>
      <a:defRPr sz="857" kern="1200">
        <a:solidFill>
          <a:schemeClr val="tx1"/>
        </a:solidFill>
        <a:latin typeface="Times New Roman" pitchFamily="18" charset="0"/>
        <a:ea typeface="+mn-ea"/>
        <a:cs typeface="+mn-cs"/>
      </a:defRPr>
    </a:lvl3pPr>
    <a:lvl4pPr marL="979597" algn="l" rtl="0" eaLnBrk="0" fontAlgn="base" hangingPunct="0">
      <a:spcBef>
        <a:spcPct val="30000"/>
      </a:spcBef>
      <a:spcAft>
        <a:spcPct val="0"/>
      </a:spcAft>
      <a:defRPr sz="857" kern="1200">
        <a:solidFill>
          <a:schemeClr val="tx1"/>
        </a:solidFill>
        <a:latin typeface="Times New Roman" pitchFamily="18" charset="0"/>
        <a:ea typeface="+mn-ea"/>
        <a:cs typeface="+mn-cs"/>
      </a:defRPr>
    </a:lvl4pPr>
    <a:lvl5pPr marL="1306129" algn="l" rtl="0" eaLnBrk="0" fontAlgn="base" hangingPunct="0">
      <a:spcBef>
        <a:spcPct val="30000"/>
      </a:spcBef>
      <a:spcAft>
        <a:spcPct val="0"/>
      </a:spcAft>
      <a:defRPr sz="857" kern="1200">
        <a:solidFill>
          <a:schemeClr val="tx1"/>
        </a:solidFill>
        <a:latin typeface="Times New Roman" pitchFamily="18" charset="0"/>
        <a:ea typeface="+mn-ea"/>
        <a:cs typeface="+mn-cs"/>
      </a:defRPr>
    </a:lvl5pPr>
    <a:lvl6pPr marL="1632661" algn="l" defTabSz="653064" rtl="0" eaLnBrk="1" latinLnBrk="0" hangingPunct="1">
      <a:defRPr sz="857" kern="1200">
        <a:solidFill>
          <a:schemeClr val="tx1"/>
        </a:solidFill>
        <a:latin typeface="+mn-lt"/>
        <a:ea typeface="+mn-ea"/>
        <a:cs typeface="+mn-cs"/>
      </a:defRPr>
    </a:lvl6pPr>
    <a:lvl7pPr marL="1959193" algn="l" defTabSz="653064" rtl="0" eaLnBrk="1" latinLnBrk="0" hangingPunct="1">
      <a:defRPr sz="857" kern="1200">
        <a:solidFill>
          <a:schemeClr val="tx1"/>
        </a:solidFill>
        <a:latin typeface="+mn-lt"/>
        <a:ea typeface="+mn-ea"/>
        <a:cs typeface="+mn-cs"/>
      </a:defRPr>
    </a:lvl7pPr>
    <a:lvl8pPr marL="2285726" algn="l" defTabSz="653064" rtl="0" eaLnBrk="1" latinLnBrk="0" hangingPunct="1">
      <a:defRPr sz="857" kern="1200">
        <a:solidFill>
          <a:schemeClr val="tx1"/>
        </a:solidFill>
        <a:latin typeface="+mn-lt"/>
        <a:ea typeface="+mn-ea"/>
        <a:cs typeface="+mn-cs"/>
      </a:defRPr>
    </a:lvl8pPr>
    <a:lvl9pPr marL="2612258" algn="l" defTabSz="653064" rtl="0" eaLnBrk="1" latinLnBrk="0" hangingPunct="1">
      <a:defRPr sz="85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7"/>
          <p:cNvSpPr>
            <a:spLocks noGrp="1" noChangeArrowheads="1"/>
          </p:cNvSpPr>
          <p:nvPr>
            <p:ph type="sldNum" sz="quarter" idx="5"/>
          </p:nvPr>
        </p:nvSpPr>
        <p:spPr>
          <a:noFill/>
        </p:spPr>
        <p:txBody>
          <a:bodyPr/>
          <a:lstStyle>
            <a:defPPr>
              <a:defRPr kern="1200"/>
            </a:defPPr>
            <a:lvl1pPr defTabSz="1149350">
              <a:defRPr sz="2400">
                <a:solidFill>
                  <a:schemeClr val="tx1"/>
                </a:solidFill>
                <a:latin typeface="Times New Roman" pitchFamily="18" charset="0"/>
              </a:defRPr>
            </a:lvl1pPr>
            <a:lvl2pPr marL="742950" indent="-285750" defTabSz="1149350">
              <a:defRPr sz="2400">
                <a:solidFill>
                  <a:schemeClr val="tx1"/>
                </a:solidFill>
                <a:latin typeface="Times New Roman" pitchFamily="18" charset="0"/>
              </a:defRPr>
            </a:lvl2pPr>
            <a:lvl3pPr marL="1143000" indent="-228600" defTabSz="1149350">
              <a:defRPr sz="2400">
                <a:solidFill>
                  <a:schemeClr val="tx1"/>
                </a:solidFill>
                <a:latin typeface="Times New Roman" pitchFamily="18" charset="0"/>
              </a:defRPr>
            </a:lvl3pPr>
            <a:lvl4pPr marL="1600200" indent="-228600" defTabSz="1149350">
              <a:defRPr sz="2400">
                <a:solidFill>
                  <a:schemeClr val="tx1"/>
                </a:solidFill>
                <a:latin typeface="Times New Roman" pitchFamily="18" charset="0"/>
              </a:defRPr>
            </a:lvl4pPr>
            <a:lvl5pPr marL="2057400" indent="-228600" defTabSz="1149350">
              <a:defRPr sz="2400">
                <a:solidFill>
                  <a:schemeClr val="tx1"/>
                </a:solidFill>
                <a:latin typeface="Times New Roman" pitchFamily="18" charset="0"/>
              </a:defRPr>
            </a:lvl5pPr>
            <a:lvl6pPr marL="2514600" indent="-228600" defTabSz="1149350" eaLnBrk="0" fontAlgn="base" hangingPunct="0">
              <a:spcBef>
                <a:spcPct val="0"/>
              </a:spcBef>
              <a:spcAft>
                <a:spcPct val="0"/>
              </a:spcAft>
              <a:defRPr sz="2400">
                <a:solidFill>
                  <a:schemeClr val="tx1"/>
                </a:solidFill>
                <a:latin typeface="Times New Roman" pitchFamily="18" charset="0"/>
              </a:defRPr>
            </a:lvl6pPr>
            <a:lvl7pPr marL="2971800" indent="-228600" defTabSz="1149350" eaLnBrk="0" fontAlgn="base" hangingPunct="0">
              <a:spcBef>
                <a:spcPct val="0"/>
              </a:spcBef>
              <a:spcAft>
                <a:spcPct val="0"/>
              </a:spcAft>
              <a:defRPr sz="2400">
                <a:solidFill>
                  <a:schemeClr val="tx1"/>
                </a:solidFill>
                <a:latin typeface="Times New Roman" pitchFamily="18" charset="0"/>
              </a:defRPr>
            </a:lvl7pPr>
            <a:lvl8pPr marL="3429000" indent="-228600" defTabSz="1149350" eaLnBrk="0" fontAlgn="base" hangingPunct="0">
              <a:spcBef>
                <a:spcPct val="0"/>
              </a:spcBef>
              <a:spcAft>
                <a:spcPct val="0"/>
              </a:spcAft>
              <a:defRPr sz="2400">
                <a:solidFill>
                  <a:schemeClr val="tx1"/>
                </a:solidFill>
                <a:latin typeface="Times New Roman" pitchFamily="18" charset="0"/>
              </a:defRPr>
            </a:lvl8pPr>
            <a:lvl9pPr marL="3886200" indent="-228600" defTabSz="1149350" eaLnBrk="0" fontAlgn="base" hangingPunct="0">
              <a:spcBef>
                <a:spcPct val="0"/>
              </a:spcBef>
              <a:spcAft>
                <a:spcPct val="0"/>
              </a:spcAft>
              <a:defRPr sz="2400">
                <a:solidFill>
                  <a:schemeClr val="tx1"/>
                </a:solidFill>
                <a:latin typeface="Times New Roman" pitchFamily="18" charset="0"/>
              </a:defRPr>
            </a:lvl9pPr>
          </a:lstStyle>
          <a:p>
            <a:fld id="{D5580D61-8B82-42C3-9A37-58134866DD67}" type="slidenum">
              <a:rPr lang="zh-CN" altLang="en-US" sz="1500"/>
              <a:t>2</a:t>
            </a:fld>
            <a:endParaRPr lang="en-US" altLang="zh-CN" sz="1500"/>
          </a:p>
        </p:txBody>
      </p:sp>
      <p:sp>
        <p:nvSpPr>
          <p:cNvPr id="3075" name="Rectangle 2"/>
          <p:cNvSpPr>
            <a:spLocks noGrp="1" noRot="1" noChangeAspect="1" noChangeArrowheads="1" noTextEdit="1"/>
          </p:cNvSpPr>
          <p:nvPr>
            <p:ph type="sldImg"/>
          </p:nvPr>
        </p:nvSpPr>
        <p:spPr>
          <a:xfrm>
            <a:off x="1204913" y="889000"/>
            <a:ext cx="6815137" cy="4545013"/>
          </a:xfrm>
        </p:spPr>
      </p:sp>
      <p:sp>
        <p:nvSpPr>
          <p:cNvPr id="3076" name="Rectangle 3"/>
          <p:cNvSpPr>
            <a:spLocks noGrp="1" noChangeArrowheads="1"/>
          </p:cNvSpPr>
          <p:nvPr>
            <p:ph type="body" idx="1"/>
          </p:nvPr>
        </p:nvSpPr>
        <p:spPr>
          <a:noFill/>
        </p:spPr>
        <p:txBody>
          <a:bodyPr/>
          <a:lstStyle>
            <a:defPPr>
              <a:defRPr kern="1200"/>
            </a:defP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093" y="6817784"/>
            <a:ext cx="27980218" cy="4703233"/>
          </a:xfrm>
          <a:prstGeom prst="rect">
            <a:avLst/>
          </a:prstGeo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8184" y="12435417"/>
            <a:ext cx="23042032" cy="5609167"/>
          </a:xfrm>
          <a:prstGeom prst="rect">
            <a:avLst/>
          </a:prstGeo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Tree>
    <p:extLst>
      <p:ext uri="{BB962C8B-B14F-4D97-AF65-F5344CB8AC3E}">
        <p14:creationId xmlns:p14="http://schemas.microsoft.com/office/powerpoint/2010/main" val="4116601227"/>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
        <p:nvSpPr>
          <p:cNvPr id="3" name="Content Placeholder 2"/>
          <p:cNvSpPr>
            <a:spLocks noGrp="1"/>
          </p:cNvSpPr>
          <p:nvPr>
            <p:ph idx="1"/>
          </p:nvPr>
        </p:nvSpPr>
        <p:spPr>
          <a:xfrm>
            <a:off x="1645710" y="5120217"/>
            <a:ext cx="29626982" cy="14483293"/>
          </a:xfrm>
          <a:prstGeom prst="rect">
            <a:avLst/>
          </a:prstGeo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4308357"/>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6" y="14102293"/>
            <a:ext cx="27980218" cy="4358217"/>
          </a:xfrm>
          <a:prstGeom prst="rect">
            <a:avLst/>
          </a:prstGeo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6" y="9301692"/>
            <a:ext cx="27980218" cy="4800600"/>
          </a:xfrm>
          <a:prstGeom prst="rect">
            <a:avLst/>
          </a:prstGeo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Tree>
    <p:extLst>
      <p:ext uri="{BB962C8B-B14F-4D97-AF65-F5344CB8AC3E}">
        <p14:creationId xmlns:p14="http://schemas.microsoft.com/office/powerpoint/2010/main" val="17224496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1645709" y="5120217"/>
            <a:ext cx="14762691" cy="14483293"/>
          </a:xfrm>
          <a:prstGeom prst="rect">
            <a:avLst/>
          </a:prstGeo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0002" y="5120217"/>
            <a:ext cx="14762693" cy="14483293"/>
          </a:xfrm>
          <a:prstGeom prst="rect">
            <a:avLst/>
          </a:prstGeo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4973206"/>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709" y="4912784"/>
            <a:ext cx="14544675" cy="2046817"/>
          </a:xfrm>
          <a:prstGeom prst="rect">
            <a:avLst/>
          </a:prstGeo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709" y="6959601"/>
            <a:ext cx="14544675" cy="12643908"/>
          </a:xfrm>
          <a:prstGeom prst="rect">
            <a:avLst/>
          </a:prstGeo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1666" y="4912784"/>
            <a:ext cx="14551027" cy="2046817"/>
          </a:xfrm>
          <a:prstGeom prst="rect">
            <a:avLst/>
          </a:prstGeo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1666" y="6959601"/>
            <a:ext cx="14551027" cy="12643908"/>
          </a:xfrm>
          <a:prstGeom prst="rect">
            <a:avLst/>
          </a:prstGeo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0596146"/>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Tree>
    <p:extLst>
      <p:ext uri="{BB962C8B-B14F-4D97-AF65-F5344CB8AC3E}">
        <p14:creationId xmlns:p14="http://schemas.microsoft.com/office/powerpoint/2010/main" val="2245704571"/>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098106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709" y="874184"/>
            <a:ext cx="10829925" cy="3717925"/>
          </a:xfrm>
          <a:prstGeom prst="rect">
            <a:avLst/>
          </a:prstGeo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2870392" y="874184"/>
            <a:ext cx="18402300" cy="18729325"/>
          </a:xfrm>
          <a:prstGeom prst="rect">
            <a:avLst/>
          </a:prstGeo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709" y="4592109"/>
            <a:ext cx="10829925" cy="15011400"/>
          </a:xfrm>
          <a:prstGeom prst="rect">
            <a:avLst/>
          </a:prstGeo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Tree>
    <p:extLst>
      <p:ext uri="{BB962C8B-B14F-4D97-AF65-F5344CB8AC3E}">
        <p14:creationId xmlns:p14="http://schemas.microsoft.com/office/powerpoint/2010/main" val="411175467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2659" y="15361710"/>
            <a:ext cx="19750618" cy="1813983"/>
          </a:xfrm>
          <a:prstGeom prst="rect">
            <a:avLst/>
          </a:prstGeo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6452659" y="1961093"/>
            <a:ext cx="19750618" cy="13166725"/>
          </a:xfrm>
          <a:prstGeom prst="rect">
            <a:avLst/>
          </a:prstGeo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2659" y="17175693"/>
            <a:ext cx="19750618" cy="2574925"/>
          </a:xfrm>
          <a:prstGeom prst="rect">
            <a:avLst/>
          </a:prstGeo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Tree>
    <p:extLst>
      <p:ext uri="{BB962C8B-B14F-4D97-AF65-F5344CB8AC3E}">
        <p14:creationId xmlns:p14="http://schemas.microsoft.com/office/powerpoint/2010/main" val="67395915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710" y="5120217"/>
            <a:ext cx="29626982" cy="14483293"/>
          </a:xfrm>
          <a:prstGeom prst="rect">
            <a:avLst/>
          </a:prstGeo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382205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866477" y="878417"/>
            <a:ext cx="7406217" cy="18725093"/>
          </a:xfrm>
          <a:prstGeom prst="rect">
            <a:avLst/>
          </a:prstGeo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708" y="878417"/>
            <a:ext cx="22119168" cy="18725093"/>
          </a:xfrm>
          <a:prstGeom prst="rect">
            <a:avLst/>
          </a:prstGeo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151270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New picture"/>
          <p:cNvPicPr/>
          <p:nvPr/>
        </p:nvPicPr>
        <p:blipFill>
          <a:blip r:embed="rId13"/>
          <a:stretch>
            <a:fillRect/>
          </a:stretch>
        </p:blipFill>
        <p:spPr>
          <a:xfrm rot="16200000">
            <a:off x="-11074400" y="10972800"/>
            <a:ext cx="14274800" cy="3937000"/>
          </a:xfrm>
          <a:prstGeom prst="rect">
            <a:avLst/>
          </a:prstGeom>
        </p:spPr>
      </p:pic>
      <p:pic>
        <p:nvPicPr>
          <p:cNvPr id="3" name="New picture"/>
          <p:cNvPicPr/>
          <p:nvPr/>
        </p:nvPicPr>
        <p:blipFill>
          <a:blip r:embed="rId13"/>
          <a:stretch>
            <a:fillRect/>
          </a:stretch>
        </p:blipFill>
        <p:spPr>
          <a:xfrm rot="5400000">
            <a:off x="29718000" y="10972800"/>
            <a:ext cx="14274800" cy="3937000"/>
          </a:xfrm>
          <a:prstGeom prst="rect">
            <a:avLst/>
          </a:prstGeom>
        </p:spPr>
      </p:pic>
      <p:pic>
        <p:nvPicPr>
          <p:cNvPr id="4" name="New picture"/>
          <p:cNvPicPr/>
          <p:nvPr/>
        </p:nvPicPr>
        <p:blipFill>
          <a:blip r:embed="rId14"/>
          <a:stretch>
            <a:fillRect/>
          </a:stretch>
        </p:blipFill>
        <p:spPr>
          <a:xfrm>
            <a:off x="1460500" y="22453600"/>
            <a:ext cx="29997400" cy="1447800"/>
          </a:xfrm>
          <a:prstGeom prst="rect">
            <a:avLst/>
          </a:prstGeom>
        </p:spPr>
      </p:pic>
      <p:sp>
        <p:nvSpPr>
          <p:cNvPr id="5"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ponderingpeacock  Size: 36x24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2050094" rtl="0" eaLnBrk="0" fontAlgn="base" hangingPunct="0">
        <a:spcBef>
          <a:spcPct val="0"/>
        </a:spcBef>
        <a:spcAft>
          <a:spcPct val="0"/>
        </a:spcAft>
        <a:defRPr sz="9867">
          <a:solidFill>
            <a:schemeClr val="tx2"/>
          </a:solidFill>
          <a:latin typeface="+mj-lt"/>
          <a:ea typeface="+mj-ea"/>
          <a:cs typeface="+mj-cs"/>
        </a:defRPr>
      </a:lvl1pPr>
      <a:lvl2pPr algn="ctr" defTabSz="2050094" rtl="0" eaLnBrk="0" fontAlgn="base" hangingPunct="0">
        <a:spcBef>
          <a:spcPct val="0"/>
        </a:spcBef>
        <a:spcAft>
          <a:spcPct val="0"/>
        </a:spcAft>
        <a:defRPr sz="9867">
          <a:solidFill>
            <a:schemeClr val="tx2"/>
          </a:solidFill>
          <a:latin typeface="Times New Roman" pitchFamily="18" charset="0"/>
        </a:defRPr>
      </a:lvl2pPr>
      <a:lvl3pPr algn="ctr" defTabSz="2050094" rtl="0" eaLnBrk="0" fontAlgn="base" hangingPunct="0">
        <a:spcBef>
          <a:spcPct val="0"/>
        </a:spcBef>
        <a:spcAft>
          <a:spcPct val="0"/>
        </a:spcAft>
        <a:defRPr sz="9867">
          <a:solidFill>
            <a:schemeClr val="tx2"/>
          </a:solidFill>
          <a:latin typeface="Times New Roman" pitchFamily="18" charset="0"/>
        </a:defRPr>
      </a:lvl3pPr>
      <a:lvl4pPr algn="ctr" defTabSz="2050094" rtl="0" eaLnBrk="0" fontAlgn="base" hangingPunct="0">
        <a:spcBef>
          <a:spcPct val="0"/>
        </a:spcBef>
        <a:spcAft>
          <a:spcPct val="0"/>
        </a:spcAft>
        <a:defRPr sz="9867">
          <a:solidFill>
            <a:schemeClr val="tx2"/>
          </a:solidFill>
          <a:latin typeface="Times New Roman" pitchFamily="18" charset="0"/>
        </a:defRPr>
      </a:lvl4pPr>
      <a:lvl5pPr algn="ctr" defTabSz="2050094" rtl="0" eaLnBrk="0" fontAlgn="base" hangingPunct="0">
        <a:spcBef>
          <a:spcPct val="0"/>
        </a:spcBef>
        <a:spcAft>
          <a:spcPct val="0"/>
        </a:spcAft>
        <a:defRPr sz="9867">
          <a:solidFill>
            <a:schemeClr val="tx2"/>
          </a:solidFill>
          <a:latin typeface="Times New Roman" pitchFamily="18" charset="0"/>
        </a:defRPr>
      </a:lvl5pPr>
      <a:lvl6pPr marL="304815" algn="ctr" defTabSz="2050094" rtl="0" eaLnBrk="0" fontAlgn="base" hangingPunct="0">
        <a:spcBef>
          <a:spcPct val="0"/>
        </a:spcBef>
        <a:spcAft>
          <a:spcPct val="0"/>
        </a:spcAft>
        <a:defRPr sz="9867">
          <a:solidFill>
            <a:schemeClr val="tx2"/>
          </a:solidFill>
          <a:latin typeface="Times New Roman" pitchFamily="18" charset="0"/>
        </a:defRPr>
      </a:lvl6pPr>
      <a:lvl7pPr marL="609630" algn="ctr" defTabSz="2050094" rtl="0" eaLnBrk="0" fontAlgn="base" hangingPunct="0">
        <a:spcBef>
          <a:spcPct val="0"/>
        </a:spcBef>
        <a:spcAft>
          <a:spcPct val="0"/>
        </a:spcAft>
        <a:defRPr sz="9867">
          <a:solidFill>
            <a:schemeClr val="tx2"/>
          </a:solidFill>
          <a:latin typeface="Times New Roman" pitchFamily="18" charset="0"/>
        </a:defRPr>
      </a:lvl7pPr>
      <a:lvl8pPr marL="914446" algn="ctr" defTabSz="2050094" rtl="0" eaLnBrk="0" fontAlgn="base" hangingPunct="0">
        <a:spcBef>
          <a:spcPct val="0"/>
        </a:spcBef>
        <a:spcAft>
          <a:spcPct val="0"/>
        </a:spcAft>
        <a:defRPr sz="9867">
          <a:solidFill>
            <a:schemeClr val="tx2"/>
          </a:solidFill>
          <a:latin typeface="Times New Roman" pitchFamily="18" charset="0"/>
        </a:defRPr>
      </a:lvl8pPr>
      <a:lvl9pPr marL="1219261" algn="ctr" defTabSz="2050094" rtl="0" eaLnBrk="0" fontAlgn="base" hangingPunct="0">
        <a:spcBef>
          <a:spcPct val="0"/>
        </a:spcBef>
        <a:spcAft>
          <a:spcPct val="0"/>
        </a:spcAft>
        <a:defRPr sz="9867">
          <a:solidFill>
            <a:schemeClr val="tx2"/>
          </a:solidFill>
          <a:latin typeface="Times New Roman" pitchFamily="18" charset="0"/>
        </a:defRPr>
      </a:lvl9pPr>
    </p:titleStyle>
    <p:bodyStyle>
      <a:defPPr>
        <a:defRPr kern="1200"/>
      </a:defPPr>
      <a:lvl1pPr marL="767330" indent="-767330" algn="l" defTabSz="2050094" rtl="0" eaLnBrk="0" fontAlgn="base" hangingPunct="0">
        <a:spcBef>
          <a:spcPct val="20000"/>
        </a:spcBef>
        <a:spcAft>
          <a:spcPct val="0"/>
        </a:spcAft>
        <a:buChar char="•"/>
        <a:defRPr sz="7134">
          <a:solidFill>
            <a:schemeClr val="tx1"/>
          </a:solidFill>
          <a:latin typeface="+mn-lt"/>
          <a:ea typeface="+mn-ea"/>
          <a:cs typeface="+mn-cs"/>
        </a:defRPr>
      </a:lvl1pPr>
      <a:lvl2pPr marL="1664842" indent="-640324" algn="l" defTabSz="2050094" rtl="0" eaLnBrk="0" fontAlgn="base" hangingPunct="0">
        <a:spcBef>
          <a:spcPct val="20000"/>
        </a:spcBef>
        <a:spcAft>
          <a:spcPct val="0"/>
        </a:spcAft>
        <a:buChar char="–"/>
        <a:defRPr sz="6334">
          <a:solidFill>
            <a:schemeClr val="tx1"/>
          </a:solidFill>
          <a:latin typeface="+mn-lt"/>
        </a:defRPr>
      </a:lvl2pPr>
      <a:lvl3pPr marL="2562353" indent="-512259" algn="l" defTabSz="2050094" rtl="0" eaLnBrk="0" fontAlgn="base" hangingPunct="0">
        <a:spcBef>
          <a:spcPct val="20000"/>
        </a:spcBef>
        <a:spcAft>
          <a:spcPct val="0"/>
        </a:spcAft>
        <a:buChar char="•"/>
        <a:defRPr sz="5400">
          <a:solidFill>
            <a:schemeClr val="tx1"/>
          </a:solidFill>
          <a:latin typeface="+mn-lt"/>
        </a:defRPr>
      </a:lvl3pPr>
      <a:lvl4pPr marL="3590046" indent="-515434" algn="l" defTabSz="2050094" rtl="0" eaLnBrk="0" fontAlgn="base" hangingPunct="0">
        <a:spcBef>
          <a:spcPct val="20000"/>
        </a:spcBef>
        <a:spcAft>
          <a:spcPct val="0"/>
        </a:spcAft>
        <a:buChar char="–"/>
        <a:defRPr sz="4334">
          <a:solidFill>
            <a:schemeClr val="tx1"/>
          </a:solidFill>
          <a:latin typeface="+mn-lt"/>
        </a:defRPr>
      </a:lvl4pPr>
      <a:lvl5pPr marL="4614564" indent="-512259" algn="l" defTabSz="2050094" rtl="0" eaLnBrk="0" fontAlgn="base" hangingPunct="0">
        <a:spcBef>
          <a:spcPct val="20000"/>
        </a:spcBef>
        <a:spcAft>
          <a:spcPct val="0"/>
        </a:spcAft>
        <a:buChar char="»"/>
        <a:defRPr sz="4334">
          <a:solidFill>
            <a:schemeClr val="tx1"/>
          </a:solidFill>
          <a:latin typeface="+mn-lt"/>
        </a:defRPr>
      </a:lvl5pPr>
      <a:lvl6pPr marL="4919379" indent="-512259" algn="l" defTabSz="2050094" rtl="0" eaLnBrk="0" fontAlgn="base" hangingPunct="0">
        <a:spcBef>
          <a:spcPct val="20000"/>
        </a:spcBef>
        <a:spcAft>
          <a:spcPct val="0"/>
        </a:spcAft>
        <a:buChar char="»"/>
        <a:defRPr sz="4334">
          <a:solidFill>
            <a:schemeClr val="tx1"/>
          </a:solidFill>
          <a:latin typeface="+mn-lt"/>
        </a:defRPr>
      </a:lvl6pPr>
      <a:lvl7pPr marL="5224195" indent="-512259" algn="l" defTabSz="2050094" rtl="0" eaLnBrk="0" fontAlgn="base" hangingPunct="0">
        <a:spcBef>
          <a:spcPct val="20000"/>
        </a:spcBef>
        <a:spcAft>
          <a:spcPct val="0"/>
        </a:spcAft>
        <a:buChar char="»"/>
        <a:defRPr sz="4334">
          <a:solidFill>
            <a:schemeClr val="tx1"/>
          </a:solidFill>
          <a:latin typeface="+mn-lt"/>
        </a:defRPr>
      </a:lvl7pPr>
      <a:lvl8pPr marL="5529010" indent="-512259" algn="l" defTabSz="2050094" rtl="0" eaLnBrk="0" fontAlgn="base" hangingPunct="0">
        <a:spcBef>
          <a:spcPct val="20000"/>
        </a:spcBef>
        <a:spcAft>
          <a:spcPct val="0"/>
        </a:spcAft>
        <a:buChar char="»"/>
        <a:defRPr sz="4334">
          <a:solidFill>
            <a:schemeClr val="tx1"/>
          </a:solidFill>
          <a:latin typeface="+mn-lt"/>
        </a:defRPr>
      </a:lvl8pPr>
      <a:lvl9pPr marL="5833825" indent="-512259" algn="l" defTabSz="2050094" rtl="0" eaLnBrk="0" fontAlgn="base" hangingPunct="0">
        <a:spcBef>
          <a:spcPct val="20000"/>
        </a:spcBef>
        <a:spcAft>
          <a:spcPct val="0"/>
        </a:spcAft>
        <a:buChar char="»"/>
        <a:defRPr sz="4334">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ocialcare.wales/cms-assets/documents/Positive-risk-and-shared-decision-making.pdf" TargetMode="External"/><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hyperlink" Target="https://www.who.int/news-room/q-and-a/detail/healthy-ageing-and-functional-ability" TargetMode="External"/><Relationship Id="rId4" Type="http://schemas.openxmlformats.org/officeDocument/2006/relationships/hyperlink" Target="http://www.careknowledge.com/media/44813/sw-and-relationship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0FEE2-0B8E-471A-907F-06D292185420}"/>
              </a:ext>
            </a:extLst>
          </p:cNvPr>
          <p:cNvSpPr>
            <a:spLocks noGrp="1"/>
          </p:cNvSpPr>
          <p:nvPr>
            <p:ph type="ctrTitle"/>
          </p:nvPr>
        </p:nvSpPr>
        <p:spPr>
          <a:xfrm>
            <a:off x="6400799" y="9601200"/>
            <a:ext cx="17830801" cy="9525000"/>
          </a:xfrm>
        </p:spPr>
        <p:txBody>
          <a:bodyPr/>
          <a:lstStyle/>
          <a:p>
            <a:pPr algn="l">
              <a:lnSpc>
                <a:spcPct val="150000"/>
              </a:lnSpc>
            </a:pPr>
            <a:r>
              <a:rPr lang="nl-NL" sz="5400" b="1" dirty="0">
                <a:solidFill>
                  <a:schemeClr val="tx1"/>
                </a:solidFill>
                <a:effectLst/>
                <a:latin typeface="Arial" panose="020B0604020202020204" pitchFamily="34" charset="0"/>
                <a:ea typeface="Century Schoolbook" panose="02040604050505020304" pitchFamily="18" charset="0"/>
                <a:cs typeface="Arial" panose="020B0604020202020204" pitchFamily="34" charset="0"/>
              </a:rPr>
              <a:t>Student name: Adeola Victoria Kolawole</a:t>
            </a:r>
            <a:br>
              <a:rPr lang="en-GB" sz="5400" b="1" dirty="0">
                <a:solidFill>
                  <a:schemeClr val="tx1"/>
                </a:solidFill>
                <a:latin typeface="Arial" panose="020B0604020202020204" pitchFamily="34" charset="0"/>
                <a:ea typeface="Century Schoolbook" panose="02040604050505020304" pitchFamily="18" charset="0"/>
                <a:cs typeface="Arial" panose="020B0604020202020204" pitchFamily="34" charset="0"/>
              </a:rPr>
            </a:br>
            <a:r>
              <a:rPr lang="nl-NL" sz="5400" b="1" dirty="0">
                <a:solidFill>
                  <a:schemeClr val="tx1"/>
                </a:solidFill>
                <a:effectLst/>
                <a:latin typeface="Arial" panose="020B0604020202020204" pitchFamily="34" charset="0"/>
                <a:ea typeface="Century Schoolbook" panose="02040604050505020304" pitchFamily="18" charset="0"/>
                <a:cs typeface="Arial" panose="020B0604020202020204" pitchFamily="34" charset="0"/>
              </a:rPr>
              <a:t>Student ID: 2246896</a:t>
            </a:r>
            <a:br>
              <a:rPr lang="en-GB" sz="5400" b="1" dirty="0">
                <a:solidFill>
                  <a:schemeClr val="tx1"/>
                </a:solidFill>
                <a:latin typeface="Arial" panose="020B0604020202020204" pitchFamily="34" charset="0"/>
                <a:ea typeface="Century Schoolbook" panose="02040604050505020304" pitchFamily="18" charset="0"/>
                <a:cs typeface="Arial" panose="020B0604020202020204" pitchFamily="34" charset="0"/>
              </a:rPr>
            </a:br>
            <a:r>
              <a:rPr lang="nl-NL" sz="5400" b="1" dirty="0">
                <a:solidFill>
                  <a:schemeClr val="tx1"/>
                </a:solidFill>
                <a:effectLst/>
                <a:latin typeface="Arial" panose="020B0604020202020204" pitchFamily="34" charset="0"/>
                <a:ea typeface="Century Schoolbook" panose="02040604050505020304" pitchFamily="18" charset="0"/>
                <a:cs typeface="Arial" panose="020B0604020202020204" pitchFamily="34" charset="0"/>
              </a:rPr>
              <a:t>Module name: </a:t>
            </a:r>
            <a:r>
              <a:rPr lang="en-GB" sz="5400" b="1" i="0" u="none" strike="noStrike" baseline="0" dirty="0">
                <a:solidFill>
                  <a:schemeClr val="tx1"/>
                </a:solidFill>
                <a:latin typeface="Arial" panose="020B0604020202020204" pitchFamily="34" charset="0"/>
              </a:rPr>
              <a:t> Empowering the Older Person </a:t>
            </a:r>
            <a:br>
              <a:rPr lang="en-GB" sz="5400" b="1" dirty="0">
                <a:solidFill>
                  <a:schemeClr val="tx1"/>
                </a:solidFill>
                <a:latin typeface="Arial" panose="020B0604020202020204" pitchFamily="34" charset="0"/>
              </a:rPr>
            </a:br>
            <a:r>
              <a:rPr lang="en-US" sz="5400" b="1" dirty="0">
                <a:solidFill>
                  <a:schemeClr val="tx1"/>
                </a:solidFill>
                <a:effectLst/>
                <a:latin typeface="Arial" panose="020B0604020202020204" pitchFamily="34" charset="0"/>
                <a:ea typeface="Century Schoolbook" panose="02040604050505020304" pitchFamily="18" charset="0"/>
                <a:cs typeface="Arial" panose="020B0604020202020204" pitchFamily="34" charset="0"/>
              </a:rPr>
              <a:t>Module code: </a:t>
            </a:r>
            <a:r>
              <a:rPr lang="en-GB" sz="5400" b="1" i="0" u="none" strike="noStrike" baseline="0" dirty="0">
                <a:solidFill>
                  <a:schemeClr val="tx1"/>
                </a:solidFill>
                <a:latin typeface="Arial" panose="020B0604020202020204" pitchFamily="34" charset="0"/>
              </a:rPr>
              <a:t> BMHP6027 	</a:t>
            </a:r>
            <a:br>
              <a:rPr lang="en-GB" sz="5400" b="1" dirty="0">
                <a:solidFill>
                  <a:schemeClr val="tx1"/>
                </a:solidFill>
                <a:latin typeface="Arial" panose="020B0604020202020204" pitchFamily="34" charset="0"/>
              </a:rPr>
            </a:br>
            <a:r>
              <a:rPr lang="en-US" sz="5400" b="1" dirty="0">
                <a:solidFill>
                  <a:schemeClr val="tx1"/>
                </a:solidFill>
                <a:effectLst/>
                <a:latin typeface="Arial" panose="020B0604020202020204" pitchFamily="34" charset="0"/>
                <a:ea typeface="Century Schoolbook" panose="02040604050505020304" pitchFamily="18" charset="0"/>
                <a:cs typeface="Arial" panose="020B0604020202020204" pitchFamily="34" charset="0"/>
              </a:rPr>
              <a:t>Lecturer’s name: Laila </a:t>
            </a:r>
            <a:r>
              <a:rPr lang="en-US" sz="5400" b="1" dirty="0" err="1">
                <a:solidFill>
                  <a:schemeClr val="tx1"/>
                </a:solidFill>
                <a:effectLst/>
                <a:latin typeface="Arial" panose="020B0604020202020204" pitchFamily="34" charset="0"/>
                <a:ea typeface="Century Schoolbook" panose="02040604050505020304" pitchFamily="18" charset="0"/>
                <a:cs typeface="Arial" panose="020B0604020202020204" pitchFamily="34" charset="0"/>
              </a:rPr>
              <a:t>Surani</a:t>
            </a:r>
            <a:br>
              <a:rPr lang="en-GB" sz="5400" b="1" dirty="0">
                <a:solidFill>
                  <a:schemeClr val="tx1"/>
                </a:solidFill>
                <a:effectLst/>
                <a:latin typeface="Arial" panose="020B0604020202020204" pitchFamily="34" charset="0"/>
                <a:ea typeface="Century Schoolbook" panose="02040604050505020304" pitchFamily="18" charset="0"/>
                <a:cs typeface="Arial" panose="020B0604020202020204" pitchFamily="34" charset="0"/>
              </a:rPr>
            </a:br>
            <a:endParaRPr lang="en-GB" sz="5400" b="1" dirty="0">
              <a:solidFill>
                <a:schemeClr val="tx1"/>
              </a:solidFill>
              <a:latin typeface="Arial" panose="020B0604020202020204" pitchFamily="34" charset="0"/>
              <a:cs typeface="Arial" panose="020B0604020202020204" pitchFamily="34" charset="0"/>
            </a:endParaRPr>
          </a:p>
        </p:txBody>
      </p:sp>
      <p:pic>
        <p:nvPicPr>
          <p:cNvPr id="1026" name="Picture 1" descr="Discover University of Wales Trinity Saint David">
            <a:extLst>
              <a:ext uri="{FF2B5EF4-FFF2-40B4-BE49-F238E27FC236}">
                <a16:creationId xmlns:a16="http://schemas.microsoft.com/office/drawing/2014/main" id="{7AE63560-08B1-4F39-A78C-A31D5A3B13D2}"/>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962400" y="1371600"/>
            <a:ext cx="66294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394537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shadeToTitle="1">
        <a:solidFill>
          <a:srgbClr val="2D3C50"/>
        </a:solidFill>
        <a:effectLst/>
      </p:bgPr>
    </p:bg>
    <p:spTree>
      <p:nvGrpSpPr>
        <p:cNvPr id="1" name=""/>
        <p:cNvGrpSpPr/>
        <p:nvPr/>
      </p:nvGrpSpPr>
      <p:grpSpPr>
        <a:xfrm>
          <a:off x="0" y="0"/>
          <a:ext cx="0" cy="0"/>
          <a:chOff x="0" y="0"/>
          <a:chExt cx="0" cy="0"/>
        </a:xfrm>
      </p:grpSpPr>
      <p:sp>
        <p:nvSpPr>
          <p:cNvPr id="28" name="Text Box 241"/>
          <p:cNvSpPr txBox="1">
            <a:spLocks noChangeArrowheads="1"/>
          </p:cNvSpPr>
          <p:nvPr/>
        </p:nvSpPr>
        <p:spPr bwMode="auto">
          <a:xfrm>
            <a:off x="399262" y="597622"/>
            <a:ext cx="32119876" cy="2427222"/>
          </a:xfrm>
          <a:prstGeom prst="snip2DiagRect">
            <a:avLst/>
          </a:prstGeom>
          <a:solidFill>
            <a:schemeClr val="bg2"/>
          </a:solidFill>
          <a:ln w="25400">
            <a:noFill/>
            <a:miter lim="800000"/>
          </a:ln>
        </p:spPr>
        <p:txBody>
          <a:bodyPr lIns="40780" tIns="20389" rIns="40780" bIns="20389" anchor="ctr"/>
          <a:lstStyle>
            <a:defPPr>
              <a:defRPr kern="1200"/>
            </a:defPPr>
            <a:lvl1pPr defTabSz="612775">
              <a:defRPr sz="2400">
                <a:solidFill>
                  <a:schemeClr val="tx1"/>
                </a:solidFill>
                <a:latin typeface="Times New Roman" pitchFamily="18" charset="0"/>
              </a:defRPr>
            </a:lvl1pPr>
            <a:lvl2pPr marL="742950" indent="-285750" defTabSz="612775">
              <a:defRPr sz="2400">
                <a:solidFill>
                  <a:schemeClr val="tx1"/>
                </a:solidFill>
                <a:latin typeface="Times New Roman" pitchFamily="18" charset="0"/>
              </a:defRPr>
            </a:lvl2pPr>
            <a:lvl3pPr marL="1143000" indent="-228600" defTabSz="612775">
              <a:defRPr sz="2400">
                <a:solidFill>
                  <a:schemeClr val="tx1"/>
                </a:solidFill>
                <a:latin typeface="Times New Roman" pitchFamily="18" charset="0"/>
              </a:defRPr>
            </a:lvl3pPr>
            <a:lvl4pPr marL="1600200" indent="-228600" defTabSz="612775">
              <a:defRPr sz="2400">
                <a:solidFill>
                  <a:schemeClr val="tx1"/>
                </a:solidFill>
                <a:latin typeface="Times New Roman" pitchFamily="18" charset="0"/>
              </a:defRPr>
            </a:lvl4pPr>
            <a:lvl5pPr marL="2057400" indent="-228600" defTabSz="612775">
              <a:defRPr sz="2400">
                <a:solidFill>
                  <a:schemeClr val="tx1"/>
                </a:solidFill>
                <a:latin typeface="Times New Roman" pitchFamily="18" charset="0"/>
              </a:defRPr>
            </a:lvl5pPr>
            <a:lvl6pPr marL="2514600" indent="-228600" defTabSz="612775" eaLnBrk="0" fontAlgn="base" hangingPunct="0">
              <a:spcBef>
                <a:spcPct val="0"/>
              </a:spcBef>
              <a:spcAft>
                <a:spcPct val="0"/>
              </a:spcAft>
              <a:defRPr sz="2400">
                <a:solidFill>
                  <a:schemeClr val="tx1"/>
                </a:solidFill>
                <a:latin typeface="Times New Roman" pitchFamily="18" charset="0"/>
              </a:defRPr>
            </a:lvl6pPr>
            <a:lvl7pPr marL="2971800" indent="-228600" defTabSz="612775" eaLnBrk="0" fontAlgn="base" hangingPunct="0">
              <a:spcBef>
                <a:spcPct val="0"/>
              </a:spcBef>
              <a:spcAft>
                <a:spcPct val="0"/>
              </a:spcAft>
              <a:defRPr sz="2400">
                <a:solidFill>
                  <a:schemeClr val="tx1"/>
                </a:solidFill>
                <a:latin typeface="Times New Roman" pitchFamily="18" charset="0"/>
              </a:defRPr>
            </a:lvl7pPr>
            <a:lvl8pPr marL="3429000" indent="-228600" defTabSz="612775" eaLnBrk="0" fontAlgn="base" hangingPunct="0">
              <a:spcBef>
                <a:spcPct val="0"/>
              </a:spcBef>
              <a:spcAft>
                <a:spcPct val="0"/>
              </a:spcAft>
              <a:defRPr sz="2400">
                <a:solidFill>
                  <a:schemeClr val="tx1"/>
                </a:solidFill>
                <a:latin typeface="Times New Roman" pitchFamily="18" charset="0"/>
              </a:defRPr>
            </a:lvl8pPr>
            <a:lvl9pPr marL="3886200" indent="-228600" defTabSz="612775" eaLnBrk="0" fontAlgn="base" hangingPunct="0">
              <a:spcBef>
                <a:spcPct val="0"/>
              </a:spcBef>
              <a:spcAft>
                <a:spcPct val="0"/>
              </a:spcAft>
              <a:defRPr sz="2400">
                <a:solidFill>
                  <a:schemeClr val="tx1"/>
                </a:solidFill>
                <a:latin typeface="Times New Roman" pitchFamily="18" charset="0"/>
              </a:defRPr>
            </a:lvl9pPr>
          </a:lstStyle>
          <a:p>
            <a:pPr algn="ctr"/>
            <a:endParaRPr lang="en-US" altLang="zh-CN" sz="2800" b="1" i="1" u="sng">
              <a:solidFill>
                <a:schemeClr val="bg1"/>
              </a:solidFill>
              <a:latin typeface="Arial"/>
              <a:ea typeface="SimSun" pitchFamily="2" charset="-122"/>
            </a:endParaRPr>
          </a:p>
        </p:txBody>
      </p:sp>
      <p:sp>
        <p:nvSpPr>
          <p:cNvPr id="70" name="Text Placeholder 5">
            <a:extLst>
              <a:ext uri="{FF2B5EF4-FFF2-40B4-BE49-F238E27FC236}">
                <a16:creationId xmlns:a16="http://schemas.microsoft.com/office/drawing/2014/main" id="{425621FB-070F-446E-BA36-4A66EBF8DEF2}"/>
              </a:ext>
            </a:extLst>
          </p:cNvPr>
          <p:cNvSpPr txBox="1"/>
          <p:nvPr/>
        </p:nvSpPr>
        <p:spPr>
          <a:xfrm>
            <a:off x="982411" y="1250883"/>
            <a:ext cx="14257589" cy="1311302"/>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r>
              <a:rPr lang="en-GB" sz="5400" b="1" dirty="0">
                <a:solidFill>
                  <a:srgbClr val="FF0000"/>
                </a:solidFill>
                <a:latin typeface="Arial" panose="020B0604020202020204" pitchFamily="34" charset="0"/>
                <a:cs typeface="Arial" panose="020B0604020202020204" pitchFamily="34" charset="0"/>
              </a:rPr>
              <a:t>Empowering the Older Person </a:t>
            </a:r>
            <a:r>
              <a:rPr lang="en-US" sz="5400" b="1" dirty="0">
                <a:solidFill>
                  <a:srgbClr val="FF0000"/>
                </a:solidFill>
                <a:effectLst/>
                <a:latin typeface="Arial" panose="020B0604020202020204" pitchFamily="34" charset="0"/>
                <a:cs typeface="Arial" panose="020B0604020202020204" pitchFamily="34" charset="0"/>
              </a:rPr>
              <a:t>(</a:t>
            </a:r>
            <a:r>
              <a:rPr lang="en-GB" sz="5400" b="1" dirty="0">
                <a:solidFill>
                  <a:srgbClr val="FF0000"/>
                </a:solidFill>
                <a:latin typeface="Arial" panose="020B0604020202020204" pitchFamily="34" charset="0"/>
                <a:cs typeface="Arial" panose="020B0604020202020204" pitchFamily="34" charset="0"/>
              </a:rPr>
              <a:t>BMHP6027)</a:t>
            </a:r>
            <a:endParaRPr lang="en-US" sz="5400" b="1" dirty="0">
              <a:solidFill>
                <a:srgbClr val="FF0000"/>
              </a:solidFill>
              <a:effectLst/>
              <a:latin typeface="Arial" panose="020B0604020202020204" pitchFamily="34" charset="0"/>
              <a:cs typeface="Arial" panose="020B0604020202020204" pitchFamily="34" charset="0"/>
            </a:endParaRPr>
          </a:p>
        </p:txBody>
      </p:sp>
      <p:sp>
        <p:nvSpPr>
          <p:cNvPr id="73" name="TextBox 19">
            <a:extLst>
              <a:ext uri="{FF2B5EF4-FFF2-40B4-BE49-F238E27FC236}">
                <a16:creationId xmlns:a16="http://schemas.microsoft.com/office/drawing/2014/main" id="{D5A32123-7974-4A0F-B8DF-6C82FB22F596}"/>
              </a:ext>
            </a:extLst>
          </p:cNvPr>
          <p:cNvSpPr txBox="1">
            <a:spLocks noChangeArrowheads="1"/>
          </p:cNvSpPr>
          <p:nvPr/>
        </p:nvSpPr>
        <p:spPr bwMode="auto">
          <a:xfrm>
            <a:off x="375454" y="3143792"/>
            <a:ext cx="10501746" cy="5663075"/>
          </a:xfrm>
          <a:prstGeom prst="rect">
            <a:avLst/>
          </a:prstGeom>
          <a:solidFill>
            <a:schemeClr val="accent6">
              <a:lumMod val="20000"/>
              <a:lumOff val="8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endParaRPr lang="en-GB" sz="2800" b="1" dirty="0">
              <a:solidFill>
                <a:srgbClr val="7030A0"/>
              </a:solidFill>
              <a:effectLst/>
              <a:latin typeface="+mn-lt"/>
            </a:endParaRPr>
          </a:p>
          <a:p>
            <a:pPr algn="ctr"/>
            <a:r>
              <a:rPr lang="en-GB" sz="2800" dirty="0">
                <a:effectLst/>
                <a:latin typeface="Arial" panose="020B0604020202020204" pitchFamily="34" charset="0"/>
                <a:cs typeface="Arial" panose="020B0604020202020204" pitchFamily="34" charset="0"/>
              </a:rPr>
              <a:t> </a:t>
            </a:r>
            <a:endParaRPr lang="en-US" sz="2400" dirty="0">
              <a:effectLst/>
              <a:latin typeface="+mn-lt"/>
            </a:endParaRPr>
          </a:p>
        </p:txBody>
      </p:sp>
      <p:sp>
        <p:nvSpPr>
          <p:cNvPr id="83" name="TextBox 19">
            <a:extLst>
              <a:ext uri="{FF2B5EF4-FFF2-40B4-BE49-F238E27FC236}">
                <a16:creationId xmlns:a16="http://schemas.microsoft.com/office/drawing/2014/main" id="{16D6CE1D-7E3F-42CA-A7BD-5FA191CFE645}"/>
              </a:ext>
            </a:extLst>
          </p:cNvPr>
          <p:cNvSpPr txBox="1">
            <a:spLocks noChangeArrowheads="1"/>
          </p:cNvSpPr>
          <p:nvPr/>
        </p:nvSpPr>
        <p:spPr bwMode="auto">
          <a:xfrm>
            <a:off x="11284779" y="3144115"/>
            <a:ext cx="11049000" cy="9838257"/>
          </a:xfrm>
          <a:prstGeom prst="rect">
            <a:avLst/>
          </a:prstGeom>
          <a:solidFill>
            <a:schemeClr val="accent3">
              <a:lumMod val="20000"/>
              <a:lumOff val="8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spcAft>
                <a:spcPts val="1100"/>
              </a:spcAft>
            </a:pPr>
            <a:r>
              <a:rPr lang="en-US" sz="3600" b="1" dirty="0">
                <a:solidFill>
                  <a:srgbClr val="7030A0"/>
                </a:solidFill>
                <a:effectLst/>
                <a:latin typeface="Arial" panose="020B0604020202020204" pitchFamily="34" charset="0"/>
                <a:ea typeface="Century Schoolbook" panose="02040604050505020304" pitchFamily="18" charset="0"/>
                <a:cs typeface="Arial" panose="020B0604020202020204" pitchFamily="34" charset="0"/>
              </a:rPr>
              <a:t>A critical evaluation of the effectiveness and benefit of approaches and interventions, including current provisions in the UK</a:t>
            </a:r>
            <a:endParaRPr lang="en-GB" sz="3600" dirty="0">
              <a:solidFill>
                <a:srgbClr val="7030A0"/>
              </a:solidFill>
              <a:effectLst/>
              <a:latin typeface="Arial" panose="020B0604020202020204" pitchFamily="34" charset="0"/>
              <a:ea typeface="Century Schoolbook" panose="02040604050505020304" pitchFamily="18" charset="0"/>
              <a:cs typeface="Arial" panose="020B0604020202020204" pitchFamily="34" charset="0"/>
            </a:endParaRPr>
          </a:p>
          <a:p>
            <a:pPr marL="342900" indent="-342900" algn="just">
              <a:lnSpc>
                <a:spcPct val="107000"/>
              </a:lnSpc>
              <a:spcAft>
                <a:spcPts val="300"/>
              </a:spcAft>
              <a:buFont typeface="Arial" panose="020B0604020202020204" pitchFamily="34" charset="0"/>
              <a:buChar char="•"/>
            </a:pPr>
            <a:r>
              <a:rPr lang="en-GB" sz="2800"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The existing provisions in the UK highlight joint collaborations, co-design, and person-centred approaches, which have recognised to be more active than self-directed or professional-led strategies (</a:t>
            </a:r>
            <a:r>
              <a:rPr lang="en-GB" sz="2800" dirty="0">
                <a:effectLst/>
                <a:latin typeface="Arial" panose="020B0604020202020204" pitchFamily="34" charset="0"/>
                <a:ea typeface="Calibri" panose="020F0502020204030204" pitchFamily="34" charset="0"/>
                <a:cs typeface="Arial" panose="020B0604020202020204" pitchFamily="34" charset="0"/>
              </a:rPr>
              <a:t>Kennedy, 2019). </a:t>
            </a:r>
          </a:p>
          <a:p>
            <a:pPr marL="342900" indent="-342900" algn="just">
              <a:lnSpc>
                <a:spcPct val="107000"/>
              </a:lnSpc>
              <a:spcAft>
                <a:spcPts val="300"/>
              </a:spcAft>
              <a:buFont typeface="Arial" panose="020B0604020202020204" pitchFamily="34" charset="0"/>
              <a:buChar char="•"/>
            </a:pPr>
            <a:r>
              <a:rPr lang="en-GB" sz="2800"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Person-centred care efforts on understanding the specific needs of the person, favourites, and values of the person, thus promoting empowerment, autonomy, and enhanced quality of life (Faulkner et al., 2012).</a:t>
            </a:r>
          </a:p>
          <a:p>
            <a:pPr algn="just">
              <a:lnSpc>
                <a:spcPct val="107000"/>
              </a:lnSpc>
              <a:spcAft>
                <a:spcPts val="300"/>
              </a:spcAft>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300"/>
              </a:spcAft>
            </a:pPr>
            <a:r>
              <a:rPr lang="en-GB" sz="2800" b="1"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Two applicable theories that support this strategy are:</a:t>
            </a:r>
            <a:endParaRPr lang="en-GB" sz="2800" b="1" dirty="0">
              <a:effectLst/>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07000"/>
              </a:lnSpc>
              <a:spcAft>
                <a:spcPts val="300"/>
              </a:spcAft>
              <a:buFont typeface="Arial" panose="020B0604020202020204" pitchFamily="34" charset="0"/>
              <a:buChar char="•"/>
            </a:pPr>
            <a:r>
              <a:rPr lang="en-GB" sz="2800" b="1"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Humanistic Theory</a:t>
            </a:r>
            <a:r>
              <a:rPr lang="en-GB" sz="2800"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 this theory promotes social workers to treat older people with respect and dignity, encouraging self-efficacy and independence (</a:t>
            </a:r>
            <a:r>
              <a:rPr lang="en-GB" sz="2800" dirty="0">
                <a:effectLst/>
                <a:latin typeface="Arial" panose="020B0604020202020204" pitchFamily="34" charset="0"/>
                <a:ea typeface="Calibri" panose="020F0502020204030204" pitchFamily="34" charset="0"/>
                <a:cs typeface="Arial" panose="020B0604020202020204" pitchFamily="34" charset="0"/>
              </a:rPr>
              <a:t>Nelson-Becker et al., 2020).</a:t>
            </a:r>
          </a:p>
          <a:p>
            <a:pPr marL="342900" indent="-342900" algn="just">
              <a:lnSpc>
                <a:spcPct val="107000"/>
              </a:lnSpc>
              <a:spcAft>
                <a:spcPts val="300"/>
              </a:spcAft>
              <a:buFont typeface="Arial" panose="020B0604020202020204" pitchFamily="34" charset="0"/>
              <a:buChar char="•"/>
            </a:pPr>
            <a:r>
              <a:rPr lang="en-GB" sz="2800" b="1"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Empowerment Theory</a:t>
            </a:r>
            <a:r>
              <a:rPr lang="en-GB" sz="2800"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 this strategy allows the need to reflect subconscious incentives, worries, and needs of the older person (</a:t>
            </a:r>
            <a:r>
              <a:rPr lang="en-GB" sz="2800" dirty="0">
                <a:effectLst/>
                <a:latin typeface="Arial" panose="020B0604020202020204" pitchFamily="34" charset="0"/>
                <a:ea typeface="Calibri" panose="020F0502020204030204" pitchFamily="34" charset="0"/>
                <a:cs typeface="Arial" panose="020B0604020202020204" pitchFamily="34" charset="0"/>
              </a:rPr>
              <a:t>Ray et al., 2015).</a:t>
            </a:r>
          </a:p>
          <a:p>
            <a:pPr algn="just">
              <a:lnSpc>
                <a:spcPct val="107000"/>
              </a:lnSpc>
              <a:spcAft>
                <a:spcPts val="300"/>
              </a:spcAft>
            </a:pPr>
            <a:r>
              <a:rPr lang="en-GB" sz="2400"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86" name="TextBox 19">
            <a:extLst>
              <a:ext uri="{FF2B5EF4-FFF2-40B4-BE49-F238E27FC236}">
                <a16:creationId xmlns:a16="http://schemas.microsoft.com/office/drawing/2014/main" id="{43D130FF-027B-433C-BF4F-A381B032C858}"/>
              </a:ext>
            </a:extLst>
          </p:cNvPr>
          <p:cNvSpPr txBox="1">
            <a:spLocks noChangeArrowheads="1"/>
          </p:cNvSpPr>
          <p:nvPr/>
        </p:nvSpPr>
        <p:spPr bwMode="auto">
          <a:xfrm>
            <a:off x="22544449" y="3140276"/>
            <a:ext cx="10074019" cy="3354750"/>
          </a:xfrm>
          <a:prstGeom prst="rect">
            <a:avLst/>
          </a:prstGeom>
          <a:solidFill>
            <a:schemeClr val="tx2">
              <a:lumMod val="20000"/>
              <a:lumOff val="8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spcAft>
                <a:spcPts val="1200"/>
              </a:spcAft>
            </a:pPr>
            <a:r>
              <a:rPr lang="en-US" sz="3600" b="1" kern="0" spc="50" dirty="0">
                <a:solidFill>
                  <a:srgbClr val="7030A0"/>
                </a:solidFill>
                <a:effectLst/>
                <a:latin typeface="Arial" panose="020B0604020202020204" pitchFamily="34" charset="0"/>
                <a:cs typeface="Arial" panose="020B0604020202020204" pitchFamily="34" charset="0"/>
              </a:rPr>
              <a:t>Recommendations for Improvement</a:t>
            </a:r>
            <a:endParaRPr lang="en-GB" sz="3600" b="1" kern="0" spc="50" dirty="0">
              <a:solidFill>
                <a:srgbClr val="7030A0"/>
              </a:solidFill>
              <a:effectLst/>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800" b="0" i="0" dirty="0">
                <a:solidFill>
                  <a:srgbClr val="172B4D"/>
                </a:solidFill>
                <a:effectLst/>
                <a:latin typeface="Arial" panose="020B0604020202020204" pitchFamily="34" charset="0"/>
                <a:cs typeface="Arial" panose="020B0604020202020204" pitchFamily="34" charset="0"/>
              </a:rPr>
              <a:t>To empower older persons in the UK, services must give priority to tailored care, social linking, and integration of technology (</a:t>
            </a:r>
            <a:r>
              <a:rPr lang="en-GB" sz="2800" dirty="0" err="1">
                <a:effectLst/>
                <a:latin typeface="Arial" panose="020B0604020202020204" pitchFamily="34" charset="0"/>
                <a:ea typeface="Calibri" panose="020F0502020204030204" pitchFamily="34" charset="0"/>
                <a:cs typeface="Arial" panose="020B0604020202020204" pitchFamily="34" charset="0"/>
              </a:rPr>
              <a:t>Slasberg</a:t>
            </a:r>
            <a:r>
              <a:rPr lang="en-GB" sz="2800" dirty="0">
                <a:effectLst/>
                <a:latin typeface="Arial" panose="020B0604020202020204" pitchFamily="34" charset="0"/>
                <a:ea typeface="Calibri" panose="020F0502020204030204" pitchFamily="34" charset="0"/>
                <a:cs typeface="Arial" panose="020B0604020202020204" pitchFamily="34" charset="0"/>
              </a:rPr>
              <a:t> and Beresford, 2017). </a:t>
            </a:r>
          </a:p>
          <a:p>
            <a:pPr marL="342900" indent="-342900" algn="just">
              <a:buFont typeface="Arial" panose="020B0604020202020204" pitchFamily="34" charset="0"/>
              <a:buChar char="•"/>
            </a:pPr>
            <a:r>
              <a:rPr lang="en-GB" sz="2800" b="0" i="0" dirty="0">
                <a:solidFill>
                  <a:srgbClr val="172B4D"/>
                </a:solidFill>
                <a:effectLst/>
                <a:latin typeface="Arial" panose="020B0604020202020204" pitchFamily="34" charset="0"/>
                <a:ea typeface="Calibri" panose="020F0502020204030204" pitchFamily="34" charset="0"/>
                <a:cs typeface="Arial" panose="020B0604020202020204" pitchFamily="34" charset="0"/>
              </a:rPr>
              <a:t>F</a:t>
            </a:r>
            <a:r>
              <a:rPr lang="en-GB" sz="2800" b="0" i="0" dirty="0">
                <a:solidFill>
                  <a:srgbClr val="172B4D"/>
                </a:solidFill>
                <a:effectLst/>
                <a:latin typeface="Arial" panose="020B0604020202020204" pitchFamily="34" charset="0"/>
                <a:cs typeface="Arial" panose="020B0604020202020204" pitchFamily="34" charset="0"/>
              </a:rPr>
              <a:t>urthermore, community-based creativities, for example helping plans and group events, may assist fight isolation</a:t>
            </a:r>
            <a:r>
              <a:rPr lang="en-GB" sz="2800" dirty="0">
                <a:solidFill>
                  <a:srgbClr val="172B4D"/>
                </a:solidFill>
                <a:effectLst/>
                <a:latin typeface="Arial" panose="020B0604020202020204" pitchFamily="34" charset="0"/>
                <a:cs typeface="Arial" panose="020B0604020202020204" pitchFamily="34" charset="0"/>
              </a:rPr>
              <a:t> </a:t>
            </a:r>
            <a:r>
              <a:rPr lang="en-GB" sz="2800" b="0" i="0" dirty="0">
                <a:solidFill>
                  <a:srgbClr val="172B4D"/>
                </a:solidFill>
                <a:effectLst/>
                <a:latin typeface="Arial" panose="020B0604020202020204" pitchFamily="34" charset="0"/>
                <a:cs typeface="Arial" panose="020B0604020202020204" pitchFamily="34" charset="0"/>
              </a:rPr>
              <a:t>(</a:t>
            </a:r>
            <a:r>
              <a:rPr lang="en-GB" sz="2800" dirty="0">
                <a:effectLst/>
                <a:latin typeface="Arial" panose="020B0604020202020204" pitchFamily="34" charset="0"/>
                <a:ea typeface="Calibri" panose="020F0502020204030204" pitchFamily="34" charset="0"/>
                <a:cs typeface="Arial" panose="020B0604020202020204" pitchFamily="34" charset="0"/>
              </a:rPr>
              <a:t>Social Work England, 2019). </a:t>
            </a:r>
            <a:endParaRPr lang="en-GB" sz="2800" dirty="0">
              <a:effectLst/>
              <a:latin typeface="Arial" panose="020B0604020202020204" pitchFamily="34" charset="0"/>
              <a:cs typeface="Arial" panose="020B0604020202020204" pitchFamily="34" charset="0"/>
            </a:endParaRPr>
          </a:p>
        </p:txBody>
      </p:sp>
      <p:sp>
        <p:nvSpPr>
          <p:cNvPr id="89" name="TextBox 19">
            <a:extLst>
              <a:ext uri="{FF2B5EF4-FFF2-40B4-BE49-F238E27FC236}">
                <a16:creationId xmlns:a16="http://schemas.microsoft.com/office/drawing/2014/main" id="{9742DD1E-D7E3-4AB1-8A17-D5B59B6AB38B}"/>
              </a:ext>
            </a:extLst>
          </p:cNvPr>
          <p:cNvSpPr txBox="1">
            <a:spLocks noChangeArrowheads="1"/>
          </p:cNvSpPr>
          <p:nvPr/>
        </p:nvSpPr>
        <p:spPr bwMode="auto">
          <a:xfrm>
            <a:off x="353042" y="8934780"/>
            <a:ext cx="10477938" cy="4062636"/>
          </a:xfrm>
          <a:prstGeom prst="rect">
            <a:avLst/>
          </a:prstGeom>
          <a:solidFill>
            <a:schemeClr val="accent2">
              <a:lumMod val="20000"/>
              <a:lumOff val="8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r>
              <a:rPr lang="en-US" sz="3600" b="1" dirty="0">
                <a:solidFill>
                  <a:srgbClr val="7030A0"/>
                </a:solidFill>
                <a:effectLst/>
                <a:latin typeface="Arial" panose="020B0604020202020204" pitchFamily="34" charset="0"/>
                <a:cs typeface="Arial" panose="020B0604020202020204" pitchFamily="34" charset="0"/>
              </a:rPr>
              <a:t>Introduction</a:t>
            </a:r>
          </a:p>
          <a:p>
            <a:pPr marL="342900" indent="-342900" algn="just">
              <a:buFont typeface="Arial" panose="020B0604020202020204" pitchFamily="34" charset="0"/>
              <a:buChar char="•"/>
            </a:pPr>
            <a:r>
              <a:rPr lang="en-GB" sz="2800" dirty="0">
                <a:effectLst/>
                <a:latin typeface="Arial" panose="020B0604020202020204" pitchFamily="34" charset="0"/>
                <a:ea typeface="Calibri" panose="020F0502020204030204" pitchFamily="34" charset="0"/>
                <a:cs typeface="Arial" panose="020B0604020202020204" pitchFamily="34" charset="0"/>
              </a:rPr>
              <a:t>The evaluation of care and support needs for older people is a vital factor of certifying their wellbeing and quality of life. As people age worldwide, the demand for personalised facilities is growing, demanding inclusive assessments of distinct needs (Faulkner et al., 2012). </a:t>
            </a:r>
          </a:p>
          <a:p>
            <a:pPr marL="342900" indent="-342900" algn="just">
              <a:buFont typeface="Arial" panose="020B0604020202020204" pitchFamily="34" charset="0"/>
              <a:buChar char="•"/>
            </a:pPr>
            <a:r>
              <a:rPr lang="en-GB" sz="2800" dirty="0">
                <a:effectLst/>
                <a:latin typeface="Arial" panose="020B0604020202020204" pitchFamily="34" charset="0"/>
                <a:ea typeface="Calibri" panose="020F0502020204030204" pitchFamily="34" charset="0"/>
                <a:cs typeface="Arial" panose="020B0604020202020204" pitchFamily="34" charset="0"/>
              </a:rPr>
              <a:t>In the United Kingdom, there are about 12.2 million persons aged 65 or elder, making up approximately 18% of the whole population (ONS, 2020).  </a:t>
            </a:r>
            <a:endParaRPr lang="en-US" sz="2800" dirty="0">
              <a:effectLst/>
              <a:latin typeface="Arial" panose="020B0604020202020204" pitchFamily="34" charset="0"/>
              <a:cs typeface="Arial" panose="020B0604020202020204" pitchFamily="34" charset="0"/>
            </a:endParaRPr>
          </a:p>
        </p:txBody>
      </p:sp>
      <p:sp>
        <p:nvSpPr>
          <p:cNvPr id="92" name="TextBox 19">
            <a:extLst>
              <a:ext uri="{FF2B5EF4-FFF2-40B4-BE49-F238E27FC236}">
                <a16:creationId xmlns:a16="http://schemas.microsoft.com/office/drawing/2014/main" id="{B4F3D693-DA0F-454D-94C0-CEAA07C14AE3}"/>
              </a:ext>
            </a:extLst>
          </p:cNvPr>
          <p:cNvSpPr txBox="1">
            <a:spLocks noChangeArrowheads="1"/>
          </p:cNvSpPr>
          <p:nvPr/>
        </p:nvSpPr>
        <p:spPr bwMode="auto">
          <a:xfrm>
            <a:off x="22517555" y="11254736"/>
            <a:ext cx="10100913" cy="9571837"/>
          </a:xfrm>
          <a:prstGeom prst="rect">
            <a:avLst/>
          </a:prstGeom>
          <a:solidFill>
            <a:schemeClr val="accent6">
              <a:lumMod val="40000"/>
              <a:lumOff val="6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r>
              <a:rPr lang="en-US" sz="3600" b="1" dirty="0">
                <a:solidFill>
                  <a:srgbClr val="7030A0"/>
                </a:solidFill>
                <a:effectLst/>
                <a:latin typeface="Arial" panose="020B0604020202020204" pitchFamily="34" charset="0"/>
                <a:cs typeface="Arial" panose="020B0604020202020204" pitchFamily="34" charset="0"/>
              </a:rPr>
              <a:t>References</a:t>
            </a:r>
          </a:p>
          <a:p>
            <a:pPr>
              <a:lnSpc>
                <a:spcPct val="107000"/>
              </a:lnSpc>
              <a:spcAft>
                <a:spcPts val="300"/>
              </a:spcAft>
            </a:pPr>
            <a:r>
              <a:rPr lang="en-GB" sz="1600" dirty="0">
                <a:solidFill>
                  <a:srgbClr val="101112"/>
                </a:solidFill>
                <a:effectLst/>
                <a:latin typeface="Arial" panose="020B0604020202020204" pitchFamily="34" charset="0"/>
                <a:ea typeface="Calibri" panose="020F0502020204030204" pitchFamily="34" charset="0"/>
                <a:cs typeface="Times New Roman" panose="02020603050405020304" pitchFamily="18" charset="0"/>
              </a:rPr>
              <a:t>Abdi, S., et al. (2019). Understanding the care and support needs of older people: a scoping review and categorisation using the WHO international classification of functioning, disability and health framework (ICF). BMC Geriatrics, 19(1), 1-14.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Blood, I and Wardle, S. (2019). Positive risk and shared decision-making. Social Care Wales. </a:t>
            </a:r>
            <a:r>
              <a:rPr lang="en-GB" sz="16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3"/>
              </a:rPr>
              <a:t>https://socialcare.wales/cms-assets/documents/Positive-risk-and-shared-decision-making.pdf</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Caiels</a:t>
            </a: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Milne, A and Beadle-Brown, J. (2021) Strengths-based approaches in social care and social work: Scoping the literature, Journal of Long-Term Care, 401-422 https://journal.ilpnetwork.org/ articles/10.31389/jltc.10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Department for Health and Social Care (2019). Strengths-Based Approach: Practice Framework and Practice Handbook, www.gov.uk/government/publications/strengths-based-social-work-practiceframework-and-handbook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101112"/>
                </a:solidFill>
                <a:effectLst/>
                <a:latin typeface="Arial" panose="020B0604020202020204" pitchFamily="34" charset="0"/>
                <a:ea typeface="Times New Roman" panose="02020603050405020304" pitchFamily="18" charset="0"/>
                <a:cs typeface="Times New Roman" panose="02020603050405020304" pitchFamily="18" charset="0"/>
              </a:rPr>
              <a:t>Faulkner, M., Davies, S., &amp; Saxon, J. (2012). Promoting the empowerment of older people. Journal of Nursing and Residential Care, 14(10), 492-496.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Harbison, J. R. (2022). Human rights and older people, in S. Torres and S, Donnelly (eds) Critical Gerontology for Social Workers, Policy Press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Kennedy, J (2019). The Importance of Relationships in Social Work, Special Report, Care Knowledge </a:t>
            </a:r>
            <a:r>
              <a:rPr lang="en-GB" sz="16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4"/>
              </a:rPr>
              <a:t>www.careknowledge.com/media/44813/sw-and-relationships.pdf</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Nelson-Becker, H., Lloyd, L., Milne, A., Perry, E., Ray, M., Richards, S., Sullivan, MP., Tanner, D and Willis, P. (2020) Strengths-Based Social Work with Older People: A UK Perspective in Amy Mendenhall and Michelle Mohr Carney (Eds) Strengths-based Social Work with Older People: A UK Perspective. pp. 327-346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101112"/>
                </a:solidFill>
                <a:effectLst/>
                <a:latin typeface="Arial" panose="020B0604020202020204" pitchFamily="34" charset="0"/>
                <a:ea typeface="Times New Roman" panose="02020603050405020304" pitchFamily="18" charset="0"/>
                <a:cs typeface="Times New Roman" panose="02020603050405020304" pitchFamily="18" charset="0"/>
              </a:rPr>
              <a:t>ONS (2020). Population estimates for UK, England and Wales, Scotland, and Northern Ireland. Office for National Statistics.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Ray, M., Milne, A., Beech, C., Phillips, J., Richards, S., Sullivan, M.P., Tanner, D., and Lloyd, L (2015) Gerontological Social Work: Reflections on its Role, Purpose and Value, British Journal of Social Work 45(4), 1296-1312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Saleeby</a:t>
            </a: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(2002). The Strengths Perspective in Social Work Practice, Boston, MA: </a:t>
            </a:r>
            <a:r>
              <a:rPr lang="en-GB" sz="16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Allyn</a:t>
            </a: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Bacon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Scourfield, P (2022). Social Work Practice with People with Dementia, Routledge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Slasberg</a:t>
            </a: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 and Beresford, P. (2017). Strengths-based practice: Social care’s latest elixir or the next false dawn? Disability &amp; Society, 32(2), 269-273.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Social Work England (2019). Professional Standards. London: Social Work England.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300"/>
              </a:spcAft>
            </a:pPr>
            <a:r>
              <a:rPr lang="en-GB" sz="1600" dirty="0">
                <a:solidFill>
                  <a:srgbClr val="101112"/>
                </a:solidFill>
                <a:effectLst/>
                <a:latin typeface="Arial" panose="020B0604020202020204" pitchFamily="34" charset="0"/>
                <a:ea typeface="Calibri" panose="020F0502020204030204" pitchFamily="34" charset="0"/>
                <a:cs typeface="Times New Roman" panose="02020603050405020304" pitchFamily="18" charset="0"/>
              </a:rPr>
              <a:t>World Health Organization. (2020). Healthy ageing and functional ability. Retrieved from </a:t>
            </a:r>
            <a:r>
              <a:rPr lang="en-GB" sz="1600" b="1" u="none" strike="noStrike" dirty="0">
                <a:solidFill>
                  <a:srgbClr val="0064E0"/>
                </a:solidFill>
                <a:effectLst/>
                <a:latin typeface="Arial" panose="020B0604020202020204" pitchFamily="34" charset="0"/>
                <a:ea typeface="Calibri" panose="020F0502020204030204" pitchFamily="34" charset="0"/>
                <a:cs typeface="Times New Roman" panose="02020603050405020304" pitchFamily="18" charset="0"/>
                <a:hlinkClick r:id="rId5"/>
              </a:rPr>
              <a:t>https://www.who.int/news-room/q-and-a/detail/healthy-ageing-and-functional-ability</a:t>
            </a:r>
            <a:r>
              <a:rPr lang="en-GB" sz="1600" dirty="0">
                <a:solidFill>
                  <a:srgbClr val="10111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19">
            <a:extLst>
              <a:ext uri="{FF2B5EF4-FFF2-40B4-BE49-F238E27FC236}">
                <a16:creationId xmlns:a16="http://schemas.microsoft.com/office/drawing/2014/main" id="{325A872C-AB95-DEA2-495D-9627D3C2A079}"/>
              </a:ext>
            </a:extLst>
          </p:cNvPr>
          <p:cNvSpPr txBox="1">
            <a:spLocks noChangeArrowheads="1"/>
          </p:cNvSpPr>
          <p:nvPr/>
        </p:nvSpPr>
        <p:spPr bwMode="auto">
          <a:xfrm>
            <a:off x="11284779" y="13195065"/>
            <a:ext cx="11018264" cy="7780321"/>
          </a:xfrm>
          <a:prstGeom prst="rect">
            <a:avLst/>
          </a:prstGeom>
          <a:solidFill>
            <a:schemeClr val="bg2">
              <a:lumMod val="9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spcAft>
                <a:spcPts val="1100"/>
              </a:spcAft>
            </a:pPr>
            <a:r>
              <a:rPr lang="en-US" sz="3600" b="1" dirty="0">
                <a:solidFill>
                  <a:srgbClr val="7030A0"/>
                </a:solidFill>
                <a:effectLst/>
                <a:latin typeface="Arial" panose="020B0604020202020204" pitchFamily="34" charset="0"/>
                <a:ea typeface="Century Schoolbook" panose="02040604050505020304" pitchFamily="18" charset="0"/>
                <a:cs typeface="Arial" panose="020B0604020202020204" pitchFamily="34" charset="0"/>
              </a:rPr>
              <a:t>The challenges encountered by older people in maintaining their independence and functional ability.</a:t>
            </a:r>
            <a:endParaRPr lang="en-GB" sz="3600" dirty="0">
              <a:solidFill>
                <a:srgbClr val="7030A0"/>
              </a:solidFill>
              <a:effectLst/>
              <a:latin typeface="Arial" panose="020B0604020202020204" pitchFamily="34" charset="0"/>
              <a:ea typeface="Century Schoolbook" panose="02040604050505020304" pitchFamily="18" charset="0"/>
              <a:cs typeface="Arial" panose="020B0604020202020204" pitchFamily="34" charset="0"/>
            </a:endParaRPr>
          </a:p>
          <a:p>
            <a:pPr marL="342900" indent="-342900" algn="just">
              <a:lnSpc>
                <a:spcPct val="107000"/>
              </a:lnSpc>
              <a:spcAft>
                <a:spcPts val="300"/>
              </a:spcAft>
              <a:buFont typeface="Arial" panose="020B0604020202020204" pitchFamily="34" charset="0"/>
              <a:buChar char="•"/>
            </a:pPr>
            <a:r>
              <a:rPr lang="en-GB" sz="2800" b="1" dirty="0">
                <a:solidFill>
                  <a:srgbClr val="101112"/>
                </a:solidFill>
                <a:effectLst/>
                <a:latin typeface="Arial" panose="020B0604020202020204" pitchFamily="34" charset="0"/>
                <a:ea typeface="Calibri" panose="020F0502020204030204" pitchFamily="34" charset="0"/>
                <a:cs typeface="Arial" panose="020B0604020202020204" pitchFamily="34" charset="0"/>
              </a:rPr>
              <a:t>Chronic health situations</a:t>
            </a:r>
            <a:r>
              <a:rPr lang="en-GB" sz="2800" dirty="0">
                <a:solidFill>
                  <a:srgbClr val="101112"/>
                </a:solidFill>
                <a:effectLst/>
                <a:latin typeface="Arial" panose="020B0604020202020204" pitchFamily="34" charset="0"/>
                <a:ea typeface="Calibri" panose="020F0502020204030204" pitchFamily="34" charset="0"/>
                <a:cs typeface="Arial" panose="020B0604020202020204" pitchFamily="34" charset="0"/>
              </a:rPr>
              <a:t>, for example arthritis, dementia, and sensory impairments, may restrict their capacity to complete everyday tasks (World Health Organization, 2020). </a:t>
            </a:r>
          </a:p>
          <a:p>
            <a:pPr marL="342900" indent="-342900" algn="just">
              <a:lnSpc>
                <a:spcPct val="107000"/>
              </a:lnSpc>
              <a:spcAft>
                <a:spcPts val="300"/>
              </a:spcAft>
              <a:buFont typeface="Arial" panose="020B0604020202020204" pitchFamily="34" charset="0"/>
              <a:buChar char="•"/>
            </a:pPr>
            <a:r>
              <a:rPr lang="en-GB" sz="2800" b="1" dirty="0">
                <a:solidFill>
                  <a:srgbClr val="101112"/>
                </a:solidFill>
                <a:effectLst/>
                <a:latin typeface="Arial" panose="020B0604020202020204" pitchFamily="34" charset="0"/>
                <a:ea typeface="Calibri" panose="020F0502020204030204" pitchFamily="34" charset="0"/>
                <a:cs typeface="Arial" panose="020B0604020202020204" pitchFamily="34" charset="0"/>
              </a:rPr>
              <a:t>Social loneliness</a:t>
            </a:r>
            <a:r>
              <a:rPr lang="en-GB" sz="2800" dirty="0">
                <a:solidFill>
                  <a:srgbClr val="101112"/>
                </a:solidFill>
                <a:effectLst/>
                <a:latin typeface="Arial" panose="020B0604020202020204" pitchFamily="34" charset="0"/>
                <a:ea typeface="Calibri" panose="020F0502020204030204" pitchFamily="34" charset="0"/>
                <a:cs typeface="Arial" panose="020B0604020202020204" pitchFamily="34" charset="0"/>
              </a:rPr>
              <a:t>, absence of transport, and inadequate housing may additionally worsen these challenges (</a:t>
            </a:r>
            <a:r>
              <a:rPr lang="en-GB" sz="2800" dirty="0" err="1">
                <a:effectLst/>
                <a:latin typeface="Arial" panose="020B0604020202020204" pitchFamily="34" charset="0"/>
                <a:ea typeface="Calibri" panose="020F0502020204030204" pitchFamily="34" charset="0"/>
                <a:cs typeface="Arial" panose="020B0604020202020204" pitchFamily="34" charset="0"/>
              </a:rPr>
              <a:t>Saleeby</a:t>
            </a:r>
            <a:r>
              <a:rPr lang="en-GB" sz="2800" dirty="0">
                <a:effectLst/>
                <a:latin typeface="Arial" panose="020B0604020202020204" pitchFamily="34" charset="0"/>
                <a:ea typeface="Calibri" panose="020F0502020204030204" pitchFamily="34" charset="0"/>
                <a:cs typeface="Arial" panose="020B0604020202020204" pitchFamily="34" charset="0"/>
              </a:rPr>
              <a:t>, 2002).</a:t>
            </a:r>
            <a:r>
              <a:rPr lang="en-GB" sz="2800" dirty="0">
                <a:solidFill>
                  <a:srgbClr val="101112"/>
                </a:solidFill>
                <a:effectLst/>
                <a:latin typeface="Arial" panose="020B0604020202020204" pitchFamily="34" charset="0"/>
                <a:ea typeface="Calibri" panose="020F0502020204030204" pitchFamily="34" charset="0"/>
                <a:cs typeface="Arial" panose="020B0604020202020204" pitchFamily="34" charset="0"/>
              </a:rPr>
              <a:t>  </a:t>
            </a:r>
          </a:p>
          <a:p>
            <a:pPr marL="342900" indent="-342900" algn="just">
              <a:lnSpc>
                <a:spcPct val="107000"/>
              </a:lnSpc>
              <a:spcAft>
                <a:spcPts val="300"/>
              </a:spcAft>
              <a:buFont typeface="Arial" panose="020B0604020202020204" pitchFamily="34" charset="0"/>
              <a:buChar char="•"/>
            </a:pPr>
            <a:endParaRPr lang="en-GB" sz="2800" dirty="0">
              <a:solidFill>
                <a:srgbClr val="101112"/>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07000"/>
              </a:lnSpc>
              <a:spcAft>
                <a:spcPts val="300"/>
              </a:spcAft>
              <a:buFont typeface="Arial" panose="020B0604020202020204" pitchFamily="34" charset="0"/>
              <a:buChar char="•"/>
            </a:pPr>
            <a:endParaRPr lang="en-GB" sz="2800" dirty="0">
              <a:solidFill>
                <a:srgbClr val="101112"/>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300"/>
              </a:spcAft>
            </a:pPr>
            <a:endParaRPr lang="en-GB" sz="2400" dirty="0">
              <a:solidFill>
                <a:srgbClr val="101112"/>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300"/>
              </a:spcAft>
            </a:pPr>
            <a:endParaRPr lang="en-GB" sz="2400" dirty="0">
              <a:solidFill>
                <a:srgbClr val="101112"/>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300"/>
              </a:spcAft>
            </a:pPr>
            <a:endParaRPr lang="en-GB" sz="2400" dirty="0">
              <a:solidFill>
                <a:srgbClr val="101112"/>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300"/>
              </a:spcAft>
            </a:pPr>
            <a:endParaRPr lang="en-GB" sz="2400" dirty="0">
              <a:solidFill>
                <a:srgbClr val="101112"/>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300"/>
              </a:spcAft>
            </a:pPr>
            <a:endParaRPr lang="en-GB" sz="2400" dirty="0">
              <a:solidFill>
                <a:srgbClr val="101112"/>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3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2" name="AutoShape 2" descr="511,500+ Older People Group Stock Photos, Pictures &amp; Royalty-Free Images -  iStock | Older people talking, Older people having fun, Aging population">
            <a:extLst>
              <a:ext uri="{FF2B5EF4-FFF2-40B4-BE49-F238E27FC236}">
                <a16:creationId xmlns:a16="http://schemas.microsoft.com/office/drawing/2014/main" id="{4EC3A17C-E2AD-4CCC-8C9B-15B1D917629E}"/>
              </a:ext>
            </a:extLst>
          </p:cNvPr>
          <p:cNvSpPr>
            <a:spLocks noChangeAspect="1" noChangeArrowheads="1"/>
          </p:cNvSpPr>
          <p:nvPr/>
        </p:nvSpPr>
        <p:spPr bwMode="auto">
          <a:xfrm>
            <a:off x="16306800" y="10820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extBox 19">
            <a:extLst>
              <a:ext uri="{FF2B5EF4-FFF2-40B4-BE49-F238E27FC236}">
                <a16:creationId xmlns:a16="http://schemas.microsoft.com/office/drawing/2014/main" id="{CCFB06BA-17E5-4FCF-9F23-CC69BEFE0FD4}"/>
              </a:ext>
            </a:extLst>
          </p:cNvPr>
          <p:cNvSpPr txBox="1">
            <a:spLocks noChangeArrowheads="1"/>
          </p:cNvSpPr>
          <p:nvPr/>
        </p:nvSpPr>
        <p:spPr bwMode="auto">
          <a:xfrm>
            <a:off x="399262" y="14260965"/>
            <a:ext cx="10477938" cy="7443049"/>
          </a:xfrm>
          <a:prstGeom prst="rect">
            <a:avLst/>
          </a:prstGeom>
          <a:solidFill>
            <a:schemeClr val="accent1">
              <a:lumMod val="40000"/>
              <a:lumOff val="6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spcAft>
                <a:spcPts val="1100"/>
              </a:spcAft>
            </a:pPr>
            <a:r>
              <a:rPr lang="en-US" sz="3600" b="1" dirty="0">
                <a:solidFill>
                  <a:srgbClr val="7030A0"/>
                </a:solidFill>
                <a:effectLst/>
                <a:latin typeface="Arial" panose="020B0604020202020204" pitchFamily="34" charset="0"/>
                <a:ea typeface="Century Schoolbook" panose="02040604050505020304" pitchFamily="18" charset="0"/>
                <a:cs typeface="Arial" panose="020B0604020202020204" pitchFamily="34" charset="0"/>
              </a:rPr>
              <a:t>A critical evaluation of the care, empowerment and support needs of older people</a:t>
            </a:r>
            <a:endParaRPr lang="en-GB" sz="3600" dirty="0">
              <a:solidFill>
                <a:srgbClr val="7030A0"/>
              </a:solidFill>
              <a:effectLst/>
              <a:latin typeface="Arial" panose="020B0604020202020204" pitchFamily="34" charset="0"/>
              <a:ea typeface="Century Schoolbook" panose="02040604050505020304" pitchFamily="18" charset="0"/>
              <a:cs typeface="Arial" panose="020B0604020202020204" pitchFamily="34" charset="0"/>
            </a:endParaRPr>
          </a:p>
          <a:p>
            <a:pPr marL="342900" indent="-342900" algn="just">
              <a:lnSpc>
                <a:spcPct val="107000"/>
              </a:lnSpc>
              <a:spcAft>
                <a:spcPts val="300"/>
              </a:spcAft>
              <a:buFont typeface="Arial" panose="020B0604020202020204" pitchFamily="34" charset="0"/>
              <a:buChar char="•"/>
            </a:pPr>
            <a:r>
              <a:rPr lang="en-GB" sz="2800"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Based to the World Health Organization (WHO), healthy ageing means evolving and keeping functional aptitude that allows well-being in elder age (</a:t>
            </a:r>
            <a:r>
              <a:rPr lang="en-GB" sz="2800" dirty="0">
                <a:effectLst/>
                <a:latin typeface="Arial" panose="020B0604020202020204" pitchFamily="34" charset="0"/>
                <a:ea typeface="Calibri" panose="020F0502020204030204" pitchFamily="34" charset="0"/>
                <a:cs typeface="Arial" panose="020B0604020202020204" pitchFamily="34" charset="0"/>
              </a:rPr>
              <a:t>Scourfield, 2022)</a:t>
            </a:r>
            <a:r>
              <a:rPr lang="en-GB" sz="2800"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300"/>
              </a:spcAft>
            </a:pPr>
            <a:r>
              <a:rPr lang="en-GB" sz="2800" b="1"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Key Support Needs for elder people:</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Bef>
                <a:spcPts val="300"/>
              </a:spcBef>
              <a:spcAft>
                <a:spcPts val="300"/>
              </a:spcAft>
              <a:buSzPts val="1000"/>
              <a:buFont typeface="Symbol" panose="05050102010706020507" pitchFamily="18" charset="2"/>
              <a:buChar char=""/>
              <a:tabLst>
                <a:tab pos="457200" algn="l"/>
              </a:tabLst>
            </a:pPr>
            <a:r>
              <a:rPr lang="en-GB" sz="2800"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Social Actions and Relationships: Elder adults value social contacts and relations. Support services must concentrate on dropping isolation and loneliness by enabling social networks and community meeting (</a:t>
            </a:r>
            <a:r>
              <a:rPr lang="en-GB" sz="2800" dirty="0">
                <a:effectLst/>
                <a:latin typeface="Arial" panose="020B0604020202020204" pitchFamily="34" charset="0"/>
                <a:ea typeface="Calibri" panose="020F0502020204030204" pitchFamily="34" charset="0"/>
                <a:cs typeface="Arial" panose="020B0604020202020204" pitchFamily="34" charset="0"/>
              </a:rPr>
              <a:t>DHSC, 2019). </a:t>
            </a:r>
            <a:endParaRPr lang="en-GB" sz="2800" dirty="0">
              <a:solidFill>
                <a:srgbClr val="10111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Bef>
                <a:spcPts val="300"/>
              </a:spcBef>
              <a:spcAft>
                <a:spcPts val="300"/>
              </a:spcAft>
              <a:buSzPts val="1000"/>
              <a:buFont typeface="Symbol" panose="05050102010706020507" pitchFamily="18" charset="2"/>
              <a:buChar char=""/>
              <a:tabLst>
                <a:tab pos="457200" algn="l"/>
              </a:tabLst>
            </a:pPr>
            <a:r>
              <a:rPr lang="en-GB" sz="2800"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Psychological Health: Elder adults face emotional problems linked to living with chronic conditions. Admission to mental health support and counselling facilities is vital (</a:t>
            </a:r>
            <a:r>
              <a:rPr lang="en-GB" sz="2800" dirty="0">
                <a:effectLst/>
                <a:latin typeface="Arial" panose="020B0604020202020204" pitchFamily="34" charset="0"/>
                <a:ea typeface="Calibri" panose="020F0502020204030204" pitchFamily="34" charset="0"/>
                <a:cs typeface="Arial" panose="020B0604020202020204" pitchFamily="34" charset="0"/>
              </a:rPr>
              <a:t>Harbison, 2022). </a:t>
            </a:r>
            <a:endParaRPr lang="en-GB" sz="2800" dirty="0">
              <a:solidFill>
                <a:srgbClr val="101112"/>
              </a:solidFill>
              <a:effectLst/>
              <a:latin typeface="Arial" panose="020B0604020202020204" pitchFamily="34" charset="0"/>
              <a:ea typeface="Calibri" panose="020F0502020204030204" pitchFamily="34" charset="0"/>
              <a:cs typeface="Arial" panose="020B0604020202020204" pitchFamily="34" charset="0"/>
            </a:endParaRPr>
          </a:p>
          <a:p>
            <a:pPr algn="just"/>
            <a:r>
              <a:rPr lang="en-GB" sz="2400" dirty="0">
                <a:solidFill>
                  <a:srgbClr val="101112"/>
                </a:solidFill>
                <a:effectLst/>
                <a:latin typeface="Arial" panose="020B0604020202020204" pitchFamily="34" charset="0"/>
                <a:ea typeface="Times New Roman" panose="02020603050405020304" pitchFamily="18" charset="0"/>
                <a:cs typeface="Arial" panose="020B0604020202020204" pitchFamily="34" charset="0"/>
              </a:rPr>
              <a:t> </a:t>
            </a:r>
            <a:endParaRPr lang="en-US" sz="2400" dirty="0">
              <a:effectLst/>
              <a:latin typeface="Arial" panose="020B0604020202020204" pitchFamily="34" charset="0"/>
              <a:cs typeface="Arial" panose="020B0604020202020204" pitchFamily="34" charset="0"/>
            </a:endParaRPr>
          </a:p>
        </p:txBody>
      </p:sp>
      <p:sp>
        <p:nvSpPr>
          <p:cNvPr id="16" name="TextBox 19">
            <a:extLst>
              <a:ext uri="{FF2B5EF4-FFF2-40B4-BE49-F238E27FC236}">
                <a16:creationId xmlns:a16="http://schemas.microsoft.com/office/drawing/2014/main" id="{0AF72380-5950-4209-B12B-3691DA7E38B4}"/>
              </a:ext>
            </a:extLst>
          </p:cNvPr>
          <p:cNvSpPr txBox="1">
            <a:spLocks noChangeArrowheads="1"/>
          </p:cNvSpPr>
          <p:nvPr/>
        </p:nvSpPr>
        <p:spPr bwMode="auto">
          <a:xfrm>
            <a:off x="22566861" y="6966782"/>
            <a:ext cx="10074019" cy="4216525"/>
          </a:xfrm>
          <a:prstGeom prst="rect">
            <a:avLst/>
          </a:prstGeom>
          <a:solidFill>
            <a:schemeClr val="accent1">
              <a:lumMod val="40000"/>
              <a:lumOff val="6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spcAft>
                <a:spcPts val="1200"/>
              </a:spcAft>
            </a:pPr>
            <a:r>
              <a:rPr lang="en-GB" sz="3600" b="1" kern="0" spc="50" dirty="0">
                <a:solidFill>
                  <a:srgbClr val="7030A0"/>
                </a:solidFill>
                <a:effectLst/>
                <a:latin typeface="Arial" panose="020B0604020202020204" pitchFamily="34" charset="0"/>
                <a:cs typeface="Arial" panose="020B0604020202020204" pitchFamily="34" charset="0"/>
              </a:rPr>
              <a:t>Conclusion</a:t>
            </a:r>
          </a:p>
          <a:p>
            <a:pPr marL="342900" indent="-342900" algn="just">
              <a:buFont typeface="Arial" panose="020B0604020202020204" pitchFamily="34" charset="0"/>
              <a:buChar char="•"/>
            </a:pPr>
            <a:r>
              <a:rPr lang="en-GB" sz="2800" b="0" i="0" dirty="0">
                <a:solidFill>
                  <a:srgbClr val="172B4D"/>
                </a:solidFill>
                <a:effectLst/>
                <a:latin typeface="Arial" panose="020B0604020202020204" pitchFamily="34" charset="0"/>
                <a:cs typeface="Arial" panose="020B0604020202020204" pitchFamily="34" charset="0"/>
              </a:rPr>
              <a:t>Empowering older persons is about allowing them to keep their freedom, self-respect, and sense of purpose. </a:t>
            </a:r>
          </a:p>
          <a:p>
            <a:pPr marL="342900" indent="-342900" algn="just">
              <a:buFont typeface="Arial" panose="020B0604020202020204" pitchFamily="34" charset="0"/>
              <a:buChar char="•"/>
            </a:pPr>
            <a:r>
              <a:rPr lang="en-GB" sz="2800" b="0" i="0" dirty="0">
                <a:solidFill>
                  <a:srgbClr val="172B4D"/>
                </a:solidFill>
                <a:effectLst/>
                <a:latin typeface="Arial" panose="020B0604020202020204" pitchFamily="34" charset="0"/>
                <a:cs typeface="Arial" panose="020B0604020202020204" pitchFamily="34" charset="0"/>
              </a:rPr>
              <a:t>By encouraging an age-friendly setting, we may assist older people stay involved, lively, and linked with their communities. </a:t>
            </a:r>
          </a:p>
          <a:p>
            <a:pPr marL="342900" indent="-342900" algn="just">
              <a:buFont typeface="Arial" panose="020B0604020202020204" pitchFamily="34" charset="0"/>
              <a:buChar char="•"/>
            </a:pPr>
            <a:r>
              <a:rPr lang="en-GB" sz="2800" b="0" i="0" dirty="0">
                <a:solidFill>
                  <a:srgbClr val="172B4D"/>
                </a:solidFill>
                <a:effectLst/>
                <a:latin typeface="Arial" panose="020B0604020202020204" pitchFamily="34" charset="0"/>
                <a:cs typeface="Arial" panose="020B0604020202020204" pitchFamily="34" charset="0"/>
              </a:rPr>
              <a:t>This empowerment not just profits the person but also improves society as a whole, enabling older people to share their knowledge, experience, and contributions. </a:t>
            </a:r>
            <a:endParaRPr lang="en-GB" sz="2800" dirty="0">
              <a:effectLst/>
              <a:latin typeface="Arial" panose="020B0604020202020204" pitchFamily="34" charset="0"/>
              <a:cs typeface="Arial" panose="020B0604020202020204" pitchFamily="34" charset="0"/>
            </a:endParaRPr>
          </a:p>
        </p:txBody>
      </p:sp>
      <p:sp>
        <p:nvSpPr>
          <p:cNvPr id="17" name="Text Placeholder 5">
            <a:extLst>
              <a:ext uri="{FF2B5EF4-FFF2-40B4-BE49-F238E27FC236}">
                <a16:creationId xmlns:a16="http://schemas.microsoft.com/office/drawing/2014/main" id="{F7D9EAB6-9C1A-471B-AF9C-EE5A8E07C305}"/>
              </a:ext>
            </a:extLst>
          </p:cNvPr>
          <p:cNvSpPr txBox="1"/>
          <p:nvPr/>
        </p:nvSpPr>
        <p:spPr>
          <a:xfrm>
            <a:off x="17620196" y="800308"/>
            <a:ext cx="14257589" cy="2172540"/>
          </a:xfrm>
          <a:prstGeom prst="rect">
            <a:avLst/>
          </a:prstGeom>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a:lnSpc>
                <a:spcPct val="107000"/>
              </a:lnSpc>
              <a:spcAft>
                <a:spcPts val="800"/>
              </a:spcAft>
            </a:pPr>
            <a:r>
              <a:rPr lang="en-GB" sz="5400" b="1" dirty="0">
                <a:solidFill>
                  <a:srgbClr val="7030A0"/>
                </a:solidFill>
                <a:effectLst/>
                <a:latin typeface="Arial" panose="020B0604020202020204" pitchFamily="34" charset="0"/>
                <a:ea typeface="Calibri" panose="020F0502020204030204" pitchFamily="34" charset="0"/>
                <a:cs typeface="Arial" panose="020B0604020202020204" pitchFamily="34" charset="0"/>
              </a:rPr>
              <a:t>“Evaluation of the care and support needs of older people”</a:t>
            </a:r>
          </a:p>
        </p:txBody>
      </p:sp>
      <p:pic>
        <p:nvPicPr>
          <p:cNvPr id="18" name="Picture 17">
            <a:extLst>
              <a:ext uri="{FF2B5EF4-FFF2-40B4-BE49-F238E27FC236}">
                <a16:creationId xmlns:a16="http://schemas.microsoft.com/office/drawing/2014/main" id="{3EFD9F1A-AB56-41D9-A312-1E89A8BC7602}"/>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982412" y="3215445"/>
            <a:ext cx="9152188" cy="4263003"/>
          </a:xfrm>
          <a:prstGeom prst="rect">
            <a:avLst/>
          </a:prstGeom>
          <a:noFill/>
          <a:ln>
            <a:noFill/>
          </a:ln>
        </p:spPr>
      </p:pic>
      <p:pic>
        <p:nvPicPr>
          <p:cNvPr id="19" name="Picture 18">
            <a:extLst>
              <a:ext uri="{FF2B5EF4-FFF2-40B4-BE49-F238E27FC236}">
                <a16:creationId xmlns:a16="http://schemas.microsoft.com/office/drawing/2014/main" id="{120AE64F-E7CF-4BB3-A061-E6DB711E86D0}"/>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14173200" y="17635554"/>
            <a:ext cx="6400800" cy="3023103"/>
          </a:xfrm>
          <a:prstGeom prst="rect">
            <a:avLst/>
          </a:prstGeom>
          <a:noFill/>
          <a:ln>
            <a:noFill/>
          </a:ln>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onderingpeacock|08-2022"/>
</p:tagLst>
</file>

<file path=ppt/theme/theme1.xml><?xml version="1.0" encoding="utf-8"?>
<a:theme xmlns:a="http://schemas.openxmlformats.org/drawingml/2006/main" name="Default Desig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Default Desig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outerShdw blurRad="38100" dist="38100" dir="2700000" algn="tl">
                <a:srgbClr val="000000">
                  <a:alpha val="43137"/>
                </a:srgbClr>
              </a:outerShdw>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outerShdw blurRad="38100" dist="38100" dir="2700000" algn="tl">
                <a:srgbClr val="000000">
                  <a:alpha val="43137"/>
                </a:srgbClr>
              </a:outerShdw>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2411</TotalTime>
  <Words>1123</Words>
  <Application>Microsoft Office PowerPoint</Application>
  <PresentationFormat>Custom</PresentationFormat>
  <Paragraphs>66</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Times New Roman</vt:lpstr>
      <vt:lpstr>Calibri</vt:lpstr>
      <vt:lpstr>Symbol</vt:lpstr>
      <vt:lpstr>Default Design</vt:lpstr>
      <vt:lpstr>Student name: Adeola Victoria Kolawole Student ID: 2246896 Module name:  Empowering the Older Person  Module code:  BMHP6027   Lecturer’s name: Laila Surani </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 for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Netloan User</cp:lastModifiedBy>
  <cp:revision>147</cp:revision>
  <cp:lastPrinted>2000-08-03T00:31:24Z</cp:lastPrinted>
  <dcterms:modified xsi:type="dcterms:W3CDTF">2025-11-11T17:19:02Z</dcterms:modified>
  <cp:category>research posters template</cp:category>
</cp:coreProperties>
</file>