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8" r:id="rId3"/>
    <p:sldId id="289" r:id="rId4"/>
    <p:sldId id="293" r:id="rId5"/>
    <p:sldId id="294" r:id="rId6"/>
    <p:sldId id="297" r:id="rId7"/>
    <p:sldId id="290" r:id="rId8"/>
    <p:sldId id="291" r:id="rId9"/>
    <p:sldId id="292" r:id="rId10"/>
    <p:sldId id="259" r:id="rId11"/>
    <p:sldId id="260" r:id="rId12"/>
    <p:sldId id="287" r:id="rId13"/>
    <p:sldId id="288" r:id="rId14"/>
    <p:sldId id="279" r:id="rId15"/>
    <p:sldId id="280" r:id="rId16"/>
    <p:sldId id="261" r:id="rId17"/>
    <p:sldId id="262" r:id="rId18"/>
    <p:sldId id="263" r:id="rId19"/>
    <p:sldId id="281" r:id="rId20"/>
    <p:sldId id="286" r:id="rId21"/>
    <p:sldId id="285" r:id="rId22"/>
    <p:sldId id="273" r:id="rId23"/>
    <p:sldId id="27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94660"/>
  </p:normalViewPr>
  <p:slideViewPr>
    <p:cSldViewPr snapToGrid="0">
      <p:cViewPr varScale="1">
        <p:scale>
          <a:sx n="108" d="100"/>
          <a:sy n="108" d="100"/>
        </p:scale>
        <p:origin x="54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6DEE6A-656E-47B1-A052-7B6184F45533}" type="datetimeFigureOut">
              <a:rPr lang="en-GB" smtClean="0"/>
              <a:t>08/10/2019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0A6114-E697-4B22-871E-DA3A9A94900F}" type="slidenum">
              <a:rPr lang="en-GB" smtClean="0"/>
              <a:t>‹#›</a:t>
            </a:fld>
            <a:endParaRPr lang="en-GB"/>
          </a:p>
        </p:txBody>
      </p:sp>
    </p:spTree>
    <p:extLst>
      <p:ext uri="{BB962C8B-B14F-4D97-AF65-F5344CB8AC3E}">
        <p14:creationId xmlns:p14="http://schemas.microsoft.com/office/powerpoint/2010/main" val="3674416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00A6114-E697-4B22-871E-DA3A9A94900F}" type="slidenum">
              <a:rPr lang="en-GB" smtClean="0"/>
              <a:t>8</a:t>
            </a:fld>
            <a:endParaRPr lang="en-GB"/>
          </a:p>
        </p:txBody>
      </p:sp>
    </p:spTree>
    <p:extLst>
      <p:ext uri="{BB962C8B-B14F-4D97-AF65-F5344CB8AC3E}">
        <p14:creationId xmlns:p14="http://schemas.microsoft.com/office/powerpoint/2010/main" val="3087539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br>
              <a:rPr lang="en-GB" dirty="0"/>
            </a:br>
            <a:r>
              <a:rPr lang="en-GB" sz="1200" b="0" i="0" kern="1200" dirty="0">
                <a:solidFill>
                  <a:schemeClr val="tx1"/>
                </a:solidFill>
                <a:effectLst/>
                <a:latin typeface="+mn-lt"/>
                <a:ea typeface="+mn-ea"/>
                <a:cs typeface="+mn-cs"/>
              </a:rPr>
              <a:t>Internet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Intranet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Extranet</a:t>
            </a:r>
          </a:p>
          <a:p>
            <a:r>
              <a:rPr lang="en-GB" sz="1200" b="0" i="0" kern="1200" dirty="0">
                <a:solidFill>
                  <a:schemeClr val="tx1"/>
                </a:solidFill>
                <a:effectLst/>
                <a:latin typeface="+mn-lt"/>
                <a:ea typeface="+mn-ea"/>
                <a:cs typeface="+mn-cs"/>
              </a:rPr>
              <a:t>VPN (Virtual Private Network)</a:t>
            </a:r>
          </a:p>
          <a:p>
            <a:br>
              <a:rPr lang="en-GB" dirty="0"/>
            </a:br>
            <a:endParaRPr lang="en-GB" dirty="0"/>
          </a:p>
        </p:txBody>
      </p:sp>
      <p:sp>
        <p:nvSpPr>
          <p:cNvPr id="4" name="Slide Number Placeholder 3"/>
          <p:cNvSpPr>
            <a:spLocks noGrp="1"/>
          </p:cNvSpPr>
          <p:nvPr>
            <p:ph type="sldNum" sz="quarter" idx="10"/>
          </p:nvPr>
        </p:nvSpPr>
        <p:spPr/>
        <p:txBody>
          <a:bodyPr/>
          <a:lstStyle/>
          <a:p>
            <a:fld id="{400A6114-E697-4B22-871E-DA3A9A94900F}" type="slidenum">
              <a:rPr lang="en-GB" smtClean="0"/>
              <a:t>9</a:t>
            </a:fld>
            <a:endParaRPr lang="en-GB"/>
          </a:p>
        </p:txBody>
      </p:sp>
    </p:spTree>
    <p:extLst>
      <p:ext uri="{BB962C8B-B14F-4D97-AF65-F5344CB8AC3E}">
        <p14:creationId xmlns:p14="http://schemas.microsoft.com/office/powerpoint/2010/main" val="3156303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00A6114-E697-4B22-871E-DA3A9A94900F}" type="slidenum">
              <a:rPr lang="en-GB" smtClean="0"/>
              <a:t>10</a:t>
            </a:fld>
            <a:endParaRPr lang="en-GB"/>
          </a:p>
        </p:txBody>
      </p:sp>
    </p:spTree>
    <p:extLst>
      <p:ext uri="{BB962C8B-B14F-4D97-AF65-F5344CB8AC3E}">
        <p14:creationId xmlns:p14="http://schemas.microsoft.com/office/powerpoint/2010/main" val="27149500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No</a:t>
            </a:r>
            <a:r>
              <a:rPr lang="en-US" altLang="en-US" dirty="0"/>
              <a:t> Federal Communications Commission (FCC) licensing is required in </a:t>
            </a:r>
            <a:r>
              <a:rPr lang="en-GB" altLang="en-US" dirty="0"/>
              <a:t>USA</a:t>
            </a:r>
          </a:p>
          <a:p>
            <a:endParaRPr lang="en-GB" dirty="0"/>
          </a:p>
        </p:txBody>
      </p:sp>
      <p:sp>
        <p:nvSpPr>
          <p:cNvPr id="4" name="Slide Number Placeholder 3"/>
          <p:cNvSpPr>
            <a:spLocks noGrp="1"/>
          </p:cNvSpPr>
          <p:nvPr>
            <p:ph type="sldNum" sz="quarter" idx="10"/>
          </p:nvPr>
        </p:nvSpPr>
        <p:spPr/>
        <p:txBody>
          <a:bodyPr/>
          <a:lstStyle/>
          <a:p>
            <a:fld id="{400A6114-E697-4B22-871E-DA3A9A94900F}" type="slidenum">
              <a:rPr lang="en-GB" smtClean="0"/>
              <a:t>16</a:t>
            </a:fld>
            <a:endParaRPr lang="en-GB"/>
          </a:p>
        </p:txBody>
      </p:sp>
    </p:spTree>
    <p:extLst>
      <p:ext uri="{BB962C8B-B14F-4D97-AF65-F5344CB8AC3E}">
        <p14:creationId xmlns:p14="http://schemas.microsoft.com/office/powerpoint/2010/main" val="3030503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Although WiMAX can potentially deliver data rates of more than 30 Megabits per second, yet the providers offer average 0 data rates of 6 Mbps and often deliver less, making the service significantly slower than the hard-wired broadband. The actual cost of the data available using WiMAX widely varies with the distance from the transmitter. WiMAX is also one of the versions of 4G wireless available in phones as Sprint’s 4G technology.</a:t>
            </a:r>
          </a:p>
          <a:p>
            <a:endParaRPr lang="en-GB" dirty="0"/>
          </a:p>
        </p:txBody>
      </p:sp>
      <p:sp>
        <p:nvSpPr>
          <p:cNvPr id="4" name="Slide Number Placeholder 3"/>
          <p:cNvSpPr>
            <a:spLocks noGrp="1"/>
          </p:cNvSpPr>
          <p:nvPr>
            <p:ph type="sldNum" sz="quarter" idx="10"/>
          </p:nvPr>
        </p:nvSpPr>
        <p:spPr/>
        <p:txBody>
          <a:bodyPr/>
          <a:lstStyle/>
          <a:p>
            <a:fld id="{400A6114-E697-4B22-871E-DA3A9A94900F}" type="slidenum">
              <a:rPr lang="en-GB" smtClean="0"/>
              <a:t>18</a:t>
            </a:fld>
            <a:endParaRPr lang="en-GB"/>
          </a:p>
        </p:txBody>
      </p:sp>
    </p:spTree>
    <p:extLst>
      <p:ext uri="{BB962C8B-B14F-4D97-AF65-F5344CB8AC3E}">
        <p14:creationId xmlns:p14="http://schemas.microsoft.com/office/powerpoint/2010/main" val="2039252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what so called </a:t>
            </a:r>
            <a:r>
              <a:rPr lang="en-GB"/>
              <a:t>Wave multiplexing </a:t>
            </a:r>
          </a:p>
        </p:txBody>
      </p:sp>
      <p:sp>
        <p:nvSpPr>
          <p:cNvPr id="4" name="Slide Number Placeholder 3"/>
          <p:cNvSpPr>
            <a:spLocks noGrp="1"/>
          </p:cNvSpPr>
          <p:nvPr>
            <p:ph type="sldNum" sz="quarter" idx="5"/>
          </p:nvPr>
        </p:nvSpPr>
        <p:spPr/>
        <p:txBody>
          <a:bodyPr/>
          <a:lstStyle/>
          <a:p>
            <a:fld id="{400A6114-E697-4B22-871E-DA3A9A94900F}" type="slidenum">
              <a:rPr lang="en-GB" smtClean="0"/>
              <a:t>22</a:t>
            </a:fld>
            <a:endParaRPr lang="en-GB"/>
          </a:p>
        </p:txBody>
      </p:sp>
    </p:spTree>
    <p:extLst>
      <p:ext uri="{BB962C8B-B14F-4D97-AF65-F5344CB8AC3E}">
        <p14:creationId xmlns:p14="http://schemas.microsoft.com/office/powerpoint/2010/main" val="4138378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C9F76F3-9AFD-4027-B1D3-98606B5F0B11}" type="datetimeFigureOut">
              <a:rPr lang="en-GB" smtClean="0"/>
              <a:t>08/10/2019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1572038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9F76F3-9AFD-4027-B1D3-98606B5F0B11}" type="datetimeFigureOut">
              <a:rPr lang="en-GB" smtClean="0"/>
              <a:t>08/10/2019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2357003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9F76F3-9AFD-4027-B1D3-98606B5F0B11}" type="datetimeFigureOut">
              <a:rPr lang="en-GB" smtClean="0"/>
              <a:t>08/10/2019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22309790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C9F76F3-9AFD-4027-B1D3-98606B5F0B11}" type="datetimeFigureOut">
              <a:rPr lang="en-GB" smtClean="0"/>
              <a:t>08/10/2019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3879930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C9F76F3-9AFD-4027-B1D3-98606B5F0B11}" type="datetimeFigureOut">
              <a:rPr lang="en-GB" smtClean="0"/>
              <a:t>08/10/2019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2373357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C9F76F3-9AFD-4027-B1D3-98606B5F0B11}" type="datetimeFigureOut">
              <a:rPr lang="en-GB" smtClean="0"/>
              <a:t>08/10/2019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34689411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9F76F3-9AFD-4027-B1D3-98606B5F0B11}" type="datetimeFigureOut">
              <a:rPr lang="en-GB" smtClean="0"/>
              <a:t>08/10/2019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1630386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C9F76F3-9AFD-4027-B1D3-98606B5F0B11}" type="datetimeFigureOut">
              <a:rPr lang="en-GB" smtClean="0"/>
              <a:t>08/10/2019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134874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C9F76F3-9AFD-4027-B1D3-98606B5F0B11}" type="datetimeFigureOut">
              <a:rPr lang="en-GB" smtClean="0"/>
              <a:t>08/10/2019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3523277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9F76F3-9AFD-4027-B1D3-98606B5F0B11}" type="datetimeFigureOut">
              <a:rPr lang="en-GB" smtClean="0"/>
              <a:t>08/10/2019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3126911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9F76F3-9AFD-4027-B1D3-98606B5F0B11}" type="datetimeFigureOut">
              <a:rPr lang="en-GB" smtClean="0"/>
              <a:t>08/10/2019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2763602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9F76F3-9AFD-4027-B1D3-98606B5F0B11}" type="datetimeFigureOut">
              <a:rPr lang="en-GB" smtClean="0"/>
              <a:t>08/10/2019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13C203-21FB-41E7-9838-DF8BA16B3EF6}" type="slidenum">
              <a:rPr lang="en-GB" smtClean="0"/>
              <a:t>‹#›</a:t>
            </a:fld>
            <a:endParaRPr lang="en-GB"/>
          </a:p>
        </p:txBody>
      </p:sp>
    </p:spTree>
    <p:extLst>
      <p:ext uri="{BB962C8B-B14F-4D97-AF65-F5344CB8AC3E}">
        <p14:creationId xmlns:p14="http://schemas.microsoft.com/office/powerpoint/2010/main" val="39754378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solidFill>
            <a:schemeClr val="bg2"/>
          </a:solidFill>
          <a:ln>
            <a:solidFill>
              <a:schemeClr val="accent1"/>
            </a:solidFill>
          </a:ln>
        </p:spPr>
        <p:txBody>
          <a:bodyPr/>
          <a:lstStyle/>
          <a:p>
            <a:r>
              <a:rPr lang="en-GB" dirty="0"/>
              <a:t>WIRELESS</a:t>
            </a:r>
            <a:br>
              <a:rPr lang="en-GB" dirty="0"/>
            </a:br>
            <a:r>
              <a:rPr lang="en-GB" dirty="0"/>
              <a:t>COMMUNICATION</a:t>
            </a:r>
          </a:p>
        </p:txBody>
      </p:sp>
      <p:sp>
        <p:nvSpPr>
          <p:cNvPr id="3" name="Subtitle 2"/>
          <p:cNvSpPr>
            <a:spLocks noGrp="1"/>
          </p:cNvSpPr>
          <p:nvPr>
            <p:ph type="subTitle" idx="1"/>
          </p:nvPr>
        </p:nvSpPr>
        <p:spPr/>
        <p:txBody>
          <a:bodyPr/>
          <a:lstStyle/>
          <a:p>
            <a:r>
              <a:rPr lang="en-GB" dirty="0"/>
              <a:t>Dr Mabrouka Abuhmida</a:t>
            </a:r>
          </a:p>
        </p:txBody>
      </p:sp>
    </p:spTree>
    <p:extLst>
      <p:ext uri="{BB962C8B-B14F-4D97-AF65-F5344CB8AC3E}">
        <p14:creationId xmlns:p14="http://schemas.microsoft.com/office/powerpoint/2010/main" val="4184314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Wireless Comes of Age</a:t>
            </a:r>
          </a:p>
        </p:txBody>
      </p:sp>
      <p:sp>
        <p:nvSpPr>
          <p:cNvPr id="4" name="Content Placeholder 3"/>
          <p:cNvSpPr>
            <a:spLocks noGrp="1"/>
          </p:cNvSpPr>
          <p:nvPr>
            <p:ph sz="half" idx="1"/>
          </p:nvPr>
        </p:nvSpPr>
        <p:spPr/>
        <p:txBody>
          <a:bodyPr>
            <a:normAutofit/>
          </a:bodyPr>
          <a:lstStyle/>
          <a:p>
            <a:r>
              <a:rPr lang="en-GB" sz="2000" dirty="0"/>
              <a:t>the impact of wireless communications has been and will continue to be profound. </a:t>
            </a:r>
          </a:p>
          <a:p>
            <a:r>
              <a:rPr lang="en-GB" sz="2000" dirty="0"/>
              <a:t>Very few inventions have been able to "shrink" the world in such a manner. </a:t>
            </a:r>
          </a:p>
          <a:p>
            <a:r>
              <a:rPr lang="en-GB" sz="2000" dirty="0"/>
              <a:t>The standards that define how wireless communication devices interact are quickly converging and soon will allow the creation of a global wireless network that will deliver a wide variety of services.</a:t>
            </a:r>
          </a:p>
        </p:txBody>
      </p:sp>
      <p:pic>
        <p:nvPicPr>
          <p:cNvPr id="6" name="Content Placeholder 5"/>
          <p:cNvPicPr>
            <a:picLocks noGrp="1" noChangeAspect="1"/>
          </p:cNvPicPr>
          <p:nvPr>
            <p:ph sz="half" idx="2"/>
          </p:nvPr>
        </p:nvPicPr>
        <p:blipFill>
          <a:blip r:embed="rId2"/>
          <a:stretch>
            <a:fillRect/>
          </a:stretch>
        </p:blipFill>
        <p:spPr>
          <a:xfrm>
            <a:off x="6247852" y="2392826"/>
            <a:ext cx="5363335" cy="3619243"/>
          </a:xfrm>
          <a:prstGeom prst="rect">
            <a:avLst/>
          </a:prstGeom>
        </p:spPr>
      </p:pic>
    </p:spTree>
    <p:extLst>
      <p:ext uri="{BB962C8B-B14F-4D97-AF65-F5344CB8AC3E}">
        <p14:creationId xmlns:p14="http://schemas.microsoft.com/office/powerpoint/2010/main" val="1289906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Signals for Conveying Information</a:t>
            </a:r>
          </a:p>
        </p:txBody>
      </p:sp>
      <p:sp>
        <p:nvSpPr>
          <p:cNvPr id="3" name="Content Placeholder 2"/>
          <p:cNvSpPr>
            <a:spLocks noGrp="1"/>
          </p:cNvSpPr>
          <p:nvPr>
            <p:ph idx="1"/>
          </p:nvPr>
        </p:nvSpPr>
        <p:spPr/>
        <p:txBody>
          <a:bodyPr/>
          <a:lstStyle/>
          <a:p>
            <a:r>
              <a:rPr lang="en-GB" sz="1800" dirty="0"/>
              <a:t>We are concerned with electromagnetic signals.</a:t>
            </a:r>
          </a:p>
          <a:p>
            <a:r>
              <a:rPr lang="en-GB" sz="1800" dirty="0"/>
              <a:t> An electromagnetic signal is a function of time,</a:t>
            </a:r>
          </a:p>
          <a:p>
            <a:pPr lvl="1"/>
            <a:r>
              <a:rPr lang="en-GB" sz="1400" dirty="0"/>
              <a:t> but it can also be expressed as a function of frequency;</a:t>
            </a:r>
          </a:p>
          <a:p>
            <a:pPr marL="0" indent="0">
              <a:buNone/>
            </a:pPr>
            <a:r>
              <a:rPr lang="en-GB" sz="1800" dirty="0">
                <a:effectLst>
                  <a:outerShdw blurRad="38100" dist="38100" dir="2700000" algn="tl">
                    <a:srgbClr val="000000">
                      <a:alpha val="43137"/>
                    </a:srgbClr>
                  </a:outerShdw>
                </a:effectLst>
              </a:rPr>
              <a:t> Time Domain Concepts:</a:t>
            </a:r>
          </a:p>
          <a:p>
            <a:pPr lvl="1"/>
            <a:r>
              <a:rPr lang="en-GB" sz="1400" dirty="0"/>
              <a:t> An electromagnetic signal can be either analog or digital.</a:t>
            </a:r>
          </a:p>
          <a:p>
            <a:pPr lvl="1"/>
            <a:r>
              <a:rPr lang="en-GB" sz="1400" dirty="0"/>
              <a:t> Analog signal is one in which the signal intensity varies in a</a:t>
            </a:r>
          </a:p>
          <a:p>
            <a:pPr lvl="1"/>
            <a:r>
              <a:rPr lang="en-GB" sz="1400" dirty="0"/>
              <a:t>smooth fashion over time. In other words, there are no breaks or discontinuities in the signal.</a:t>
            </a:r>
          </a:p>
          <a:p>
            <a:pPr lvl="1"/>
            <a:r>
              <a:rPr lang="en-GB" sz="1400" dirty="0"/>
              <a:t> Digital signal is one in which the signal intensity maintains a constant level for some period of time and then changes to another constant level</a:t>
            </a:r>
            <a:endParaRPr lang="en-GB" dirty="0"/>
          </a:p>
        </p:txBody>
      </p:sp>
    </p:spTree>
    <p:extLst>
      <p:ext uri="{BB962C8B-B14F-4D97-AF65-F5344CB8AC3E}">
        <p14:creationId xmlns:p14="http://schemas.microsoft.com/office/powerpoint/2010/main" val="3842591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solidFill>
            <a:schemeClr val="bg2"/>
          </a:solidFill>
          <a:ln>
            <a:solidFill>
              <a:schemeClr val="accent1"/>
            </a:solidFill>
          </a:ln>
        </p:spPr>
        <p:txBody>
          <a:bodyPr/>
          <a:lstStyle/>
          <a:p>
            <a:r>
              <a:rPr lang="en-GB" dirty="0"/>
              <a:t>Signals for Conveying Information(</a:t>
            </a:r>
            <a:r>
              <a:rPr lang="en-GB" dirty="0" err="1"/>
              <a:t>cont</a:t>
            </a:r>
            <a:r>
              <a:rPr lang="en-GB" dirty="0"/>
              <a:t>) </a:t>
            </a:r>
          </a:p>
        </p:txBody>
      </p:sp>
      <p:sp>
        <p:nvSpPr>
          <p:cNvPr id="2" name="Content Placeholder 1"/>
          <p:cNvSpPr>
            <a:spLocks noGrp="1"/>
          </p:cNvSpPr>
          <p:nvPr>
            <p:ph sz="half" idx="1"/>
          </p:nvPr>
        </p:nvSpPr>
        <p:spPr/>
        <p:txBody>
          <a:bodyPr/>
          <a:lstStyle/>
          <a:p>
            <a:r>
              <a:rPr lang="en-GB" dirty="0"/>
              <a:t>Continuous Time and Discrete Time Signals.</a:t>
            </a:r>
          </a:p>
          <a:p>
            <a:r>
              <a:rPr lang="en-GB" dirty="0"/>
              <a:t>Deterministic and Non-deterministic Signals.</a:t>
            </a:r>
          </a:p>
          <a:p>
            <a:r>
              <a:rPr lang="en-GB" dirty="0"/>
              <a:t>Even and Odd Signals.</a:t>
            </a:r>
          </a:p>
          <a:p>
            <a:r>
              <a:rPr lang="en-GB" dirty="0"/>
              <a:t>Periodic and Aperiodic Signals.</a:t>
            </a:r>
          </a:p>
          <a:p>
            <a:r>
              <a:rPr lang="en-GB" dirty="0"/>
              <a:t>Energy and Power Signals.</a:t>
            </a:r>
          </a:p>
          <a:p>
            <a:r>
              <a:rPr lang="en-GB" dirty="0"/>
              <a:t>Real and Imaginary Signals.</a:t>
            </a:r>
          </a:p>
          <a:p>
            <a:endParaRPr lang="en-GB" dirty="0"/>
          </a:p>
        </p:txBody>
      </p:sp>
      <p:pic>
        <p:nvPicPr>
          <p:cNvPr id="4" name="Content Placeholder 3"/>
          <p:cNvPicPr>
            <a:picLocks noGrp="1" noChangeAspect="1"/>
          </p:cNvPicPr>
          <p:nvPr>
            <p:ph sz="half" idx="2"/>
          </p:nvPr>
        </p:nvPicPr>
        <p:blipFill>
          <a:blip r:embed="rId2"/>
          <a:stretch>
            <a:fillRect/>
          </a:stretch>
        </p:blipFill>
        <p:spPr>
          <a:xfrm>
            <a:off x="6065079" y="2133036"/>
            <a:ext cx="5572158" cy="3631659"/>
          </a:xfrm>
          <a:prstGeom prst="rect">
            <a:avLst/>
          </a:prstGeom>
        </p:spPr>
      </p:pic>
    </p:spTree>
    <p:extLst>
      <p:ext uri="{BB962C8B-B14F-4D97-AF65-F5344CB8AC3E}">
        <p14:creationId xmlns:p14="http://schemas.microsoft.com/office/powerpoint/2010/main" val="2991092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solidFill>
            <a:schemeClr val="bg2"/>
          </a:solidFill>
          <a:ln>
            <a:solidFill>
              <a:schemeClr val="accent1"/>
            </a:solidFill>
          </a:ln>
        </p:spPr>
        <p:txBody>
          <a:bodyPr/>
          <a:lstStyle/>
          <a:p>
            <a:r>
              <a:rPr lang="en-GB" dirty="0"/>
              <a:t>Signals for Conveying Information(</a:t>
            </a:r>
            <a:r>
              <a:rPr lang="en-GB" dirty="0" err="1"/>
              <a:t>cont</a:t>
            </a:r>
            <a:r>
              <a:rPr lang="en-GB" dirty="0"/>
              <a:t>) </a:t>
            </a:r>
          </a:p>
        </p:txBody>
      </p:sp>
      <p:sp>
        <p:nvSpPr>
          <p:cNvPr id="6" name="Content Placeholder 5"/>
          <p:cNvSpPr>
            <a:spLocks noGrp="1"/>
          </p:cNvSpPr>
          <p:nvPr>
            <p:ph sz="half" idx="1"/>
          </p:nvPr>
        </p:nvSpPr>
        <p:spPr/>
        <p:txBody>
          <a:bodyPr>
            <a:normAutofit/>
          </a:bodyPr>
          <a:lstStyle/>
          <a:p>
            <a:pPr marL="0" indent="0">
              <a:buNone/>
            </a:pPr>
            <a:r>
              <a:rPr lang="en-GB" sz="1600" dirty="0">
                <a:effectLst>
                  <a:outerShdw blurRad="38100" dist="38100" dir="2700000" algn="tl">
                    <a:srgbClr val="000000">
                      <a:alpha val="43137"/>
                    </a:srgbClr>
                  </a:outerShdw>
                </a:effectLst>
              </a:rPr>
              <a:t>The effect of varying each of the three parameters.</a:t>
            </a:r>
          </a:p>
          <a:p>
            <a:endParaRPr lang="en-GB" sz="1600" dirty="0"/>
          </a:p>
          <a:p>
            <a:r>
              <a:rPr lang="en-GB" sz="1600" dirty="0"/>
              <a:t>In part (a) of the figure, the frequency is 1 Hz; thus the period is T = 1 second</a:t>
            </a:r>
          </a:p>
          <a:p>
            <a:endParaRPr lang="en-GB" sz="1600" dirty="0"/>
          </a:p>
          <a:p>
            <a:endParaRPr lang="en-GB" sz="1600" dirty="0"/>
          </a:p>
          <a:p>
            <a:endParaRPr lang="en-GB" sz="1600" dirty="0"/>
          </a:p>
          <a:p>
            <a:endParaRPr lang="en-GB" sz="1600" dirty="0"/>
          </a:p>
          <a:p>
            <a:r>
              <a:rPr lang="en-GB" sz="1600" dirty="0"/>
              <a:t>Part (b) has the same frequency and phase but a peak amplitude of 0.5. peak amplitude of 0.5.</a:t>
            </a:r>
          </a:p>
          <a:p>
            <a:endParaRPr lang="en-GB" sz="1600" dirty="0"/>
          </a:p>
        </p:txBody>
      </p:sp>
      <p:pic>
        <p:nvPicPr>
          <p:cNvPr id="3" name="Content Placeholder 2"/>
          <p:cNvPicPr>
            <a:picLocks noGrp="1" noChangeAspect="1"/>
          </p:cNvPicPr>
          <p:nvPr>
            <p:ph sz="half" idx="2"/>
          </p:nvPr>
        </p:nvPicPr>
        <p:blipFill>
          <a:blip r:embed="rId2"/>
          <a:stretch>
            <a:fillRect/>
          </a:stretch>
        </p:blipFill>
        <p:spPr>
          <a:xfrm>
            <a:off x="6771860" y="1858549"/>
            <a:ext cx="3109843" cy="2231522"/>
          </a:xfrm>
          <a:prstGeom prst="rect">
            <a:avLst/>
          </a:prstGeom>
        </p:spPr>
      </p:pic>
      <p:pic>
        <p:nvPicPr>
          <p:cNvPr id="5" name="Picture 4"/>
          <p:cNvPicPr>
            <a:picLocks noChangeAspect="1"/>
          </p:cNvPicPr>
          <p:nvPr/>
        </p:nvPicPr>
        <p:blipFill>
          <a:blip r:embed="rId3"/>
          <a:stretch>
            <a:fillRect/>
          </a:stretch>
        </p:blipFill>
        <p:spPr>
          <a:xfrm>
            <a:off x="6674741" y="4611323"/>
            <a:ext cx="4046165" cy="1801141"/>
          </a:xfrm>
          <a:prstGeom prst="rect">
            <a:avLst/>
          </a:prstGeom>
        </p:spPr>
      </p:pic>
    </p:spTree>
    <p:extLst>
      <p:ext uri="{BB962C8B-B14F-4D97-AF65-F5344CB8AC3E}">
        <p14:creationId xmlns:p14="http://schemas.microsoft.com/office/powerpoint/2010/main" val="2991092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solidFill>
            <a:schemeClr val="bg2"/>
          </a:solidFill>
          <a:ln>
            <a:solidFill>
              <a:schemeClr val="accent1"/>
            </a:solidFill>
          </a:ln>
        </p:spPr>
        <p:txBody>
          <a:bodyPr/>
          <a:lstStyle/>
          <a:p>
            <a:r>
              <a:rPr lang="en-GB" dirty="0"/>
              <a:t>Signals for Conveying Information(</a:t>
            </a:r>
            <a:r>
              <a:rPr lang="en-GB" dirty="0" err="1"/>
              <a:t>cont</a:t>
            </a:r>
            <a:r>
              <a:rPr lang="en-GB" dirty="0"/>
              <a:t>) </a:t>
            </a:r>
          </a:p>
        </p:txBody>
      </p:sp>
      <p:sp>
        <p:nvSpPr>
          <p:cNvPr id="6" name="Content Placeholder 5"/>
          <p:cNvSpPr>
            <a:spLocks noGrp="1"/>
          </p:cNvSpPr>
          <p:nvPr>
            <p:ph sz="half" idx="1"/>
          </p:nvPr>
        </p:nvSpPr>
        <p:spPr/>
        <p:txBody>
          <a:bodyPr>
            <a:normAutofit/>
          </a:bodyPr>
          <a:lstStyle/>
          <a:p>
            <a:endParaRPr lang="en-GB" sz="1600" dirty="0"/>
          </a:p>
          <a:p>
            <a:endParaRPr lang="en-GB" sz="1600" dirty="0"/>
          </a:p>
          <a:p>
            <a:r>
              <a:rPr lang="en-GB" sz="1600" dirty="0"/>
              <a:t>In part (c) we have f = 2, which is equivalent to T = 1/2.</a:t>
            </a:r>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r>
              <a:rPr lang="en-GB" sz="1600" dirty="0"/>
              <a:t>Part (d) shows the effect of a phase shift.</a:t>
            </a:r>
          </a:p>
        </p:txBody>
      </p:sp>
      <p:pic>
        <p:nvPicPr>
          <p:cNvPr id="9" name="Content Placeholder 8"/>
          <p:cNvPicPr>
            <a:picLocks noGrp="1" noChangeAspect="1"/>
          </p:cNvPicPr>
          <p:nvPr>
            <p:ph sz="half" idx="2"/>
          </p:nvPr>
        </p:nvPicPr>
        <p:blipFill>
          <a:blip r:embed="rId2"/>
          <a:stretch>
            <a:fillRect/>
          </a:stretch>
        </p:blipFill>
        <p:spPr>
          <a:xfrm>
            <a:off x="5897526" y="2007323"/>
            <a:ext cx="4602613" cy="1945037"/>
          </a:xfrm>
          <a:prstGeom prst="rect">
            <a:avLst/>
          </a:prstGeom>
        </p:spPr>
      </p:pic>
      <p:pic>
        <p:nvPicPr>
          <p:cNvPr id="10" name="Picture 9"/>
          <p:cNvPicPr>
            <a:picLocks noChangeAspect="1"/>
          </p:cNvPicPr>
          <p:nvPr/>
        </p:nvPicPr>
        <p:blipFill>
          <a:blip r:embed="rId3"/>
          <a:stretch>
            <a:fillRect/>
          </a:stretch>
        </p:blipFill>
        <p:spPr>
          <a:xfrm>
            <a:off x="5897526" y="4375625"/>
            <a:ext cx="4722944" cy="2189996"/>
          </a:xfrm>
          <a:prstGeom prst="rect">
            <a:avLst/>
          </a:prstGeom>
        </p:spPr>
      </p:pic>
    </p:spTree>
    <p:extLst>
      <p:ext uri="{BB962C8B-B14F-4D97-AF65-F5344CB8AC3E}">
        <p14:creationId xmlns:p14="http://schemas.microsoft.com/office/powerpoint/2010/main" val="25915376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Signals for Conveying Information(</a:t>
            </a:r>
            <a:r>
              <a:rPr lang="en-GB" dirty="0" err="1"/>
              <a:t>cont</a:t>
            </a:r>
            <a:r>
              <a:rPr lang="en-GB" dirty="0"/>
              <a:t>) </a:t>
            </a:r>
          </a:p>
        </p:txBody>
      </p:sp>
      <p:sp>
        <p:nvSpPr>
          <p:cNvPr id="3" name="Content Placeholder 2"/>
          <p:cNvSpPr>
            <a:spLocks noGrp="1"/>
          </p:cNvSpPr>
          <p:nvPr>
            <p:ph idx="1"/>
          </p:nvPr>
        </p:nvSpPr>
        <p:spPr/>
        <p:txBody>
          <a:bodyPr/>
          <a:lstStyle/>
          <a:p>
            <a:pPr marL="0" indent="0">
              <a:buNone/>
            </a:pPr>
            <a:r>
              <a:rPr lang="en-GB" sz="1800" dirty="0">
                <a:effectLst>
                  <a:outerShdw blurRad="38100" dist="38100" dir="2700000" algn="tl">
                    <a:srgbClr val="000000">
                      <a:alpha val="43137"/>
                    </a:srgbClr>
                  </a:outerShdw>
                </a:effectLst>
              </a:rPr>
              <a:t>There is a simple relationship between the two sine waves, one in time and one in space.</a:t>
            </a:r>
          </a:p>
          <a:p>
            <a:r>
              <a:rPr lang="en-GB" sz="1800" b="1" dirty="0"/>
              <a:t>The wavelength of a signal is the distance occupied by a single cycle</a:t>
            </a:r>
            <a:r>
              <a:rPr lang="en-GB" sz="1800" dirty="0"/>
              <a:t>, or, put another way, the distance between two points of corresponding phase of two consecutive cycles.</a:t>
            </a:r>
            <a:endParaRPr lang="en-GB" sz="1400" dirty="0"/>
          </a:p>
          <a:p>
            <a:pPr lvl="1"/>
            <a:endParaRPr lang="en-GB" sz="1400" dirty="0"/>
          </a:p>
          <a:p>
            <a:endParaRPr lang="en-GB" sz="1800" dirty="0"/>
          </a:p>
          <a:p>
            <a:pPr marL="0" indent="0">
              <a:buNone/>
            </a:pPr>
            <a:r>
              <a:rPr lang="en-GB" sz="1800" dirty="0">
                <a:effectLst>
                  <a:outerShdw blurRad="38100" dist="38100" dir="2700000" algn="tl">
                    <a:srgbClr val="000000">
                      <a:alpha val="43137"/>
                    </a:srgbClr>
                  </a:outerShdw>
                </a:effectLst>
              </a:rPr>
              <a:t>Frequency Domain Concepts</a:t>
            </a:r>
          </a:p>
          <a:p>
            <a:r>
              <a:rPr lang="en-GB" sz="1800" dirty="0"/>
              <a:t>Relationship between Data Rate and Bandwidth</a:t>
            </a:r>
          </a:p>
          <a:p>
            <a:pPr lvl="1"/>
            <a:r>
              <a:rPr lang="en-GB" sz="1400" dirty="0"/>
              <a:t> There is a direct relationship between the information-carrying capacity of a signal and its bandwidth</a:t>
            </a:r>
          </a:p>
          <a:p>
            <a:pPr lvl="1"/>
            <a:r>
              <a:rPr lang="en-GB" sz="1400" dirty="0"/>
              <a:t>The greater the bandwidth, the higher the information-carrying capacity.</a:t>
            </a:r>
          </a:p>
          <a:p>
            <a:endParaRPr lang="en-GB" sz="1800" dirty="0"/>
          </a:p>
          <a:p>
            <a:pPr lvl="1"/>
            <a:endParaRPr lang="en-GB" sz="1400" dirty="0"/>
          </a:p>
          <a:p>
            <a:pPr lvl="1"/>
            <a:endParaRPr lang="en-GB" sz="1400" dirty="0"/>
          </a:p>
          <a:p>
            <a:endParaRPr lang="en-GB" dirty="0"/>
          </a:p>
          <a:p>
            <a:endParaRPr lang="en-GB" dirty="0"/>
          </a:p>
          <a:p>
            <a:endParaRPr lang="en-GB" sz="1600" dirty="0"/>
          </a:p>
        </p:txBody>
      </p:sp>
    </p:spTree>
    <p:extLst>
      <p:ext uri="{BB962C8B-B14F-4D97-AF65-F5344CB8AC3E}">
        <p14:creationId xmlns:p14="http://schemas.microsoft.com/office/powerpoint/2010/main" val="2476268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Analog and Digital Data Transmission</a:t>
            </a:r>
          </a:p>
        </p:txBody>
      </p:sp>
      <p:sp>
        <p:nvSpPr>
          <p:cNvPr id="3" name="Content Placeholder 2"/>
          <p:cNvSpPr>
            <a:spLocks noGrp="1"/>
          </p:cNvSpPr>
          <p:nvPr>
            <p:ph idx="1"/>
          </p:nvPr>
        </p:nvSpPr>
        <p:spPr/>
        <p:txBody>
          <a:bodyPr>
            <a:normAutofit/>
          </a:bodyPr>
          <a:lstStyle/>
          <a:p>
            <a:pPr marL="0" indent="0">
              <a:buNone/>
            </a:pPr>
            <a:r>
              <a:rPr lang="en-GB" sz="1800" u="sng" dirty="0"/>
              <a:t>The terms analog and digital correspond, roughly, to continuous and discrete, respectively.</a:t>
            </a:r>
          </a:p>
          <a:p>
            <a:pPr lvl="1"/>
            <a:r>
              <a:rPr lang="en-GB" sz="1400" dirty="0"/>
              <a:t> </a:t>
            </a:r>
            <a:r>
              <a:rPr lang="en-GB" sz="1400" dirty="0">
                <a:effectLst>
                  <a:outerShdw blurRad="38100" dist="38100" dir="2700000" algn="tl">
                    <a:srgbClr val="000000">
                      <a:alpha val="43137"/>
                    </a:srgbClr>
                  </a:outerShdw>
                </a:effectLst>
              </a:rPr>
              <a:t>These two terms are used frequently in data communications in at least three contexts: data, signals, and transmission.</a:t>
            </a:r>
          </a:p>
          <a:p>
            <a:r>
              <a:rPr lang="en-GB" sz="1800" dirty="0"/>
              <a:t> Data as entities that convey meaning, or information.</a:t>
            </a:r>
          </a:p>
          <a:p>
            <a:r>
              <a:rPr lang="en-GB" sz="1800" dirty="0"/>
              <a:t>Signals are electric or electromagnetic representations of data.</a:t>
            </a:r>
          </a:p>
          <a:p>
            <a:r>
              <a:rPr lang="en-GB" sz="1800" dirty="0"/>
              <a:t> Transmission is the communication of data by the propagation and processing of signals.</a:t>
            </a:r>
          </a:p>
        </p:txBody>
      </p:sp>
    </p:spTree>
    <p:extLst>
      <p:ext uri="{BB962C8B-B14F-4D97-AF65-F5344CB8AC3E}">
        <p14:creationId xmlns:p14="http://schemas.microsoft.com/office/powerpoint/2010/main" val="3199926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Analog and Digital Data</a:t>
            </a:r>
          </a:p>
        </p:txBody>
      </p:sp>
      <p:sp>
        <p:nvSpPr>
          <p:cNvPr id="3" name="Content Placeholder 2"/>
          <p:cNvSpPr>
            <a:spLocks noGrp="1"/>
          </p:cNvSpPr>
          <p:nvPr>
            <p:ph idx="1"/>
          </p:nvPr>
        </p:nvSpPr>
        <p:spPr/>
        <p:txBody>
          <a:bodyPr>
            <a:normAutofit/>
          </a:bodyPr>
          <a:lstStyle/>
          <a:p>
            <a:r>
              <a:rPr lang="en-GB" sz="1800" dirty="0"/>
              <a:t>Analog data take on continuous values in some interval For example, voice and video are continuously varying patterns of intensity.</a:t>
            </a:r>
          </a:p>
          <a:p>
            <a:r>
              <a:rPr lang="en-GB" sz="1800" dirty="0"/>
              <a:t> Digital data take on discrete values; examples are text and integers.</a:t>
            </a:r>
          </a:p>
          <a:p>
            <a:r>
              <a:rPr lang="en-GB" sz="1800" dirty="0"/>
              <a:t> The most familiar example of </a:t>
            </a:r>
            <a:r>
              <a:rPr lang="en-GB" sz="1800" b="1" dirty="0"/>
              <a:t>analog data is audio</a:t>
            </a:r>
            <a:r>
              <a:rPr lang="en-GB" sz="1800" dirty="0"/>
              <a:t>, which, in the form of </a:t>
            </a:r>
            <a:r>
              <a:rPr lang="en-GB" sz="1800" b="1" dirty="0"/>
              <a:t>sound waves</a:t>
            </a:r>
            <a:r>
              <a:rPr lang="en-GB" sz="1800" dirty="0"/>
              <a:t>, can be perceived directly by human beings.</a:t>
            </a:r>
          </a:p>
          <a:p>
            <a:pPr marL="0" indent="0">
              <a:buNone/>
            </a:pPr>
            <a:br>
              <a:rPr lang="en-GB" dirty="0"/>
            </a:br>
            <a:endParaRPr lang="en-GB" dirty="0"/>
          </a:p>
        </p:txBody>
      </p:sp>
    </p:spTree>
    <p:extLst>
      <p:ext uri="{BB962C8B-B14F-4D97-AF65-F5344CB8AC3E}">
        <p14:creationId xmlns:p14="http://schemas.microsoft.com/office/powerpoint/2010/main" val="3273199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Analog and Digital Signalling</a:t>
            </a:r>
          </a:p>
        </p:txBody>
      </p:sp>
      <p:sp>
        <p:nvSpPr>
          <p:cNvPr id="3" name="Content Placeholder 2"/>
          <p:cNvSpPr>
            <a:spLocks noGrp="1"/>
          </p:cNvSpPr>
          <p:nvPr>
            <p:ph idx="1"/>
          </p:nvPr>
        </p:nvSpPr>
        <p:spPr/>
        <p:txBody>
          <a:bodyPr>
            <a:normAutofit/>
          </a:bodyPr>
          <a:lstStyle/>
          <a:p>
            <a:r>
              <a:rPr lang="en-GB" sz="1800" dirty="0"/>
              <a:t>In communications system, data are propagated from one point to another by means of electromagnetic signals.</a:t>
            </a:r>
          </a:p>
          <a:p>
            <a:r>
              <a:rPr lang="en-GB" sz="1800" dirty="0"/>
              <a:t> An analog signal is a continuously varying electromagnetic wave that may be propagated over a variety of media, depending on frequency; examples are copper wire media, such as twisted</a:t>
            </a:r>
          </a:p>
          <a:p>
            <a:r>
              <a:rPr lang="en-GB" sz="1800" dirty="0"/>
              <a:t>pair and coaxial cable wireless media…</a:t>
            </a:r>
          </a:p>
          <a:p>
            <a:r>
              <a:rPr lang="en-GB" sz="1800" dirty="0"/>
              <a:t> A digital signal is a sequence of voltage pulses that may be transmitted over a copper wire medium; for example, a constant positive voltage level may represent binary 0 and a constant negative voltage level may represent binary l.</a:t>
            </a:r>
          </a:p>
          <a:p>
            <a:r>
              <a:rPr lang="en-GB" sz="1800" dirty="0"/>
              <a:t>Digital data can also be represented by analog signals by use of a modem (modulator-demodulator). The modem converts a series of binary (two-valued) voltage pulses into an analog signal by modulating a carrier frequency.</a:t>
            </a:r>
          </a:p>
        </p:txBody>
      </p:sp>
      <p:pic>
        <p:nvPicPr>
          <p:cNvPr id="4" name="Picture 3"/>
          <p:cNvPicPr>
            <a:picLocks noChangeAspect="1"/>
          </p:cNvPicPr>
          <p:nvPr/>
        </p:nvPicPr>
        <p:blipFill>
          <a:blip r:embed="rId3"/>
          <a:stretch>
            <a:fillRect/>
          </a:stretch>
        </p:blipFill>
        <p:spPr>
          <a:xfrm>
            <a:off x="2921132" y="5104603"/>
            <a:ext cx="5511668" cy="1377917"/>
          </a:xfrm>
          <a:prstGeom prst="rect">
            <a:avLst/>
          </a:prstGeom>
        </p:spPr>
      </p:pic>
    </p:spTree>
    <p:extLst>
      <p:ext uri="{BB962C8B-B14F-4D97-AF65-F5344CB8AC3E}">
        <p14:creationId xmlns:p14="http://schemas.microsoft.com/office/powerpoint/2010/main" val="1790793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Analog and Digital Signalling</a:t>
            </a:r>
            <a:endParaRPr lang="en-GB" b="1" u="sng" dirty="0"/>
          </a:p>
        </p:txBody>
      </p:sp>
      <p:sp>
        <p:nvSpPr>
          <p:cNvPr id="3" name="Content Placeholder 2"/>
          <p:cNvSpPr>
            <a:spLocks noGrp="1"/>
          </p:cNvSpPr>
          <p:nvPr>
            <p:ph idx="1"/>
          </p:nvPr>
        </p:nvSpPr>
        <p:spPr/>
        <p:txBody>
          <a:bodyPr/>
          <a:lstStyle/>
          <a:p>
            <a:r>
              <a:rPr lang="en-GB" sz="1800" dirty="0"/>
              <a:t>Analog signals: Represent data with continuously varying electromagnetic wave</a:t>
            </a:r>
          </a:p>
          <a:p>
            <a:endParaRPr lang="en-GB" dirty="0"/>
          </a:p>
        </p:txBody>
      </p:sp>
      <p:pic>
        <p:nvPicPr>
          <p:cNvPr id="5" name="Picture 4"/>
          <p:cNvPicPr>
            <a:picLocks noChangeAspect="1"/>
          </p:cNvPicPr>
          <p:nvPr/>
        </p:nvPicPr>
        <p:blipFill>
          <a:blip r:embed="rId2"/>
          <a:stretch>
            <a:fillRect/>
          </a:stretch>
        </p:blipFill>
        <p:spPr>
          <a:xfrm>
            <a:off x="2799704" y="2826499"/>
            <a:ext cx="5728764" cy="2699657"/>
          </a:xfrm>
          <a:prstGeom prst="rect">
            <a:avLst/>
          </a:prstGeom>
        </p:spPr>
      </p:pic>
    </p:spTree>
    <p:extLst>
      <p:ext uri="{BB962C8B-B14F-4D97-AF65-F5344CB8AC3E}">
        <p14:creationId xmlns:p14="http://schemas.microsoft.com/office/powerpoint/2010/main" val="17475979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Analog and Digital Signalling</a:t>
            </a:r>
          </a:p>
        </p:txBody>
      </p:sp>
      <p:sp>
        <p:nvSpPr>
          <p:cNvPr id="3" name="Content Placeholder 2"/>
          <p:cNvSpPr>
            <a:spLocks noGrp="1"/>
          </p:cNvSpPr>
          <p:nvPr>
            <p:ph idx="1"/>
          </p:nvPr>
        </p:nvSpPr>
        <p:spPr/>
        <p:txBody>
          <a:bodyPr>
            <a:normAutofit/>
          </a:bodyPr>
          <a:lstStyle/>
          <a:p>
            <a:r>
              <a:rPr lang="en-GB" sz="1800" dirty="0"/>
              <a:t>Digital signals: Represent data with sequence of voltage pulses</a:t>
            </a:r>
          </a:p>
        </p:txBody>
      </p:sp>
      <p:pic>
        <p:nvPicPr>
          <p:cNvPr id="5" name="Picture 4"/>
          <p:cNvPicPr>
            <a:picLocks noChangeAspect="1"/>
          </p:cNvPicPr>
          <p:nvPr/>
        </p:nvPicPr>
        <p:blipFill>
          <a:blip r:embed="rId2"/>
          <a:stretch>
            <a:fillRect/>
          </a:stretch>
        </p:blipFill>
        <p:spPr>
          <a:xfrm>
            <a:off x="1497909" y="2734741"/>
            <a:ext cx="8145998" cy="2650060"/>
          </a:xfrm>
          <a:prstGeom prst="rect">
            <a:avLst/>
          </a:prstGeom>
        </p:spPr>
      </p:pic>
    </p:spTree>
    <p:extLst>
      <p:ext uri="{BB962C8B-B14F-4D97-AF65-F5344CB8AC3E}">
        <p14:creationId xmlns:p14="http://schemas.microsoft.com/office/powerpoint/2010/main" val="5489044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solidFill>
            <a:schemeClr val="bg1">
              <a:lumMod val="95000"/>
            </a:schemeClr>
          </a:solidFill>
          <a:ln>
            <a:solidFill>
              <a:schemeClr val="accent1"/>
            </a:solidFill>
          </a:ln>
        </p:spPr>
        <p:txBody>
          <a:bodyPr/>
          <a:lstStyle/>
          <a:p>
            <a:r>
              <a:rPr lang="en-GB" dirty="0"/>
              <a:t>Analog and Digital Transmission</a:t>
            </a:r>
          </a:p>
        </p:txBody>
      </p:sp>
      <p:sp>
        <p:nvSpPr>
          <p:cNvPr id="6" name="Content Placeholder 5"/>
          <p:cNvSpPr>
            <a:spLocks noGrp="1"/>
          </p:cNvSpPr>
          <p:nvPr>
            <p:ph sz="half" idx="1"/>
          </p:nvPr>
        </p:nvSpPr>
        <p:spPr>
          <a:xfrm>
            <a:off x="838200" y="1825625"/>
            <a:ext cx="5181600" cy="4725366"/>
          </a:xfrm>
        </p:spPr>
        <p:txBody>
          <a:bodyPr>
            <a:normAutofit/>
          </a:bodyPr>
          <a:lstStyle/>
          <a:p>
            <a:endParaRPr lang="en-GB" sz="1800" dirty="0"/>
          </a:p>
          <a:p>
            <a:r>
              <a:rPr lang="en-GB" sz="1800" dirty="0"/>
              <a:t>Analog transmission is a means of transmitting analog signals without regard to their content; the signals may represent analog data (e.g., voice) or digital data (e.g., data that pass through a modem).</a:t>
            </a:r>
          </a:p>
          <a:p>
            <a:r>
              <a:rPr lang="en-GB" sz="1800" dirty="0"/>
              <a:t> To achieve longer distances, the analog transmission system includes amplifiers that boost the energy in the signal.</a:t>
            </a:r>
          </a:p>
          <a:p>
            <a:r>
              <a:rPr lang="en-GB" altLang="en-US" sz="1800" dirty="0"/>
              <a:t>Digital transmission, in contrast, is concerned with the content of the signal. We have mentioned that a digital signal can be propagated only a limited distance.</a:t>
            </a:r>
          </a:p>
          <a:p>
            <a:r>
              <a:rPr lang="en-GB" altLang="en-US" sz="1800" dirty="0"/>
              <a:t>To achieve greater distances, repeaters are used. A repeater receives the digital signal, recovers the pattern of ones and zeros, and retransmits a new signal. Thus, the attenuation is overcome</a:t>
            </a:r>
          </a:p>
          <a:p>
            <a:endParaRPr lang="en-GB" dirty="0"/>
          </a:p>
        </p:txBody>
      </p:sp>
      <p:pic>
        <p:nvPicPr>
          <p:cNvPr id="8" name="Content Placeholder 7"/>
          <p:cNvPicPr>
            <a:picLocks noGrp="1" noChangeAspect="1"/>
          </p:cNvPicPr>
          <p:nvPr>
            <p:ph sz="half" idx="2"/>
          </p:nvPr>
        </p:nvPicPr>
        <p:blipFill>
          <a:blip r:embed="rId2"/>
          <a:stretch>
            <a:fillRect/>
          </a:stretch>
        </p:blipFill>
        <p:spPr>
          <a:xfrm>
            <a:off x="6298052" y="2774122"/>
            <a:ext cx="5443238" cy="2085008"/>
          </a:xfrm>
          <a:prstGeom prst="rect">
            <a:avLst/>
          </a:prstGeom>
        </p:spPr>
      </p:pic>
    </p:spTree>
    <p:extLst>
      <p:ext uri="{BB962C8B-B14F-4D97-AF65-F5344CB8AC3E}">
        <p14:creationId xmlns:p14="http://schemas.microsoft.com/office/powerpoint/2010/main" val="1190715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altLang="en-US" dirty="0"/>
              <a:t>Channel Capacity</a:t>
            </a:r>
            <a:endParaRPr lang="en-GB" dirty="0"/>
          </a:p>
        </p:txBody>
      </p:sp>
      <p:sp>
        <p:nvSpPr>
          <p:cNvPr id="3" name="Content Placeholder 2"/>
          <p:cNvSpPr>
            <a:spLocks noGrp="1"/>
          </p:cNvSpPr>
          <p:nvPr>
            <p:ph idx="1"/>
          </p:nvPr>
        </p:nvSpPr>
        <p:spPr/>
        <p:txBody>
          <a:bodyPr>
            <a:normAutofit/>
          </a:bodyPr>
          <a:lstStyle/>
          <a:p>
            <a:r>
              <a:rPr lang="en-GB" altLang="en-US" sz="1800" dirty="0"/>
              <a:t>A variety of impairments can distort or corrupt a signal.</a:t>
            </a:r>
          </a:p>
          <a:p>
            <a:pPr lvl="1"/>
            <a:r>
              <a:rPr lang="en-GB" altLang="en-US" sz="1400" dirty="0"/>
              <a:t> A common impairment is noise.</a:t>
            </a:r>
          </a:p>
          <a:p>
            <a:r>
              <a:rPr lang="en-GB" altLang="en-US" sz="1800" dirty="0"/>
              <a:t> Noise is something that degrades signal quality.</a:t>
            </a:r>
          </a:p>
          <a:p>
            <a:r>
              <a:rPr lang="en-GB" altLang="en-US" sz="1800" u="sng" dirty="0"/>
              <a:t> The maximum rate at which data can be transmitted over a given communication path, or channel, under given conditions is referred to as the channel capacity.</a:t>
            </a:r>
          </a:p>
          <a:p>
            <a:r>
              <a:rPr lang="en-GB" altLang="en-US" sz="1800" dirty="0"/>
              <a:t>There are four concepts here that we are trying to relate to one another:</a:t>
            </a:r>
          </a:p>
          <a:p>
            <a:pPr lvl="1"/>
            <a:r>
              <a:rPr lang="en-GB" altLang="en-US" sz="1400" dirty="0">
                <a:effectLst>
                  <a:outerShdw blurRad="38100" dist="38100" dir="2700000" algn="tl">
                    <a:srgbClr val="000000">
                      <a:alpha val="43137"/>
                    </a:srgbClr>
                  </a:outerShdw>
                </a:effectLst>
              </a:rPr>
              <a:t> Data rate</a:t>
            </a:r>
            <a:r>
              <a:rPr lang="en-GB" altLang="en-US" sz="1400" dirty="0"/>
              <a:t>: This is the rate, in bits per second (bps), at which</a:t>
            </a:r>
          </a:p>
          <a:p>
            <a:pPr lvl="1"/>
            <a:r>
              <a:rPr lang="en-GB" altLang="en-US" sz="1400" dirty="0"/>
              <a:t>data can be communicated.</a:t>
            </a:r>
          </a:p>
          <a:p>
            <a:pPr lvl="1"/>
            <a:r>
              <a:rPr lang="en-GB" altLang="en-US" sz="1400" dirty="0"/>
              <a:t> </a:t>
            </a:r>
            <a:r>
              <a:rPr lang="en-GB" altLang="en-US" sz="1400" dirty="0">
                <a:effectLst>
                  <a:outerShdw blurRad="38100" dist="38100" dir="2700000" algn="tl">
                    <a:srgbClr val="000000">
                      <a:alpha val="43137"/>
                    </a:srgbClr>
                  </a:outerShdw>
                </a:effectLst>
              </a:rPr>
              <a:t>Bandwidth</a:t>
            </a:r>
            <a:r>
              <a:rPr lang="en-GB" altLang="en-US" sz="1400" dirty="0"/>
              <a:t>: This is the bandwidth of the transmitted signal as constrained by the transmitter and the nature of the transmission medium, expressed in cycles per second, or Hertz.</a:t>
            </a:r>
          </a:p>
          <a:p>
            <a:pPr lvl="1"/>
            <a:r>
              <a:rPr lang="en-GB" altLang="en-US" sz="1400" dirty="0"/>
              <a:t> </a:t>
            </a:r>
            <a:r>
              <a:rPr lang="en-GB" altLang="en-US" sz="1400" dirty="0">
                <a:effectLst>
                  <a:outerShdw blurRad="38100" dist="38100" dir="2700000" algn="tl">
                    <a:srgbClr val="000000">
                      <a:alpha val="43137"/>
                    </a:srgbClr>
                  </a:outerShdw>
                </a:effectLst>
              </a:rPr>
              <a:t>Noise</a:t>
            </a:r>
            <a:r>
              <a:rPr lang="en-GB" altLang="en-US" sz="1400" dirty="0"/>
              <a:t>: For this discussion, we are concerned with the average level of noise over the communications path.</a:t>
            </a:r>
          </a:p>
          <a:p>
            <a:pPr lvl="1"/>
            <a:r>
              <a:rPr lang="en-GB" altLang="en-US" sz="1400" dirty="0">
                <a:effectLst>
                  <a:outerShdw blurRad="38100" dist="38100" dir="2700000" algn="tl">
                    <a:srgbClr val="000000">
                      <a:alpha val="43137"/>
                    </a:srgbClr>
                  </a:outerShdw>
                </a:effectLst>
              </a:rPr>
              <a:t> Error rate</a:t>
            </a:r>
            <a:r>
              <a:rPr lang="en-GB" altLang="en-US" sz="1400" dirty="0"/>
              <a:t>: This is the rate at which errors occur, where an error is the reception of a 1 when a 0 was transmitted or the reception of a 0 when a 1 was transmitted.</a:t>
            </a:r>
          </a:p>
        </p:txBody>
      </p:sp>
    </p:spTree>
    <p:extLst>
      <p:ext uri="{BB962C8B-B14F-4D97-AF65-F5344CB8AC3E}">
        <p14:creationId xmlns:p14="http://schemas.microsoft.com/office/powerpoint/2010/main" val="12575243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altLang="en-US" dirty="0"/>
              <a:t>Channel Capacity – </a:t>
            </a:r>
            <a:r>
              <a:rPr lang="en-GB" altLang="en-US" dirty="0" err="1"/>
              <a:t>Nyquist</a:t>
            </a:r>
            <a:r>
              <a:rPr lang="en-GB" altLang="en-US" dirty="0"/>
              <a:t> Bandwidth</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GB" altLang="en-US" sz="1800" dirty="0"/>
                  <a:t>let us consider the case of a channel that is noise free.</a:t>
                </a:r>
              </a:p>
              <a:p>
                <a:r>
                  <a:rPr lang="en-GB" altLang="en-US" sz="1800" dirty="0" err="1"/>
                  <a:t>Nyquist</a:t>
                </a:r>
                <a:r>
                  <a:rPr lang="en-GB" altLang="en-US" sz="1800" dirty="0"/>
                  <a:t>, states that if the rate of signal transmission is 2B, then a signal with frequencies no greater than B is sufficient to carry the signal rate.</a:t>
                </a:r>
              </a:p>
              <a:p>
                <a:pPr marL="0" indent="0">
                  <a:buNone/>
                </a:pPr>
                <a:r>
                  <a:rPr lang="en-GB" altLang="en-US" sz="1800" b="1" dirty="0">
                    <a:effectLst>
                      <a:outerShdw blurRad="38100" dist="38100" dir="2700000" algn="tl">
                        <a:srgbClr val="000000">
                          <a:alpha val="43137"/>
                        </a:srgbClr>
                      </a:outerShdw>
                    </a:effectLst>
                  </a:rPr>
                  <a:t>				C = 2B </a:t>
                </a:r>
                <a14:m>
                  <m:oMath xmlns:m="http://schemas.openxmlformats.org/officeDocument/2006/math">
                    <m:sSub>
                      <m:sSubPr>
                        <m:ctrlPr>
                          <a:rPr lang="en-GB" altLang="en-US" sz="1800" b="1" i="1">
                            <a:effectLst>
                              <a:outerShdw blurRad="38100" dist="38100" dir="2700000" algn="tl">
                                <a:srgbClr val="000000">
                                  <a:alpha val="43137"/>
                                </a:srgbClr>
                              </a:outerShdw>
                            </a:effectLst>
                            <a:latin typeface="Cambria Math" panose="02040503050406030204" pitchFamily="18" charset="0"/>
                          </a:rPr>
                        </m:ctrlPr>
                      </m:sSubPr>
                      <m:e>
                        <m:r>
                          <a:rPr lang="en-GB" altLang="en-US" sz="1800" b="1" i="1">
                            <a:effectLst>
                              <a:outerShdw blurRad="38100" dist="38100" dir="2700000" algn="tl">
                                <a:srgbClr val="000000">
                                  <a:alpha val="43137"/>
                                </a:srgbClr>
                              </a:outerShdw>
                            </a:effectLst>
                            <a:latin typeface="Cambria Math" panose="02040503050406030204" pitchFamily="18" charset="0"/>
                          </a:rPr>
                          <m:t>𝒍𝒐𝒈</m:t>
                        </m:r>
                      </m:e>
                      <m:sub>
                        <m:r>
                          <a:rPr lang="en-GB" altLang="en-US" sz="1800" b="1" i="1">
                            <a:effectLst>
                              <a:outerShdw blurRad="38100" dist="38100" dir="2700000" algn="tl">
                                <a:srgbClr val="000000">
                                  <a:alpha val="43137"/>
                                </a:srgbClr>
                              </a:outerShdw>
                            </a:effectLst>
                            <a:latin typeface="Cambria Math" panose="02040503050406030204" pitchFamily="18" charset="0"/>
                          </a:rPr>
                          <m:t>𝟐</m:t>
                        </m:r>
                      </m:sub>
                    </m:sSub>
                  </m:oMath>
                </a14:m>
                <a:r>
                  <a:rPr lang="en-GB" altLang="en-US" sz="1800" b="1" dirty="0">
                    <a:effectLst>
                      <a:outerShdw blurRad="38100" dist="38100" dir="2700000" algn="tl">
                        <a:srgbClr val="000000">
                          <a:alpha val="43137"/>
                        </a:srgbClr>
                      </a:outerShdw>
                    </a:effectLst>
                  </a:rPr>
                  <a:t> M</a:t>
                </a:r>
              </a:p>
              <a:p>
                <a:pPr lvl="1"/>
                <a:r>
                  <a:rPr lang="en-GB" altLang="en-US" sz="1400" dirty="0"/>
                  <a:t> M is the number of discrete signal elements or voltage levels.</a:t>
                </a:r>
              </a:p>
              <a:p>
                <a:pPr lvl="1"/>
                <a:r>
                  <a:rPr lang="en-GB" altLang="en-US" sz="1400" dirty="0"/>
                  <a:t> B is bandwidth</a:t>
                </a:r>
              </a:p>
              <a:p>
                <a:r>
                  <a:rPr lang="en-GB" altLang="en-US" sz="1800" dirty="0"/>
                  <a:t> For Example : M = 8, a value used with some modems, a bandwidth of B = 3100 Hz yields</a:t>
                </a:r>
                <a:endParaRPr lang="en-GB" sz="24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406" t="-1261" r="-522"/>
                </a:stretch>
              </a:blipFill>
            </p:spPr>
            <p:txBody>
              <a:bodyPr/>
              <a:lstStyle/>
              <a:p>
                <a:r>
                  <a:rPr lang="en-GB">
                    <a:noFill/>
                  </a:rPr>
                  <a:t> </a:t>
                </a:r>
              </a:p>
            </p:txBody>
          </p:sp>
        </mc:Fallback>
      </mc:AlternateContent>
    </p:spTree>
    <p:extLst>
      <p:ext uri="{BB962C8B-B14F-4D97-AF65-F5344CB8AC3E}">
        <p14:creationId xmlns:p14="http://schemas.microsoft.com/office/powerpoint/2010/main" val="12575243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Shannon Capacity</a:t>
            </a:r>
          </a:p>
        </p:txBody>
      </p:sp>
      <p:sp>
        <p:nvSpPr>
          <p:cNvPr id="3" name="Content Placeholder 2"/>
          <p:cNvSpPr>
            <a:spLocks noGrp="1"/>
          </p:cNvSpPr>
          <p:nvPr>
            <p:ph idx="1"/>
          </p:nvPr>
        </p:nvSpPr>
        <p:spPr/>
        <p:txBody>
          <a:bodyPr/>
          <a:lstStyle/>
          <a:p>
            <a:pPr marL="0" indent="0">
              <a:buNone/>
            </a:pPr>
            <a:r>
              <a:rPr lang="en-GB" altLang="en-US" sz="1800" dirty="0" err="1">
                <a:effectLst>
                  <a:outerShdw blurRad="38100" dist="38100" dir="2700000" algn="tl">
                    <a:srgbClr val="000000">
                      <a:alpha val="43137"/>
                    </a:srgbClr>
                  </a:outerShdw>
                </a:effectLst>
              </a:rPr>
              <a:t>Nyquist's</a:t>
            </a:r>
            <a:r>
              <a:rPr lang="en-GB" altLang="en-US" sz="1800" dirty="0">
                <a:effectLst>
                  <a:outerShdw blurRad="38100" dist="38100" dir="2700000" algn="tl">
                    <a:srgbClr val="000000">
                      <a:alpha val="43137"/>
                    </a:srgbClr>
                  </a:outerShdw>
                </a:effectLst>
              </a:rPr>
              <a:t> formula indicates that, all other things </a:t>
            </a:r>
            <a:r>
              <a:rPr lang="en-GB" altLang="en-US" sz="1800" dirty="0"/>
              <a:t>being equal, doubling the bandwidth doubles the data rate.</a:t>
            </a:r>
          </a:p>
          <a:p>
            <a:r>
              <a:rPr lang="en-GB" altLang="en-US" sz="1800" dirty="0"/>
              <a:t>Consider the relationship among data rate, noise, and error rate.</a:t>
            </a:r>
            <a:endParaRPr lang="en-GB" dirty="0"/>
          </a:p>
        </p:txBody>
      </p:sp>
      <p:pic>
        <p:nvPicPr>
          <p:cNvPr id="4" name="Picture 3"/>
          <p:cNvPicPr>
            <a:picLocks noChangeAspect="1"/>
          </p:cNvPicPr>
          <p:nvPr/>
        </p:nvPicPr>
        <p:blipFill>
          <a:blip r:embed="rId3"/>
          <a:stretch>
            <a:fillRect/>
          </a:stretch>
        </p:blipFill>
        <p:spPr>
          <a:xfrm>
            <a:off x="1763913" y="3052510"/>
            <a:ext cx="7693678" cy="2668012"/>
          </a:xfrm>
          <a:prstGeom prst="rect">
            <a:avLst/>
          </a:prstGeom>
        </p:spPr>
      </p:pic>
    </p:spTree>
    <p:extLst>
      <p:ext uri="{BB962C8B-B14F-4D97-AF65-F5344CB8AC3E}">
        <p14:creationId xmlns:p14="http://schemas.microsoft.com/office/powerpoint/2010/main" val="13978577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Shannon Capacity</a:t>
            </a:r>
          </a:p>
        </p:txBody>
      </p:sp>
      <p:sp>
        <p:nvSpPr>
          <p:cNvPr id="3" name="Content Placeholder 2"/>
          <p:cNvSpPr>
            <a:spLocks noGrp="1"/>
          </p:cNvSpPr>
          <p:nvPr>
            <p:ph idx="1"/>
          </p:nvPr>
        </p:nvSpPr>
        <p:spPr/>
        <p:txBody>
          <a:bodyPr>
            <a:normAutofit/>
          </a:bodyPr>
          <a:lstStyle/>
          <a:p>
            <a:r>
              <a:rPr lang="en-GB" sz="1800" dirty="0"/>
              <a:t>The key parameter involved in this reasoning is the signal-to-noise ratio (SNR, or </a:t>
            </a:r>
            <a:r>
              <a:rPr lang="en-GB" sz="1800" i="1" dirty="0"/>
              <a:t>S/N).</a:t>
            </a:r>
          </a:p>
          <a:p>
            <a:r>
              <a:rPr lang="en-GB" sz="1800" dirty="0"/>
              <a:t>This ratio is measured at a receiver:</a:t>
            </a:r>
          </a:p>
          <a:p>
            <a:endParaRPr lang="en-GB" sz="1800" dirty="0"/>
          </a:p>
          <a:p>
            <a:endParaRPr lang="en-GB" sz="1800" dirty="0"/>
          </a:p>
          <a:p>
            <a:pPr lvl="1"/>
            <a:r>
              <a:rPr lang="en-GB" sz="1400" dirty="0"/>
              <a:t>A high SNR will mean a high-quality signal.</a:t>
            </a:r>
          </a:p>
          <a:p>
            <a:r>
              <a:rPr lang="en-GB" sz="1800" dirty="0"/>
              <a:t> Shannon's result is that, the maximum channel capacity, in bits per second, obeys the equation:</a:t>
            </a:r>
          </a:p>
          <a:p>
            <a:endParaRPr lang="en-GB" sz="1800" dirty="0"/>
          </a:p>
          <a:p>
            <a:pPr marL="0" indent="0">
              <a:buNone/>
            </a:pPr>
            <a:r>
              <a:rPr lang="en-GB" sz="1800" b="1" dirty="0">
                <a:effectLst>
                  <a:outerShdw blurRad="38100" dist="38100" dir="2700000" algn="tl">
                    <a:srgbClr val="000000">
                      <a:alpha val="43137"/>
                    </a:srgbClr>
                  </a:outerShdw>
                </a:effectLst>
              </a:rPr>
              <a:t>				</a:t>
            </a:r>
            <a:endParaRPr lang="en-GB" sz="1000" dirty="0">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2"/>
          <a:stretch>
            <a:fillRect/>
          </a:stretch>
        </p:blipFill>
        <p:spPr>
          <a:xfrm>
            <a:off x="4518618" y="2571451"/>
            <a:ext cx="2225187" cy="480965"/>
          </a:xfrm>
          <a:prstGeom prst="rect">
            <a:avLst/>
          </a:prstGeom>
        </p:spPr>
      </p:pic>
      <p:pic>
        <p:nvPicPr>
          <p:cNvPr id="5" name="Picture 4"/>
          <p:cNvPicPr>
            <a:picLocks noChangeAspect="1"/>
          </p:cNvPicPr>
          <p:nvPr/>
        </p:nvPicPr>
        <p:blipFill>
          <a:blip r:embed="rId3"/>
          <a:stretch>
            <a:fillRect/>
          </a:stretch>
        </p:blipFill>
        <p:spPr>
          <a:xfrm>
            <a:off x="4695815" y="4207493"/>
            <a:ext cx="1400185" cy="271464"/>
          </a:xfrm>
          <a:prstGeom prst="rect">
            <a:avLst/>
          </a:prstGeom>
        </p:spPr>
      </p:pic>
    </p:spTree>
    <p:extLst>
      <p:ext uri="{BB962C8B-B14F-4D97-AF65-F5344CB8AC3E}">
        <p14:creationId xmlns:p14="http://schemas.microsoft.com/office/powerpoint/2010/main" val="2729850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Transmission Media</a:t>
            </a:r>
          </a:p>
        </p:txBody>
      </p:sp>
      <p:sp>
        <p:nvSpPr>
          <p:cNvPr id="3" name="Content Placeholder 2"/>
          <p:cNvSpPr>
            <a:spLocks noGrp="1"/>
          </p:cNvSpPr>
          <p:nvPr>
            <p:ph idx="1"/>
          </p:nvPr>
        </p:nvSpPr>
        <p:spPr/>
        <p:txBody>
          <a:bodyPr>
            <a:noAutofit/>
          </a:bodyPr>
          <a:lstStyle/>
          <a:p>
            <a:r>
              <a:rPr lang="en-GB" sz="1800" dirty="0"/>
              <a:t>Physical path between transmitter and receiver.</a:t>
            </a:r>
          </a:p>
          <a:p>
            <a:r>
              <a:rPr lang="en-GB" sz="1800" dirty="0"/>
              <a:t> Can be classified as guided or unguided. In both cases, communication is in the form of electromagnetic waves.</a:t>
            </a:r>
          </a:p>
          <a:p>
            <a:r>
              <a:rPr lang="en-GB" sz="1800" dirty="0"/>
              <a:t> </a:t>
            </a:r>
            <a:r>
              <a:rPr lang="en-GB" sz="1800" i="1" dirty="0">
                <a:effectLst>
                  <a:outerShdw blurRad="38100" dist="38100" dir="2700000" algn="tl">
                    <a:srgbClr val="000000">
                      <a:alpha val="43137"/>
                    </a:srgbClr>
                  </a:outerShdw>
                </a:effectLst>
              </a:rPr>
              <a:t>In Guided media, the waves are guided along a solid medium, such as copper twisted pair, copper coaxial</a:t>
            </a:r>
          </a:p>
          <a:p>
            <a:r>
              <a:rPr lang="en-GB" sz="1800" i="1" dirty="0">
                <a:effectLst>
                  <a:outerShdw blurRad="38100" dist="38100" dir="2700000" algn="tl">
                    <a:srgbClr val="000000">
                      <a:alpha val="43137"/>
                    </a:srgbClr>
                  </a:outerShdw>
                </a:effectLst>
              </a:rPr>
              <a:t>cable, or optical fibre.</a:t>
            </a:r>
          </a:p>
          <a:p>
            <a:r>
              <a:rPr lang="en-GB" sz="1800" dirty="0"/>
              <a:t> </a:t>
            </a:r>
            <a:r>
              <a:rPr lang="en-GB" sz="1800" b="1" dirty="0"/>
              <a:t>Unguided media, which provide a means of transmitting electromagnetic signals but do not guide them; The atmosphere and outer space are examples.</a:t>
            </a:r>
          </a:p>
          <a:p>
            <a:r>
              <a:rPr lang="en-GB" sz="1800" dirty="0"/>
              <a:t>There are basically two types of configurations for wireless transmission: directional and omnidirectional:</a:t>
            </a:r>
          </a:p>
          <a:p>
            <a:pPr lvl="1"/>
            <a:r>
              <a:rPr lang="en-GB" sz="1400" dirty="0"/>
              <a:t>For the directional configuration, the transmitting antenna puts out a focused electromagnetic beam; the transmitting and receiving antennas must therefore be carefully aligned.</a:t>
            </a:r>
          </a:p>
          <a:p>
            <a:pPr lvl="1"/>
            <a:r>
              <a:rPr lang="en-GB" sz="1400" dirty="0"/>
              <a:t> In the omnidirectional case, the transmitted signal spreads out in all directions and can be received by many antennas.</a:t>
            </a:r>
          </a:p>
        </p:txBody>
      </p:sp>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4819373" y="5180244"/>
            <a:ext cx="2323549" cy="1605765"/>
          </a:xfrm>
          <a:prstGeom prst="rect">
            <a:avLst/>
          </a:prstGeom>
        </p:spPr>
      </p:pic>
    </p:spTree>
    <p:extLst>
      <p:ext uri="{BB962C8B-B14F-4D97-AF65-F5344CB8AC3E}">
        <p14:creationId xmlns:p14="http://schemas.microsoft.com/office/powerpoint/2010/main" val="805691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Transmission Media (</a:t>
            </a:r>
            <a:r>
              <a:rPr lang="en-GB" dirty="0" err="1"/>
              <a:t>cont</a:t>
            </a:r>
            <a:r>
              <a:rPr lang="en-GB" dirty="0"/>
              <a:t>)</a:t>
            </a:r>
          </a:p>
        </p:txBody>
      </p:sp>
      <p:sp>
        <p:nvSpPr>
          <p:cNvPr id="3" name="Content Placeholder 2"/>
          <p:cNvSpPr>
            <a:spLocks noGrp="1"/>
          </p:cNvSpPr>
          <p:nvPr>
            <p:ph idx="1"/>
          </p:nvPr>
        </p:nvSpPr>
        <p:spPr/>
        <p:txBody>
          <a:bodyPr>
            <a:normAutofit/>
          </a:bodyPr>
          <a:lstStyle/>
          <a:p>
            <a:pPr marL="0" indent="0">
              <a:buNone/>
            </a:pPr>
            <a:r>
              <a:rPr lang="en-GB" sz="1800" b="1" dirty="0">
                <a:effectLst>
                  <a:outerShdw blurRad="38100" dist="38100" dir="2700000" algn="tl">
                    <a:srgbClr val="000000">
                      <a:alpha val="43137"/>
                    </a:srgbClr>
                  </a:outerShdw>
                </a:effectLst>
              </a:rPr>
              <a:t>Three general ranges of frequencies are categories.</a:t>
            </a:r>
          </a:p>
          <a:p>
            <a:r>
              <a:rPr lang="en-GB" sz="1800" dirty="0"/>
              <a:t> Frequencies in the range of about 1 GHz (gigahertz = 109 Hz) to 100 GHz are referred to as </a:t>
            </a:r>
            <a:r>
              <a:rPr lang="en-GB" sz="1800" b="1" dirty="0"/>
              <a:t>microwave</a:t>
            </a:r>
          </a:p>
          <a:p>
            <a:r>
              <a:rPr lang="en-GB" sz="1800" b="1" dirty="0"/>
              <a:t>frequencies. </a:t>
            </a:r>
          </a:p>
          <a:p>
            <a:pPr lvl="1"/>
            <a:r>
              <a:rPr lang="en-GB" sz="1400" dirty="0"/>
              <a:t>microwave is quite suitable for point-</a:t>
            </a:r>
            <a:r>
              <a:rPr lang="en-GB" sz="1400" dirty="0" err="1"/>
              <a:t>topoint</a:t>
            </a:r>
            <a:r>
              <a:rPr lang="en-GB" sz="1400" dirty="0"/>
              <a:t> transmission.</a:t>
            </a:r>
          </a:p>
          <a:p>
            <a:r>
              <a:rPr lang="en-GB" sz="1800" dirty="0"/>
              <a:t> Frequencies in the range 30 MHz to 1 GHz are suitable for omnidirectional applications. We refer to this range as the radio range.</a:t>
            </a:r>
          </a:p>
          <a:p>
            <a:r>
              <a:rPr lang="en-GB" sz="1800" dirty="0"/>
              <a:t> Another important frequency range, for local applications, is the infrared portion of the spectrum. This covers, roughly, from 3 X 1011 to 2 X 1014 Hz.</a:t>
            </a:r>
            <a:br>
              <a:rPr lang="en-GB" sz="1800" dirty="0"/>
            </a:br>
            <a:endParaRPr lang="en-GB" sz="1800" dirty="0"/>
          </a:p>
        </p:txBody>
      </p:sp>
    </p:spTree>
    <p:extLst>
      <p:ext uri="{BB962C8B-B14F-4D97-AF65-F5344CB8AC3E}">
        <p14:creationId xmlns:p14="http://schemas.microsoft.com/office/powerpoint/2010/main" val="805691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Multiplexing</a:t>
            </a:r>
          </a:p>
        </p:txBody>
      </p:sp>
      <p:sp>
        <p:nvSpPr>
          <p:cNvPr id="3" name="Content Placeholder 2"/>
          <p:cNvSpPr>
            <a:spLocks noGrp="1"/>
          </p:cNvSpPr>
          <p:nvPr>
            <p:ph idx="1"/>
          </p:nvPr>
        </p:nvSpPr>
        <p:spPr/>
        <p:txBody>
          <a:bodyPr>
            <a:normAutofit/>
          </a:bodyPr>
          <a:lstStyle/>
          <a:p>
            <a:r>
              <a:rPr lang="en-GB" sz="1800" dirty="0"/>
              <a:t>To make efficient use of the transmission system, it is desirable to carry multiple signals on a single medium. This is referred to as multiplexing.</a:t>
            </a:r>
          </a:p>
          <a:p>
            <a:endParaRPr lang="en-GB" sz="1800" dirty="0"/>
          </a:p>
          <a:p>
            <a:endParaRPr lang="en-GB" sz="1800" dirty="0"/>
          </a:p>
          <a:p>
            <a:endParaRPr lang="en-GB" sz="1800" dirty="0"/>
          </a:p>
          <a:p>
            <a:endParaRPr lang="en-GB" sz="1800" dirty="0"/>
          </a:p>
          <a:p>
            <a:endParaRPr lang="en-GB" sz="1800" dirty="0"/>
          </a:p>
          <a:p>
            <a:pPr marL="0" indent="0">
              <a:buNone/>
            </a:pPr>
            <a:r>
              <a:rPr lang="en-GB" sz="1800" dirty="0">
                <a:effectLst>
                  <a:outerShdw blurRad="38100" dist="38100" dir="2700000" algn="tl">
                    <a:srgbClr val="000000">
                      <a:alpha val="43137"/>
                    </a:srgbClr>
                  </a:outerShdw>
                </a:effectLst>
              </a:rPr>
              <a:t>Two techniques for multiplexing in telecommunications networks are in common use:</a:t>
            </a:r>
          </a:p>
          <a:p>
            <a:r>
              <a:rPr lang="en-GB" sz="1800" dirty="0"/>
              <a:t> Frequency division multiplexing (FDM)</a:t>
            </a:r>
          </a:p>
          <a:p>
            <a:r>
              <a:rPr lang="en-GB" sz="1800" dirty="0"/>
              <a:t> Time division multiplexing (TDM).</a:t>
            </a:r>
            <a:endParaRPr lang="en-GB" sz="1050" dirty="0"/>
          </a:p>
        </p:txBody>
      </p:sp>
      <p:pic>
        <p:nvPicPr>
          <p:cNvPr id="4" name="Picture 3"/>
          <p:cNvPicPr>
            <a:picLocks noChangeAspect="1"/>
          </p:cNvPicPr>
          <p:nvPr/>
        </p:nvPicPr>
        <p:blipFill>
          <a:blip r:embed="rId2"/>
          <a:stretch>
            <a:fillRect/>
          </a:stretch>
        </p:blipFill>
        <p:spPr>
          <a:xfrm>
            <a:off x="4096733" y="2582269"/>
            <a:ext cx="3489244" cy="1662843"/>
          </a:xfrm>
          <a:prstGeom prst="rect">
            <a:avLst/>
          </a:prstGeom>
        </p:spPr>
      </p:pic>
    </p:spTree>
    <p:extLst>
      <p:ext uri="{BB962C8B-B14F-4D97-AF65-F5344CB8AC3E}">
        <p14:creationId xmlns:p14="http://schemas.microsoft.com/office/powerpoint/2010/main" val="36726030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Multiplexing - FDM</a:t>
            </a:r>
          </a:p>
        </p:txBody>
      </p:sp>
      <p:sp>
        <p:nvSpPr>
          <p:cNvPr id="3" name="Content Placeholder 2"/>
          <p:cNvSpPr>
            <a:spLocks noGrp="1"/>
          </p:cNvSpPr>
          <p:nvPr>
            <p:ph idx="1"/>
          </p:nvPr>
        </p:nvSpPr>
        <p:spPr/>
        <p:txBody>
          <a:bodyPr>
            <a:normAutofit/>
          </a:bodyPr>
          <a:lstStyle/>
          <a:p>
            <a:r>
              <a:rPr lang="en-GB" sz="1800" dirty="0"/>
              <a:t>A number of signals can be carried simultaneously if each signal is modulated onto a different carrier frequency and the carrier frequencies are sufficiently separated so that the bandwidths of the signals do not overlap.</a:t>
            </a:r>
          </a:p>
          <a:p>
            <a:r>
              <a:rPr lang="en-GB" sz="1800" dirty="0"/>
              <a:t> The channels are separated by guard bands, which are unused portions of the spectrum.</a:t>
            </a:r>
          </a:p>
        </p:txBody>
      </p:sp>
      <p:pic>
        <p:nvPicPr>
          <p:cNvPr id="4" name="Picture 3"/>
          <p:cNvPicPr>
            <a:picLocks noChangeAspect="1"/>
          </p:cNvPicPr>
          <p:nvPr/>
        </p:nvPicPr>
        <p:blipFill>
          <a:blip r:embed="rId2"/>
          <a:stretch>
            <a:fillRect/>
          </a:stretch>
        </p:blipFill>
        <p:spPr>
          <a:xfrm>
            <a:off x="3205385" y="3546977"/>
            <a:ext cx="5388323" cy="1625787"/>
          </a:xfrm>
          <a:prstGeom prst="rect">
            <a:avLst/>
          </a:prstGeom>
        </p:spPr>
      </p:pic>
    </p:spTree>
    <p:extLst>
      <p:ext uri="{BB962C8B-B14F-4D97-AF65-F5344CB8AC3E}">
        <p14:creationId xmlns:p14="http://schemas.microsoft.com/office/powerpoint/2010/main" val="14786903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Multiplexing - TDM</a:t>
            </a:r>
          </a:p>
        </p:txBody>
      </p:sp>
      <p:sp>
        <p:nvSpPr>
          <p:cNvPr id="3" name="Content Placeholder 2"/>
          <p:cNvSpPr>
            <a:spLocks noGrp="1"/>
          </p:cNvSpPr>
          <p:nvPr>
            <p:ph idx="1"/>
          </p:nvPr>
        </p:nvSpPr>
        <p:spPr/>
        <p:txBody>
          <a:bodyPr>
            <a:normAutofit/>
          </a:bodyPr>
          <a:lstStyle/>
          <a:p>
            <a:r>
              <a:rPr lang="en-GB" sz="1800" dirty="0"/>
              <a:t>Multiple digital signals can be carried on a single transmission path by interleaving portions of each signal in time.</a:t>
            </a:r>
          </a:p>
          <a:p>
            <a:r>
              <a:rPr lang="en-GB" sz="1800" dirty="0"/>
              <a:t> The interleaving can be at the bit level or in blocks of bytes or larger quantities</a:t>
            </a:r>
          </a:p>
        </p:txBody>
      </p:sp>
      <p:pic>
        <p:nvPicPr>
          <p:cNvPr id="4" name="Picture 3"/>
          <p:cNvPicPr>
            <a:picLocks noChangeAspect="1"/>
          </p:cNvPicPr>
          <p:nvPr/>
        </p:nvPicPr>
        <p:blipFill>
          <a:blip r:embed="rId3"/>
          <a:stretch>
            <a:fillRect/>
          </a:stretch>
        </p:blipFill>
        <p:spPr>
          <a:xfrm>
            <a:off x="3551395" y="3605684"/>
            <a:ext cx="4360323" cy="1832124"/>
          </a:xfrm>
          <a:prstGeom prst="rect">
            <a:avLst/>
          </a:prstGeom>
        </p:spPr>
      </p:pic>
    </p:spTree>
    <p:extLst>
      <p:ext uri="{BB962C8B-B14F-4D97-AF65-F5344CB8AC3E}">
        <p14:creationId xmlns:p14="http://schemas.microsoft.com/office/powerpoint/2010/main" val="29957381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solidFill>
            <a:schemeClr val="bg2"/>
          </a:solidFill>
          <a:ln>
            <a:solidFill>
              <a:schemeClr val="accent1"/>
            </a:solidFill>
          </a:ln>
        </p:spPr>
        <p:txBody>
          <a:bodyPr/>
          <a:lstStyle/>
          <a:p>
            <a:r>
              <a:rPr lang="en-GB" dirty="0"/>
              <a:t>Any Questions </a:t>
            </a: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9920218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224</TotalTime>
  <Words>1703</Words>
  <Application>Microsoft Office PowerPoint</Application>
  <PresentationFormat>Widescreen</PresentationFormat>
  <Paragraphs>161</Paragraphs>
  <Slides>23</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Calibri Light</vt:lpstr>
      <vt:lpstr>Cambria Math</vt:lpstr>
      <vt:lpstr>Office Theme</vt:lpstr>
      <vt:lpstr>WIRELESS COMMUNICATION</vt:lpstr>
      <vt:lpstr>Wireless Comes of Age</vt:lpstr>
      <vt:lpstr>Signals for Conveying Information</vt:lpstr>
      <vt:lpstr>Signals for Conveying Information(cont) </vt:lpstr>
      <vt:lpstr>Signals for Conveying Information(cont) </vt:lpstr>
      <vt:lpstr>Signals for Conveying Information(cont) </vt:lpstr>
      <vt:lpstr>Signals for Conveying Information(cont) </vt:lpstr>
      <vt:lpstr>Analog and Digital Data Transmission</vt:lpstr>
      <vt:lpstr>Analog and Digital Data</vt:lpstr>
      <vt:lpstr>Analog and Digital Signalling</vt:lpstr>
      <vt:lpstr>Analog and Digital Signalling</vt:lpstr>
      <vt:lpstr>Analog and Digital Signalling</vt:lpstr>
      <vt:lpstr>Analog and Digital Transmission</vt:lpstr>
      <vt:lpstr>Channel Capacity</vt:lpstr>
      <vt:lpstr>Channel Capacity – Nyquist Bandwidth</vt:lpstr>
      <vt:lpstr>Shannon Capacity</vt:lpstr>
      <vt:lpstr>Shannon Capacity</vt:lpstr>
      <vt:lpstr>Transmission Media</vt:lpstr>
      <vt:lpstr>Transmission Media (cont)</vt:lpstr>
      <vt:lpstr>Multiplexing</vt:lpstr>
      <vt:lpstr>Multiplexing - FDM</vt:lpstr>
      <vt:lpstr>Multiplexing - TDM</vt:lpstr>
      <vt:lpstr>Any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Wireless network and simulation</dc:title>
  <dc:creator>Mabrouka Abuhmida</dc:creator>
  <cp:lastModifiedBy>Mabrouka Abuhmida</cp:lastModifiedBy>
  <cp:revision>47</cp:revision>
  <dcterms:created xsi:type="dcterms:W3CDTF">2019-08-10T09:15:27Z</dcterms:created>
  <dcterms:modified xsi:type="dcterms:W3CDTF">2019-10-08T08:32:41Z</dcterms:modified>
</cp:coreProperties>
</file>