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handoutMasterIdLst>
    <p:handoutMasterId r:id="rId29"/>
  </p:handoutMasterIdLst>
  <p:sldIdLst>
    <p:sldId id="256" r:id="rId5"/>
    <p:sldId id="257" r:id="rId6"/>
    <p:sldId id="260" r:id="rId7"/>
    <p:sldId id="258" r:id="rId8"/>
    <p:sldId id="289" r:id="rId9"/>
    <p:sldId id="290" r:id="rId10"/>
    <p:sldId id="261" r:id="rId11"/>
    <p:sldId id="291" r:id="rId12"/>
    <p:sldId id="292" r:id="rId13"/>
    <p:sldId id="288" r:id="rId14"/>
    <p:sldId id="286" r:id="rId15"/>
    <p:sldId id="283" r:id="rId16"/>
    <p:sldId id="293" r:id="rId17"/>
    <p:sldId id="266" r:id="rId18"/>
    <p:sldId id="287" r:id="rId19"/>
    <p:sldId id="296" r:id="rId20"/>
    <p:sldId id="297" r:id="rId21"/>
    <p:sldId id="298" r:id="rId22"/>
    <p:sldId id="299" r:id="rId23"/>
    <p:sldId id="300" r:id="rId24"/>
    <p:sldId id="295" r:id="rId25"/>
    <p:sldId id="294" r:id="rId26"/>
    <p:sldId id="26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634EC5-EA49-46FC-A49C-ADE956823928}" v="3" dt="2025-06-27T17:45:14.5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110" d="100"/>
          <a:sy n="110" d="100"/>
        </p:scale>
        <p:origin x="144" y="966"/>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E0000B92-6D89-4840-9A20-E3449797AB22}"/>
    <pc:docChg chg="modSld sldOrd">
      <pc:chgData name="Muhammad Cassamo" userId="fdce8208-b601-4f8e-aa2e-995454d7cb29" providerId="ADAL" clId="{E0000B92-6D89-4840-9A20-E3449797AB22}" dt="2025-03-10T16:11:41.884" v="1"/>
      <pc:docMkLst>
        <pc:docMk/>
      </pc:docMkLst>
      <pc:sldChg chg="ord">
        <pc:chgData name="Muhammad Cassamo" userId="fdce8208-b601-4f8e-aa2e-995454d7cb29" providerId="ADAL" clId="{E0000B92-6D89-4840-9A20-E3449797AB22}" dt="2025-03-10T16:11:41.884" v="1"/>
        <pc:sldMkLst>
          <pc:docMk/>
          <pc:sldMk cId="94447180" sldId="293"/>
        </pc:sldMkLst>
      </pc:sldChg>
    </pc:docChg>
  </pc:docChgLst>
  <pc:docChgLst>
    <pc:chgData name="Muhammad Cassamo" userId="fdce8208-b601-4f8e-aa2e-995454d7cb29" providerId="ADAL" clId="{12634EC5-EA49-46FC-A49C-ADE956823928}"/>
    <pc:docChg chg="undo custSel addSld modSld sldOrd">
      <pc:chgData name="Muhammad Cassamo" userId="fdce8208-b601-4f8e-aa2e-995454d7cb29" providerId="ADAL" clId="{12634EC5-EA49-46FC-A49C-ADE956823928}" dt="2025-06-27T17:45:41.876" v="163"/>
      <pc:docMkLst>
        <pc:docMk/>
      </pc:docMkLst>
      <pc:sldChg chg="ord">
        <pc:chgData name="Muhammad Cassamo" userId="fdce8208-b601-4f8e-aa2e-995454d7cb29" providerId="ADAL" clId="{12634EC5-EA49-46FC-A49C-ADE956823928}" dt="2025-06-27T17:44:25.499" v="152"/>
        <pc:sldMkLst>
          <pc:docMk/>
          <pc:sldMk cId="2236715364" sldId="287"/>
        </pc:sldMkLst>
      </pc:sldChg>
      <pc:sldChg chg="modSp mod">
        <pc:chgData name="Muhammad Cassamo" userId="fdce8208-b601-4f8e-aa2e-995454d7cb29" providerId="ADAL" clId="{12634EC5-EA49-46FC-A49C-ADE956823928}" dt="2025-06-27T17:33:38.632" v="16" actId="20577"/>
        <pc:sldMkLst>
          <pc:docMk/>
          <pc:sldMk cId="94447180" sldId="293"/>
        </pc:sldMkLst>
        <pc:spChg chg="mod">
          <ac:chgData name="Muhammad Cassamo" userId="fdce8208-b601-4f8e-aa2e-995454d7cb29" providerId="ADAL" clId="{12634EC5-EA49-46FC-A49C-ADE956823928}" dt="2025-06-27T17:33:38.632" v="16" actId="20577"/>
          <ac:spMkLst>
            <pc:docMk/>
            <pc:sldMk cId="94447180" sldId="293"/>
            <ac:spMk id="2" creationId="{0FCB493E-A352-48CB-A501-512261F587E8}"/>
          </ac:spMkLst>
        </pc:spChg>
      </pc:sldChg>
      <pc:sldChg chg="ord">
        <pc:chgData name="Muhammad Cassamo" userId="fdce8208-b601-4f8e-aa2e-995454d7cb29" providerId="ADAL" clId="{12634EC5-EA49-46FC-A49C-ADE956823928}" dt="2025-06-27T17:45:41.876" v="163"/>
        <pc:sldMkLst>
          <pc:docMk/>
          <pc:sldMk cId="3911191686" sldId="295"/>
        </pc:sldMkLst>
      </pc:sldChg>
      <pc:sldChg chg="addSp delSp modSp add mod">
        <pc:chgData name="Muhammad Cassamo" userId="fdce8208-b601-4f8e-aa2e-995454d7cb29" providerId="ADAL" clId="{12634EC5-EA49-46FC-A49C-ADE956823928}" dt="2025-06-27T17:41:53.348" v="114" actId="20577"/>
        <pc:sldMkLst>
          <pc:docMk/>
          <pc:sldMk cId="3741310484" sldId="296"/>
        </pc:sldMkLst>
        <pc:spChg chg="add mod">
          <ac:chgData name="Muhammad Cassamo" userId="fdce8208-b601-4f8e-aa2e-995454d7cb29" providerId="ADAL" clId="{12634EC5-EA49-46FC-A49C-ADE956823928}" dt="2025-06-27T17:41:53.348" v="114" actId="20577"/>
          <ac:spMkLst>
            <pc:docMk/>
            <pc:sldMk cId="3741310484" sldId="296"/>
            <ac:spMk id="3" creationId="{AAB99D44-E4EF-4900-94D6-501756C3B337}"/>
          </ac:spMkLst>
        </pc:spChg>
        <pc:spChg chg="mod">
          <ac:chgData name="Muhammad Cassamo" userId="fdce8208-b601-4f8e-aa2e-995454d7cb29" providerId="ADAL" clId="{12634EC5-EA49-46FC-A49C-ADE956823928}" dt="2025-06-27T17:35:49.006" v="48" actId="20577"/>
          <ac:spMkLst>
            <pc:docMk/>
            <pc:sldMk cId="3741310484" sldId="296"/>
            <ac:spMk id="5" creationId="{201323FB-427E-4A8D-B473-AB0657D8D23B}"/>
          </ac:spMkLst>
        </pc:spChg>
        <pc:graphicFrameChg chg="del modGraphic">
          <ac:chgData name="Muhammad Cassamo" userId="fdce8208-b601-4f8e-aa2e-995454d7cb29" providerId="ADAL" clId="{12634EC5-EA49-46FC-A49C-ADE956823928}" dt="2025-06-27T17:35:40.202" v="19" actId="478"/>
          <ac:graphicFrameMkLst>
            <pc:docMk/>
            <pc:sldMk cId="3741310484" sldId="296"/>
            <ac:graphicFrameMk id="6" creationId="{E8EEB296-8554-4D20-B3B8-C0BBC380A58D}"/>
          </ac:graphicFrameMkLst>
        </pc:graphicFrameChg>
      </pc:sldChg>
      <pc:sldChg chg="modSp add mod">
        <pc:chgData name="Muhammad Cassamo" userId="fdce8208-b601-4f8e-aa2e-995454d7cb29" providerId="ADAL" clId="{12634EC5-EA49-46FC-A49C-ADE956823928}" dt="2025-06-27T17:41:47.628" v="111" actId="20577"/>
        <pc:sldMkLst>
          <pc:docMk/>
          <pc:sldMk cId="596589753" sldId="297"/>
        </pc:sldMkLst>
        <pc:spChg chg="mod">
          <ac:chgData name="Muhammad Cassamo" userId="fdce8208-b601-4f8e-aa2e-995454d7cb29" providerId="ADAL" clId="{12634EC5-EA49-46FC-A49C-ADE956823928}" dt="2025-06-27T17:41:47.628" v="111" actId="20577"/>
          <ac:spMkLst>
            <pc:docMk/>
            <pc:sldMk cId="596589753" sldId="297"/>
            <ac:spMk id="3" creationId="{AAB99D44-E4EF-4900-94D6-501756C3B337}"/>
          </ac:spMkLst>
        </pc:spChg>
        <pc:spChg chg="mod">
          <ac:chgData name="Muhammad Cassamo" userId="fdce8208-b601-4f8e-aa2e-995454d7cb29" providerId="ADAL" clId="{12634EC5-EA49-46FC-A49C-ADE956823928}" dt="2025-06-27T17:38:50.493" v="71" actId="20577"/>
          <ac:spMkLst>
            <pc:docMk/>
            <pc:sldMk cId="596589753" sldId="297"/>
            <ac:spMk id="5" creationId="{201323FB-427E-4A8D-B473-AB0657D8D23B}"/>
          </ac:spMkLst>
        </pc:spChg>
      </pc:sldChg>
      <pc:sldChg chg="modSp add mod">
        <pc:chgData name="Muhammad Cassamo" userId="fdce8208-b601-4f8e-aa2e-995454d7cb29" providerId="ADAL" clId="{12634EC5-EA49-46FC-A49C-ADE956823928}" dt="2025-06-27T17:41:25.152" v="108" actId="207"/>
        <pc:sldMkLst>
          <pc:docMk/>
          <pc:sldMk cId="2693748610" sldId="298"/>
        </pc:sldMkLst>
        <pc:spChg chg="mod">
          <ac:chgData name="Muhammad Cassamo" userId="fdce8208-b601-4f8e-aa2e-995454d7cb29" providerId="ADAL" clId="{12634EC5-EA49-46FC-A49C-ADE956823928}" dt="2025-06-27T17:41:25.152" v="108" actId="207"/>
          <ac:spMkLst>
            <pc:docMk/>
            <pc:sldMk cId="2693748610" sldId="298"/>
            <ac:spMk id="3" creationId="{AAB99D44-E4EF-4900-94D6-501756C3B337}"/>
          </ac:spMkLst>
        </pc:spChg>
        <pc:spChg chg="mod">
          <ac:chgData name="Muhammad Cassamo" userId="fdce8208-b601-4f8e-aa2e-995454d7cb29" providerId="ADAL" clId="{12634EC5-EA49-46FC-A49C-ADE956823928}" dt="2025-06-27T17:39:53.343" v="83" actId="20577"/>
          <ac:spMkLst>
            <pc:docMk/>
            <pc:sldMk cId="2693748610" sldId="298"/>
            <ac:spMk id="5" creationId="{201323FB-427E-4A8D-B473-AB0657D8D23B}"/>
          </ac:spMkLst>
        </pc:spChg>
      </pc:sldChg>
      <pc:sldChg chg="modSp add mod">
        <pc:chgData name="Muhammad Cassamo" userId="fdce8208-b601-4f8e-aa2e-995454d7cb29" providerId="ADAL" clId="{12634EC5-EA49-46FC-A49C-ADE956823928}" dt="2025-06-27T17:43:59.781" v="148" actId="20577"/>
        <pc:sldMkLst>
          <pc:docMk/>
          <pc:sldMk cId="1227985069" sldId="299"/>
        </pc:sldMkLst>
        <pc:spChg chg="mod">
          <ac:chgData name="Muhammad Cassamo" userId="fdce8208-b601-4f8e-aa2e-995454d7cb29" providerId="ADAL" clId="{12634EC5-EA49-46FC-A49C-ADE956823928}" dt="2025-06-27T17:43:59.781" v="148" actId="20577"/>
          <ac:spMkLst>
            <pc:docMk/>
            <pc:sldMk cId="1227985069" sldId="299"/>
            <ac:spMk id="3" creationId="{AAB99D44-E4EF-4900-94D6-501756C3B337}"/>
          </ac:spMkLst>
        </pc:spChg>
        <pc:spChg chg="mod">
          <ac:chgData name="Muhammad Cassamo" userId="fdce8208-b601-4f8e-aa2e-995454d7cb29" providerId="ADAL" clId="{12634EC5-EA49-46FC-A49C-ADE956823928}" dt="2025-06-27T17:42:24.682" v="117" actId="20577"/>
          <ac:spMkLst>
            <pc:docMk/>
            <pc:sldMk cId="1227985069" sldId="299"/>
            <ac:spMk id="5" creationId="{201323FB-427E-4A8D-B473-AB0657D8D23B}"/>
          </ac:spMkLst>
        </pc:spChg>
      </pc:sldChg>
      <pc:sldChg chg="addSp delSp modSp add mod ord delAnim modAnim">
        <pc:chgData name="Muhammad Cassamo" userId="fdce8208-b601-4f8e-aa2e-995454d7cb29" providerId="ADAL" clId="{12634EC5-EA49-46FC-A49C-ADE956823928}" dt="2025-06-27T17:45:29.048" v="161" actId="14100"/>
        <pc:sldMkLst>
          <pc:docMk/>
          <pc:sldMk cId="2437539813" sldId="300"/>
        </pc:sldMkLst>
        <pc:picChg chg="del">
          <ac:chgData name="Muhammad Cassamo" userId="fdce8208-b601-4f8e-aa2e-995454d7cb29" providerId="ADAL" clId="{12634EC5-EA49-46FC-A49C-ADE956823928}" dt="2025-06-27T17:44:51.869" v="156" actId="478"/>
          <ac:picMkLst>
            <pc:docMk/>
            <pc:sldMk cId="2437539813" sldId="300"/>
            <ac:picMk id="3" creationId="{E2F6843E-26AD-40D5-BCFE-71625F6D5C43}"/>
          </ac:picMkLst>
        </pc:picChg>
        <pc:picChg chg="add mod">
          <ac:chgData name="Muhammad Cassamo" userId="fdce8208-b601-4f8e-aa2e-995454d7cb29" providerId="ADAL" clId="{12634EC5-EA49-46FC-A49C-ADE956823928}" dt="2025-06-27T17:45:29.048" v="161" actId="14100"/>
          <ac:picMkLst>
            <pc:docMk/>
            <pc:sldMk cId="2437539813" sldId="300"/>
            <ac:picMk id="4" creationId="{4AF6C1A6-BFD3-4241-882B-32E9D01D20E3}"/>
          </ac:picMkLst>
        </pc:picChg>
      </pc:sldChg>
    </pc:docChg>
  </pc:docChgLst>
  <pc:docChgLst>
    <pc:chgData name="Muhammad Cassamo" userId="fdce8208-b601-4f8e-aa2e-995454d7cb29" providerId="ADAL" clId="{C4410EFE-ACF9-4DAD-BBF2-90773E966FBC}"/>
    <pc:docChg chg="undo custSel addSld modSld sldOrd">
      <pc:chgData name="Muhammad Cassamo" userId="fdce8208-b601-4f8e-aa2e-995454d7cb29" providerId="ADAL" clId="{C4410EFE-ACF9-4DAD-BBF2-90773E966FBC}" dt="2024-11-25T15:48:54.162" v="231" actId="14100"/>
      <pc:docMkLst>
        <pc:docMk/>
      </pc:docMkLst>
      <pc:sldChg chg="modSp mod">
        <pc:chgData name="Muhammad Cassamo" userId="fdce8208-b601-4f8e-aa2e-995454d7cb29" providerId="ADAL" clId="{C4410EFE-ACF9-4DAD-BBF2-90773E966FBC}" dt="2024-11-24T13:59:56.461" v="226" actId="1076"/>
        <pc:sldMkLst>
          <pc:docMk/>
          <pc:sldMk cId="429771863" sldId="269"/>
        </pc:sldMkLst>
        <pc:spChg chg="mod">
          <ac:chgData name="Muhammad Cassamo" userId="fdce8208-b601-4f8e-aa2e-995454d7cb29" providerId="ADAL" clId="{C4410EFE-ACF9-4DAD-BBF2-90773E966FBC}" dt="2024-11-24T13:59:56.461" v="226" actId="1076"/>
          <ac:spMkLst>
            <pc:docMk/>
            <pc:sldMk cId="429771863" sldId="269"/>
            <ac:spMk id="2" creationId="{632BE5BF-9922-45FB-8F3F-4446D40A051B}"/>
          </ac:spMkLst>
        </pc:spChg>
      </pc:sldChg>
      <pc:sldChg chg="ord">
        <pc:chgData name="Muhammad Cassamo" userId="fdce8208-b601-4f8e-aa2e-995454d7cb29" providerId="ADAL" clId="{C4410EFE-ACF9-4DAD-BBF2-90773E966FBC}" dt="2024-11-24T13:59:20.988" v="191"/>
        <pc:sldMkLst>
          <pc:docMk/>
          <pc:sldMk cId="2236715364" sldId="287"/>
        </pc:sldMkLst>
      </pc:sldChg>
      <pc:sldChg chg="addSp delSp modSp new mod modClrScheme chgLayout">
        <pc:chgData name="Muhammad Cassamo" userId="fdce8208-b601-4f8e-aa2e-995454d7cb29" providerId="ADAL" clId="{C4410EFE-ACF9-4DAD-BBF2-90773E966FBC}" dt="2024-11-25T15:48:54.162" v="231" actId="14100"/>
        <pc:sldMkLst>
          <pc:docMk/>
          <pc:sldMk cId="3070478356" sldId="294"/>
        </pc:sldMkLst>
        <pc:spChg chg="del">
          <ac:chgData name="Muhammad Cassamo" userId="fdce8208-b601-4f8e-aa2e-995454d7cb29" providerId="ADAL" clId="{C4410EFE-ACF9-4DAD-BBF2-90773E966FBC}" dt="2024-11-24T13:49:14.408" v="5" actId="26606"/>
          <ac:spMkLst>
            <pc:docMk/>
            <pc:sldMk cId="3070478356" sldId="294"/>
            <ac:spMk id="2" creationId="{22243E4E-9EF0-4F8F-A44D-A9D723D89A0A}"/>
          </ac:spMkLst>
        </pc:spChg>
        <pc:spChg chg="mod">
          <ac:chgData name="Muhammad Cassamo" userId="fdce8208-b601-4f8e-aa2e-995454d7cb29" providerId="ADAL" clId="{C4410EFE-ACF9-4DAD-BBF2-90773E966FBC}" dt="2024-11-24T13:49:14.408" v="5" actId="26606"/>
          <ac:spMkLst>
            <pc:docMk/>
            <pc:sldMk cId="3070478356" sldId="294"/>
            <ac:spMk id="3" creationId="{99696023-2DAB-4DF0-A338-2330F053F623}"/>
          </ac:spMkLst>
        </pc:spChg>
        <pc:spChg chg="add del mod">
          <ac:chgData name="Muhammad Cassamo" userId="fdce8208-b601-4f8e-aa2e-995454d7cb29" providerId="ADAL" clId="{C4410EFE-ACF9-4DAD-BBF2-90773E966FBC}" dt="2024-11-24T13:49:21.492" v="7" actId="478"/>
          <ac:spMkLst>
            <pc:docMk/>
            <pc:sldMk cId="3070478356" sldId="294"/>
            <ac:spMk id="10" creationId="{17B46998-D434-BD08-EEE8-E27CC6E2209E}"/>
          </ac:spMkLst>
        </pc:spChg>
        <pc:picChg chg="add mod">
          <ac:chgData name="Muhammad Cassamo" userId="fdce8208-b601-4f8e-aa2e-995454d7cb29" providerId="ADAL" clId="{C4410EFE-ACF9-4DAD-BBF2-90773E966FBC}" dt="2024-11-25T15:48:54.162" v="231" actId="14100"/>
          <ac:picMkLst>
            <pc:docMk/>
            <pc:sldMk cId="3070478356" sldId="294"/>
            <ac:picMk id="5" creationId="{2277EAF4-A230-4866-80FB-945DB97A685B}"/>
          </ac:picMkLst>
        </pc:picChg>
      </pc:sldChg>
      <pc:sldChg chg="modSp add mod ord">
        <pc:chgData name="Muhammad Cassamo" userId="fdce8208-b601-4f8e-aa2e-995454d7cb29" providerId="ADAL" clId="{C4410EFE-ACF9-4DAD-BBF2-90773E966FBC}" dt="2024-11-24T13:58:52.055" v="189" actId="113"/>
        <pc:sldMkLst>
          <pc:docMk/>
          <pc:sldMk cId="3911191686" sldId="295"/>
        </pc:sldMkLst>
        <pc:spChg chg="mod">
          <ac:chgData name="Muhammad Cassamo" userId="fdce8208-b601-4f8e-aa2e-995454d7cb29" providerId="ADAL" clId="{C4410EFE-ACF9-4DAD-BBF2-90773E966FBC}" dt="2024-11-24T13:53:27.185" v="67" actId="1076"/>
          <ac:spMkLst>
            <pc:docMk/>
            <pc:sldMk cId="3911191686" sldId="295"/>
            <ac:spMk id="4" creationId="{315E3981-F0D7-482C-A8E0-6A57700BECA7}"/>
          </ac:spMkLst>
        </pc:spChg>
        <pc:spChg chg="mod">
          <ac:chgData name="Muhammad Cassamo" userId="fdce8208-b601-4f8e-aa2e-995454d7cb29" providerId="ADAL" clId="{C4410EFE-ACF9-4DAD-BBF2-90773E966FBC}" dt="2024-11-24T13:58:52.055" v="189" actId="113"/>
          <ac:spMkLst>
            <pc:docMk/>
            <pc:sldMk cId="3911191686" sldId="295"/>
            <ac:spMk id="16" creationId="{00572333-1CA3-40B1-9B5D-D306A247D62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t>6/27/2025</a:t>
            </a:fld>
            <a:endParaRPr lang="en-US" dirty="0"/>
          </a:p>
        </p:txBody>
      </p:sp>
      <p:sp>
        <p:nvSpPr>
          <p:cNvPr id="4" name="Footer Placeholder 3">
            <a:extLst>
              <a:ext uri="{FF2B5EF4-FFF2-40B4-BE49-F238E27FC236}">
                <a16:creationId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t>‹#›</a:t>
            </a:fld>
            <a:endParaRPr lang="en-US" dirty="0"/>
          </a:p>
        </p:txBody>
      </p:sp>
    </p:spTree>
    <p:extLst>
      <p:ext uri="{BB962C8B-B14F-4D97-AF65-F5344CB8AC3E}">
        <p14:creationId xmlns:p14="http://schemas.microsoft.com/office/powerpoint/2010/main"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t>6/27/2025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t>‹#›</a:t>
            </a:fld>
            <a:endParaRPr lang="en-US" noProof="0" dirty="0"/>
          </a:p>
        </p:txBody>
      </p:sp>
    </p:spTree>
    <p:extLst>
      <p:ext uri="{BB962C8B-B14F-4D97-AF65-F5344CB8AC3E}">
        <p14:creationId xmlns:p14="http://schemas.microsoft.com/office/powerpoint/2010/main"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https://www.youtube.com/watch?v=OVAMb6Kui6A&amp;list=WL&amp;index=14</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4</a:t>
            </a:fld>
            <a:endParaRPr lang="en-US" noProof="0" dirty="0"/>
          </a:p>
        </p:txBody>
      </p:sp>
    </p:spTree>
    <p:extLst>
      <p:ext uri="{BB962C8B-B14F-4D97-AF65-F5344CB8AC3E}">
        <p14:creationId xmlns:p14="http://schemas.microsoft.com/office/powerpoint/2010/main" val="440734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https://youtu.be/M2NFhwHyNhc?si=e00shr0dupzvmghh</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5</a:t>
            </a:fld>
            <a:endParaRPr lang="en-US" noProof="0" dirty="0"/>
          </a:p>
        </p:txBody>
      </p:sp>
    </p:spTree>
    <p:extLst>
      <p:ext uri="{BB962C8B-B14F-4D97-AF65-F5344CB8AC3E}">
        <p14:creationId xmlns:p14="http://schemas.microsoft.com/office/powerpoint/2010/main" val="742347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https://www.youtube.com/watch?v=hqtTEpUcMIY&amp;list=WL&amp;index=15</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6</a:t>
            </a:fld>
            <a:endParaRPr lang="en-US" noProof="0" dirty="0"/>
          </a:p>
        </p:txBody>
      </p:sp>
    </p:spTree>
    <p:extLst>
      <p:ext uri="{BB962C8B-B14F-4D97-AF65-F5344CB8AC3E}">
        <p14:creationId xmlns:p14="http://schemas.microsoft.com/office/powerpoint/2010/main" val="1606395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task</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14</a:t>
            </a:fld>
            <a:endParaRPr lang="en-US" noProof="0" dirty="0"/>
          </a:p>
        </p:txBody>
      </p:sp>
    </p:spTree>
    <p:extLst>
      <p:ext uri="{BB962C8B-B14F-4D97-AF65-F5344CB8AC3E}">
        <p14:creationId xmlns:p14="http://schemas.microsoft.com/office/powerpoint/2010/main" val="55577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task</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16</a:t>
            </a:fld>
            <a:endParaRPr lang="en-US" noProof="0" dirty="0"/>
          </a:p>
        </p:txBody>
      </p:sp>
    </p:spTree>
    <p:extLst>
      <p:ext uri="{BB962C8B-B14F-4D97-AF65-F5344CB8AC3E}">
        <p14:creationId xmlns:p14="http://schemas.microsoft.com/office/powerpoint/2010/main" val="879617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task</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17</a:t>
            </a:fld>
            <a:endParaRPr lang="en-US" noProof="0" dirty="0"/>
          </a:p>
        </p:txBody>
      </p:sp>
    </p:spTree>
    <p:extLst>
      <p:ext uri="{BB962C8B-B14F-4D97-AF65-F5344CB8AC3E}">
        <p14:creationId xmlns:p14="http://schemas.microsoft.com/office/powerpoint/2010/main" val="25210942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task</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18</a:t>
            </a:fld>
            <a:endParaRPr lang="en-US" noProof="0" dirty="0"/>
          </a:p>
        </p:txBody>
      </p:sp>
    </p:spTree>
    <p:extLst>
      <p:ext uri="{BB962C8B-B14F-4D97-AF65-F5344CB8AC3E}">
        <p14:creationId xmlns:p14="http://schemas.microsoft.com/office/powerpoint/2010/main" val="3271964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task</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19</a:t>
            </a:fld>
            <a:endParaRPr lang="en-US" noProof="0" dirty="0"/>
          </a:p>
        </p:txBody>
      </p:sp>
    </p:spTree>
    <p:extLst>
      <p:ext uri="{BB962C8B-B14F-4D97-AF65-F5344CB8AC3E}">
        <p14:creationId xmlns:p14="http://schemas.microsoft.com/office/powerpoint/2010/main" val="1772503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a:t>Click to edit Master subtitle style</a:t>
            </a:r>
          </a:p>
        </p:txBody>
      </p:sp>
    </p:spTree>
    <p:extLst>
      <p:ext uri="{BB962C8B-B14F-4D97-AF65-F5344CB8AC3E}">
        <p14:creationId xmlns:p14="http://schemas.microsoft.com/office/powerpoint/2010/main"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22" name="Slide Number Placeholder 4">
            <a:extLst>
              <a:ext uri="{FF2B5EF4-FFF2-40B4-BE49-F238E27FC236}">
                <a16:creationId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a:t>Click to edit Master text styles</a:t>
            </a:r>
          </a:p>
        </p:txBody>
      </p:sp>
      <p:sp>
        <p:nvSpPr>
          <p:cNvPr id="35" name="Slide Number Placeholder 4">
            <a:extLst>
              <a:ext uri="{FF2B5EF4-FFF2-40B4-BE49-F238E27FC236}">
                <a16:creationId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a:p>
            <a:pPr lvl="1"/>
            <a:r>
              <a:rPr lang="en-US" noProof="0"/>
              <a:t>Second level</a:t>
            </a:r>
          </a:p>
          <a:p>
            <a:pPr lvl="2"/>
            <a:r>
              <a:rPr lang="en-US" noProof="0"/>
              <a:t>Third level</a:t>
            </a:r>
          </a:p>
        </p:txBody>
      </p:sp>
    </p:spTree>
    <p:extLst>
      <p:ext uri="{BB962C8B-B14F-4D97-AF65-F5344CB8AC3E}">
        <p14:creationId xmlns:p14="http://schemas.microsoft.com/office/powerpoint/2010/main"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a:t>Click to edit Master text styles</a:t>
            </a:r>
          </a:p>
        </p:txBody>
      </p:sp>
    </p:spTree>
    <p:extLst>
      <p:ext uri="{BB962C8B-B14F-4D97-AF65-F5344CB8AC3E}">
        <p14:creationId xmlns:p14="http://schemas.microsoft.com/office/powerpoint/2010/main"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6" name="Text Placeholder 4">
            <a:extLst>
              <a:ext uri="{FF2B5EF4-FFF2-40B4-BE49-F238E27FC236}">
                <a16:creationId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Content Placeholder 3">
            <a:extLst>
              <a:ext uri="{FF2B5EF4-FFF2-40B4-BE49-F238E27FC236}">
                <a16:creationId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8" name="Content Placeholder 5">
            <a:extLst>
              <a:ext uri="{FF2B5EF4-FFF2-40B4-BE49-F238E27FC236}">
                <a16:creationId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1" name="Content Placeholder 3">
            <a:extLst>
              <a:ext uri="{FF2B5EF4-FFF2-40B4-BE49-F238E27FC236}">
                <a16:creationId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1" name="Picture Placeholder 8">
            <a:extLst>
              <a:ext uri="{FF2B5EF4-FFF2-40B4-BE49-F238E27FC236}">
                <a16:creationId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2" name="Picture Placeholder 8">
            <a:extLst>
              <a:ext uri="{FF2B5EF4-FFF2-40B4-BE49-F238E27FC236}">
                <a16:creationId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3" name="Picture Placeholder 8">
            <a:extLst>
              <a:ext uri="{FF2B5EF4-FFF2-40B4-BE49-F238E27FC236}">
                <a16:creationId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4" name="Picture Placeholder 8">
            <a:extLst>
              <a:ext uri="{FF2B5EF4-FFF2-40B4-BE49-F238E27FC236}">
                <a16:creationId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a:t>Click icon to add picture</a:t>
            </a:r>
            <a:endParaRPr lang="en-US" noProof="0" dirty="0"/>
          </a:p>
        </p:txBody>
      </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7" name="Text Placeholder 22">
            <a:extLst>
              <a:ext uri="{FF2B5EF4-FFF2-40B4-BE49-F238E27FC236}">
                <a16:creationId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8" name="Text Placeholder 22">
            <a:extLst>
              <a:ext uri="{FF2B5EF4-FFF2-40B4-BE49-F238E27FC236}">
                <a16:creationId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29" name="Text Placeholder 22">
            <a:extLst>
              <a:ext uri="{FF2B5EF4-FFF2-40B4-BE49-F238E27FC236}">
                <a16:creationId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0" name="Text Placeholder 22">
            <a:extLst>
              <a:ext uri="{FF2B5EF4-FFF2-40B4-BE49-F238E27FC236}">
                <a16:creationId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cxnSp>
        <p:nvCxnSpPr>
          <p:cNvPr id="7" name="Straight Connector 6">
            <a:extLst>
              <a:ext uri="{FF2B5EF4-FFF2-40B4-BE49-F238E27FC236}">
                <a16:creationId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7" name="Text Placeholder 22">
            <a:extLst>
              <a:ext uri="{FF2B5EF4-FFF2-40B4-BE49-F238E27FC236}">
                <a16:creationId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Tree>
    <p:extLst>
      <p:ext uri="{BB962C8B-B14F-4D97-AF65-F5344CB8AC3E}">
        <p14:creationId xmlns:p14="http://schemas.microsoft.com/office/powerpoint/2010/main"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a:t>Click to edit Master text styles</a:t>
            </a:r>
          </a:p>
        </p:txBody>
      </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a:t>Click to edit Master title style</a:t>
            </a:r>
          </a:p>
        </p:txBody>
      </p:sp>
      <p:grpSp>
        <p:nvGrpSpPr>
          <p:cNvPr id="15" name="Group 14">
            <a:extLst>
              <a:ext uri="{FF2B5EF4-FFF2-40B4-BE49-F238E27FC236}">
                <a16:creationId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22" name="Content Placeholder 2">
            <a:extLst>
              <a:ext uri="{FF2B5EF4-FFF2-40B4-BE49-F238E27FC236}">
                <a16:creationId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t>‹#›</a:t>
            </a:fld>
            <a:endParaRPr lang="en-US" noProof="0" dirty="0"/>
          </a:p>
        </p:txBody>
      </p:sp>
      <p:sp>
        <p:nvSpPr>
          <p:cNvPr id="5" name="Rectangle 4">
            <a:extLst>
              <a:ext uri="{FF2B5EF4-FFF2-40B4-BE49-F238E27FC236}">
                <a16:creationId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5.xml"/><Relationship Id="rId1" Type="http://schemas.openxmlformats.org/officeDocument/2006/relationships/video" Target="https://www.youtube.com/embed/OVAMb6Kui6A?feature=oembed" TargetMode="Externa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video" Target="https://www.youtube.com/embed/M2NFhwHyNhc?feature=oembed" TargetMode="Externa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video" Target="https://www.youtube.com/embed/hqtTEpUcMIY?feature=oembed" TargetMode="Externa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5.xml"/><Relationship Id="rId1" Type="http://schemas.openxmlformats.org/officeDocument/2006/relationships/video" Target="https://www.youtube.com/embed/Nc2jH5csQqk?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5.xml"/><Relationship Id="rId1" Type="http://schemas.openxmlformats.org/officeDocument/2006/relationships/video" Target="https://www.youtube.com/embed/XoNgQk7z53A?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p:txBody>
          <a:bodyPr/>
          <a:lstStyle/>
          <a:p>
            <a:r>
              <a:rPr lang="en-US" dirty="0"/>
              <a:t>Week 9</a:t>
            </a:r>
          </a:p>
        </p:txBody>
      </p:sp>
      <p:sp>
        <p:nvSpPr>
          <p:cNvPr id="3" name="Subtitle 2">
            <a:extLst>
              <a:ext uri="{FF2B5EF4-FFF2-40B4-BE49-F238E27FC236}">
                <a16:creationId xmlns:a16="http://schemas.microsoft.com/office/drawing/2014/main" id="{0D537F64-4C96-4AA8-BB21-E8053A3186DD}"/>
              </a:ext>
            </a:extLst>
          </p:cNvPr>
          <p:cNvSpPr>
            <a:spLocks noGrp="1"/>
          </p:cNvSpPr>
          <p:nvPr>
            <p:ph type="subTitle" idx="1"/>
          </p:nvPr>
        </p:nvSpPr>
        <p:spPr/>
        <p:txBody>
          <a:bodyPr/>
          <a:lstStyle/>
          <a:p>
            <a:pPr marL="0" indent="0">
              <a:buNone/>
            </a:pPr>
            <a:r>
              <a:rPr lang="en-US" dirty="0"/>
              <a:t>Muhammad Cassamo – m.cassamo@uwtsd.ac.uk</a:t>
            </a:r>
          </a:p>
        </p:txBody>
      </p:sp>
    </p:spTree>
    <p:extLst>
      <p:ext uri="{BB962C8B-B14F-4D97-AF65-F5344CB8AC3E}">
        <p14:creationId xmlns:p14="http://schemas.microsoft.com/office/powerpoint/2010/main" val="3946934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BD8413-C238-49D7-A4E1-E8FEF1811A0E}"/>
              </a:ext>
            </a:extLst>
          </p:cNvPr>
          <p:cNvSpPr>
            <a:spLocks noGrp="1"/>
          </p:cNvSpPr>
          <p:nvPr>
            <p:ph type="title"/>
          </p:nvPr>
        </p:nvSpPr>
        <p:spPr>
          <a:xfrm>
            <a:off x="342646" y="1100328"/>
            <a:ext cx="7781544" cy="859055"/>
          </a:xfrm>
        </p:spPr>
        <p:txBody>
          <a:bodyPr/>
          <a:lstStyle/>
          <a:p>
            <a:r>
              <a:rPr lang="en-US" dirty="0"/>
              <a:t>Learning outcomes</a:t>
            </a:r>
          </a:p>
        </p:txBody>
      </p:sp>
      <p:sp>
        <p:nvSpPr>
          <p:cNvPr id="5" name="Text Placeholder 4">
            <a:extLst>
              <a:ext uri="{FF2B5EF4-FFF2-40B4-BE49-F238E27FC236}">
                <a16:creationId xmlns:a16="http://schemas.microsoft.com/office/drawing/2014/main" id="{0A95F4DE-39B7-4CE2-BC1E-8B8AE662A895}"/>
              </a:ext>
            </a:extLst>
          </p:cNvPr>
          <p:cNvSpPr>
            <a:spLocks noGrp="1"/>
          </p:cNvSpPr>
          <p:nvPr>
            <p:ph type="body" idx="1"/>
          </p:nvPr>
        </p:nvSpPr>
        <p:spPr>
          <a:xfrm>
            <a:off x="342646" y="2097024"/>
            <a:ext cx="6803136" cy="2441420"/>
          </a:xfrm>
        </p:spPr>
        <p:txBody>
          <a:bodyPr>
            <a:normAutofit/>
          </a:bodyPr>
          <a:lstStyle/>
          <a:p>
            <a:pPr marL="285750" indent="-285750">
              <a:buFont typeface="Wingdings" panose="05000000000000000000" pitchFamily="2" charset="2"/>
              <a:buChar char="Ø"/>
            </a:pPr>
            <a:r>
              <a:rPr lang="en-US" dirty="0"/>
              <a:t>Understand the importance of body language in a job interview.</a:t>
            </a:r>
          </a:p>
          <a:p>
            <a:pPr marL="285750" indent="-285750">
              <a:buFont typeface="Wingdings" panose="05000000000000000000" pitchFamily="2" charset="2"/>
              <a:buChar char="Ø"/>
            </a:pPr>
            <a:r>
              <a:rPr lang="en-US" dirty="0"/>
              <a:t>To be able to prepare for behavioural questions in a job interview.</a:t>
            </a:r>
          </a:p>
          <a:p>
            <a:pPr marL="285750" indent="-285750">
              <a:buFont typeface="Wingdings" panose="05000000000000000000" pitchFamily="2" charset="2"/>
              <a:buChar char="Ø"/>
            </a:pPr>
            <a:r>
              <a:rPr lang="en-US" dirty="0"/>
              <a:t>Practice scenarios where these questions may be asked.</a:t>
            </a:r>
          </a:p>
          <a:p>
            <a:pPr marL="285750" indent="-285750">
              <a:buFont typeface="Wingdings" panose="05000000000000000000" pitchFamily="2" charset="2"/>
              <a:buChar char="Ø"/>
            </a:pPr>
            <a:r>
              <a:rPr lang="en-US" dirty="0"/>
              <a:t>Use the S.H.E.R. and S.T.A.R. methods</a:t>
            </a:r>
          </a:p>
          <a:p>
            <a:pPr marL="285750" indent="-285750">
              <a:buFont typeface="Wingdings" panose="05000000000000000000" pitchFamily="2" charset="2"/>
              <a:buChar char="Ø"/>
            </a:pPr>
            <a:r>
              <a:rPr lang="en-US" dirty="0"/>
              <a:t>Learn the L.I.S.T.E.N. method</a:t>
            </a:r>
          </a:p>
          <a:p>
            <a:pPr marL="285750" indent="-285750">
              <a:buFont typeface="Wingdings" panose="05000000000000000000" pitchFamily="2" charset="2"/>
              <a:buChar char="Ø"/>
            </a:pPr>
            <a:endParaRPr lang="en-US" dirty="0"/>
          </a:p>
        </p:txBody>
      </p:sp>
      <p:sp>
        <p:nvSpPr>
          <p:cNvPr id="2" name="Slide Number Placeholder 1">
            <a:extLst>
              <a:ext uri="{FF2B5EF4-FFF2-40B4-BE49-F238E27FC236}">
                <a16:creationId xmlns:a16="http://schemas.microsoft.com/office/drawing/2014/main" id="{0B24BF10-2B55-43AB-9F77-F1A1410384A9}"/>
              </a:ext>
            </a:extLst>
          </p:cNvPr>
          <p:cNvSpPr>
            <a:spLocks noGrp="1"/>
          </p:cNvSpPr>
          <p:nvPr>
            <p:ph type="sldNum" sz="quarter" idx="12"/>
          </p:nvPr>
        </p:nvSpPr>
        <p:spPr/>
        <p:txBody>
          <a:bodyPr/>
          <a:lstStyle/>
          <a:p>
            <a:fld id="{C263D6C4-4840-40CC-AC84-17E24B3B7BDE}" type="slidenum">
              <a:rPr lang="en-US" smtClean="0"/>
              <a:pPr/>
              <a:t>2</a:t>
            </a:fld>
            <a:endParaRPr lang="en-US" dirty="0"/>
          </a:p>
        </p:txBody>
      </p:sp>
    </p:spTree>
    <p:extLst>
      <p:ext uri="{BB962C8B-B14F-4D97-AF65-F5344CB8AC3E}">
        <p14:creationId xmlns:p14="http://schemas.microsoft.com/office/powerpoint/2010/main" val="290279431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179B88-D43C-4A31-9A52-3498E9430782}"/>
              </a:ext>
            </a:extLst>
          </p:cNvPr>
          <p:cNvSpPr>
            <a:spLocks noGrp="1"/>
          </p:cNvSpPr>
          <p:nvPr>
            <p:ph type="title"/>
          </p:nvPr>
        </p:nvSpPr>
        <p:spPr>
          <a:xfrm>
            <a:off x="76200" y="1694688"/>
            <a:ext cx="10505440" cy="1788695"/>
          </a:xfrm>
        </p:spPr>
        <p:txBody>
          <a:bodyPr>
            <a:normAutofit/>
          </a:bodyPr>
          <a:lstStyle/>
          <a:p>
            <a:r>
              <a:rPr lang="en-US" dirty="0">
                <a:solidFill>
                  <a:srgbClr val="FFC000"/>
                </a:solidFill>
              </a:rPr>
              <a:t>What did you learn last week?</a:t>
            </a:r>
          </a:p>
        </p:txBody>
      </p:sp>
      <p:sp>
        <p:nvSpPr>
          <p:cNvPr id="2" name="Slide Number Placeholder 1">
            <a:extLst>
              <a:ext uri="{FF2B5EF4-FFF2-40B4-BE49-F238E27FC236}">
                <a16:creationId xmlns:a16="http://schemas.microsoft.com/office/drawing/2014/main" id="{8B065C75-272B-4BB5-BA23-D80E8654D621}"/>
              </a:ext>
            </a:extLst>
          </p:cNvPr>
          <p:cNvSpPr>
            <a:spLocks noGrp="1"/>
          </p:cNvSpPr>
          <p:nvPr>
            <p:ph type="sldNum" sz="quarter" idx="12"/>
          </p:nvPr>
        </p:nvSpPr>
        <p:spPr/>
        <p:txBody>
          <a:bodyPr/>
          <a:lstStyle/>
          <a:p>
            <a:fld id="{C263D6C4-4840-40CC-AC84-17E24B3B7BDE}" type="slidenum">
              <a:rPr lang="en-US" smtClean="0"/>
              <a:pPr/>
              <a:t>3</a:t>
            </a:fld>
            <a:endParaRPr lang="en-US" dirty="0"/>
          </a:p>
        </p:txBody>
      </p:sp>
    </p:spTree>
    <p:extLst>
      <p:ext uri="{BB962C8B-B14F-4D97-AF65-F5344CB8AC3E}">
        <p14:creationId xmlns:p14="http://schemas.microsoft.com/office/powerpoint/2010/main" val="7098287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4</a:t>
            </a:fld>
            <a:endParaRPr lang="en-US" dirty="0"/>
          </a:p>
        </p:txBody>
      </p:sp>
      <p:pic>
        <p:nvPicPr>
          <p:cNvPr id="3" name="Online Media 2" title="Job Interview   Good Example copy">
            <a:hlinkClick r:id="" action="ppaction://media"/>
            <a:extLst>
              <a:ext uri="{FF2B5EF4-FFF2-40B4-BE49-F238E27FC236}">
                <a16:creationId xmlns:a16="http://schemas.microsoft.com/office/drawing/2014/main" id="{33D37FF2-AE3D-410E-92F7-6B2F460D7FEC}"/>
              </a:ext>
            </a:extLst>
          </p:cNvPr>
          <p:cNvPicPr>
            <a:picLocks noRot="1" noChangeAspect="1"/>
          </p:cNvPicPr>
          <p:nvPr>
            <a:videoFile r:link="rId1"/>
          </p:nvPr>
        </p:nvPicPr>
        <p:blipFill>
          <a:blip r:embed="rId4"/>
          <a:stretch>
            <a:fillRect/>
          </a:stretch>
        </p:blipFill>
        <p:spPr>
          <a:xfrm>
            <a:off x="60960" y="78377"/>
            <a:ext cx="12070080" cy="6696892"/>
          </a:xfrm>
          <a:prstGeom prst="rect">
            <a:avLst/>
          </a:prstGeom>
        </p:spPr>
      </p:pic>
    </p:spTree>
    <p:extLst>
      <p:ext uri="{BB962C8B-B14F-4D97-AF65-F5344CB8AC3E}">
        <p14:creationId xmlns:p14="http://schemas.microsoft.com/office/powerpoint/2010/main" val="3733486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5</a:t>
            </a:fld>
            <a:endParaRPr lang="en-US" dirty="0"/>
          </a:p>
        </p:txBody>
      </p:sp>
      <p:pic>
        <p:nvPicPr>
          <p:cNvPr id="8" name="Online Media 7" title="Body Language Experts Break Down Job Interview Etiquette | WIRED">
            <a:hlinkClick r:id="" action="ppaction://media"/>
            <a:extLst>
              <a:ext uri="{FF2B5EF4-FFF2-40B4-BE49-F238E27FC236}">
                <a16:creationId xmlns:a16="http://schemas.microsoft.com/office/drawing/2014/main" id="{6C350BB7-49D1-4FBF-9BDF-7E68F4A5C2DC}"/>
              </a:ext>
            </a:extLst>
          </p:cNvPr>
          <p:cNvPicPr>
            <a:picLocks noRot="1" noChangeAspect="1"/>
          </p:cNvPicPr>
          <p:nvPr>
            <a:videoFile r:link="rId1"/>
          </p:nvPr>
        </p:nvPicPr>
        <p:blipFill>
          <a:blip r:embed="rId4"/>
          <a:stretch>
            <a:fillRect/>
          </a:stretch>
        </p:blipFill>
        <p:spPr>
          <a:xfrm>
            <a:off x="42672" y="42672"/>
            <a:ext cx="12088368" cy="6760464"/>
          </a:xfrm>
          <a:prstGeom prst="rect">
            <a:avLst/>
          </a:prstGeom>
        </p:spPr>
      </p:pic>
    </p:spTree>
    <p:extLst>
      <p:ext uri="{BB962C8B-B14F-4D97-AF65-F5344CB8AC3E}">
        <p14:creationId xmlns:p14="http://schemas.microsoft.com/office/powerpoint/2010/main" val="3455067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6</a:t>
            </a:fld>
            <a:endParaRPr lang="en-US" dirty="0"/>
          </a:p>
        </p:txBody>
      </p:sp>
      <p:pic>
        <p:nvPicPr>
          <p:cNvPr id="3" name="Online Media 2" title="17 JOB INTERVIEW DOs AND DON’Ts!">
            <a:hlinkClick r:id="" action="ppaction://media"/>
            <a:extLst>
              <a:ext uri="{FF2B5EF4-FFF2-40B4-BE49-F238E27FC236}">
                <a16:creationId xmlns:a16="http://schemas.microsoft.com/office/drawing/2014/main" id="{CAB9DD29-8034-4432-944A-4CC6FEB59BD2}"/>
              </a:ext>
            </a:extLst>
          </p:cNvPr>
          <p:cNvPicPr>
            <a:picLocks noRot="1" noChangeAspect="1"/>
          </p:cNvPicPr>
          <p:nvPr>
            <a:videoFile r:link="rId1"/>
          </p:nvPr>
        </p:nvPicPr>
        <p:blipFill>
          <a:blip r:embed="rId4"/>
          <a:stretch>
            <a:fillRect/>
          </a:stretch>
        </p:blipFill>
        <p:spPr>
          <a:xfrm>
            <a:off x="69669" y="69669"/>
            <a:ext cx="12035245" cy="6705600"/>
          </a:xfrm>
          <a:prstGeom prst="rect">
            <a:avLst/>
          </a:prstGeom>
        </p:spPr>
      </p:pic>
    </p:spTree>
    <p:extLst>
      <p:ext uri="{BB962C8B-B14F-4D97-AF65-F5344CB8AC3E}">
        <p14:creationId xmlns:p14="http://schemas.microsoft.com/office/powerpoint/2010/main" val="760500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60960" y="69830"/>
            <a:ext cx="11214100" cy="535531"/>
          </a:xfrm>
        </p:spPr>
        <p:txBody>
          <a:bodyPr/>
          <a:lstStyle/>
          <a:p>
            <a:r>
              <a:rPr lang="en-US" dirty="0"/>
              <a:t>Behavioural interview questions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7</a:t>
            </a:fld>
            <a:endParaRPr lang="en-US" dirty="0"/>
          </a:p>
        </p:txBody>
      </p:sp>
      <p:sp>
        <p:nvSpPr>
          <p:cNvPr id="16" name="TextBox 15">
            <a:extLst>
              <a:ext uri="{FF2B5EF4-FFF2-40B4-BE49-F238E27FC236}">
                <a16:creationId xmlns:a16="http://schemas.microsoft.com/office/drawing/2014/main" id="{00572333-1CA3-40B1-9B5D-D306A247D620}"/>
              </a:ext>
            </a:extLst>
          </p:cNvPr>
          <p:cNvSpPr txBox="1"/>
          <p:nvPr/>
        </p:nvSpPr>
        <p:spPr>
          <a:xfrm>
            <a:off x="60960" y="1402080"/>
            <a:ext cx="11974286" cy="5601533"/>
          </a:xfrm>
          <a:prstGeom prst="rect">
            <a:avLst/>
          </a:prstGeom>
          <a:noFill/>
        </p:spPr>
        <p:txBody>
          <a:bodyPr wrap="square" rtlCol="0">
            <a:spAutoFit/>
          </a:bodyPr>
          <a:lstStyle/>
          <a:p>
            <a:r>
              <a:rPr lang="en-GB" sz="1700" dirty="0">
                <a:solidFill>
                  <a:srgbClr val="FFC000"/>
                </a:solidFill>
              </a:rPr>
              <a:t>What are behavioural interview questions and why are they important?</a:t>
            </a:r>
          </a:p>
          <a:p>
            <a:r>
              <a:rPr lang="en-GB" sz="1700" dirty="0">
                <a:solidFill>
                  <a:schemeClr val="bg1"/>
                </a:solidFill>
              </a:rPr>
              <a:t>Behavioural-based interview questions are questions based on how an interviewee acted in a specific situation they experienced in their previous or current roles. They require interviewees to describe a situation they faced in a previous role or project, how they approached it, what actions they took, and what results they achieved.</a:t>
            </a:r>
          </a:p>
          <a:p>
            <a:r>
              <a:rPr lang="en-GB" sz="1700" dirty="0">
                <a:solidFill>
                  <a:schemeClr val="bg1"/>
                </a:solidFill>
              </a:rPr>
              <a:t>These types of questions prove popular as they allow you to evaluate a candidate’s competencies, while being able to evaluate their past performance and behaviour and is a technique used by many hiring managers to help evaluate a candidate's future performance. </a:t>
            </a:r>
          </a:p>
          <a:p>
            <a:r>
              <a:rPr lang="en-GB" sz="1700" dirty="0">
                <a:solidFill>
                  <a:schemeClr val="bg1"/>
                </a:solidFill>
              </a:rPr>
              <a:t>Why employers use behavioural questions:</a:t>
            </a:r>
          </a:p>
          <a:p>
            <a:pPr marL="285750" indent="-285750">
              <a:buFont typeface="Wingdings" panose="05000000000000000000" pitchFamily="2" charset="2"/>
              <a:buChar char="q"/>
            </a:pPr>
            <a:r>
              <a:rPr lang="en-GB" sz="1700" dirty="0">
                <a:solidFill>
                  <a:schemeClr val="bg1"/>
                </a:solidFill>
              </a:rPr>
              <a:t>Helps streamline the interview and hiring process.</a:t>
            </a:r>
          </a:p>
          <a:p>
            <a:pPr marL="285750" indent="-285750">
              <a:buFont typeface="Wingdings" panose="05000000000000000000" pitchFamily="2" charset="2"/>
              <a:buChar char="q"/>
            </a:pPr>
            <a:r>
              <a:rPr lang="en-GB" sz="1700" dirty="0">
                <a:solidFill>
                  <a:schemeClr val="bg1"/>
                </a:solidFill>
              </a:rPr>
              <a:t>They learn what you really need to know about the candidate.</a:t>
            </a:r>
          </a:p>
          <a:p>
            <a:pPr marL="285750" indent="-285750">
              <a:buFont typeface="Wingdings" panose="05000000000000000000" pitchFamily="2" charset="2"/>
              <a:buChar char="q"/>
            </a:pPr>
            <a:r>
              <a:rPr lang="en-GB" sz="1700" dirty="0">
                <a:solidFill>
                  <a:schemeClr val="bg1"/>
                </a:solidFill>
              </a:rPr>
              <a:t>Behavioural interviewing predicts future behaviour—good or bad.</a:t>
            </a:r>
          </a:p>
          <a:p>
            <a:pPr marL="285750" indent="-285750">
              <a:buFont typeface="Wingdings" panose="05000000000000000000" pitchFamily="2" charset="2"/>
              <a:buChar char="q"/>
            </a:pPr>
            <a:r>
              <a:rPr lang="en-GB" sz="1700" dirty="0">
                <a:solidFill>
                  <a:schemeClr val="bg1"/>
                </a:solidFill>
              </a:rPr>
              <a:t>They avoid making the wrong decision based on a gut feeling. (structured and objective evaluation)</a:t>
            </a:r>
          </a:p>
          <a:p>
            <a:pPr marL="285750" indent="-285750">
              <a:buFont typeface="Wingdings" panose="05000000000000000000" pitchFamily="2" charset="2"/>
              <a:buChar char="q"/>
            </a:pPr>
            <a:r>
              <a:rPr lang="en-GB" sz="1700" dirty="0">
                <a:solidFill>
                  <a:schemeClr val="bg1"/>
                </a:solidFill>
              </a:rPr>
              <a:t>Comprehensive soft skills assessment.</a:t>
            </a:r>
          </a:p>
          <a:p>
            <a:pPr marL="285750" indent="-285750">
              <a:buFont typeface="Wingdings" panose="05000000000000000000" pitchFamily="2" charset="2"/>
              <a:buChar char="q"/>
            </a:pPr>
            <a:r>
              <a:rPr lang="en-GB" sz="1700" dirty="0">
                <a:solidFill>
                  <a:schemeClr val="bg1"/>
                </a:solidFill>
              </a:rPr>
              <a:t>Culture add evaluation.</a:t>
            </a:r>
          </a:p>
          <a:p>
            <a:pPr marL="285750" indent="-285750">
              <a:buFont typeface="Wingdings" panose="05000000000000000000" pitchFamily="2" charset="2"/>
              <a:buChar char="q"/>
            </a:pPr>
            <a:r>
              <a:rPr lang="en-GB" sz="1700" dirty="0">
                <a:solidFill>
                  <a:schemeClr val="bg1"/>
                </a:solidFill>
              </a:rPr>
              <a:t>Allows candidates to expand on information.</a:t>
            </a:r>
          </a:p>
          <a:p>
            <a:pPr marL="285750" indent="-285750">
              <a:buFont typeface="Wingdings" panose="05000000000000000000" pitchFamily="2" charset="2"/>
              <a:buChar char="q"/>
            </a:pPr>
            <a:r>
              <a:rPr lang="en-GB" sz="1700" dirty="0">
                <a:solidFill>
                  <a:schemeClr val="bg1"/>
                </a:solidFill>
              </a:rPr>
              <a:t>Enables the candidate to consider their behaviour.</a:t>
            </a:r>
          </a:p>
          <a:p>
            <a:endParaRPr lang="en-GB" sz="1700" dirty="0">
              <a:solidFill>
                <a:schemeClr val="bg1"/>
              </a:solidFill>
            </a:endParaRPr>
          </a:p>
          <a:p>
            <a:pPr marL="285750" indent="-285750">
              <a:buFont typeface="Wingdings" panose="05000000000000000000" pitchFamily="2" charset="2"/>
              <a:buChar char="v"/>
            </a:pPr>
            <a:r>
              <a:rPr lang="en-GB" sz="1700" dirty="0">
                <a:solidFill>
                  <a:srgbClr val="FF0000"/>
                </a:solidFill>
              </a:rPr>
              <a:t>It may emphasise negative situations.</a:t>
            </a:r>
          </a:p>
          <a:p>
            <a:pPr marL="285750" indent="-285750">
              <a:buFont typeface="Wingdings" panose="05000000000000000000" pitchFamily="2" charset="2"/>
              <a:buChar char="v"/>
            </a:pPr>
            <a:r>
              <a:rPr lang="en-GB" sz="1700" dirty="0">
                <a:solidFill>
                  <a:srgbClr val="FF0000"/>
                </a:solidFill>
              </a:rPr>
              <a:t>It can be challenging for interviewers to prepare.</a:t>
            </a:r>
          </a:p>
          <a:p>
            <a:pPr marL="285750" indent="-285750">
              <a:buFont typeface="Wingdings" panose="05000000000000000000" pitchFamily="2" charset="2"/>
              <a:buChar char="v"/>
            </a:pPr>
            <a:r>
              <a:rPr lang="en-GB" sz="1700" dirty="0">
                <a:solidFill>
                  <a:srgbClr val="FF0000"/>
                </a:solidFill>
              </a:rPr>
              <a:t>It is not always an accurate predictor of future behaviour. </a:t>
            </a:r>
          </a:p>
          <a:p>
            <a:endParaRPr lang="en-GB" dirty="0">
              <a:solidFill>
                <a:schemeClr val="bg1"/>
              </a:solidFill>
            </a:endParaRPr>
          </a:p>
        </p:txBody>
      </p:sp>
    </p:spTree>
    <p:extLst>
      <p:ext uri="{BB962C8B-B14F-4D97-AF65-F5344CB8AC3E}">
        <p14:creationId xmlns:p14="http://schemas.microsoft.com/office/powerpoint/2010/main" val="3607270498"/>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6">
                                            <p:txEl>
                                              <p:pRg st="4" end="4"/>
                                            </p:txEl>
                                          </p:spTgt>
                                        </p:tgtEl>
                                        <p:attrNameLst>
                                          <p:attrName>style.visibility</p:attrName>
                                        </p:attrNameLst>
                                      </p:cBhvr>
                                      <p:to>
                                        <p:strVal val="visible"/>
                                      </p:to>
                                    </p:set>
                                    <p:animEffect transition="in" filter="wipe(down)">
                                      <p:cBhvr>
                                        <p:cTn id="7" dur="580">
                                          <p:stCondLst>
                                            <p:cond delay="0"/>
                                          </p:stCondLst>
                                        </p:cTn>
                                        <p:tgtEl>
                                          <p:spTgt spid="16">
                                            <p:txEl>
                                              <p:pRg st="4" end="4"/>
                                            </p:txEl>
                                          </p:spTgt>
                                        </p:tgtEl>
                                      </p:cBhvr>
                                    </p:animEffect>
                                    <p:anim calcmode="lin" valueType="num">
                                      <p:cBhvr>
                                        <p:cTn id="8" dur="1822" tmFilter="0,0; 0.14,0.36; 0.43,0.73; 0.71,0.91; 1.0,1.0">
                                          <p:stCondLst>
                                            <p:cond delay="0"/>
                                          </p:stCondLst>
                                        </p:cTn>
                                        <p:tgtEl>
                                          <p:spTgt spid="16">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xEl>
                                              <p:pRg st="4" end="4"/>
                                            </p:txEl>
                                          </p:spTgt>
                                        </p:tgtEl>
                                      </p:cBhvr>
                                      <p:to x="100000" y="60000"/>
                                    </p:animScale>
                                    <p:animScale>
                                      <p:cBhvr>
                                        <p:cTn id="14" dur="166" decel="50000">
                                          <p:stCondLst>
                                            <p:cond delay="676"/>
                                          </p:stCondLst>
                                        </p:cTn>
                                        <p:tgtEl>
                                          <p:spTgt spid="16">
                                            <p:txEl>
                                              <p:pRg st="4" end="4"/>
                                            </p:txEl>
                                          </p:spTgt>
                                        </p:tgtEl>
                                      </p:cBhvr>
                                      <p:to x="100000" y="100000"/>
                                    </p:animScale>
                                    <p:animScale>
                                      <p:cBhvr>
                                        <p:cTn id="15" dur="26">
                                          <p:stCondLst>
                                            <p:cond delay="1312"/>
                                          </p:stCondLst>
                                        </p:cTn>
                                        <p:tgtEl>
                                          <p:spTgt spid="16">
                                            <p:txEl>
                                              <p:pRg st="4" end="4"/>
                                            </p:txEl>
                                          </p:spTgt>
                                        </p:tgtEl>
                                      </p:cBhvr>
                                      <p:to x="100000" y="80000"/>
                                    </p:animScale>
                                    <p:animScale>
                                      <p:cBhvr>
                                        <p:cTn id="16" dur="166" decel="50000">
                                          <p:stCondLst>
                                            <p:cond delay="1338"/>
                                          </p:stCondLst>
                                        </p:cTn>
                                        <p:tgtEl>
                                          <p:spTgt spid="16">
                                            <p:txEl>
                                              <p:pRg st="4" end="4"/>
                                            </p:txEl>
                                          </p:spTgt>
                                        </p:tgtEl>
                                      </p:cBhvr>
                                      <p:to x="100000" y="100000"/>
                                    </p:animScale>
                                    <p:animScale>
                                      <p:cBhvr>
                                        <p:cTn id="17" dur="26">
                                          <p:stCondLst>
                                            <p:cond delay="1642"/>
                                          </p:stCondLst>
                                        </p:cTn>
                                        <p:tgtEl>
                                          <p:spTgt spid="16">
                                            <p:txEl>
                                              <p:pRg st="4" end="4"/>
                                            </p:txEl>
                                          </p:spTgt>
                                        </p:tgtEl>
                                      </p:cBhvr>
                                      <p:to x="100000" y="90000"/>
                                    </p:animScale>
                                    <p:animScale>
                                      <p:cBhvr>
                                        <p:cTn id="18" dur="166" decel="50000">
                                          <p:stCondLst>
                                            <p:cond delay="1668"/>
                                          </p:stCondLst>
                                        </p:cTn>
                                        <p:tgtEl>
                                          <p:spTgt spid="16">
                                            <p:txEl>
                                              <p:pRg st="4" end="4"/>
                                            </p:txEl>
                                          </p:spTgt>
                                        </p:tgtEl>
                                      </p:cBhvr>
                                      <p:to x="100000" y="100000"/>
                                    </p:animScale>
                                    <p:animScale>
                                      <p:cBhvr>
                                        <p:cTn id="19" dur="26">
                                          <p:stCondLst>
                                            <p:cond delay="1808"/>
                                          </p:stCondLst>
                                        </p:cTn>
                                        <p:tgtEl>
                                          <p:spTgt spid="16">
                                            <p:txEl>
                                              <p:pRg st="4" end="4"/>
                                            </p:txEl>
                                          </p:spTgt>
                                        </p:tgtEl>
                                      </p:cBhvr>
                                      <p:to x="100000" y="95000"/>
                                    </p:animScale>
                                    <p:animScale>
                                      <p:cBhvr>
                                        <p:cTn id="20" dur="166" decel="50000">
                                          <p:stCondLst>
                                            <p:cond delay="1834"/>
                                          </p:stCondLst>
                                        </p:cTn>
                                        <p:tgtEl>
                                          <p:spTgt spid="16">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6">
                                            <p:txEl>
                                              <p:pRg st="5" end="5"/>
                                            </p:txEl>
                                          </p:spTgt>
                                        </p:tgtEl>
                                        <p:attrNameLst>
                                          <p:attrName>style.visibility</p:attrName>
                                        </p:attrNameLst>
                                      </p:cBhvr>
                                      <p:to>
                                        <p:strVal val="visible"/>
                                      </p:to>
                                    </p:set>
                                    <p:animEffect transition="in" filter="wipe(down)">
                                      <p:cBhvr>
                                        <p:cTn id="25" dur="580">
                                          <p:stCondLst>
                                            <p:cond delay="0"/>
                                          </p:stCondLst>
                                        </p:cTn>
                                        <p:tgtEl>
                                          <p:spTgt spid="16">
                                            <p:txEl>
                                              <p:pRg st="5" end="5"/>
                                            </p:txEl>
                                          </p:spTgt>
                                        </p:tgtEl>
                                      </p:cBhvr>
                                    </p:animEffect>
                                    <p:anim calcmode="lin" valueType="num">
                                      <p:cBhvr>
                                        <p:cTn id="26" dur="1822" tmFilter="0,0; 0.14,0.36; 0.43,0.73; 0.71,0.91; 1.0,1.0">
                                          <p:stCondLst>
                                            <p:cond delay="0"/>
                                          </p:stCondLst>
                                        </p:cTn>
                                        <p:tgtEl>
                                          <p:spTgt spid="16">
                                            <p:txEl>
                                              <p:pRg st="5" end="5"/>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6">
                                            <p:txEl>
                                              <p:pRg st="5" end="5"/>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6">
                                            <p:txEl>
                                              <p:pRg st="5" end="5"/>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6">
                                            <p:txEl>
                                              <p:pRg st="5" end="5"/>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6">
                                            <p:txEl>
                                              <p:pRg st="5" end="5"/>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16">
                                            <p:txEl>
                                              <p:pRg st="5" end="5"/>
                                            </p:txEl>
                                          </p:spTgt>
                                        </p:tgtEl>
                                      </p:cBhvr>
                                      <p:to x="100000" y="60000"/>
                                    </p:animScale>
                                    <p:animScale>
                                      <p:cBhvr>
                                        <p:cTn id="32" dur="166" decel="50000">
                                          <p:stCondLst>
                                            <p:cond delay="676"/>
                                          </p:stCondLst>
                                        </p:cTn>
                                        <p:tgtEl>
                                          <p:spTgt spid="16">
                                            <p:txEl>
                                              <p:pRg st="5" end="5"/>
                                            </p:txEl>
                                          </p:spTgt>
                                        </p:tgtEl>
                                      </p:cBhvr>
                                      <p:to x="100000" y="100000"/>
                                    </p:animScale>
                                    <p:animScale>
                                      <p:cBhvr>
                                        <p:cTn id="33" dur="26">
                                          <p:stCondLst>
                                            <p:cond delay="1312"/>
                                          </p:stCondLst>
                                        </p:cTn>
                                        <p:tgtEl>
                                          <p:spTgt spid="16">
                                            <p:txEl>
                                              <p:pRg st="5" end="5"/>
                                            </p:txEl>
                                          </p:spTgt>
                                        </p:tgtEl>
                                      </p:cBhvr>
                                      <p:to x="100000" y="80000"/>
                                    </p:animScale>
                                    <p:animScale>
                                      <p:cBhvr>
                                        <p:cTn id="34" dur="166" decel="50000">
                                          <p:stCondLst>
                                            <p:cond delay="1338"/>
                                          </p:stCondLst>
                                        </p:cTn>
                                        <p:tgtEl>
                                          <p:spTgt spid="16">
                                            <p:txEl>
                                              <p:pRg st="5" end="5"/>
                                            </p:txEl>
                                          </p:spTgt>
                                        </p:tgtEl>
                                      </p:cBhvr>
                                      <p:to x="100000" y="100000"/>
                                    </p:animScale>
                                    <p:animScale>
                                      <p:cBhvr>
                                        <p:cTn id="35" dur="26">
                                          <p:stCondLst>
                                            <p:cond delay="1642"/>
                                          </p:stCondLst>
                                        </p:cTn>
                                        <p:tgtEl>
                                          <p:spTgt spid="16">
                                            <p:txEl>
                                              <p:pRg st="5" end="5"/>
                                            </p:txEl>
                                          </p:spTgt>
                                        </p:tgtEl>
                                      </p:cBhvr>
                                      <p:to x="100000" y="90000"/>
                                    </p:animScale>
                                    <p:animScale>
                                      <p:cBhvr>
                                        <p:cTn id="36" dur="166" decel="50000">
                                          <p:stCondLst>
                                            <p:cond delay="1668"/>
                                          </p:stCondLst>
                                        </p:cTn>
                                        <p:tgtEl>
                                          <p:spTgt spid="16">
                                            <p:txEl>
                                              <p:pRg st="5" end="5"/>
                                            </p:txEl>
                                          </p:spTgt>
                                        </p:tgtEl>
                                      </p:cBhvr>
                                      <p:to x="100000" y="100000"/>
                                    </p:animScale>
                                    <p:animScale>
                                      <p:cBhvr>
                                        <p:cTn id="37" dur="26">
                                          <p:stCondLst>
                                            <p:cond delay="1808"/>
                                          </p:stCondLst>
                                        </p:cTn>
                                        <p:tgtEl>
                                          <p:spTgt spid="16">
                                            <p:txEl>
                                              <p:pRg st="5" end="5"/>
                                            </p:txEl>
                                          </p:spTgt>
                                        </p:tgtEl>
                                      </p:cBhvr>
                                      <p:to x="100000" y="95000"/>
                                    </p:animScale>
                                    <p:animScale>
                                      <p:cBhvr>
                                        <p:cTn id="38" dur="166" decel="50000">
                                          <p:stCondLst>
                                            <p:cond delay="1834"/>
                                          </p:stCondLst>
                                        </p:cTn>
                                        <p:tgtEl>
                                          <p:spTgt spid="16">
                                            <p:txEl>
                                              <p:pRg st="5" end="5"/>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6">
                                            <p:txEl>
                                              <p:pRg st="6" end="6"/>
                                            </p:txEl>
                                          </p:spTgt>
                                        </p:tgtEl>
                                        <p:attrNameLst>
                                          <p:attrName>style.visibility</p:attrName>
                                        </p:attrNameLst>
                                      </p:cBhvr>
                                      <p:to>
                                        <p:strVal val="visible"/>
                                      </p:to>
                                    </p:set>
                                    <p:animEffect transition="in" filter="wipe(down)">
                                      <p:cBhvr>
                                        <p:cTn id="43" dur="580">
                                          <p:stCondLst>
                                            <p:cond delay="0"/>
                                          </p:stCondLst>
                                        </p:cTn>
                                        <p:tgtEl>
                                          <p:spTgt spid="16">
                                            <p:txEl>
                                              <p:pRg st="6" end="6"/>
                                            </p:txEl>
                                          </p:spTgt>
                                        </p:tgtEl>
                                      </p:cBhvr>
                                    </p:animEffect>
                                    <p:anim calcmode="lin" valueType="num">
                                      <p:cBhvr>
                                        <p:cTn id="44" dur="1822" tmFilter="0,0; 0.14,0.36; 0.43,0.73; 0.71,0.91; 1.0,1.0">
                                          <p:stCondLst>
                                            <p:cond delay="0"/>
                                          </p:stCondLst>
                                        </p:cTn>
                                        <p:tgtEl>
                                          <p:spTgt spid="16">
                                            <p:txEl>
                                              <p:pRg st="6" end="6"/>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6">
                                            <p:txEl>
                                              <p:pRg st="6" end="6"/>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6">
                                            <p:txEl>
                                              <p:pRg st="6" end="6"/>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6">
                                            <p:txEl>
                                              <p:pRg st="6" end="6"/>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6">
                                            <p:txEl>
                                              <p:pRg st="6" end="6"/>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16">
                                            <p:txEl>
                                              <p:pRg st="6" end="6"/>
                                            </p:txEl>
                                          </p:spTgt>
                                        </p:tgtEl>
                                      </p:cBhvr>
                                      <p:to x="100000" y="60000"/>
                                    </p:animScale>
                                    <p:animScale>
                                      <p:cBhvr>
                                        <p:cTn id="50" dur="166" decel="50000">
                                          <p:stCondLst>
                                            <p:cond delay="676"/>
                                          </p:stCondLst>
                                        </p:cTn>
                                        <p:tgtEl>
                                          <p:spTgt spid="16">
                                            <p:txEl>
                                              <p:pRg st="6" end="6"/>
                                            </p:txEl>
                                          </p:spTgt>
                                        </p:tgtEl>
                                      </p:cBhvr>
                                      <p:to x="100000" y="100000"/>
                                    </p:animScale>
                                    <p:animScale>
                                      <p:cBhvr>
                                        <p:cTn id="51" dur="26">
                                          <p:stCondLst>
                                            <p:cond delay="1312"/>
                                          </p:stCondLst>
                                        </p:cTn>
                                        <p:tgtEl>
                                          <p:spTgt spid="16">
                                            <p:txEl>
                                              <p:pRg st="6" end="6"/>
                                            </p:txEl>
                                          </p:spTgt>
                                        </p:tgtEl>
                                      </p:cBhvr>
                                      <p:to x="100000" y="80000"/>
                                    </p:animScale>
                                    <p:animScale>
                                      <p:cBhvr>
                                        <p:cTn id="52" dur="166" decel="50000">
                                          <p:stCondLst>
                                            <p:cond delay="1338"/>
                                          </p:stCondLst>
                                        </p:cTn>
                                        <p:tgtEl>
                                          <p:spTgt spid="16">
                                            <p:txEl>
                                              <p:pRg st="6" end="6"/>
                                            </p:txEl>
                                          </p:spTgt>
                                        </p:tgtEl>
                                      </p:cBhvr>
                                      <p:to x="100000" y="100000"/>
                                    </p:animScale>
                                    <p:animScale>
                                      <p:cBhvr>
                                        <p:cTn id="53" dur="26">
                                          <p:stCondLst>
                                            <p:cond delay="1642"/>
                                          </p:stCondLst>
                                        </p:cTn>
                                        <p:tgtEl>
                                          <p:spTgt spid="16">
                                            <p:txEl>
                                              <p:pRg st="6" end="6"/>
                                            </p:txEl>
                                          </p:spTgt>
                                        </p:tgtEl>
                                      </p:cBhvr>
                                      <p:to x="100000" y="90000"/>
                                    </p:animScale>
                                    <p:animScale>
                                      <p:cBhvr>
                                        <p:cTn id="54" dur="166" decel="50000">
                                          <p:stCondLst>
                                            <p:cond delay="1668"/>
                                          </p:stCondLst>
                                        </p:cTn>
                                        <p:tgtEl>
                                          <p:spTgt spid="16">
                                            <p:txEl>
                                              <p:pRg st="6" end="6"/>
                                            </p:txEl>
                                          </p:spTgt>
                                        </p:tgtEl>
                                      </p:cBhvr>
                                      <p:to x="100000" y="100000"/>
                                    </p:animScale>
                                    <p:animScale>
                                      <p:cBhvr>
                                        <p:cTn id="55" dur="26">
                                          <p:stCondLst>
                                            <p:cond delay="1808"/>
                                          </p:stCondLst>
                                        </p:cTn>
                                        <p:tgtEl>
                                          <p:spTgt spid="16">
                                            <p:txEl>
                                              <p:pRg st="6" end="6"/>
                                            </p:txEl>
                                          </p:spTgt>
                                        </p:tgtEl>
                                      </p:cBhvr>
                                      <p:to x="100000" y="95000"/>
                                    </p:animScale>
                                    <p:animScale>
                                      <p:cBhvr>
                                        <p:cTn id="56" dur="166" decel="50000">
                                          <p:stCondLst>
                                            <p:cond delay="1834"/>
                                          </p:stCondLst>
                                        </p:cTn>
                                        <p:tgtEl>
                                          <p:spTgt spid="16">
                                            <p:txEl>
                                              <p:pRg st="6" end="6"/>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6">
                                            <p:txEl>
                                              <p:pRg st="7" end="7"/>
                                            </p:txEl>
                                          </p:spTgt>
                                        </p:tgtEl>
                                        <p:attrNameLst>
                                          <p:attrName>style.visibility</p:attrName>
                                        </p:attrNameLst>
                                      </p:cBhvr>
                                      <p:to>
                                        <p:strVal val="visible"/>
                                      </p:to>
                                    </p:set>
                                    <p:animEffect transition="in" filter="wipe(down)">
                                      <p:cBhvr>
                                        <p:cTn id="61" dur="580">
                                          <p:stCondLst>
                                            <p:cond delay="0"/>
                                          </p:stCondLst>
                                        </p:cTn>
                                        <p:tgtEl>
                                          <p:spTgt spid="16">
                                            <p:txEl>
                                              <p:pRg st="7" end="7"/>
                                            </p:txEl>
                                          </p:spTgt>
                                        </p:tgtEl>
                                      </p:cBhvr>
                                    </p:animEffect>
                                    <p:anim calcmode="lin" valueType="num">
                                      <p:cBhvr>
                                        <p:cTn id="62" dur="1822" tmFilter="0,0; 0.14,0.36; 0.43,0.73; 0.71,0.91; 1.0,1.0">
                                          <p:stCondLst>
                                            <p:cond delay="0"/>
                                          </p:stCondLst>
                                        </p:cTn>
                                        <p:tgtEl>
                                          <p:spTgt spid="16">
                                            <p:txEl>
                                              <p:pRg st="7" end="7"/>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6">
                                            <p:txEl>
                                              <p:pRg st="7" end="7"/>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6">
                                            <p:txEl>
                                              <p:pRg st="7" end="7"/>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6">
                                            <p:txEl>
                                              <p:pRg st="7" end="7"/>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6">
                                            <p:txEl>
                                              <p:pRg st="7" end="7"/>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16">
                                            <p:txEl>
                                              <p:pRg st="7" end="7"/>
                                            </p:txEl>
                                          </p:spTgt>
                                        </p:tgtEl>
                                      </p:cBhvr>
                                      <p:to x="100000" y="60000"/>
                                    </p:animScale>
                                    <p:animScale>
                                      <p:cBhvr>
                                        <p:cTn id="68" dur="166" decel="50000">
                                          <p:stCondLst>
                                            <p:cond delay="676"/>
                                          </p:stCondLst>
                                        </p:cTn>
                                        <p:tgtEl>
                                          <p:spTgt spid="16">
                                            <p:txEl>
                                              <p:pRg st="7" end="7"/>
                                            </p:txEl>
                                          </p:spTgt>
                                        </p:tgtEl>
                                      </p:cBhvr>
                                      <p:to x="100000" y="100000"/>
                                    </p:animScale>
                                    <p:animScale>
                                      <p:cBhvr>
                                        <p:cTn id="69" dur="26">
                                          <p:stCondLst>
                                            <p:cond delay="1312"/>
                                          </p:stCondLst>
                                        </p:cTn>
                                        <p:tgtEl>
                                          <p:spTgt spid="16">
                                            <p:txEl>
                                              <p:pRg st="7" end="7"/>
                                            </p:txEl>
                                          </p:spTgt>
                                        </p:tgtEl>
                                      </p:cBhvr>
                                      <p:to x="100000" y="80000"/>
                                    </p:animScale>
                                    <p:animScale>
                                      <p:cBhvr>
                                        <p:cTn id="70" dur="166" decel="50000">
                                          <p:stCondLst>
                                            <p:cond delay="1338"/>
                                          </p:stCondLst>
                                        </p:cTn>
                                        <p:tgtEl>
                                          <p:spTgt spid="16">
                                            <p:txEl>
                                              <p:pRg st="7" end="7"/>
                                            </p:txEl>
                                          </p:spTgt>
                                        </p:tgtEl>
                                      </p:cBhvr>
                                      <p:to x="100000" y="100000"/>
                                    </p:animScale>
                                    <p:animScale>
                                      <p:cBhvr>
                                        <p:cTn id="71" dur="26">
                                          <p:stCondLst>
                                            <p:cond delay="1642"/>
                                          </p:stCondLst>
                                        </p:cTn>
                                        <p:tgtEl>
                                          <p:spTgt spid="16">
                                            <p:txEl>
                                              <p:pRg st="7" end="7"/>
                                            </p:txEl>
                                          </p:spTgt>
                                        </p:tgtEl>
                                      </p:cBhvr>
                                      <p:to x="100000" y="90000"/>
                                    </p:animScale>
                                    <p:animScale>
                                      <p:cBhvr>
                                        <p:cTn id="72" dur="166" decel="50000">
                                          <p:stCondLst>
                                            <p:cond delay="1668"/>
                                          </p:stCondLst>
                                        </p:cTn>
                                        <p:tgtEl>
                                          <p:spTgt spid="16">
                                            <p:txEl>
                                              <p:pRg st="7" end="7"/>
                                            </p:txEl>
                                          </p:spTgt>
                                        </p:tgtEl>
                                      </p:cBhvr>
                                      <p:to x="100000" y="100000"/>
                                    </p:animScale>
                                    <p:animScale>
                                      <p:cBhvr>
                                        <p:cTn id="73" dur="26">
                                          <p:stCondLst>
                                            <p:cond delay="1808"/>
                                          </p:stCondLst>
                                        </p:cTn>
                                        <p:tgtEl>
                                          <p:spTgt spid="16">
                                            <p:txEl>
                                              <p:pRg st="7" end="7"/>
                                            </p:txEl>
                                          </p:spTgt>
                                        </p:tgtEl>
                                      </p:cBhvr>
                                      <p:to x="100000" y="95000"/>
                                    </p:animScale>
                                    <p:animScale>
                                      <p:cBhvr>
                                        <p:cTn id="74" dur="166" decel="50000">
                                          <p:stCondLst>
                                            <p:cond delay="1834"/>
                                          </p:stCondLst>
                                        </p:cTn>
                                        <p:tgtEl>
                                          <p:spTgt spid="16">
                                            <p:txEl>
                                              <p:pRg st="7" end="7"/>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nodeType="clickEffect">
                                  <p:stCondLst>
                                    <p:cond delay="0"/>
                                  </p:stCondLst>
                                  <p:childTnLst>
                                    <p:set>
                                      <p:cBhvr>
                                        <p:cTn id="78" dur="1" fill="hold">
                                          <p:stCondLst>
                                            <p:cond delay="0"/>
                                          </p:stCondLst>
                                        </p:cTn>
                                        <p:tgtEl>
                                          <p:spTgt spid="16">
                                            <p:txEl>
                                              <p:pRg st="8" end="8"/>
                                            </p:txEl>
                                          </p:spTgt>
                                        </p:tgtEl>
                                        <p:attrNameLst>
                                          <p:attrName>style.visibility</p:attrName>
                                        </p:attrNameLst>
                                      </p:cBhvr>
                                      <p:to>
                                        <p:strVal val="visible"/>
                                      </p:to>
                                    </p:set>
                                    <p:animEffect transition="in" filter="wipe(down)">
                                      <p:cBhvr>
                                        <p:cTn id="79" dur="580">
                                          <p:stCondLst>
                                            <p:cond delay="0"/>
                                          </p:stCondLst>
                                        </p:cTn>
                                        <p:tgtEl>
                                          <p:spTgt spid="16">
                                            <p:txEl>
                                              <p:pRg st="8" end="8"/>
                                            </p:txEl>
                                          </p:spTgt>
                                        </p:tgtEl>
                                      </p:cBhvr>
                                    </p:animEffect>
                                    <p:anim calcmode="lin" valueType="num">
                                      <p:cBhvr>
                                        <p:cTn id="80" dur="1822" tmFilter="0,0; 0.14,0.36; 0.43,0.73; 0.71,0.91; 1.0,1.0">
                                          <p:stCondLst>
                                            <p:cond delay="0"/>
                                          </p:stCondLst>
                                        </p:cTn>
                                        <p:tgtEl>
                                          <p:spTgt spid="16">
                                            <p:txEl>
                                              <p:pRg st="8" end="8"/>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16">
                                            <p:txEl>
                                              <p:pRg st="8" end="8"/>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16">
                                            <p:txEl>
                                              <p:pRg st="8" end="8"/>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16">
                                            <p:txEl>
                                              <p:pRg st="8" end="8"/>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16">
                                            <p:txEl>
                                              <p:pRg st="8" end="8"/>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16">
                                            <p:txEl>
                                              <p:pRg st="8" end="8"/>
                                            </p:txEl>
                                          </p:spTgt>
                                        </p:tgtEl>
                                      </p:cBhvr>
                                      <p:to x="100000" y="60000"/>
                                    </p:animScale>
                                    <p:animScale>
                                      <p:cBhvr>
                                        <p:cTn id="86" dur="166" decel="50000">
                                          <p:stCondLst>
                                            <p:cond delay="676"/>
                                          </p:stCondLst>
                                        </p:cTn>
                                        <p:tgtEl>
                                          <p:spTgt spid="16">
                                            <p:txEl>
                                              <p:pRg st="8" end="8"/>
                                            </p:txEl>
                                          </p:spTgt>
                                        </p:tgtEl>
                                      </p:cBhvr>
                                      <p:to x="100000" y="100000"/>
                                    </p:animScale>
                                    <p:animScale>
                                      <p:cBhvr>
                                        <p:cTn id="87" dur="26">
                                          <p:stCondLst>
                                            <p:cond delay="1312"/>
                                          </p:stCondLst>
                                        </p:cTn>
                                        <p:tgtEl>
                                          <p:spTgt spid="16">
                                            <p:txEl>
                                              <p:pRg st="8" end="8"/>
                                            </p:txEl>
                                          </p:spTgt>
                                        </p:tgtEl>
                                      </p:cBhvr>
                                      <p:to x="100000" y="80000"/>
                                    </p:animScale>
                                    <p:animScale>
                                      <p:cBhvr>
                                        <p:cTn id="88" dur="166" decel="50000">
                                          <p:stCondLst>
                                            <p:cond delay="1338"/>
                                          </p:stCondLst>
                                        </p:cTn>
                                        <p:tgtEl>
                                          <p:spTgt spid="16">
                                            <p:txEl>
                                              <p:pRg st="8" end="8"/>
                                            </p:txEl>
                                          </p:spTgt>
                                        </p:tgtEl>
                                      </p:cBhvr>
                                      <p:to x="100000" y="100000"/>
                                    </p:animScale>
                                    <p:animScale>
                                      <p:cBhvr>
                                        <p:cTn id="89" dur="26">
                                          <p:stCondLst>
                                            <p:cond delay="1642"/>
                                          </p:stCondLst>
                                        </p:cTn>
                                        <p:tgtEl>
                                          <p:spTgt spid="16">
                                            <p:txEl>
                                              <p:pRg st="8" end="8"/>
                                            </p:txEl>
                                          </p:spTgt>
                                        </p:tgtEl>
                                      </p:cBhvr>
                                      <p:to x="100000" y="90000"/>
                                    </p:animScale>
                                    <p:animScale>
                                      <p:cBhvr>
                                        <p:cTn id="90" dur="166" decel="50000">
                                          <p:stCondLst>
                                            <p:cond delay="1668"/>
                                          </p:stCondLst>
                                        </p:cTn>
                                        <p:tgtEl>
                                          <p:spTgt spid="16">
                                            <p:txEl>
                                              <p:pRg st="8" end="8"/>
                                            </p:txEl>
                                          </p:spTgt>
                                        </p:tgtEl>
                                      </p:cBhvr>
                                      <p:to x="100000" y="100000"/>
                                    </p:animScale>
                                    <p:animScale>
                                      <p:cBhvr>
                                        <p:cTn id="91" dur="26">
                                          <p:stCondLst>
                                            <p:cond delay="1808"/>
                                          </p:stCondLst>
                                        </p:cTn>
                                        <p:tgtEl>
                                          <p:spTgt spid="16">
                                            <p:txEl>
                                              <p:pRg st="8" end="8"/>
                                            </p:txEl>
                                          </p:spTgt>
                                        </p:tgtEl>
                                      </p:cBhvr>
                                      <p:to x="100000" y="95000"/>
                                    </p:animScale>
                                    <p:animScale>
                                      <p:cBhvr>
                                        <p:cTn id="92" dur="166" decel="50000">
                                          <p:stCondLst>
                                            <p:cond delay="1834"/>
                                          </p:stCondLst>
                                        </p:cTn>
                                        <p:tgtEl>
                                          <p:spTgt spid="16">
                                            <p:txEl>
                                              <p:pRg st="8" end="8"/>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nodeType="clickEffect">
                                  <p:stCondLst>
                                    <p:cond delay="0"/>
                                  </p:stCondLst>
                                  <p:childTnLst>
                                    <p:set>
                                      <p:cBhvr>
                                        <p:cTn id="96" dur="1" fill="hold">
                                          <p:stCondLst>
                                            <p:cond delay="0"/>
                                          </p:stCondLst>
                                        </p:cTn>
                                        <p:tgtEl>
                                          <p:spTgt spid="16">
                                            <p:txEl>
                                              <p:pRg st="9" end="9"/>
                                            </p:txEl>
                                          </p:spTgt>
                                        </p:tgtEl>
                                        <p:attrNameLst>
                                          <p:attrName>style.visibility</p:attrName>
                                        </p:attrNameLst>
                                      </p:cBhvr>
                                      <p:to>
                                        <p:strVal val="visible"/>
                                      </p:to>
                                    </p:set>
                                    <p:animEffect transition="in" filter="wipe(down)">
                                      <p:cBhvr>
                                        <p:cTn id="97" dur="580">
                                          <p:stCondLst>
                                            <p:cond delay="0"/>
                                          </p:stCondLst>
                                        </p:cTn>
                                        <p:tgtEl>
                                          <p:spTgt spid="16">
                                            <p:txEl>
                                              <p:pRg st="9" end="9"/>
                                            </p:txEl>
                                          </p:spTgt>
                                        </p:tgtEl>
                                      </p:cBhvr>
                                    </p:animEffect>
                                    <p:anim calcmode="lin" valueType="num">
                                      <p:cBhvr>
                                        <p:cTn id="98" dur="1822" tmFilter="0,0; 0.14,0.36; 0.43,0.73; 0.71,0.91; 1.0,1.0">
                                          <p:stCondLst>
                                            <p:cond delay="0"/>
                                          </p:stCondLst>
                                        </p:cTn>
                                        <p:tgtEl>
                                          <p:spTgt spid="16">
                                            <p:txEl>
                                              <p:pRg st="9" end="9"/>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16">
                                            <p:txEl>
                                              <p:pRg st="9" end="9"/>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16">
                                            <p:txEl>
                                              <p:pRg st="9" end="9"/>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16">
                                            <p:txEl>
                                              <p:pRg st="9" end="9"/>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16">
                                            <p:txEl>
                                              <p:pRg st="9" end="9"/>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16">
                                            <p:txEl>
                                              <p:pRg st="9" end="9"/>
                                            </p:txEl>
                                          </p:spTgt>
                                        </p:tgtEl>
                                      </p:cBhvr>
                                      <p:to x="100000" y="60000"/>
                                    </p:animScale>
                                    <p:animScale>
                                      <p:cBhvr>
                                        <p:cTn id="104" dur="166" decel="50000">
                                          <p:stCondLst>
                                            <p:cond delay="676"/>
                                          </p:stCondLst>
                                        </p:cTn>
                                        <p:tgtEl>
                                          <p:spTgt spid="16">
                                            <p:txEl>
                                              <p:pRg st="9" end="9"/>
                                            </p:txEl>
                                          </p:spTgt>
                                        </p:tgtEl>
                                      </p:cBhvr>
                                      <p:to x="100000" y="100000"/>
                                    </p:animScale>
                                    <p:animScale>
                                      <p:cBhvr>
                                        <p:cTn id="105" dur="26">
                                          <p:stCondLst>
                                            <p:cond delay="1312"/>
                                          </p:stCondLst>
                                        </p:cTn>
                                        <p:tgtEl>
                                          <p:spTgt spid="16">
                                            <p:txEl>
                                              <p:pRg st="9" end="9"/>
                                            </p:txEl>
                                          </p:spTgt>
                                        </p:tgtEl>
                                      </p:cBhvr>
                                      <p:to x="100000" y="80000"/>
                                    </p:animScale>
                                    <p:animScale>
                                      <p:cBhvr>
                                        <p:cTn id="106" dur="166" decel="50000">
                                          <p:stCondLst>
                                            <p:cond delay="1338"/>
                                          </p:stCondLst>
                                        </p:cTn>
                                        <p:tgtEl>
                                          <p:spTgt spid="16">
                                            <p:txEl>
                                              <p:pRg st="9" end="9"/>
                                            </p:txEl>
                                          </p:spTgt>
                                        </p:tgtEl>
                                      </p:cBhvr>
                                      <p:to x="100000" y="100000"/>
                                    </p:animScale>
                                    <p:animScale>
                                      <p:cBhvr>
                                        <p:cTn id="107" dur="26">
                                          <p:stCondLst>
                                            <p:cond delay="1642"/>
                                          </p:stCondLst>
                                        </p:cTn>
                                        <p:tgtEl>
                                          <p:spTgt spid="16">
                                            <p:txEl>
                                              <p:pRg st="9" end="9"/>
                                            </p:txEl>
                                          </p:spTgt>
                                        </p:tgtEl>
                                      </p:cBhvr>
                                      <p:to x="100000" y="90000"/>
                                    </p:animScale>
                                    <p:animScale>
                                      <p:cBhvr>
                                        <p:cTn id="108" dur="166" decel="50000">
                                          <p:stCondLst>
                                            <p:cond delay="1668"/>
                                          </p:stCondLst>
                                        </p:cTn>
                                        <p:tgtEl>
                                          <p:spTgt spid="16">
                                            <p:txEl>
                                              <p:pRg st="9" end="9"/>
                                            </p:txEl>
                                          </p:spTgt>
                                        </p:tgtEl>
                                      </p:cBhvr>
                                      <p:to x="100000" y="100000"/>
                                    </p:animScale>
                                    <p:animScale>
                                      <p:cBhvr>
                                        <p:cTn id="109" dur="26">
                                          <p:stCondLst>
                                            <p:cond delay="1808"/>
                                          </p:stCondLst>
                                        </p:cTn>
                                        <p:tgtEl>
                                          <p:spTgt spid="16">
                                            <p:txEl>
                                              <p:pRg st="9" end="9"/>
                                            </p:txEl>
                                          </p:spTgt>
                                        </p:tgtEl>
                                      </p:cBhvr>
                                      <p:to x="100000" y="95000"/>
                                    </p:animScale>
                                    <p:animScale>
                                      <p:cBhvr>
                                        <p:cTn id="110" dur="166" decel="50000">
                                          <p:stCondLst>
                                            <p:cond delay="1834"/>
                                          </p:stCondLst>
                                        </p:cTn>
                                        <p:tgtEl>
                                          <p:spTgt spid="16">
                                            <p:txEl>
                                              <p:pRg st="9" end="9"/>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nodeType="clickEffect">
                                  <p:stCondLst>
                                    <p:cond delay="0"/>
                                  </p:stCondLst>
                                  <p:childTnLst>
                                    <p:set>
                                      <p:cBhvr>
                                        <p:cTn id="114" dur="1" fill="hold">
                                          <p:stCondLst>
                                            <p:cond delay="0"/>
                                          </p:stCondLst>
                                        </p:cTn>
                                        <p:tgtEl>
                                          <p:spTgt spid="16">
                                            <p:txEl>
                                              <p:pRg st="10" end="10"/>
                                            </p:txEl>
                                          </p:spTgt>
                                        </p:tgtEl>
                                        <p:attrNameLst>
                                          <p:attrName>style.visibility</p:attrName>
                                        </p:attrNameLst>
                                      </p:cBhvr>
                                      <p:to>
                                        <p:strVal val="visible"/>
                                      </p:to>
                                    </p:set>
                                    <p:animEffect transition="in" filter="wipe(down)">
                                      <p:cBhvr>
                                        <p:cTn id="115" dur="580">
                                          <p:stCondLst>
                                            <p:cond delay="0"/>
                                          </p:stCondLst>
                                        </p:cTn>
                                        <p:tgtEl>
                                          <p:spTgt spid="16">
                                            <p:txEl>
                                              <p:pRg st="10" end="10"/>
                                            </p:txEl>
                                          </p:spTgt>
                                        </p:tgtEl>
                                      </p:cBhvr>
                                    </p:animEffect>
                                    <p:anim calcmode="lin" valueType="num">
                                      <p:cBhvr>
                                        <p:cTn id="116" dur="1822" tmFilter="0,0; 0.14,0.36; 0.43,0.73; 0.71,0.91; 1.0,1.0">
                                          <p:stCondLst>
                                            <p:cond delay="0"/>
                                          </p:stCondLst>
                                        </p:cTn>
                                        <p:tgtEl>
                                          <p:spTgt spid="16">
                                            <p:txEl>
                                              <p:pRg st="10" end="10"/>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16">
                                            <p:txEl>
                                              <p:pRg st="10" end="10"/>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16">
                                            <p:txEl>
                                              <p:pRg st="10" end="10"/>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16">
                                            <p:txEl>
                                              <p:pRg st="10" end="10"/>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16">
                                            <p:txEl>
                                              <p:pRg st="10" end="10"/>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16">
                                            <p:txEl>
                                              <p:pRg st="10" end="10"/>
                                            </p:txEl>
                                          </p:spTgt>
                                        </p:tgtEl>
                                      </p:cBhvr>
                                      <p:to x="100000" y="60000"/>
                                    </p:animScale>
                                    <p:animScale>
                                      <p:cBhvr>
                                        <p:cTn id="122" dur="166" decel="50000">
                                          <p:stCondLst>
                                            <p:cond delay="676"/>
                                          </p:stCondLst>
                                        </p:cTn>
                                        <p:tgtEl>
                                          <p:spTgt spid="16">
                                            <p:txEl>
                                              <p:pRg st="10" end="10"/>
                                            </p:txEl>
                                          </p:spTgt>
                                        </p:tgtEl>
                                      </p:cBhvr>
                                      <p:to x="100000" y="100000"/>
                                    </p:animScale>
                                    <p:animScale>
                                      <p:cBhvr>
                                        <p:cTn id="123" dur="26">
                                          <p:stCondLst>
                                            <p:cond delay="1312"/>
                                          </p:stCondLst>
                                        </p:cTn>
                                        <p:tgtEl>
                                          <p:spTgt spid="16">
                                            <p:txEl>
                                              <p:pRg st="10" end="10"/>
                                            </p:txEl>
                                          </p:spTgt>
                                        </p:tgtEl>
                                      </p:cBhvr>
                                      <p:to x="100000" y="80000"/>
                                    </p:animScale>
                                    <p:animScale>
                                      <p:cBhvr>
                                        <p:cTn id="124" dur="166" decel="50000">
                                          <p:stCondLst>
                                            <p:cond delay="1338"/>
                                          </p:stCondLst>
                                        </p:cTn>
                                        <p:tgtEl>
                                          <p:spTgt spid="16">
                                            <p:txEl>
                                              <p:pRg st="10" end="10"/>
                                            </p:txEl>
                                          </p:spTgt>
                                        </p:tgtEl>
                                      </p:cBhvr>
                                      <p:to x="100000" y="100000"/>
                                    </p:animScale>
                                    <p:animScale>
                                      <p:cBhvr>
                                        <p:cTn id="125" dur="26">
                                          <p:stCondLst>
                                            <p:cond delay="1642"/>
                                          </p:stCondLst>
                                        </p:cTn>
                                        <p:tgtEl>
                                          <p:spTgt spid="16">
                                            <p:txEl>
                                              <p:pRg st="10" end="10"/>
                                            </p:txEl>
                                          </p:spTgt>
                                        </p:tgtEl>
                                      </p:cBhvr>
                                      <p:to x="100000" y="90000"/>
                                    </p:animScale>
                                    <p:animScale>
                                      <p:cBhvr>
                                        <p:cTn id="126" dur="166" decel="50000">
                                          <p:stCondLst>
                                            <p:cond delay="1668"/>
                                          </p:stCondLst>
                                        </p:cTn>
                                        <p:tgtEl>
                                          <p:spTgt spid="16">
                                            <p:txEl>
                                              <p:pRg st="10" end="10"/>
                                            </p:txEl>
                                          </p:spTgt>
                                        </p:tgtEl>
                                      </p:cBhvr>
                                      <p:to x="100000" y="100000"/>
                                    </p:animScale>
                                    <p:animScale>
                                      <p:cBhvr>
                                        <p:cTn id="127" dur="26">
                                          <p:stCondLst>
                                            <p:cond delay="1808"/>
                                          </p:stCondLst>
                                        </p:cTn>
                                        <p:tgtEl>
                                          <p:spTgt spid="16">
                                            <p:txEl>
                                              <p:pRg st="10" end="10"/>
                                            </p:txEl>
                                          </p:spTgt>
                                        </p:tgtEl>
                                      </p:cBhvr>
                                      <p:to x="100000" y="95000"/>
                                    </p:animScale>
                                    <p:animScale>
                                      <p:cBhvr>
                                        <p:cTn id="128" dur="166" decel="50000">
                                          <p:stCondLst>
                                            <p:cond delay="1834"/>
                                          </p:stCondLst>
                                        </p:cTn>
                                        <p:tgtEl>
                                          <p:spTgt spid="16">
                                            <p:txEl>
                                              <p:pRg st="10" end="10"/>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nodeType="clickEffect">
                                  <p:stCondLst>
                                    <p:cond delay="0"/>
                                  </p:stCondLst>
                                  <p:childTnLst>
                                    <p:set>
                                      <p:cBhvr>
                                        <p:cTn id="132" dur="1" fill="hold">
                                          <p:stCondLst>
                                            <p:cond delay="0"/>
                                          </p:stCondLst>
                                        </p:cTn>
                                        <p:tgtEl>
                                          <p:spTgt spid="16">
                                            <p:txEl>
                                              <p:pRg st="11" end="11"/>
                                            </p:txEl>
                                          </p:spTgt>
                                        </p:tgtEl>
                                        <p:attrNameLst>
                                          <p:attrName>style.visibility</p:attrName>
                                        </p:attrNameLst>
                                      </p:cBhvr>
                                      <p:to>
                                        <p:strVal val="visible"/>
                                      </p:to>
                                    </p:set>
                                    <p:animEffect transition="in" filter="wipe(down)">
                                      <p:cBhvr>
                                        <p:cTn id="133" dur="580">
                                          <p:stCondLst>
                                            <p:cond delay="0"/>
                                          </p:stCondLst>
                                        </p:cTn>
                                        <p:tgtEl>
                                          <p:spTgt spid="16">
                                            <p:txEl>
                                              <p:pRg st="11" end="11"/>
                                            </p:txEl>
                                          </p:spTgt>
                                        </p:tgtEl>
                                      </p:cBhvr>
                                    </p:animEffect>
                                    <p:anim calcmode="lin" valueType="num">
                                      <p:cBhvr>
                                        <p:cTn id="134" dur="1822" tmFilter="0,0; 0.14,0.36; 0.43,0.73; 0.71,0.91; 1.0,1.0">
                                          <p:stCondLst>
                                            <p:cond delay="0"/>
                                          </p:stCondLst>
                                        </p:cTn>
                                        <p:tgtEl>
                                          <p:spTgt spid="16">
                                            <p:txEl>
                                              <p:pRg st="11" end="11"/>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16">
                                            <p:txEl>
                                              <p:pRg st="11" end="11"/>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16">
                                            <p:txEl>
                                              <p:pRg st="11" end="11"/>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16">
                                            <p:txEl>
                                              <p:pRg st="11" end="11"/>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16">
                                            <p:txEl>
                                              <p:pRg st="11" end="11"/>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16">
                                            <p:txEl>
                                              <p:pRg st="11" end="11"/>
                                            </p:txEl>
                                          </p:spTgt>
                                        </p:tgtEl>
                                      </p:cBhvr>
                                      <p:to x="100000" y="60000"/>
                                    </p:animScale>
                                    <p:animScale>
                                      <p:cBhvr>
                                        <p:cTn id="140" dur="166" decel="50000">
                                          <p:stCondLst>
                                            <p:cond delay="676"/>
                                          </p:stCondLst>
                                        </p:cTn>
                                        <p:tgtEl>
                                          <p:spTgt spid="16">
                                            <p:txEl>
                                              <p:pRg st="11" end="11"/>
                                            </p:txEl>
                                          </p:spTgt>
                                        </p:tgtEl>
                                      </p:cBhvr>
                                      <p:to x="100000" y="100000"/>
                                    </p:animScale>
                                    <p:animScale>
                                      <p:cBhvr>
                                        <p:cTn id="141" dur="26">
                                          <p:stCondLst>
                                            <p:cond delay="1312"/>
                                          </p:stCondLst>
                                        </p:cTn>
                                        <p:tgtEl>
                                          <p:spTgt spid="16">
                                            <p:txEl>
                                              <p:pRg st="11" end="11"/>
                                            </p:txEl>
                                          </p:spTgt>
                                        </p:tgtEl>
                                      </p:cBhvr>
                                      <p:to x="100000" y="80000"/>
                                    </p:animScale>
                                    <p:animScale>
                                      <p:cBhvr>
                                        <p:cTn id="142" dur="166" decel="50000">
                                          <p:stCondLst>
                                            <p:cond delay="1338"/>
                                          </p:stCondLst>
                                        </p:cTn>
                                        <p:tgtEl>
                                          <p:spTgt spid="16">
                                            <p:txEl>
                                              <p:pRg st="11" end="11"/>
                                            </p:txEl>
                                          </p:spTgt>
                                        </p:tgtEl>
                                      </p:cBhvr>
                                      <p:to x="100000" y="100000"/>
                                    </p:animScale>
                                    <p:animScale>
                                      <p:cBhvr>
                                        <p:cTn id="143" dur="26">
                                          <p:stCondLst>
                                            <p:cond delay="1642"/>
                                          </p:stCondLst>
                                        </p:cTn>
                                        <p:tgtEl>
                                          <p:spTgt spid="16">
                                            <p:txEl>
                                              <p:pRg st="11" end="11"/>
                                            </p:txEl>
                                          </p:spTgt>
                                        </p:tgtEl>
                                      </p:cBhvr>
                                      <p:to x="100000" y="90000"/>
                                    </p:animScale>
                                    <p:animScale>
                                      <p:cBhvr>
                                        <p:cTn id="144" dur="166" decel="50000">
                                          <p:stCondLst>
                                            <p:cond delay="1668"/>
                                          </p:stCondLst>
                                        </p:cTn>
                                        <p:tgtEl>
                                          <p:spTgt spid="16">
                                            <p:txEl>
                                              <p:pRg st="11" end="11"/>
                                            </p:txEl>
                                          </p:spTgt>
                                        </p:tgtEl>
                                      </p:cBhvr>
                                      <p:to x="100000" y="100000"/>
                                    </p:animScale>
                                    <p:animScale>
                                      <p:cBhvr>
                                        <p:cTn id="145" dur="26">
                                          <p:stCondLst>
                                            <p:cond delay="1808"/>
                                          </p:stCondLst>
                                        </p:cTn>
                                        <p:tgtEl>
                                          <p:spTgt spid="16">
                                            <p:txEl>
                                              <p:pRg st="11" end="11"/>
                                            </p:txEl>
                                          </p:spTgt>
                                        </p:tgtEl>
                                      </p:cBhvr>
                                      <p:to x="100000" y="95000"/>
                                    </p:animScale>
                                    <p:animScale>
                                      <p:cBhvr>
                                        <p:cTn id="146" dur="166" decel="50000">
                                          <p:stCondLst>
                                            <p:cond delay="1834"/>
                                          </p:stCondLst>
                                        </p:cTn>
                                        <p:tgtEl>
                                          <p:spTgt spid="16">
                                            <p:txEl>
                                              <p:pRg st="11" end="11"/>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42" presetClass="entr" presetSubtype="0" fill="hold" nodeType="clickEffect">
                                  <p:stCondLst>
                                    <p:cond delay="0"/>
                                  </p:stCondLst>
                                  <p:childTnLst>
                                    <p:set>
                                      <p:cBhvr>
                                        <p:cTn id="150" dur="1" fill="hold">
                                          <p:stCondLst>
                                            <p:cond delay="0"/>
                                          </p:stCondLst>
                                        </p:cTn>
                                        <p:tgtEl>
                                          <p:spTgt spid="16">
                                            <p:txEl>
                                              <p:pRg st="13" end="13"/>
                                            </p:txEl>
                                          </p:spTgt>
                                        </p:tgtEl>
                                        <p:attrNameLst>
                                          <p:attrName>style.visibility</p:attrName>
                                        </p:attrNameLst>
                                      </p:cBhvr>
                                      <p:to>
                                        <p:strVal val="visible"/>
                                      </p:to>
                                    </p:set>
                                    <p:animEffect transition="in" filter="fade">
                                      <p:cBhvr>
                                        <p:cTn id="151" dur="1000"/>
                                        <p:tgtEl>
                                          <p:spTgt spid="16">
                                            <p:txEl>
                                              <p:pRg st="13" end="13"/>
                                            </p:txEl>
                                          </p:spTgt>
                                        </p:tgtEl>
                                      </p:cBhvr>
                                    </p:animEffect>
                                    <p:anim calcmode="lin" valueType="num">
                                      <p:cBhvr>
                                        <p:cTn id="152" dur="1000" fill="hold"/>
                                        <p:tgtEl>
                                          <p:spTgt spid="16">
                                            <p:txEl>
                                              <p:pRg st="13" end="13"/>
                                            </p:txEl>
                                          </p:spTgt>
                                        </p:tgtEl>
                                        <p:attrNameLst>
                                          <p:attrName>ppt_x</p:attrName>
                                        </p:attrNameLst>
                                      </p:cBhvr>
                                      <p:tavLst>
                                        <p:tav tm="0">
                                          <p:val>
                                            <p:strVal val="#ppt_x"/>
                                          </p:val>
                                        </p:tav>
                                        <p:tav tm="100000">
                                          <p:val>
                                            <p:strVal val="#ppt_x"/>
                                          </p:val>
                                        </p:tav>
                                      </p:tavLst>
                                    </p:anim>
                                    <p:anim calcmode="lin" valueType="num">
                                      <p:cBhvr>
                                        <p:cTn id="153" dur="1000" fill="hold"/>
                                        <p:tgtEl>
                                          <p:spTgt spid="16">
                                            <p:txEl>
                                              <p:pRg st="13" end="13"/>
                                            </p:txEl>
                                          </p:spTgt>
                                        </p:tgtEl>
                                        <p:attrNameLst>
                                          <p:attrName>ppt_y</p:attrName>
                                        </p:attrNameLst>
                                      </p:cBhvr>
                                      <p:tavLst>
                                        <p:tav tm="0">
                                          <p:val>
                                            <p:strVal val="#ppt_y+.1"/>
                                          </p:val>
                                        </p:tav>
                                        <p:tav tm="100000">
                                          <p:val>
                                            <p:strVal val="#ppt_y"/>
                                          </p:val>
                                        </p:tav>
                                      </p:tavLst>
                                    </p:anim>
                                  </p:childTnLst>
                                </p:cTn>
                              </p:par>
                              <p:par>
                                <p:cTn id="154" presetID="42" presetClass="entr" presetSubtype="0" fill="hold" nodeType="withEffect">
                                  <p:stCondLst>
                                    <p:cond delay="0"/>
                                  </p:stCondLst>
                                  <p:childTnLst>
                                    <p:set>
                                      <p:cBhvr>
                                        <p:cTn id="155" dur="1" fill="hold">
                                          <p:stCondLst>
                                            <p:cond delay="0"/>
                                          </p:stCondLst>
                                        </p:cTn>
                                        <p:tgtEl>
                                          <p:spTgt spid="16">
                                            <p:txEl>
                                              <p:pRg st="14" end="14"/>
                                            </p:txEl>
                                          </p:spTgt>
                                        </p:tgtEl>
                                        <p:attrNameLst>
                                          <p:attrName>style.visibility</p:attrName>
                                        </p:attrNameLst>
                                      </p:cBhvr>
                                      <p:to>
                                        <p:strVal val="visible"/>
                                      </p:to>
                                    </p:set>
                                    <p:animEffect transition="in" filter="fade">
                                      <p:cBhvr>
                                        <p:cTn id="156" dur="1000"/>
                                        <p:tgtEl>
                                          <p:spTgt spid="16">
                                            <p:txEl>
                                              <p:pRg st="14" end="14"/>
                                            </p:txEl>
                                          </p:spTgt>
                                        </p:tgtEl>
                                      </p:cBhvr>
                                    </p:animEffect>
                                    <p:anim calcmode="lin" valueType="num">
                                      <p:cBhvr>
                                        <p:cTn id="157" dur="1000" fill="hold"/>
                                        <p:tgtEl>
                                          <p:spTgt spid="16">
                                            <p:txEl>
                                              <p:pRg st="14" end="14"/>
                                            </p:txEl>
                                          </p:spTgt>
                                        </p:tgtEl>
                                        <p:attrNameLst>
                                          <p:attrName>ppt_x</p:attrName>
                                        </p:attrNameLst>
                                      </p:cBhvr>
                                      <p:tavLst>
                                        <p:tav tm="0">
                                          <p:val>
                                            <p:strVal val="#ppt_x"/>
                                          </p:val>
                                        </p:tav>
                                        <p:tav tm="100000">
                                          <p:val>
                                            <p:strVal val="#ppt_x"/>
                                          </p:val>
                                        </p:tav>
                                      </p:tavLst>
                                    </p:anim>
                                    <p:anim calcmode="lin" valueType="num">
                                      <p:cBhvr>
                                        <p:cTn id="158" dur="1000" fill="hold"/>
                                        <p:tgtEl>
                                          <p:spTgt spid="16">
                                            <p:txEl>
                                              <p:pRg st="14" end="14"/>
                                            </p:txEl>
                                          </p:spTgt>
                                        </p:tgtEl>
                                        <p:attrNameLst>
                                          <p:attrName>ppt_y</p:attrName>
                                        </p:attrNameLst>
                                      </p:cBhvr>
                                      <p:tavLst>
                                        <p:tav tm="0">
                                          <p:val>
                                            <p:strVal val="#ppt_y+.1"/>
                                          </p:val>
                                        </p:tav>
                                        <p:tav tm="100000">
                                          <p:val>
                                            <p:strVal val="#ppt_y"/>
                                          </p:val>
                                        </p:tav>
                                      </p:tavLst>
                                    </p:anim>
                                  </p:childTnLst>
                                </p:cTn>
                              </p:par>
                              <p:par>
                                <p:cTn id="159" presetID="42" presetClass="entr" presetSubtype="0" fill="hold" nodeType="withEffect">
                                  <p:stCondLst>
                                    <p:cond delay="0"/>
                                  </p:stCondLst>
                                  <p:childTnLst>
                                    <p:set>
                                      <p:cBhvr>
                                        <p:cTn id="160" dur="1" fill="hold">
                                          <p:stCondLst>
                                            <p:cond delay="0"/>
                                          </p:stCondLst>
                                        </p:cTn>
                                        <p:tgtEl>
                                          <p:spTgt spid="16">
                                            <p:txEl>
                                              <p:pRg st="15" end="15"/>
                                            </p:txEl>
                                          </p:spTgt>
                                        </p:tgtEl>
                                        <p:attrNameLst>
                                          <p:attrName>style.visibility</p:attrName>
                                        </p:attrNameLst>
                                      </p:cBhvr>
                                      <p:to>
                                        <p:strVal val="visible"/>
                                      </p:to>
                                    </p:set>
                                    <p:animEffect transition="in" filter="fade">
                                      <p:cBhvr>
                                        <p:cTn id="161" dur="1000"/>
                                        <p:tgtEl>
                                          <p:spTgt spid="16">
                                            <p:txEl>
                                              <p:pRg st="15" end="15"/>
                                            </p:txEl>
                                          </p:spTgt>
                                        </p:tgtEl>
                                      </p:cBhvr>
                                    </p:animEffect>
                                    <p:anim calcmode="lin" valueType="num">
                                      <p:cBhvr>
                                        <p:cTn id="162" dur="1000" fill="hold"/>
                                        <p:tgtEl>
                                          <p:spTgt spid="16">
                                            <p:txEl>
                                              <p:pRg st="15" end="15"/>
                                            </p:txEl>
                                          </p:spTgt>
                                        </p:tgtEl>
                                        <p:attrNameLst>
                                          <p:attrName>ppt_x</p:attrName>
                                        </p:attrNameLst>
                                      </p:cBhvr>
                                      <p:tavLst>
                                        <p:tav tm="0">
                                          <p:val>
                                            <p:strVal val="#ppt_x"/>
                                          </p:val>
                                        </p:tav>
                                        <p:tav tm="100000">
                                          <p:val>
                                            <p:strVal val="#ppt_x"/>
                                          </p:val>
                                        </p:tav>
                                      </p:tavLst>
                                    </p:anim>
                                    <p:anim calcmode="lin" valueType="num">
                                      <p:cBhvr>
                                        <p:cTn id="163" dur="1000" fill="hold"/>
                                        <p:tgtEl>
                                          <p:spTgt spid="16">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2090057" y="426881"/>
            <a:ext cx="4476206" cy="535531"/>
          </a:xfrm>
        </p:spPr>
        <p:txBody>
          <a:bodyPr/>
          <a:lstStyle/>
          <a:p>
            <a:r>
              <a:rPr lang="en-US" dirty="0"/>
              <a:t>Tell us about yourself…</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8</a:t>
            </a:fld>
            <a:endParaRPr lang="en-US" dirty="0"/>
          </a:p>
        </p:txBody>
      </p:sp>
      <p:sp>
        <p:nvSpPr>
          <p:cNvPr id="16" name="TextBox 15">
            <a:extLst>
              <a:ext uri="{FF2B5EF4-FFF2-40B4-BE49-F238E27FC236}">
                <a16:creationId xmlns:a16="http://schemas.microsoft.com/office/drawing/2014/main" id="{00572333-1CA3-40B1-9B5D-D306A247D620}"/>
              </a:ext>
            </a:extLst>
          </p:cNvPr>
          <p:cNvSpPr txBox="1"/>
          <p:nvPr/>
        </p:nvSpPr>
        <p:spPr>
          <a:xfrm>
            <a:off x="60960" y="1402080"/>
            <a:ext cx="11974286" cy="4524315"/>
          </a:xfrm>
          <a:prstGeom prst="rect">
            <a:avLst/>
          </a:prstGeom>
          <a:noFill/>
        </p:spPr>
        <p:txBody>
          <a:bodyPr wrap="square" rtlCol="0">
            <a:spAutoFit/>
          </a:bodyPr>
          <a:lstStyle/>
          <a:p>
            <a:r>
              <a:rPr lang="en-GB" sz="2400" dirty="0">
                <a:solidFill>
                  <a:schemeClr val="bg1"/>
                </a:solidFill>
              </a:rPr>
              <a:t>Open-ended questions like 'Tell me about yourself' are frequently asked at the beginning of interviews to get the conversation started. Other examples include:</a:t>
            </a:r>
          </a:p>
          <a:p>
            <a:pPr marL="285750" indent="-285750">
              <a:buFont typeface="Wingdings" panose="05000000000000000000" pitchFamily="2" charset="2"/>
              <a:buChar char="Ø"/>
            </a:pPr>
            <a:r>
              <a:rPr lang="en-GB" sz="2400" dirty="0">
                <a:solidFill>
                  <a:schemeClr val="bg1"/>
                </a:solidFill>
              </a:rPr>
              <a:t>What do you want me to know about you?</a:t>
            </a:r>
          </a:p>
          <a:p>
            <a:pPr marL="285750" indent="-285750">
              <a:buFont typeface="Wingdings" panose="05000000000000000000" pitchFamily="2" charset="2"/>
              <a:buChar char="Ø"/>
            </a:pPr>
            <a:r>
              <a:rPr lang="en-GB" sz="2400" dirty="0">
                <a:solidFill>
                  <a:schemeClr val="bg1"/>
                </a:solidFill>
              </a:rPr>
              <a:t>How would you describe yourself?</a:t>
            </a:r>
          </a:p>
          <a:p>
            <a:pPr marL="285750" indent="-285750">
              <a:buFont typeface="Wingdings" panose="05000000000000000000" pitchFamily="2" charset="2"/>
              <a:buChar char="Ø"/>
            </a:pPr>
            <a:r>
              <a:rPr lang="en-GB" sz="2400" dirty="0">
                <a:solidFill>
                  <a:schemeClr val="bg1"/>
                </a:solidFill>
              </a:rPr>
              <a:t>Tell me something interesting about yourself.</a:t>
            </a:r>
          </a:p>
          <a:p>
            <a:pPr marL="285750" indent="-285750">
              <a:buFont typeface="Wingdings" panose="05000000000000000000" pitchFamily="2" charset="2"/>
              <a:buChar char="Ø"/>
            </a:pPr>
            <a:r>
              <a:rPr lang="en-GB" sz="2400" dirty="0">
                <a:solidFill>
                  <a:schemeClr val="bg1"/>
                </a:solidFill>
              </a:rPr>
              <a:t>Walk me through your CV.</a:t>
            </a:r>
          </a:p>
          <a:p>
            <a:endParaRPr lang="en-GB" sz="2400" dirty="0">
              <a:solidFill>
                <a:schemeClr val="bg1"/>
              </a:solidFill>
            </a:endParaRPr>
          </a:p>
          <a:p>
            <a:r>
              <a:rPr lang="en-GB" sz="2400" dirty="0">
                <a:solidFill>
                  <a:schemeClr val="bg1"/>
                </a:solidFill>
              </a:rPr>
              <a:t>Use the SEAT method to effectively answer these questions.</a:t>
            </a:r>
          </a:p>
          <a:p>
            <a:pPr marL="285750" indent="-285750">
              <a:buFont typeface="Wingdings" panose="05000000000000000000" pitchFamily="2" charset="2"/>
              <a:buChar char="§"/>
            </a:pPr>
            <a:r>
              <a:rPr lang="en-GB" sz="2400" dirty="0">
                <a:solidFill>
                  <a:schemeClr val="bg1"/>
                </a:solidFill>
              </a:rPr>
              <a:t>S – Skills and qualities that you possess for the job.</a:t>
            </a:r>
          </a:p>
          <a:p>
            <a:pPr marL="285750" indent="-285750">
              <a:buFont typeface="Wingdings" panose="05000000000000000000" pitchFamily="2" charset="2"/>
              <a:buChar char="§"/>
            </a:pPr>
            <a:r>
              <a:rPr lang="en-GB" sz="2400" dirty="0">
                <a:solidFill>
                  <a:schemeClr val="bg1"/>
                </a:solidFill>
              </a:rPr>
              <a:t>E – Education/Experience that you have.</a:t>
            </a:r>
          </a:p>
          <a:p>
            <a:pPr marL="285750" indent="-285750">
              <a:buFont typeface="Wingdings" panose="05000000000000000000" pitchFamily="2" charset="2"/>
              <a:buChar char="§"/>
            </a:pPr>
            <a:r>
              <a:rPr lang="en-GB" sz="2400" dirty="0">
                <a:solidFill>
                  <a:schemeClr val="bg1"/>
                </a:solidFill>
              </a:rPr>
              <a:t>A – Achievements that you gained.</a:t>
            </a:r>
          </a:p>
          <a:p>
            <a:pPr marL="285750" indent="-285750">
              <a:buFont typeface="Wingdings" panose="05000000000000000000" pitchFamily="2" charset="2"/>
              <a:buChar char="§"/>
            </a:pPr>
            <a:r>
              <a:rPr lang="en-GB" sz="2400" dirty="0">
                <a:solidFill>
                  <a:schemeClr val="bg1"/>
                </a:solidFill>
              </a:rPr>
              <a:t>T – Type of person that you will be for the company.</a:t>
            </a:r>
          </a:p>
        </p:txBody>
      </p:sp>
    </p:spTree>
    <p:extLst>
      <p:ext uri="{BB962C8B-B14F-4D97-AF65-F5344CB8AC3E}">
        <p14:creationId xmlns:p14="http://schemas.microsoft.com/office/powerpoint/2010/main" val="4084157378"/>
      </p:ext>
    </p:extLst>
  </p:cSld>
  <p:clrMapOvr>
    <a:masterClrMapping/>
  </p:clrMapOvr>
  <p:transition spd="slow">
    <p:wheel spokes="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2090057" y="426881"/>
            <a:ext cx="4476206" cy="535531"/>
          </a:xfrm>
        </p:spPr>
        <p:txBody>
          <a:bodyPr/>
          <a:lstStyle/>
          <a:p>
            <a:r>
              <a:rPr lang="en-US" dirty="0"/>
              <a:t>L.I.S.T.E.N</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9</a:t>
            </a:fld>
            <a:endParaRPr lang="en-US" dirty="0"/>
          </a:p>
        </p:txBody>
      </p:sp>
      <p:sp>
        <p:nvSpPr>
          <p:cNvPr id="16" name="TextBox 15">
            <a:extLst>
              <a:ext uri="{FF2B5EF4-FFF2-40B4-BE49-F238E27FC236}">
                <a16:creationId xmlns:a16="http://schemas.microsoft.com/office/drawing/2014/main" id="{00572333-1CA3-40B1-9B5D-D306A247D620}"/>
              </a:ext>
            </a:extLst>
          </p:cNvPr>
          <p:cNvSpPr txBox="1"/>
          <p:nvPr/>
        </p:nvSpPr>
        <p:spPr>
          <a:xfrm>
            <a:off x="60960" y="1402080"/>
            <a:ext cx="11974286" cy="4433073"/>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3200" dirty="0">
                <a:solidFill>
                  <a:srgbClr val="FFFF00"/>
                </a:solidFill>
              </a:rPr>
              <a:t>L </a:t>
            </a:r>
            <a:r>
              <a:rPr lang="en-GB" sz="3200" dirty="0">
                <a:solidFill>
                  <a:schemeClr val="bg1"/>
                </a:solidFill>
              </a:rPr>
              <a:t>– lean in and pay close attention.</a:t>
            </a:r>
          </a:p>
          <a:p>
            <a:pPr marL="342900" indent="-342900">
              <a:lnSpc>
                <a:spcPct val="150000"/>
              </a:lnSpc>
              <a:buFont typeface="Wingdings" panose="05000000000000000000" pitchFamily="2" charset="2"/>
              <a:buChar char="q"/>
            </a:pPr>
            <a:r>
              <a:rPr lang="en-GB" sz="3200" dirty="0">
                <a:solidFill>
                  <a:srgbClr val="FFFF00"/>
                </a:solidFill>
              </a:rPr>
              <a:t>I</a:t>
            </a:r>
            <a:r>
              <a:rPr lang="en-GB" sz="3200" dirty="0">
                <a:solidFill>
                  <a:schemeClr val="bg1"/>
                </a:solidFill>
              </a:rPr>
              <a:t> – interact and get involved in the conversation.</a:t>
            </a:r>
          </a:p>
          <a:p>
            <a:pPr marL="342900" indent="-342900">
              <a:lnSpc>
                <a:spcPct val="150000"/>
              </a:lnSpc>
              <a:buFont typeface="Wingdings" panose="05000000000000000000" pitchFamily="2" charset="2"/>
              <a:buChar char="q"/>
            </a:pPr>
            <a:r>
              <a:rPr lang="en-GB" sz="3200" dirty="0">
                <a:solidFill>
                  <a:srgbClr val="FFFF00"/>
                </a:solidFill>
              </a:rPr>
              <a:t>S</a:t>
            </a:r>
            <a:r>
              <a:rPr lang="en-GB" sz="3200" dirty="0">
                <a:solidFill>
                  <a:schemeClr val="bg1"/>
                </a:solidFill>
              </a:rPr>
              <a:t> – seek clarity and do not make assumptions.</a:t>
            </a:r>
          </a:p>
          <a:p>
            <a:pPr marL="342900" indent="-342900">
              <a:lnSpc>
                <a:spcPct val="150000"/>
              </a:lnSpc>
              <a:buFont typeface="Wingdings" panose="05000000000000000000" pitchFamily="2" charset="2"/>
              <a:buChar char="q"/>
            </a:pPr>
            <a:r>
              <a:rPr lang="en-GB" sz="3200" dirty="0">
                <a:solidFill>
                  <a:srgbClr val="FFFF00"/>
                </a:solidFill>
              </a:rPr>
              <a:t>T</a:t>
            </a:r>
            <a:r>
              <a:rPr lang="en-GB" sz="3200" dirty="0">
                <a:solidFill>
                  <a:schemeClr val="bg1"/>
                </a:solidFill>
              </a:rPr>
              <a:t> – think twice before you reply.</a:t>
            </a:r>
          </a:p>
          <a:p>
            <a:pPr marL="342900" indent="-342900">
              <a:lnSpc>
                <a:spcPct val="150000"/>
              </a:lnSpc>
              <a:buFont typeface="Wingdings" panose="05000000000000000000" pitchFamily="2" charset="2"/>
              <a:buChar char="q"/>
            </a:pPr>
            <a:r>
              <a:rPr lang="en-GB" sz="3200" dirty="0">
                <a:solidFill>
                  <a:srgbClr val="FFFF00"/>
                </a:solidFill>
              </a:rPr>
              <a:t>E</a:t>
            </a:r>
            <a:r>
              <a:rPr lang="en-GB" sz="3200" dirty="0">
                <a:solidFill>
                  <a:schemeClr val="bg1"/>
                </a:solidFill>
              </a:rPr>
              <a:t> – evaluate carefully to fully grasp what is being asked.</a:t>
            </a:r>
          </a:p>
          <a:p>
            <a:pPr marL="342900" indent="-342900">
              <a:lnSpc>
                <a:spcPct val="150000"/>
              </a:lnSpc>
              <a:buFont typeface="Wingdings" panose="05000000000000000000" pitchFamily="2" charset="2"/>
              <a:buChar char="q"/>
            </a:pPr>
            <a:r>
              <a:rPr lang="en-GB" sz="3200" dirty="0">
                <a:solidFill>
                  <a:srgbClr val="FFFF00"/>
                </a:solidFill>
              </a:rPr>
              <a:t>N</a:t>
            </a:r>
            <a:r>
              <a:rPr lang="en-GB" sz="3200" dirty="0">
                <a:solidFill>
                  <a:schemeClr val="bg1"/>
                </a:solidFill>
              </a:rPr>
              <a:t> – neutralise any biases and understand without judgement.</a:t>
            </a:r>
          </a:p>
        </p:txBody>
      </p:sp>
    </p:spTree>
    <p:extLst>
      <p:ext uri="{BB962C8B-B14F-4D97-AF65-F5344CB8AC3E}">
        <p14:creationId xmlns:p14="http://schemas.microsoft.com/office/powerpoint/2010/main" val="2853434283"/>
      </p:ext>
    </p:extLst>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US" dirty="0"/>
              <a:t>S.H.E.R &amp; S.T.A.R. models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10</a:t>
            </a:fld>
            <a:endParaRPr lang="en-US" dirty="0"/>
          </a:p>
        </p:txBody>
      </p:sp>
      <p:sp>
        <p:nvSpPr>
          <p:cNvPr id="7" name="Text Placeholder 6">
            <a:extLst>
              <a:ext uri="{FF2B5EF4-FFF2-40B4-BE49-F238E27FC236}">
                <a16:creationId xmlns:a16="http://schemas.microsoft.com/office/drawing/2014/main" id="{B74126B4-1E6C-4FFF-9282-40E18A85A07F}"/>
              </a:ext>
            </a:extLst>
          </p:cNvPr>
          <p:cNvSpPr>
            <a:spLocks noGrp="1"/>
          </p:cNvSpPr>
          <p:nvPr>
            <p:ph type="body" sz="quarter" idx="1"/>
          </p:nvPr>
        </p:nvSpPr>
        <p:spPr>
          <a:xfrm>
            <a:off x="444500" y="1681163"/>
            <a:ext cx="5157787" cy="823912"/>
          </a:xfrm>
        </p:spPr>
        <p:txBody>
          <a:bodyPr/>
          <a:lstStyle/>
          <a:p>
            <a:r>
              <a:rPr lang="en-US" dirty="0"/>
              <a:t>S.H.E.R</a:t>
            </a:r>
          </a:p>
        </p:txBody>
      </p:sp>
      <p:sp>
        <p:nvSpPr>
          <p:cNvPr id="5" name="Text Placeholder 4">
            <a:extLst>
              <a:ext uri="{FF2B5EF4-FFF2-40B4-BE49-F238E27FC236}">
                <a16:creationId xmlns:a16="http://schemas.microsoft.com/office/drawing/2014/main" id="{E0C87788-476B-4620-8002-A5C1177AD6C1}"/>
              </a:ext>
            </a:extLst>
          </p:cNvPr>
          <p:cNvSpPr>
            <a:spLocks noGrp="1"/>
          </p:cNvSpPr>
          <p:nvPr>
            <p:ph type="body" sz="quarter" idx="3"/>
          </p:nvPr>
        </p:nvSpPr>
        <p:spPr/>
        <p:txBody>
          <a:bodyPr/>
          <a:lstStyle/>
          <a:p>
            <a:r>
              <a:rPr lang="en-US" dirty="0"/>
              <a:t>S.T.A.R.</a:t>
            </a:r>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444500" y="2194179"/>
            <a:ext cx="5157787" cy="3684588"/>
          </a:xfrm>
        </p:spPr>
        <p:txBody>
          <a:bodyPr>
            <a:normAutofit lnSpcReduction="10000"/>
          </a:bodyPr>
          <a:lstStyle/>
          <a:p>
            <a:endParaRPr lang="en-US" dirty="0"/>
          </a:p>
          <a:p>
            <a:r>
              <a:rPr lang="en-US" dirty="0"/>
              <a:t>S – describe a very specific </a:t>
            </a:r>
            <a:r>
              <a:rPr lang="en-US" b="1" dirty="0">
                <a:solidFill>
                  <a:srgbClr val="FF0000"/>
                </a:solidFill>
              </a:rPr>
              <a:t>S</a:t>
            </a:r>
            <a:r>
              <a:rPr lang="en-US" dirty="0"/>
              <a:t>ituation.</a:t>
            </a:r>
          </a:p>
          <a:p>
            <a:r>
              <a:rPr lang="en-US" dirty="0"/>
              <a:t>H – describe the </a:t>
            </a:r>
            <a:r>
              <a:rPr lang="en-US" b="1" dirty="0">
                <a:solidFill>
                  <a:srgbClr val="FF0000"/>
                </a:solidFill>
              </a:rPr>
              <a:t>H</a:t>
            </a:r>
            <a:r>
              <a:rPr lang="en-US" dirty="0"/>
              <a:t>urdles (challenges) you faced.</a:t>
            </a:r>
          </a:p>
          <a:p>
            <a:r>
              <a:rPr lang="en-US" dirty="0"/>
              <a:t>E – describe the </a:t>
            </a:r>
            <a:r>
              <a:rPr lang="en-US" b="1" dirty="0">
                <a:solidFill>
                  <a:srgbClr val="FF0000"/>
                </a:solidFill>
              </a:rPr>
              <a:t>E</a:t>
            </a:r>
            <a:r>
              <a:rPr lang="en-US" dirty="0"/>
              <a:t>ndgame, how you tackled and overcame those challenges.</a:t>
            </a:r>
          </a:p>
          <a:p>
            <a:r>
              <a:rPr lang="en-US" dirty="0"/>
              <a:t>R – </a:t>
            </a:r>
            <a:r>
              <a:rPr lang="en-US" b="1" dirty="0">
                <a:solidFill>
                  <a:srgbClr val="FF0000"/>
                </a:solidFill>
              </a:rPr>
              <a:t>R</a:t>
            </a:r>
            <a:r>
              <a:rPr lang="en-US" dirty="0"/>
              <a:t>eflect on how the situation improved you going forward.</a:t>
            </a:r>
          </a:p>
          <a:p>
            <a:endParaRPr lang="en-US" dirty="0"/>
          </a:p>
          <a:p>
            <a:pPr marL="0" indent="0">
              <a:buNone/>
            </a:pPr>
            <a:r>
              <a:rPr lang="en-GB" dirty="0"/>
              <a:t>Use the SHER technique to describe powerful, relevant, and detailed behaviours demonstrating top characteristics.</a:t>
            </a:r>
            <a:endParaRPr lang="en-US" dirty="0"/>
          </a:p>
          <a:p>
            <a:endParaRPr lang="en-US" dirty="0"/>
          </a:p>
        </p:txBody>
      </p:sp>
      <p:sp>
        <p:nvSpPr>
          <p:cNvPr id="6" name="Text Placeholder 5">
            <a:extLst>
              <a:ext uri="{FF2B5EF4-FFF2-40B4-BE49-F238E27FC236}">
                <a16:creationId xmlns:a16="http://schemas.microsoft.com/office/drawing/2014/main" id="{000A9570-5EF6-4AFB-9FCA-7C8998E3FEB1}"/>
              </a:ext>
            </a:extLst>
          </p:cNvPr>
          <p:cNvSpPr>
            <a:spLocks noGrp="1"/>
          </p:cNvSpPr>
          <p:nvPr>
            <p:ph type="body" sz="quarter" idx="4"/>
          </p:nvPr>
        </p:nvSpPr>
        <p:spPr>
          <a:xfrm>
            <a:off x="6475412" y="2504694"/>
            <a:ext cx="5183188" cy="3684588"/>
          </a:xfrm>
        </p:spPr>
        <p:txBody>
          <a:bodyPr>
            <a:normAutofit lnSpcReduction="10000"/>
          </a:bodyPr>
          <a:lstStyle/>
          <a:p>
            <a:r>
              <a:rPr lang="en-US" dirty="0"/>
              <a:t>S – the interviewer asks about a </a:t>
            </a:r>
            <a:r>
              <a:rPr lang="en-US" b="1" dirty="0">
                <a:solidFill>
                  <a:srgbClr val="FF0000"/>
                </a:solidFill>
              </a:rPr>
              <a:t>S</a:t>
            </a:r>
            <a:r>
              <a:rPr lang="en-US" dirty="0"/>
              <a:t>ituation where you effectively used your skills.</a:t>
            </a:r>
          </a:p>
          <a:p>
            <a:r>
              <a:rPr lang="en-US" dirty="0"/>
              <a:t>T – describe what your responsibility was in that </a:t>
            </a:r>
            <a:r>
              <a:rPr lang="en-US" b="1" dirty="0">
                <a:solidFill>
                  <a:srgbClr val="FF0000"/>
                </a:solidFill>
              </a:rPr>
              <a:t>T</a:t>
            </a:r>
            <a:r>
              <a:rPr lang="en-US" dirty="0"/>
              <a:t>ask.</a:t>
            </a:r>
          </a:p>
          <a:p>
            <a:r>
              <a:rPr lang="en-US" dirty="0"/>
              <a:t>A – explain what </a:t>
            </a:r>
            <a:r>
              <a:rPr lang="en-US" b="1" dirty="0">
                <a:solidFill>
                  <a:srgbClr val="FF0000"/>
                </a:solidFill>
              </a:rPr>
              <a:t>A</a:t>
            </a:r>
            <a:r>
              <a:rPr lang="en-US" dirty="0"/>
              <a:t>ction you took to address it.</a:t>
            </a:r>
          </a:p>
          <a:p>
            <a:r>
              <a:rPr lang="en-US" dirty="0"/>
              <a:t>R – share the </a:t>
            </a:r>
            <a:r>
              <a:rPr lang="en-US" b="1" dirty="0">
                <a:solidFill>
                  <a:srgbClr val="FF0000"/>
                </a:solidFill>
              </a:rPr>
              <a:t>R</a:t>
            </a:r>
            <a:r>
              <a:rPr lang="en-US" dirty="0"/>
              <a:t>esults your actions achieved.</a:t>
            </a:r>
          </a:p>
          <a:p>
            <a:pPr marL="0" indent="0">
              <a:buNone/>
            </a:pPr>
            <a:endParaRPr lang="en-US" dirty="0"/>
          </a:p>
          <a:p>
            <a:pPr marL="0" indent="0">
              <a:buNone/>
            </a:pPr>
            <a:r>
              <a:rPr lang="en-GB" dirty="0"/>
              <a:t>You can use the STAR method to structure the examples you give to questions, especially in interviews. You can use it to highlight particular skills and qualities you have that the employer is looking for.</a:t>
            </a:r>
            <a:endParaRPr lang="en-US" dirty="0"/>
          </a:p>
        </p:txBody>
      </p:sp>
    </p:spTree>
    <p:extLst>
      <p:ext uri="{BB962C8B-B14F-4D97-AF65-F5344CB8AC3E}">
        <p14:creationId xmlns:p14="http://schemas.microsoft.com/office/powerpoint/2010/main" val="5757744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randombar(horizontal)">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randombar(horizontal)">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4" end="4"/>
                                            </p:txEl>
                                          </p:spTgt>
                                        </p:tgtEl>
                                        <p:attrNameLst>
                                          <p:attrName>style.visibility</p:attrName>
                                        </p:attrNameLst>
                                      </p:cBhvr>
                                      <p:to>
                                        <p:strVal val="visible"/>
                                      </p:to>
                                    </p:set>
                                    <p:animEffect transition="in" filter="randombar(horizontal)">
                                      <p:cBhvr>
                                        <p:cTn id="22" dur="500"/>
                                        <p:tgtEl>
                                          <p:spTgt spid="8">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animEffect transition="in" filter="fade">
                                      <p:cBhvr>
                                        <p:cTn id="27" dur="1000"/>
                                        <p:tgtEl>
                                          <p:spTgt spid="8">
                                            <p:txEl>
                                              <p:pRg st="6" end="6"/>
                                            </p:txEl>
                                          </p:spTgt>
                                        </p:tgtEl>
                                      </p:cBhvr>
                                    </p:animEffect>
                                    <p:anim calcmode="lin" valueType="num">
                                      <p:cBhvr>
                                        <p:cTn id="28"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8">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nodeType="clickEffect">
                                  <p:stCondLst>
                                    <p:cond delay="0"/>
                                  </p:stCondLst>
                                  <p:childTnLst>
                                    <p:set>
                                      <p:cBhvr>
                                        <p:cTn id="33" dur="1" fill="hold">
                                          <p:stCondLst>
                                            <p:cond delay="0"/>
                                          </p:stCondLst>
                                        </p:cTn>
                                        <p:tgtEl>
                                          <p:spTgt spid="6">
                                            <p:txEl>
                                              <p:pRg st="0" end="0"/>
                                            </p:txEl>
                                          </p:spTgt>
                                        </p:tgtEl>
                                        <p:attrNameLst>
                                          <p:attrName>style.visibility</p:attrName>
                                        </p:attrNameLst>
                                      </p:cBhvr>
                                      <p:to>
                                        <p:strVal val="visible"/>
                                      </p:to>
                                    </p:set>
                                    <p:animEffect transition="in" filter="randombar(horizontal)">
                                      <p:cBhvr>
                                        <p:cTn id="34" dur="500"/>
                                        <p:tgtEl>
                                          <p:spTgt spid="6">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nodeType="click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animEffect transition="in" filter="randombar(horizontal)">
                                      <p:cBhvr>
                                        <p:cTn id="39" dur="500"/>
                                        <p:tgtEl>
                                          <p:spTgt spid="6">
                                            <p:txEl>
                                              <p:pRg st="1" end="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nodeType="clickEffect">
                                  <p:stCondLst>
                                    <p:cond delay="0"/>
                                  </p:stCondLst>
                                  <p:childTnLst>
                                    <p:set>
                                      <p:cBhvr>
                                        <p:cTn id="43" dur="1" fill="hold">
                                          <p:stCondLst>
                                            <p:cond delay="0"/>
                                          </p:stCondLst>
                                        </p:cTn>
                                        <p:tgtEl>
                                          <p:spTgt spid="6">
                                            <p:txEl>
                                              <p:pRg st="2" end="2"/>
                                            </p:txEl>
                                          </p:spTgt>
                                        </p:tgtEl>
                                        <p:attrNameLst>
                                          <p:attrName>style.visibility</p:attrName>
                                        </p:attrNameLst>
                                      </p:cBhvr>
                                      <p:to>
                                        <p:strVal val="visible"/>
                                      </p:to>
                                    </p:set>
                                    <p:animEffect transition="in" filter="randombar(horizontal)">
                                      <p:cBhvr>
                                        <p:cTn id="44" dur="500"/>
                                        <p:tgtEl>
                                          <p:spTgt spid="6">
                                            <p:txEl>
                                              <p:pRg st="2" end="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4" presetClass="entr" presetSubtype="10" fill="hold" nodeType="clickEffect">
                                  <p:stCondLst>
                                    <p:cond delay="0"/>
                                  </p:stCondLst>
                                  <p:childTnLst>
                                    <p:set>
                                      <p:cBhvr>
                                        <p:cTn id="48" dur="1" fill="hold">
                                          <p:stCondLst>
                                            <p:cond delay="0"/>
                                          </p:stCondLst>
                                        </p:cTn>
                                        <p:tgtEl>
                                          <p:spTgt spid="6">
                                            <p:txEl>
                                              <p:pRg st="3" end="3"/>
                                            </p:txEl>
                                          </p:spTgt>
                                        </p:tgtEl>
                                        <p:attrNameLst>
                                          <p:attrName>style.visibility</p:attrName>
                                        </p:attrNameLst>
                                      </p:cBhvr>
                                      <p:to>
                                        <p:strVal val="visible"/>
                                      </p:to>
                                    </p:set>
                                    <p:animEffect transition="in" filter="randombar(horizontal)">
                                      <p:cBhvr>
                                        <p:cTn id="49" dur="500"/>
                                        <p:tgtEl>
                                          <p:spTgt spid="6">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6">
                                            <p:txEl>
                                              <p:pRg st="5" end="5"/>
                                            </p:txEl>
                                          </p:spTgt>
                                        </p:tgtEl>
                                        <p:attrNameLst>
                                          <p:attrName>style.visibility</p:attrName>
                                        </p:attrNameLst>
                                      </p:cBhvr>
                                      <p:to>
                                        <p:strVal val="visible"/>
                                      </p:to>
                                    </p:set>
                                    <p:animEffect transition="in" filter="fade">
                                      <p:cBhvr>
                                        <p:cTn id="54" dur="1000"/>
                                        <p:tgtEl>
                                          <p:spTgt spid="6">
                                            <p:txEl>
                                              <p:pRg st="5" end="5"/>
                                            </p:txEl>
                                          </p:spTgt>
                                        </p:tgtEl>
                                      </p:cBhvr>
                                    </p:animEffect>
                                    <p:anim calcmode="lin" valueType="num">
                                      <p:cBhvr>
                                        <p:cTn id="5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p:txBody>
          <a:bodyPr/>
          <a:lstStyle/>
          <a:p>
            <a:r>
              <a:rPr lang="en-US" dirty="0"/>
              <a:t>Top tips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11</a:t>
            </a:fld>
            <a:endParaRPr lang="en-US" dirty="0"/>
          </a:p>
        </p:txBody>
      </p:sp>
      <p:sp>
        <p:nvSpPr>
          <p:cNvPr id="8" name="Text Placeholder 7">
            <a:extLst>
              <a:ext uri="{FF2B5EF4-FFF2-40B4-BE49-F238E27FC236}">
                <a16:creationId xmlns:a16="http://schemas.microsoft.com/office/drawing/2014/main" id="{47DC4E62-1A34-4F98-A451-214F1808519C}"/>
              </a:ext>
            </a:extLst>
          </p:cNvPr>
          <p:cNvSpPr>
            <a:spLocks noGrp="1"/>
          </p:cNvSpPr>
          <p:nvPr>
            <p:ph type="body" sz="quarter" idx="2"/>
          </p:nvPr>
        </p:nvSpPr>
        <p:spPr>
          <a:xfrm>
            <a:off x="444500" y="1453951"/>
            <a:ext cx="5157787" cy="4650758"/>
          </a:xfrm>
        </p:spPr>
        <p:txBody>
          <a:bodyPr>
            <a:normAutofit/>
          </a:bodyPr>
          <a:lstStyle/>
          <a:p>
            <a:endParaRPr lang="en-US" dirty="0"/>
          </a:p>
          <a:p>
            <a:r>
              <a:rPr lang="en-GB" dirty="0"/>
              <a:t>Be as specific as possible at all times.</a:t>
            </a:r>
          </a:p>
          <a:p>
            <a:r>
              <a:rPr lang="en-GB" dirty="0"/>
              <a:t>Avoid rambling or including too much information.</a:t>
            </a:r>
          </a:p>
          <a:p>
            <a:r>
              <a:rPr lang="en-GB" dirty="0"/>
              <a:t>Be sure the outcome or result reflects positively on you (even if the result itself was not favourable).</a:t>
            </a:r>
          </a:p>
          <a:p>
            <a:r>
              <a:rPr lang="en-GB" dirty="0"/>
              <a:t>Keep in mind that some examples that have a negative result can highlight your strengths in the face of adversity.</a:t>
            </a:r>
          </a:p>
          <a:p>
            <a:r>
              <a:rPr lang="en-GB" dirty="0"/>
              <a:t>Recall recent situations that show favourable behaviours or actions, especially involving course work, work experience, leadership, teamwork, initiative, planning, and customer service.</a:t>
            </a:r>
            <a:endParaRPr lang="en-US" dirty="0"/>
          </a:p>
        </p:txBody>
      </p:sp>
      <p:sp>
        <p:nvSpPr>
          <p:cNvPr id="6" name="Text Placeholder 5">
            <a:extLst>
              <a:ext uri="{FF2B5EF4-FFF2-40B4-BE49-F238E27FC236}">
                <a16:creationId xmlns:a16="http://schemas.microsoft.com/office/drawing/2014/main" id="{000A9570-5EF6-4AFB-9FCA-7C8998E3FEB1}"/>
              </a:ext>
            </a:extLst>
          </p:cNvPr>
          <p:cNvSpPr>
            <a:spLocks noGrp="1"/>
          </p:cNvSpPr>
          <p:nvPr>
            <p:ph type="body" sz="quarter" idx="4"/>
          </p:nvPr>
        </p:nvSpPr>
        <p:spPr>
          <a:xfrm>
            <a:off x="6797630" y="1854091"/>
            <a:ext cx="5183188" cy="3684588"/>
          </a:xfrm>
        </p:spPr>
        <p:txBody>
          <a:bodyPr>
            <a:normAutofit lnSpcReduction="10000"/>
          </a:bodyPr>
          <a:lstStyle/>
          <a:p>
            <a:r>
              <a:rPr lang="en-GB" dirty="0"/>
              <a:t>Prepare short descriptions of each situation; be ready to give details if asked.</a:t>
            </a:r>
          </a:p>
          <a:p>
            <a:r>
              <a:rPr lang="en-GB" dirty="0"/>
              <a:t>Be sure each story has a beginning, middle, and an end, i.e., be ready to describe the situation, including the task at hand, your action, and the outcome or result.</a:t>
            </a:r>
          </a:p>
          <a:p>
            <a:r>
              <a:rPr lang="en-GB" dirty="0"/>
              <a:t>Be honest. Don't embellish or omit any part of the story. The interviewer will find out if your story is built on a weak foundation.</a:t>
            </a:r>
          </a:p>
          <a:p>
            <a:r>
              <a:rPr lang="en-GB" dirty="0"/>
              <a:t>Be specific. Don't generalise about several events; give a detailed accounting of one event.</a:t>
            </a:r>
          </a:p>
          <a:p>
            <a:r>
              <a:rPr lang="en-GB" dirty="0"/>
              <a:t>Vary your examples; don’t take them all from just one area of your life.</a:t>
            </a:r>
          </a:p>
          <a:p>
            <a:endParaRPr lang="en-US" dirty="0"/>
          </a:p>
        </p:txBody>
      </p:sp>
    </p:spTree>
    <p:extLst>
      <p:ext uri="{BB962C8B-B14F-4D97-AF65-F5344CB8AC3E}">
        <p14:creationId xmlns:p14="http://schemas.microsoft.com/office/powerpoint/2010/main" val="5231922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 calcmode="lin" valueType="num">
                                      <p:cBhvr additive="base">
                                        <p:cTn id="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anim calcmode="lin" valueType="num">
                                      <p:cBhvr additive="base">
                                        <p:cTn id="25"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anim calcmode="lin" valueType="num">
                                      <p:cBhvr additive="base">
                                        <p:cTn id="31"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additive="base">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3" end="3"/>
                                            </p:txEl>
                                          </p:spTgt>
                                        </p:tgtEl>
                                        <p:attrNameLst>
                                          <p:attrName>style.visibility</p:attrName>
                                        </p:attrNameLst>
                                      </p:cBhvr>
                                      <p:to>
                                        <p:strVal val="visible"/>
                                      </p:to>
                                    </p:set>
                                    <p:anim calcmode="lin" valueType="num">
                                      <p:cBhvr additive="base">
                                        <p:cTn id="5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F478C69-0A1D-45FF-8600-ED903803FFE1}"/>
              </a:ext>
            </a:extLst>
          </p:cNvPr>
          <p:cNvSpPr>
            <a:spLocks noGrp="1"/>
          </p:cNvSpPr>
          <p:nvPr>
            <p:ph type="sldNum" sz="quarter" idx="12"/>
          </p:nvPr>
        </p:nvSpPr>
        <p:spPr/>
        <p:txBody>
          <a:bodyPr/>
          <a:lstStyle/>
          <a:p>
            <a:fld id="{C263D6C4-4840-40CC-AC84-17E24B3B7BDE}" type="slidenum">
              <a:rPr lang="en-US" smtClean="0"/>
              <a:pPr/>
              <a:t>12</a:t>
            </a:fld>
            <a:endParaRPr lang="en-US" dirty="0"/>
          </a:p>
        </p:txBody>
      </p:sp>
      <p:sp>
        <p:nvSpPr>
          <p:cNvPr id="14" name="TextBox 13">
            <a:extLst>
              <a:ext uri="{FF2B5EF4-FFF2-40B4-BE49-F238E27FC236}">
                <a16:creationId xmlns:a16="http://schemas.microsoft.com/office/drawing/2014/main" id="{E34DC668-3524-439D-A649-516EF32ECEC7}"/>
              </a:ext>
            </a:extLst>
          </p:cNvPr>
          <p:cNvSpPr txBox="1"/>
          <p:nvPr/>
        </p:nvSpPr>
        <p:spPr>
          <a:xfrm>
            <a:off x="128016" y="475488"/>
            <a:ext cx="5425440" cy="5078313"/>
          </a:xfrm>
          <a:prstGeom prst="rect">
            <a:avLst/>
          </a:prstGeom>
          <a:noFill/>
        </p:spPr>
        <p:txBody>
          <a:bodyPr wrap="square" rtlCol="0">
            <a:spAutoFit/>
          </a:bodyPr>
          <a:lstStyle/>
          <a:p>
            <a:r>
              <a:rPr lang="en-GB" dirty="0">
                <a:solidFill>
                  <a:srgbClr val="FFC000"/>
                </a:solidFill>
              </a:rPr>
              <a:t>Example 1</a:t>
            </a:r>
          </a:p>
          <a:p>
            <a:r>
              <a:rPr lang="en-GB" b="1" dirty="0">
                <a:solidFill>
                  <a:schemeClr val="bg1"/>
                </a:solidFill>
              </a:rPr>
              <a:t>Tell me about a time when you have shown leadership skills:</a:t>
            </a:r>
          </a:p>
          <a:p>
            <a:r>
              <a:rPr lang="en-GB" b="1" dirty="0">
                <a:solidFill>
                  <a:srgbClr val="FF0000"/>
                </a:solidFill>
              </a:rPr>
              <a:t>Situation</a:t>
            </a:r>
            <a:r>
              <a:rPr lang="en-GB" b="1" dirty="0"/>
              <a:t> - </a:t>
            </a:r>
            <a:r>
              <a:rPr lang="en-GB" b="1" dirty="0">
                <a:solidFill>
                  <a:schemeClr val="bg1"/>
                </a:solidFill>
              </a:rPr>
              <a:t>in my previous digital marketing job, the company wanted to get more people to sign up to a newsletter which was not receiving a lot of attention.</a:t>
            </a:r>
          </a:p>
          <a:p>
            <a:r>
              <a:rPr lang="en-GB" b="1" dirty="0">
                <a:solidFill>
                  <a:srgbClr val="FF0000"/>
                </a:solidFill>
              </a:rPr>
              <a:t>Task</a:t>
            </a:r>
            <a:r>
              <a:rPr lang="en-GB" b="1" dirty="0"/>
              <a:t> - </a:t>
            </a:r>
            <a:r>
              <a:rPr lang="en-GB" b="1" dirty="0">
                <a:solidFill>
                  <a:schemeClr val="bg1"/>
                </a:solidFill>
              </a:rPr>
              <a:t>my job was to find a way of getting more people to sign up.</a:t>
            </a:r>
          </a:p>
          <a:p>
            <a:r>
              <a:rPr lang="en-GB" b="1" dirty="0">
                <a:solidFill>
                  <a:srgbClr val="FF0000"/>
                </a:solidFill>
              </a:rPr>
              <a:t>Action</a:t>
            </a:r>
            <a:r>
              <a:rPr lang="en-GB" b="1" dirty="0"/>
              <a:t> - </a:t>
            </a:r>
            <a:r>
              <a:rPr lang="en-GB" b="1" dirty="0">
                <a:solidFill>
                  <a:schemeClr val="bg1"/>
                </a:solidFill>
              </a:rPr>
              <a:t>I organised a meeting with other important members of the marketing team to come up with creative ideas, and I led the social media campaign to generate interest in the revamped newsletter.</a:t>
            </a:r>
          </a:p>
          <a:p>
            <a:r>
              <a:rPr lang="en-GB" b="1" dirty="0">
                <a:solidFill>
                  <a:srgbClr val="FF0000"/>
                </a:solidFill>
              </a:rPr>
              <a:t>Result</a:t>
            </a:r>
            <a:r>
              <a:rPr lang="en-GB" b="1" dirty="0"/>
              <a:t> - </a:t>
            </a:r>
            <a:r>
              <a:rPr lang="en-GB" b="1" dirty="0">
                <a:solidFill>
                  <a:schemeClr val="bg1"/>
                </a:solidFill>
              </a:rPr>
              <a:t>over a period of 3 months, there was an 25% increase in sign-ups to the newsletter and the approach I took was used by the management team in other departments.</a:t>
            </a:r>
          </a:p>
        </p:txBody>
      </p:sp>
      <p:sp>
        <p:nvSpPr>
          <p:cNvPr id="15" name="TextBox 14">
            <a:extLst>
              <a:ext uri="{FF2B5EF4-FFF2-40B4-BE49-F238E27FC236}">
                <a16:creationId xmlns:a16="http://schemas.microsoft.com/office/drawing/2014/main" id="{BB6BE123-20C4-42C7-BA6A-B2730F3C98B9}"/>
              </a:ext>
            </a:extLst>
          </p:cNvPr>
          <p:cNvSpPr txBox="1"/>
          <p:nvPr/>
        </p:nvSpPr>
        <p:spPr>
          <a:xfrm>
            <a:off x="6096000" y="402336"/>
            <a:ext cx="5967984" cy="6186309"/>
          </a:xfrm>
          <a:prstGeom prst="rect">
            <a:avLst/>
          </a:prstGeom>
          <a:noFill/>
        </p:spPr>
        <p:txBody>
          <a:bodyPr wrap="square" rtlCol="0">
            <a:spAutoFit/>
          </a:bodyPr>
          <a:lstStyle/>
          <a:p>
            <a:r>
              <a:rPr lang="en-GB" dirty="0">
                <a:solidFill>
                  <a:srgbClr val="FFC000"/>
                </a:solidFill>
              </a:rPr>
              <a:t>Example 2</a:t>
            </a:r>
          </a:p>
          <a:p>
            <a:r>
              <a:rPr lang="en-GB" b="1" dirty="0">
                <a:solidFill>
                  <a:schemeClr val="bg1"/>
                </a:solidFill>
              </a:rPr>
              <a:t>Give me an example of when you faced a problem at work. How did you handle it:</a:t>
            </a:r>
          </a:p>
          <a:p>
            <a:r>
              <a:rPr lang="en-GB" b="1" dirty="0">
                <a:solidFill>
                  <a:srgbClr val="FF0000"/>
                </a:solidFill>
              </a:rPr>
              <a:t>Situation</a:t>
            </a:r>
            <a:r>
              <a:rPr lang="en-GB" b="1" dirty="0"/>
              <a:t> - </a:t>
            </a:r>
            <a:r>
              <a:rPr lang="en-GB" b="1" dirty="0">
                <a:solidFill>
                  <a:schemeClr val="bg1"/>
                </a:solidFill>
              </a:rPr>
              <a:t>I was working in a florist shop with the manager and we were arranging an order of flowers for 2 weddings. The manager, who had taken the order, had mixed up the customers’ addresses and the flowers were delivered to the wrong venues.</a:t>
            </a:r>
          </a:p>
          <a:p>
            <a:r>
              <a:rPr lang="en-GB" b="1" dirty="0">
                <a:solidFill>
                  <a:srgbClr val="FF0000"/>
                </a:solidFill>
              </a:rPr>
              <a:t>Task</a:t>
            </a:r>
            <a:r>
              <a:rPr lang="en-GB" b="1" dirty="0"/>
              <a:t> - </a:t>
            </a:r>
            <a:r>
              <a:rPr lang="en-GB" b="1" dirty="0">
                <a:solidFill>
                  <a:schemeClr val="bg1"/>
                </a:solidFill>
              </a:rPr>
              <a:t>I had to get the flowers to the right place and apologise to the customers.</a:t>
            </a:r>
          </a:p>
          <a:p>
            <a:r>
              <a:rPr lang="en-GB" b="1" dirty="0">
                <a:solidFill>
                  <a:srgbClr val="FF0000"/>
                </a:solidFill>
              </a:rPr>
              <a:t>Action</a:t>
            </a:r>
            <a:r>
              <a:rPr lang="en-GB" b="1" dirty="0"/>
              <a:t> - </a:t>
            </a:r>
            <a:r>
              <a:rPr lang="en-GB" b="1" dirty="0">
                <a:solidFill>
                  <a:schemeClr val="bg1"/>
                </a:solidFill>
              </a:rPr>
              <a:t>I told my boss that I would deal with the mistake, leaving her to take care of the shop. I spoke to both customers on the telephone to explain, and reassured them that we would put things right straight away. I drove to both venues, swapped the flowers in time and apologised in person. I gave both customers a voucher for a bouquet as compensation.</a:t>
            </a:r>
          </a:p>
          <a:p>
            <a:r>
              <a:rPr lang="en-GB" b="1" dirty="0">
                <a:solidFill>
                  <a:srgbClr val="FF0000"/>
                </a:solidFill>
              </a:rPr>
              <a:t>Result</a:t>
            </a:r>
            <a:r>
              <a:rPr lang="en-GB" b="1" dirty="0"/>
              <a:t> - </a:t>
            </a:r>
            <a:r>
              <a:rPr lang="en-GB" b="1" dirty="0">
                <a:solidFill>
                  <a:schemeClr val="bg1"/>
                </a:solidFill>
              </a:rPr>
              <a:t>the customers were grateful that we had acted quickly. Later on, they both came back to the shop to spend their vouchers and have since recommended us to their friends.</a:t>
            </a:r>
          </a:p>
        </p:txBody>
      </p:sp>
    </p:spTree>
    <p:extLst>
      <p:ext uri="{BB962C8B-B14F-4D97-AF65-F5344CB8AC3E}">
        <p14:creationId xmlns:p14="http://schemas.microsoft.com/office/powerpoint/2010/main" val="45118773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B493E-A352-48CB-A501-512261F587E8}"/>
              </a:ext>
            </a:extLst>
          </p:cNvPr>
          <p:cNvSpPr>
            <a:spLocks noGrp="1"/>
          </p:cNvSpPr>
          <p:nvPr>
            <p:ph type="title"/>
          </p:nvPr>
        </p:nvSpPr>
        <p:spPr>
          <a:xfrm>
            <a:off x="444500" y="2676525"/>
            <a:ext cx="11214100" cy="535531"/>
          </a:xfrm>
        </p:spPr>
        <p:txBody>
          <a:bodyPr/>
          <a:lstStyle/>
          <a:p>
            <a:r>
              <a:rPr lang="en-GB" dirty="0"/>
              <a:t>Pairs task</a:t>
            </a:r>
          </a:p>
        </p:txBody>
      </p:sp>
      <p:sp>
        <p:nvSpPr>
          <p:cNvPr id="3" name="Slide Number Placeholder 2">
            <a:extLst>
              <a:ext uri="{FF2B5EF4-FFF2-40B4-BE49-F238E27FC236}">
                <a16:creationId xmlns:a16="http://schemas.microsoft.com/office/drawing/2014/main" id="{B6FF5E12-694C-4FB5-8079-950D3A6069EC}"/>
              </a:ext>
            </a:extLst>
          </p:cNvPr>
          <p:cNvSpPr>
            <a:spLocks noGrp="1"/>
          </p:cNvSpPr>
          <p:nvPr>
            <p:ph type="sldNum" sz="quarter" idx="12"/>
          </p:nvPr>
        </p:nvSpPr>
        <p:spPr/>
        <p:txBody>
          <a:bodyPr/>
          <a:lstStyle/>
          <a:p>
            <a:fld id="{C263D6C4-4840-40CC-AC84-17E24B3B7BDE}" type="slidenum">
              <a:rPr lang="en-US" noProof="0" smtClean="0"/>
              <a:pPr/>
              <a:t>13</a:t>
            </a:fld>
            <a:endParaRPr lang="en-US" noProof="0" dirty="0"/>
          </a:p>
        </p:txBody>
      </p:sp>
    </p:spTree>
    <p:extLst>
      <p:ext uri="{BB962C8B-B14F-4D97-AF65-F5344CB8AC3E}">
        <p14:creationId xmlns:p14="http://schemas.microsoft.com/office/powerpoint/2010/main" val="94447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121920" y="21046"/>
            <a:ext cx="11214100" cy="535531"/>
          </a:xfrm>
        </p:spPr>
        <p:txBody>
          <a:bodyPr/>
          <a:lstStyle/>
          <a:p>
            <a:r>
              <a:rPr lang="en-US" dirty="0">
                <a:solidFill>
                  <a:srgbClr val="FFC000"/>
                </a:solidFill>
              </a:rPr>
              <a:t>Pairs task</a:t>
            </a:r>
          </a:p>
        </p:txBody>
      </p:sp>
      <p:graphicFrame>
        <p:nvGraphicFramePr>
          <p:cNvPr id="6" name="Table 5">
            <a:extLst>
              <a:ext uri="{FF2B5EF4-FFF2-40B4-BE49-F238E27FC236}">
                <a16:creationId xmlns:a16="http://schemas.microsoft.com/office/drawing/2014/main" id="{E8EEB296-8554-4D20-B3B8-C0BBC380A58D}"/>
              </a:ext>
            </a:extLst>
          </p:cNvPr>
          <p:cNvGraphicFramePr>
            <a:graphicFrameLocks noGrp="1"/>
          </p:cNvGraphicFramePr>
          <p:nvPr>
            <p:extLst>
              <p:ext uri="{D42A27DB-BD31-4B8C-83A1-F6EECF244321}">
                <p14:modId xmlns:p14="http://schemas.microsoft.com/office/powerpoint/2010/main" val="2135200261"/>
              </p:ext>
            </p:extLst>
          </p:nvPr>
        </p:nvGraphicFramePr>
        <p:xfrm>
          <a:off x="121920" y="630084"/>
          <a:ext cx="12000411" cy="6188849"/>
        </p:xfrm>
        <a:graphic>
          <a:graphicData uri="http://schemas.openxmlformats.org/drawingml/2006/table">
            <a:tbl>
              <a:tblPr firstRow="1" bandRow="1">
                <a:tableStyleId>{5C22544A-7EE6-4342-B048-85BDC9FD1C3A}</a:tableStyleId>
              </a:tblPr>
              <a:tblGrid>
                <a:gridCol w="2554020">
                  <a:extLst>
                    <a:ext uri="{9D8B030D-6E8A-4147-A177-3AD203B41FA5}">
                      <a16:colId xmlns:a16="http://schemas.microsoft.com/office/drawing/2014/main" val="3559833401"/>
                    </a:ext>
                  </a:extLst>
                </a:gridCol>
                <a:gridCol w="3148797">
                  <a:extLst>
                    <a:ext uri="{9D8B030D-6E8A-4147-A177-3AD203B41FA5}">
                      <a16:colId xmlns:a16="http://schemas.microsoft.com/office/drawing/2014/main" val="82523989"/>
                    </a:ext>
                  </a:extLst>
                </a:gridCol>
                <a:gridCol w="3150663">
                  <a:extLst>
                    <a:ext uri="{9D8B030D-6E8A-4147-A177-3AD203B41FA5}">
                      <a16:colId xmlns:a16="http://schemas.microsoft.com/office/drawing/2014/main" val="3211310719"/>
                    </a:ext>
                  </a:extLst>
                </a:gridCol>
                <a:gridCol w="3146931">
                  <a:extLst>
                    <a:ext uri="{9D8B030D-6E8A-4147-A177-3AD203B41FA5}">
                      <a16:colId xmlns:a16="http://schemas.microsoft.com/office/drawing/2014/main" val="4160613981"/>
                    </a:ext>
                  </a:extLst>
                </a:gridCol>
              </a:tblGrid>
              <a:tr h="809041">
                <a:tc>
                  <a:txBody>
                    <a:bodyPr/>
                    <a:lstStyle/>
                    <a:p>
                      <a:pPr algn="ctr"/>
                      <a:r>
                        <a:rPr lang="en-US" sz="1600" b="0" dirty="0">
                          <a:latin typeface="+mn-lt"/>
                          <a:cs typeface="Arial" panose="020B0604020202020204" pitchFamily="34" charset="0"/>
                        </a:rPr>
                        <a:t>Questions</a:t>
                      </a:r>
                    </a:p>
                    <a:p>
                      <a:pPr algn="ctr"/>
                      <a:r>
                        <a:rPr lang="en-US" sz="1600" b="0" dirty="0">
                          <a:latin typeface="+mn-lt"/>
                          <a:cs typeface="Arial" panose="020B0604020202020204" pitchFamily="34" charset="0"/>
                        </a:rPr>
                        <a:t>Column 1</a:t>
                      </a:r>
                      <a:endParaRPr lang="en-GB" sz="1600" b="0" dirty="0">
                        <a:latin typeface="+mn-lt"/>
                        <a:cs typeface="Arial" panose="020B0604020202020204" pitchFamily="34" charset="0"/>
                      </a:endParaRPr>
                    </a:p>
                  </a:txBody>
                  <a:tcPr anchor="ctr">
                    <a:lnL w="127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Questions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Column 2</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Questions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Column 3</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dirty="0">
                          <a:latin typeface="+mn-lt"/>
                          <a:cs typeface="Arial" panose="020B0604020202020204" pitchFamily="34" charset="0"/>
                        </a:rPr>
                        <a:t>Questions</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600" b="0">
                          <a:latin typeface="+mn-lt"/>
                          <a:cs typeface="Arial" panose="020B0604020202020204" pitchFamily="34" charset="0"/>
                        </a:rPr>
                        <a:t>Column 4</a:t>
                      </a:r>
                      <a:endParaRPr lang="en-GB" sz="1600" b="0" dirty="0">
                        <a:latin typeface="+mn-lt"/>
                        <a:cs typeface="Arial" panose="020B0604020202020204" pitchFamily="34" charset="0"/>
                      </a:endParaRPr>
                    </a:p>
                  </a:txBody>
                  <a:tcPr anchor="ctr">
                    <a:lnL w="12700" cap="flat" cmpd="sng" algn="ctr">
                      <a:solidFill>
                        <a:schemeClr val="accent2">
                          <a:lumMod val="75000"/>
                        </a:schemeClr>
                      </a:solidFill>
                      <a:prstDash val="solid"/>
                      <a:round/>
                      <a:headEnd type="none" w="med" len="med"/>
                      <a:tailEnd type="none" w="med" len="med"/>
                    </a:lnL>
                    <a:lnR w="12700" cap="flat" cmpd="sng" algn="ctr">
                      <a:no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766630617"/>
                  </a:ext>
                </a:extLst>
              </a:tr>
              <a:tr h="1137995">
                <a:tc>
                  <a:txBody>
                    <a:bodyPr/>
                    <a:lstStyle/>
                    <a:p>
                      <a:r>
                        <a:rPr lang="en-GB" sz="1400" dirty="0">
                          <a:solidFill>
                            <a:schemeClr val="bg1"/>
                          </a:solidFill>
                          <a:latin typeface="+mn-lt"/>
                        </a:rPr>
                        <a:t>Describe a situation in which you were able to use persuasion to successfully convince someone to see things your way.</a:t>
                      </a: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Describe a time when you were faced with a stressful situation that demonstrated your coping skills.</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Tell me about a time when you had to use your explanation skills to influence someone's opinion.</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What is your typical way of dealing with conflict? Give me an example.</a:t>
                      </a: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3446274366"/>
                  </a:ext>
                </a:extLst>
              </a:tr>
              <a:tr h="718734">
                <a:tc>
                  <a:txBody>
                    <a:bodyPr/>
                    <a:lstStyle/>
                    <a:p>
                      <a:r>
                        <a:rPr lang="en-GB" sz="1400" dirty="0">
                          <a:solidFill>
                            <a:schemeClr val="bg1"/>
                          </a:solidFill>
                          <a:latin typeface="+mn-lt"/>
                        </a:rPr>
                        <a:t>Give me an example of a time when something you tried to accomplish and failed.</a:t>
                      </a: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Give me an example of when you showed initiative and took the lead.</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Give me an example of a time when you used your researching skills to solve a problem.</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Describe a time when you anticipated potential problems and developed preventive measures.</a:t>
                      </a: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1758271508"/>
                  </a:ext>
                </a:extLst>
              </a:tr>
              <a:tr h="928365">
                <a:tc>
                  <a:txBody>
                    <a:bodyPr/>
                    <a:lstStyle/>
                    <a:p>
                      <a:r>
                        <a:rPr lang="en-GB" sz="1400" dirty="0">
                          <a:solidFill>
                            <a:schemeClr val="bg1"/>
                          </a:solidFill>
                          <a:latin typeface="+mn-lt"/>
                        </a:rPr>
                        <a:t>Tell me about a time when you had too many things to do and you were required to prioritise your tasks.</a:t>
                      </a: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Tell me about a time when you had to go above and beyond the call of duty in order to get a job done.</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Give me a specific example of a time when you had to conform to a policy with which you did not agree.</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Give me an example of a time when you had to make a split second decision and what was the result.</a:t>
                      </a: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3736384641"/>
                  </a:ext>
                </a:extLst>
              </a:tr>
              <a:tr h="1137995">
                <a:tc>
                  <a:txBody>
                    <a:bodyPr/>
                    <a:lstStyle/>
                    <a:p>
                      <a:r>
                        <a:rPr lang="en-GB" sz="1400" dirty="0">
                          <a:solidFill>
                            <a:schemeClr val="bg1"/>
                          </a:solidFill>
                          <a:latin typeface="+mn-lt"/>
                        </a:rPr>
                        <a:t>Give me an example of a time when you motivated others.</a:t>
                      </a: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Tell me about a time when you missed an obvious solution to a problem.</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Give me a specific example of a time when you used good judgment and logic in solving a problem.</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r>
                        <a:rPr lang="en-GB" sz="1400" dirty="0">
                          <a:solidFill>
                            <a:schemeClr val="bg1"/>
                          </a:solidFill>
                          <a:latin typeface="+mn-lt"/>
                        </a:rPr>
                        <a:t>Tell me about a time you were able to successfully deal with another person even when that individual may not have personally liked you (or vice versa).</a:t>
                      </a: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3090935587"/>
                  </a:ext>
                </a:extLst>
              </a:tr>
              <a:tr h="693464">
                <a:tc>
                  <a:txBody>
                    <a:bodyPr/>
                    <a:lstStyle/>
                    <a:p>
                      <a:r>
                        <a:rPr lang="en-GB" sz="1400" dirty="0">
                          <a:solidFill>
                            <a:schemeClr val="bg1"/>
                          </a:solidFill>
                          <a:latin typeface="+mn-lt"/>
                        </a:rPr>
                        <a:t>What motivates you? Explain.</a:t>
                      </a: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What are your hobbies/interests outside work?</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What steps do you consistently take to improve yourself?</a:t>
                      </a: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tc>
                  <a:txBody>
                    <a:bodyPr/>
                    <a:lstStyle/>
                    <a:p>
                      <a:r>
                        <a:rPr lang="en-GB" sz="1400" dirty="0">
                          <a:solidFill>
                            <a:schemeClr val="bg1"/>
                          </a:solidFill>
                          <a:latin typeface="+mn-lt"/>
                        </a:rPr>
                        <a:t>The title of the book you read last, describe the book.</a:t>
                      </a: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noFill/>
                  </a:tcPr>
                </a:tc>
                <a:extLst>
                  <a:ext uri="{0D108BD9-81ED-4DB2-BD59-A6C34878D82A}">
                    <a16:rowId xmlns:a16="http://schemas.microsoft.com/office/drawing/2014/main" val="446909641"/>
                  </a:ext>
                </a:extLst>
              </a:tr>
              <a:tr h="693464">
                <a:tc>
                  <a:txBody>
                    <a:bodyPr/>
                    <a:lstStyle/>
                    <a:p>
                      <a:endParaRPr lang="en-GB" sz="1400" dirty="0">
                        <a:latin typeface="+mn-lt"/>
                      </a:endParaRPr>
                    </a:p>
                  </a:txBody>
                  <a:tcPr anchor="ctr">
                    <a:lnL w="38100" cap="flat" cmpd="sng" algn="ctr">
                      <a:no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12700" cap="flat" cmpd="sng" algn="ctr">
                      <a:solidFill>
                        <a:schemeClr val="accent2">
                          <a:lumMod val="75000"/>
                        </a:schemeClr>
                      </a:solid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tc>
                  <a:txBody>
                    <a:bodyPr/>
                    <a:lstStyle/>
                    <a:p>
                      <a:endParaRPr lang="en-GB" sz="1400" dirty="0">
                        <a:latin typeface="+mn-lt"/>
                      </a:endParaRPr>
                    </a:p>
                  </a:txBody>
                  <a:tcPr anchor="ctr">
                    <a:lnL w="12700" cap="flat" cmpd="sng" algn="ctr">
                      <a:solidFill>
                        <a:schemeClr val="accent2">
                          <a:lumMod val="75000"/>
                        </a:schemeClr>
                      </a:solidFill>
                      <a:prstDash val="solid"/>
                      <a:round/>
                      <a:headEnd type="none" w="med" len="med"/>
                      <a:tailEnd type="none" w="med" len="med"/>
                    </a:lnL>
                    <a:lnR w="38100" cap="flat" cmpd="sng" algn="ctr">
                      <a:noFill/>
                      <a:prstDash val="solid"/>
                      <a:round/>
                      <a:headEnd type="none" w="med" len="med"/>
                      <a:tailEnd type="none" w="med" len="med"/>
                    </a:lnR>
                    <a:lnT w="12700" cap="flat" cmpd="sng" algn="ctr">
                      <a:solidFill>
                        <a:schemeClr val="accent2">
                          <a:lumMod val="75000"/>
                        </a:schemeClr>
                      </a:solidFill>
                      <a:prstDash val="solid"/>
                      <a:round/>
                      <a:headEnd type="none" w="med" len="med"/>
                      <a:tailEnd type="none" w="med" len="med"/>
                    </a:lnT>
                    <a:lnB w="12700" cap="flat" cmpd="sng" algn="ctr">
                      <a:solidFill>
                        <a:schemeClr val="accent2">
                          <a:lumMod val="75000"/>
                        </a:schemeClr>
                      </a:solidFill>
                      <a:prstDash val="solid"/>
                      <a:round/>
                      <a:headEnd type="none" w="med" len="med"/>
                      <a:tailEnd type="none" w="med" len="med"/>
                    </a:lnB>
                    <a:solidFill>
                      <a:schemeClr val="accent5"/>
                    </a:solidFill>
                  </a:tcPr>
                </a:tc>
                <a:extLst>
                  <a:ext uri="{0D108BD9-81ED-4DB2-BD59-A6C34878D82A}">
                    <a16:rowId xmlns:a16="http://schemas.microsoft.com/office/drawing/2014/main" val="3472044516"/>
                  </a:ext>
                </a:extLst>
              </a:tr>
            </a:tbl>
          </a:graphicData>
        </a:graphic>
      </p:graphicFrame>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14</a:t>
            </a:fld>
            <a:endParaRPr lang="en-US" dirty="0"/>
          </a:p>
        </p:txBody>
      </p:sp>
    </p:spTree>
    <p:extLst>
      <p:ext uri="{BB962C8B-B14F-4D97-AF65-F5344CB8AC3E}">
        <p14:creationId xmlns:p14="http://schemas.microsoft.com/office/powerpoint/2010/main" val="1065425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15</a:t>
            </a:fld>
            <a:endParaRPr lang="en-US" dirty="0"/>
          </a:p>
        </p:txBody>
      </p:sp>
      <p:pic>
        <p:nvPicPr>
          <p:cNvPr id="3" name="Online Media 2" title="How to use the STAR Method in Job Interviews 🌟 #careeradvice">
            <a:hlinkClick r:id="" action="ppaction://media"/>
            <a:extLst>
              <a:ext uri="{FF2B5EF4-FFF2-40B4-BE49-F238E27FC236}">
                <a16:creationId xmlns:a16="http://schemas.microsoft.com/office/drawing/2014/main" id="{E2F6843E-26AD-40D5-BCFE-71625F6D5C43}"/>
              </a:ext>
            </a:extLst>
          </p:cNvPr>
          <p:cNvPicPr>
            <a:picLocks noRot="1" noChangeAspect="1"/>
          </p:cNvPicPr>
          <p:nvPr>
            <a:videoFile r:link="rId1"/>
          </p:nvPr>
        </p:nvPicPr>
        <p:blipFill>
          <a:blip r:embed="rId3"/>
          <a:stretch>
            <a:fillRect/>
          </a:stretch>
        </p:blipFill>
        <p:spPr>
          <a:xfrm>
            <a:off x="209006" y="130629"/>
            <a:ext cx="11800114" cy="6653348"/>
          </a:xfrm>
          <a:prstGeom prst="rect">
            <a:avLst/>
          </a:prstGeom>
        </p:spPr>
      </p:pic>
    </p:spTree>
    <p:extLst>
      <p:ext uri="{BB962C8B-B14F-4D97-AF65-F5344CB8AC3E}">
        <p14:creationId xmlns:p14="http://schemas.microsoft.com/office/powerpoint/2010/main" val="2236715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121920" y="21046"/>
            <a:ext cx="11214100" cy="535531"/>
          </a:xfrm>
        </p:spPr>
        <p:txBody>
          <a:bodyPr/>
          <a:lstStyle/>
          <a:p>
            <a:r>
              <a:rPr lang="en-US" dirty="0">
                <a:solidFill>
                  <a:srgbClr val="FFC000"/>
                </a:solidFill>
              </a:rPr>
              <a:t>Psychology or </a:t>
            </a:r>
            <a:r>
              <a:rPr lang="en-US" dirty="0" err="1">
                <a:solidFill>
                  <a:srgbClr val="FFC000"/>
                </a:solidFill>
              </a:rPr>
              <a:t>colours</a:t>
            </a:r>
            <a:endParaRPr lang="en-US" dirty="0">
              <a:solidFill>
                <a:srgbClr val="FFC000"/>
              </a:solidFill>
            </a:endParaRP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16</a:t>
            </a:fld>
            <a:endParaRPr lang="en-US" dirty="0"/>
          </a:p>
        </p:txBody>
      </p:sp>
      <p:sp>
        <p:nvSpPr>
          <p:cNvPr id="3" name="TextBox 2">
            <a:extLst>
              <a:ext uri="{FF2B5EF4-FFF2-40B4-BE49-F238E27FC236}">
                <a16:creationId xmlns:a16="http://schemas.microsoft.com/office/drawing/2014/main" id="{AAB99D44-E4EF-4900-94D6-501756C3B337}"/>
              </a:ext>
            </a:extLst>
          </p:cNvPr>
          <p:cNvSpPr txBox="1"/>
          <p:nvPr/>
        </p:nvSpPr>
        <p:spPr>
          <a:xfrm>
            <a:off x="0" y="604749"/>
            <a:ext cx="12096206" cy="6498639"/>
          </a:xfrm>
          <a:prstGeom prst="rect">
            <a:avLst/>
          </a:prstGeom>
          <a:noFill/>
        </p:spPr>
        <p:txBody>
          <a:bodyPr wrap="square" rtlCol="0">
            <a:spAutoFit/>
          </a:bodyPr>
          <a:lstStyle/>
          <a:p>
            <a:pPr>
              <a:lnSpc>
                <a:spcPct val="150000"/>
              </a:lnSpc>
            </a:pPr>
            <a:r>
              <a:rPr lang="en-GB" sz="2000" b="1" dirty="0">
                <a:solidFill>
                  <a:schemeClr val="bg1"/>
                </a:solidFill>
              </a:rPr>
              <a:t>While there's no universal rulebook, here's a breakdown of common colour associations and how they might be perceived in a professional setting:</a:t>
            </a:r>
          </a:p>
          <a:p>
            <a:pPr>
              <a:lnSpc>
                <a:spcPct val="150000"/>
              </a:lnSpc>
            </a:pPr>
            <a:r>
              <a:rPr lang="en-GB" sz="2000" b="1" dirty="0">
                <a:solidFill>
                  <a:srgbClr val="FFC000"/>
                </a:solidFill>
              </a:rPr>
              <a:t>Neutrals</a:t>
            </a:r>
            <a:r>
              <a:rPr lang="en-GB" sz="2000" b="1" dirty="0">
                <a:solidFill>
                  <a:schemeClr val="bg1"/>
                </a:solidFill>
              </a:rPr>
              <a:t> - The Safe Bets:</a:t>
            </a:r>
          </a:p>
          <a:p>
            <a:pPr>
              <a:lnSpc>
                <a:spcPct val="150000"/>
              </a:lnSpc>
            </a:pPr>
            <a:r>
              <a:rPr lang="en-GB" sz="2000" b="1" dirty="0">
                <a:solidFill>
                  <a:srgbClr val="FFC000"/>
                </a:solidFill>
              </a:rPr>
              <a:t>Black:</a:t>
            </a:r>
            <a:r>
              <a:rPr lang="en-GB" sz="2000" b="1" dirty="0">
                <a:solidFill>
                  <a:schemeClr val="bg1"/>
                </a:solidFill>
              </a:rPr>
              <a:t> Often associated with power, authority, sophistication, and seriousness. It can convey confidence and competence. However, too much black might come across as intimidating or aloof. Think: A black blazer or smart trousers can be a strong choice.</a:t>
            </a:r>
          </a:p>
          <a:p>
            <a:pPr>
              <a:lnSpc>
                <a:spcPct val="150000"/>
              </a:lnSpc>
            </a:pPr>
            <a:r>
              <a:rPr lang="en-GB" sz="2000" b="1" dirty="0">
                <a:solidFill>
                  <a:srgbClr val="FFC000"/>
                </a:solidFill>
              </a:rPr>
              <a:t>Navy Blue: </a:t>
            </a:r>
            <a:r>
              <a:rPr lang="en-GB" sz="2000" b="1" dirty="0">
                <a:solidFill>
                  <a:schemeClr val="bg1"/>
                </a:solidFill>
              </a:rPr>
              <a:t>A classic and dependable choice. It often signals trustworthiness, loyalty, reliability, and stability. It's seen as less overpowering than black and is generally well-received across industries. Think: A navy suit or dress is a very safe and professional option.</a:t>
            </a:r>
          </a:p>
          <a:p>
            <a:pPr>
              <a:lnSpc>
                <a:spcPct val="150000"/>
              </a:lnSpc>
            </a:pPr>
            <a:r>
              <a:rPr lang="en-GB" sz="2000" b="1" dirty="0">
                <a:solidFill>
                  <a:srgbClr val="FFC000"/>
                </a:solidFill>
              </a:rPr>
              <a:t>Grey:</a:t>
            </a:r>
            <a:r>
              <a:rPr lang="en-GB" sz="2000" b="1" dirty="0">
                <a:solidFill>
                  <a:schemeClr val="bg1"/>
                </a:solidFill>
              </a:rPr>
              <a:t> Represents neutrality, practicality, and intelligence. Lighter shades can suggest approachability, while darker greys can convey seriousness. It's a versatile colour that can be dressed up or down. Think: A grey skirt or trousers paired with a coloured top can strike a good balance.</a:t>
            </a:r>
          </a:p>
          <a:p>
            <a:pPr>
              <a:lnSpc>
                <a:spcPct val="150000"/>
              </a:lnSpc>
            </a:pPr>
            <a:r>
              <a:rPr lang="en-GB" sz="2000" b="1" dirty="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37413104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121920" y="21046"/>
            <a:ext cx="11214100" cy="535531"/>
          </a:xfrm>
        </p:spPr>
        <p:txBody>
          <a:bodyPr/>
          <a:lstStyle/>
          <a:p>
            <a:r>
              <a:rPr lang="en-US" dirty="0">
                <a:solidFill>
                  <a:srgbClr val="FFC000"/>
                </a:solidFill>
              </a:rPr>
              <a:t>Psychology or </a:t>
            </a:r>
            <a:r>
              <a:rPr lang="en-US" dirty="0" err="1">
                <a:solidFill>
                  <a:srgbClr val="FFC000"/>
                </a:solidFill>
              </a:rPr>
              <a:t>colours</a:t>
            </a:r>
            <a:r>
              <a:rPr lang="en-US" dirty="0">
                <a:solidFill>
                  <a:srgbClr val="FFC000"/>
                </a:solidFill>
              </a:rPr>
              <a:t> 2</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17</a:t>
            </a:fld>
            <a:endParaRPr lang="en-US" dirty="0"/>
          </a:p>
        </p:txBody>
      </p:sp>
      <p:sp>
        <p:nvSpPr>
          <p:cNvPr id="3" name="TextBox 2">
            <a:extLst>
              <a:ext uri="{FF2B5EF4-FFF2-40B4-BE49-F238E27FC236}">
                <a16:creationId xmlns:a16="http://schemas.microsoft.com/office/drawing/2014/main" id="{AAB99D44-E4EF-4900-94D6-501756C3B337}"/>
              </a:ext>
            </a:extLst>
          </p:cNvPr>
          <p:cNvSpPr txBox="1"/>
          <p:nvPr/>
        </p:nvSpPr>
        <p:spPr>
          <a:xfrm>
            <a:off x="0" y="604749"/>
            <a:ext cx="12096206" cy="6036974"/>
          </a:xfrm>
          <a:prstGeom prst="rect">
            <a:avLst/>
          </a:prstGeom>
          <a:noFill/>
        </p:spPr>
        <p:txBody>
          <a:bodyPr wrap="square" rtlCol="0">
            <a:spAutoFit/>
          </a:bodyPr>
          <a:lstStyle/>
          <a:p>
            <a:pPr>
              <a:lnSpc>
                <a:spcPct val="150000"/>
              </a:lnSpc>
            </a:pPr>
            <a:r>
              <a:rPr lang="en-GB" sz="2000" b="1" dirty="0">
                <a:solidFill>
                  <a:srgbClr val="FFC000"/>
                </a:solidFill>
              </a:rPr>
              <a:t>White/Cream: </a:t>
            </a:r>
            <a:r>
              <a:rPr lang="en-GB" sz="2000" b="1" dirty="0">
                <a:solidFill>
                  <a:schemeClr val="bg1"/>
                </a:solidFill>
              </a:rPr>
              <a:t>Symbolizes cleanliness, purity, and new beginnings. A crisp white shirt or blouse can project competence and attention to detail. However, be mindful of potential stains and ensure it looks sharp. Think: A white blouse under a blazer adds a touch of professionalism.</a:t>
            </a:r>
          </a:p>
          <a:p>
            <a:pPr>
              <a:lnSpc>
                <a:spcPct val="150000"/>
              </a:lnSpc>
            </a:pPr>
            <a:r>
              <a:rPr lang="en-GB" sz="2000" b="1" dirty="0">
                <a:solidFill>
                  <a:srgbClr val="FFC000"/>
                </a:solidFill>
              </a:rPr>
              <a:t>Brown:</a:t>
            </a:r>
            <a:r>
              <a:rPr lang="en-GB" sz="2000" b="1" dirty="0">
                <a:solidFill>
                  <a:schemeClr val="bg1"/>
                </a:solidFill>
              </a:rPr>
              <a:t> Can convey dependability, warmth, and approachability. It's often seen as down-to-earth and practical. However, depending on the shade, it might sometimes be perceived as less authoritative than black or navy. Think: Brown accessories like a belt or shoes can add a subtle touch.</a:t>
            </a:r>
          </a:p>
          <a:p>
            <a:pPr>
              <a:lnSpc>
                <a:spcPct val="150000"/>
              </a:lnSpc>
            </a:pPr>
            <a:r>
              <a:rPr lang="en-GB" sz="2000" b="1" dirty="0">
                <a:solidFill>
                  <a:srgbClr val="FFC000"/>
                </a:solidFill>
              </a:rPr>
              <a:t>Colours </a:t>
            </a:r>
            <a:r>
              <a:rPr lang="en-GB" sz="2000" b="1" dirty="0">
                <a:solidFill>
                  <a:schemeClr val="bg1"/>
                </a:solidFill>
              </a:rPr>
              <a:t>- Adding Personality (Use with Caution):</a:t>
            </a:r>
          </a:p>
          <a:p>
            <a:pPr>
              <a:lnSpc>
                <a:spcPct val="150000"/>
              </a:lnSpc>
            </a:pPr>
            <a:r>
              <a:rPr lang="en-GB" sz="2000" b="1" dirty="0">
                <a:solidFill>
                  <a:srgbClr val="FFC000"/>
                </a:solidFill>
              </a:rPr>
              <a:t>Blue (other shades): </a:t>
            </a:r>
            <a:r>
              <a:rPr lang="en-GB" sz="2000" b="1" dirty="0">
                <a:solidFill>
                  <a:schemeClr val="bg1"/>
                </a:solidFill>
              </a:rPr>
              <a:t>Different shades of blue can evoke various feelings. Lighter blues can suggest calmness and approachability, while brighter blues might indicate creativity and energy. Use these as accents rather than the dominant colour. Think: A light blue shirt or a patterned scarf with blue accents.</a:t>
            </a:r>
          </a:p>
          <a:p>
            <a:pPr>
              <a:lnSpc>
                <a:spcPct val="150000"/>
              </a:lnSpc>
            </a:pPr>
            <a:endParaRPr lang="en-GB" b="1" dirty="0">
              <a:solidFill>
                <a:schemeClr val="bg1"/>
              </a:solidFill>
            </a:endParaRPr>
          </a:p>
        </p:txBody>
      </p:sp>
    </p:spTree>
    <p:extLst>
      <p:ext uri="{BB962C8B-B14F-4D97-AF65-F5344CB8AC3E}">
        <p14:creationId xmlns:p14="http://schemas.microsoft.com/office/powerpoint/2010/main" val="5965897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121920" y="21046"/>
            <a:ext cx="11214100" cy="535531"/>
          </a:xfrm>
        </p:spPr>
        <p:txBody>
          <a:bodyPr/>
          <a:lstStyle/>
          <a:p>
            <a:r>
              <a:rPr lang="en-US" dirty="0">
                <a:solidFill>
                  <a:srgbClr val="FFC000"/>
                </a:solidFill>
              </a:rPr>
              <a:t>Psychology or </a:t>
            </a:r>
            <a:r>
              <a:rPr lang="en-US" dirty="0" err="1">
                <a:solidFill>
                  <a:srgbClr val="FFC000"/>
                </a:solidFill>
              </a:rPr>
              <a:t>colours</a:t>
            </a:r>
            <a:r>
              <a:rPr lang="en-US" dirty="0">
                <a:solidFill>
                  <a:srgbClr val="FFC000"/>
                </a:solidFill>
              </a:rPr>
              <a:t> 3</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18</a:t>
            </a:fld>
            <a:endParaRPr lang="en-US" dirty="0"/>
          </a:p>
        </p:txBody>
      </p:sp>
      <p:sp>
        <p:nvSpPr>
          <p:cNvPr id="3" name="TextBox 2">
            <a:extLst>
              <a:ext uri="{FF2B5EF4-FFF2-40B4-BE49-F238E27FC236}">
                <a16:creationId xmlns:a16="http://schemas.microsoft.com/office/drawing/2014/main" id="{AAB99D44-E4EF-4900-94D6-501756C3B337}"/>
              </a:ext>
            </a:extLst>
          </p:cNvPr>
          <p:cNvSpPr txBox="1"/>
          <p:nvPr/>
        </p:nvSpPr>
        <p:spPr>
          <a:xfrm>
            <a:off x="0" y="604749"/>
            <a:ext cx="12096206" cy="6498639"/>
          </a:xfrm>
          <a:prstGeom prst="rect">
            <a:avLst/>
          </a:prstGeom>
          <a:noFill/>
        </p:spPr>
        <p:txBody>
          <a:bodyPr wrap="square" rtlCol="0">
            <a:spAutoFit/>
          </a:bodyPr>
          <a:lstStyle/>
          <a:p>
            <a:pPr>
              <a:lnSpc>
                <a:spcPct val="150000"/>
              </a:lnSpc>
            </a:pPr>
            <a:r>
              <a:rPr lang="en-GB" sz="2000" b="1" dirty="0">
                <a:solidFill>
                  <a:srgbClr val="FFC000"/>
                </a:solidFill>
              </a:rPr>
              <a:t>Green: </a:t>
            </a:r>
            <a:r>
              <a:rPr lang="en-GB" sz="2000" b="1" dirty="0">
                <a:solidFill>
                  <a:schemeClr val="bg1"/>
                </a:solidFill>
              </a:rPr>
              <a:t>Often associated with growth, harmony, and balance. It can also suggest a connection to nature and a sense of calm. Depending on the industry (e.g., environmental), it could be a positive choice for an accent. Think: A subtle green tie or a piece of jewellery.</a:t>
            </a:r>
          </a:p>
          <a:p>
            <a:pPr>
              <a:lnSpc>
                <a:spcPct val="150000"/>
              </a:lnSpc>
            </a:pPr>
            <a:r>
              <a:rPr lang="en-GB" sz="2000" b="1" dirty="0">
                <a:solidFill>
                  <a:srgbClr val="FFC000"/>
                </a:solidFill>
              </a:rPr>
              <a:t>Red:</a:t>
            </a:r>
            <a:r>
              <a:rPr lang="en-GB" sz="2000" b="1" dirty="0">
                <a:solidFill>
                  <a:schemeClr val="bg1"/>
                </a:solidFill>
              </a:rPr>
              <a:t> A powerful colour that can convey energy, passion, and confidence. However, it can also be seen as aggressive or attention-seeking if overdone. Use it sparingly as an accent to show enthusiasm. Think: A red tie (for some industries), a subtle red detail in a scarf, or a piece of jewellery.</a:t>
            </a:r>
          </a:p>
          <a:p>
            <a:pPr>
              <a:lnSpc>
                <a:spcPct val="150000"/>
              </a:lnSpc>
            </a:pPr>
            <a:r>
              <a:rPr lang="en-GB" sz="2000" b="1" dirty="0">
                <a:solidFill>
                  <a:srgbClr val="FFC000"/>
                </a:solidFill>
              </a:rPr>
              <a:t>Yellow:</a:t>
            </a:r>
            <a:r>
              <a:rPr lang="en-GB" sz="2000" b="1" dirty="0">
                <a:solidFill>
                  <a:schemeClr val="bg1"/>
                </a:solidFill>
              </a:rPr>
              <a:t> Associated with optimism, creativity, and energy. It's a cheerful colour but can be perceived as too casual or even unreliable in a formal interview setting. Use it very cautiously, if at all. Think: Perhaps a very subtle yellow detail in a pattern.</a:t>
            </a:r>
          </a:p>
          <a:p>
            <a:pPr>
              <a:lnSpc>
                <a:spcPct val="150000"/>
              </a:lnSpc>
            </a:pPr>
            <a:r>
              <a:rPr lang="en-GB" sz="2000" b="1" dirty="0">
                <a:solidFill>
                  <a:srgbClr val="FFC000"/>
                </a:solidFill>
              </a:rPr>
              <a:t>Purple:</a:t>
            </a:r>
            <a:r>
              <a:rPr lang="en-GB" sz="2000" b="1" dirty="0">
                <a:solidFill>
                  <a:schemeClr val="bg1"/>
                </a:solidFill>
              </a:rPr>
              <a:t> Can suggest creativity, wisdom, and sophistication. Lighter shades like lavender can convey approachability. Use it as an accent to add a touch of individuality. Think: A purple scarf or a subtle detail in a blouse.</a:t>
            </a:r>
          </a:p>
          <a:p>
            <a:pPr>
              <a:lnSpc>
                <a:spcPct val="150000"/>
              </a:lnSpc>
            </a:pPr>
            <a:r>
              <a:rPr lang="en-GB" sz="2000" b="1" dirty="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26937486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1323FB-427E-4A8D-B473-AB0657D8D23B}"/>
              </a:ext>
            </a:extLst>
          </p:cNvPr>
          <p:cNvSpPr>
            <a:spLocks noGrp="1"/>
          </p:cNvSpPr>
          <p:nvPr>
            <p:ph type="title"/>
          </p:nvPr>
        </p:nvSpPr>
        <p:spPr>
          <a:xfrm>
            <a:off x="121920" y="21046"/>
            <a:ext cx="11214100" cy="535531"/>
          </a:xfrm>
        </p:spPr>
        <p:txBody>
          <a:bodyPr/>
          <a:lstStyle/>
          <a:p>
            <a:r>
              <a:rPr lang="en-US" dirty="0">
                <a:solidFill>
                  <a:srgbClr val="FFC000"/>
                </a:solidFill>
              </a:rPr>
              <a:t>Psychology or </a:t>
            </a:r>
            <a:r>
              <a:rPr lang="en-US" dirty="0" err="1">
                <a:solidFill>
                  <a:srgbClr val="FFC000"/>
                </a:solidFill>
              </a:rPr>
              <a:t>colours</a:t>
            </a:r>
            <a:r>
              <a:rPr lang="en-US" dirty="0">
                <a:solidFill>
                  <a:srgbClr val="FFC000"/>
                </a:solidFill>
              </a:rPr>
              <a:t> 4</a:t>
            </a:r>
          </a:p>
        </p:txBody>
      </p:sp>
      <p:sp>
        <p:nvSpPr>
          <p:cNvPr id="2" name="Slide Number Placeholder 1">
            <a:extLst>
              <a:ext uri="{FF2B5EF4-FFF2-40B4-BE49-F238E27FC236}">
                <a16:creationId xmlns:a16="http://schemas.microsoft.com/office/drawing/2014/main" id="{E4398C1C-6656-4A73-A680-62A81CDC27FD}"/>
              </a:ext>
            </a:extLst>
          </p:cNvPr>
          <p:cNvSpPr>
            <a:spLocks noGrp="1"/>
          </p:cNvSpPr>
          <p:nvPr>
            <p:ph type="sldNum" sz="quarter" idx="12"/>
          </p:nvPr>
        </p:nvSpPr>
        <p:spPr/>
        <p:txBody>
          <a:bodyPr/>
          <a:lstStyle/>
          <a:p>
            <a:fld id="{C263D6C4-4840-40CC-AC84-17E24B3B7BDE}" type="slidenum">
              <a:rPr lang="en-US" smtClean="0"/>
              <a:pPr/>
              <a:t>19</a:t>
            </a:fld>
            <a:endParaRPr lang="en-US" dirty="0"/>
          </a:p>
        </p:txBody>
      </p:sp>
      <p:sp>
        <p:nvSpPr>
          <p:cNvPr id="3" name="TextBox 2">
            <a:extLst>
              <a:ext uri="{FF2B5EF4-FFF2-40B4-BE49-F238E27FC236}">
                <a16:creationId xmlns:a16="http://schemas.microsoft.com/office/drawing/2014/main" id="{AAB99D44-E4EF-4900-94D6-501756C3B337}"/>
              </a:ext>
            </a:extLst>
          </p:cNvPr>
          <p:cNvSpPr txBox="1"/>
          <p:nvPr/>
        </p:nvSpPr>
        <p:spPr>
          <a:xfrm>
            <a:off x="0" y="604749"/>
            <a:ext cx="12096206" cy="5575309"/>
          </a:xfrm>
          <a:prstGeom prst="rect">
            <a:avLst/>
          </a:prstGeom>
          <a:noFill/>
        </p:spPr>
        <p:txBody>
          <a:bodyPr wrap="square" rtlCol="0">
            <a:spAutoFit/>
          </a:bodyPr>
          <a:lstStyle/>
          <a:p>
            <a:pPr>
              <a:lnSpc>
                <a:spcPct val="150000"/>
              </a:lnSpc>
            </a:pPr>
            <a:r>
              <a:rPr lang="en-GB" sz="2000" b="1" dirty="0">
                <a:solidFill>
                  <a:srgbClr val="FFC000"/>
                </a:solidFill>
              </a:rPr>
              <a:t>Orange:</a:t>
            </a:r>
            <a:r>
              <a:rPr lang="en-GB" sz="2000" b="1" dirty="0">
                <a:solidFill>
                  <a:schemeClr val="bg1"/>
                </a:solidFill>
              </a:rPr>
              <a:t> Generally considered too informal and playful for a job interview in most industries. It can come across as unprofessional. It's best to avoid this colour for your main attire.</a:t>
            </a:r>
          </a:p>
          <a:p>
            <a:pPr>
              <a:lnSpc>
                <a:spcPct val="150000"/>
              </a:lnSpc>
            </a:pPr>
            <a:r>
              <a:rPr lang="en-GB" sz="2000" b="1" dirty="0">
                <a:solidFill>
                  <a:schemeClr val="bg1"/>
                </a:solidFill>
              </a:rPr>
              <a:t>Supporting tips:</a:t>
            </a:r>
          </a:p>
          <a:p>
            <a:pPr>
              <a:lnSpc>
                <a:spcPct val="150000"/>
              </a:lnSpc>
            </a:pPr>
            <a:r>
              <a:rPr lang="en-GB" sz="2000" b="1" dirty="0">
                <a:solidFill>
                  <a:srgbClr val="FFC000"/>
                </a:solidFill>
              </a:rPr>
              <a:t>Confidence:</a:t>
            </a:r>
            <a:r>
              <a:rPr lang="en-GB" sz="2000" b="1" dirty="0">
                <a:solidFill>
                  <a:schemeClr val="bg1"/>
                </a:solidFill>
              </a:rPr>
              <a:t> Ultimately, the best colour is the one that makes you feel confident and comfortable. If you feel good in what you're wearing, that confidence will shine through.</a:t>
            </a:r>
          </a:p>
          <a:p>
            <a:pPr>
              <a:lnSpc>
                <a:spcPct val="150000"/>
              </a:lnSpc>
            </a:pPr>
            <a:r>
              <a:rPr lang="en-GB" sz="2000" b="1" dirty="0">
                <a:solidFill>
                  <a:srgbClr val="FFC000"/>
                </a:solidFill>
              </a:rPr>
              <a:t>Accents: </a:t>
            </a:r>
            <a:r>
              <a:rPr lang="en-GB" sz="2000" b="1" dirty="0">
                <a:solidFill>
                  <a:schemeClr val="bg1"/>
                </a:solidFill>
              </a:rPr>
              <a:t>Don't underestimate the power of accessories. A well-chosen tie, scarf, or piece of jewellery in a thoughtful colour can add personality without being overwhelming.</a:t>
            </a:r>
          </a:p>
          <a:p>
            <a:pPr>
              <a:lnSpc>
                <a:spcPct val="150000"/>
              </a:lnSpc>
            </a:pPr>
            <a:endParaRPr lang="en-GB" sz="2000" b="1" dirty="0">
              <a:solidFill>
                <a:schemeClr val="bg1"/>
              </a:solidFill>
            </a:endParaRPr>
          </a:p>
          <a:p>
            <a:pPr>
              <a:lnSpc>
                <a:spcPct val="150000"/>
              </a:lnSpc>
            </a:pPr>
            <a:r>
              <a:rPr lang="en-GB" sz="2000" b="1" dirty="0">
                <a:solidFill>
                  <a:schemeClr val="bg1"/>
                </a:solidFill>
              </a:rPr>
              <a:t>In summary, for most job interviews, sticking to neutral colours like black, navy, grey, white, or cream is a safe and professional bet. You can then introduce subtle pops of colour in your accessories to reflect your personality while still maintaining a polished and respectful appearance. </a:t>
            </a:r>
          </a:p>
        </p:txBody>
      </p:sp>
    </p:spTree>
    <p:extLst>
      <p:ext uri="{BB962C8B-B14F-4D97-AF65-F5344CB8AC3E}">
        <p14:creationId xmlns:p14="http://schemas.microsoft.com/office/powerpoint/2010/main" val="12279850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800F6-D571-48C4-8466-12AA1ADB6599}"/>
              </a:ext>
            </a:extLst>
          </p:cNvPr>
          <p:cNvSpPr>
            <a:spLocks noGrp="1"/>
          </p:cNvSpPr>
          <p:nvPr>
            <p:ph type="sldNum" sz="quarter" idx="12"/>
          </p:nvPr>
        </p:nvSpPr>
        <p:spPr/>
        <p:txBody>
          <a:bodyPr/>
          <a:lstStyle/>
          <a:p>
            <a:fld id="{C263D6C4-4840-40CC-AC84-17E24B3B7BDE}" type="slidenum">
              <a:rPr lang="en-US" smtClean="0"/>
              <a:pPr/>
              <a:t>20</a:t>
            </a:fld>
            <a:endParaRPr lang="en-US" dirty="0"/>
          </a:p>
        </p:txBody>
      </p:sp>
      <p:pic>
        <p:nvPicPr>
          <p:cNvPr id="4" name="Online Media 3" title="The Best Colors To Wear To A Job Interview">
            <a:hlinkClick r:id="" action="ppaction://media"/>
            <a:extLst>
              <a:ext uri="{FF2B5EF4-FFF2-40B4-BE49-F238E27FC236}">
                <a16:creationId xmlns:a16="http://schemas.microsoft.com/office/drawing/2014/main" id="{4AF6C1A6-BFD3-4241-882B-32E9D01D20E3}"/>
              </a:ext>
            </a:extLst>
          </p:cNvPr>
          <p:cNvPicPr>
            <a:picLocks noRot="1" noChangeAspect="1"/>
          </p:cNvPicPr>
          <p:nvPr>
            <a:videoFile r:link="rId1"/>
          </p:nvPr>
        </p:nvPicPr>
        <p:blipFill>
          <a:blip r:embed="rId3"/>
          <a:stretch>
            <a:fillRect/>
          </a:stretch>
        </p:blipFill>
        <p:spPr>
          <a:xfrm>
            <a:off x="95794" y="78377"/>
            <a:ext cx="12017829" cy="6696892"/>
          </a:xfrm>
          <a:prstGeom prst="rect">
            <a:avLst/>
          </a:prstGeom>
        </p:spPr>
      </p:pic>
    </p:spTree>
    <p:extLst>
      <p:ext uri="{BB962C8B-B14F-4D97-AF65-F5344CB8AC3E}">
        <p14:creationId xmlns:p14="http://schemas.microsoft.com/office/powerpoint/2010/main" val="2437539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5E3981-F0D7-482C-A8E0-6A57700BECA7}"/>
              </a:ext>
            </a:extLst>
          </p:cNvPr>
          <p:cNvSpPr>
            <a:spLocks noGrp="1"/>
          </p:cNvSpPr>
          <p:nvPr>
            <p:ph type="title"/>
          </p:nvPr>
        </p:nvSpPr>
        <p:spPr>
          <a:xfrm>
            <a:off x="60960" y="331087"/>
            <a:ext cx="6400800" cy="978729"/>
          </a:xfrm>
        </p:spPr>
        <p:txBody>
          <a:bodyPr/>
          <a:lstStyle/>
          <a:p>
            <a:r>
              <a:rPr lang="en-US" dirty="0"/>
              <a:t>Do you have any questions for us?</a:t>
            </a:r>
          </a:p>
        </p:txBody>
      </p:sp>
      <p:sp>
        <p:nvSpPr>
          <p:cNvPr id="2" name="Slide Number Placeholder 1">
            <a:extLst>
              <a:ext uri="{FF2B5EF4-FFF2-40B4-BE49-F238E27FC236}">
                <a16:creationId xmlns:a16="http://schemas.microsoft.com/office/drawing/2014/main" id="{520FC4EE-F318-4344-9E3C-B950ADB63865}"/>
              </a:ext>
            </a:extLst>
          </p:cNvPr>
          <p:cNvSpPr>
            <a:spLocks noGrp="1"/>
          </p:cNvSpPr>
          <p:nvPr>
            <p:ph type="sldNum" sz="quarter" idx="12"/>
          </p:nvPr>
        </p:nvSpPr>
        <p:spPr/>
        <p:txBody>
          <a:bodyPr/>
          <a:lstStyle/>
          <a:p>
            <a:fld id="{C263D6C4-4840-40CC-AC84-17E24B3B7BDE}" type="slidenum">
              <a:rPr lang="en-US" smtClean="0"/>
              <a:pPr/>
              <a:t>21</a:t>
            </a:fld>
            <a:endParaRPr lang="en-US" dirty="0"/>
          </a:p>
        </p:txBody>
      </p:sp>
      <p:sp>
        <p:nvSpPr>
          <p:cNvPr id="16" name="TextBox 15">
            <a:extLst>
              <a:ext uri="{FF2B5EF4-FFF2-40B4-BE49-F238E27FC236}">
                <a16:creationId xmlns:a16="http://schemas.microsoft.com/office/drawing/2014/main" id="{00572333-1CA3-40B1-9B5D-D306A247D620}"/>
              </a:ext>
            </a:extLst>
          </p:cNvPr>
          <p:cNvSpPr txBox="1"/>
          <p:nvPr/>
        </p:nvSpPr>
        <p:spPr>
          <a:xfrm>
            <a:off x="60960" y="1402080"/>
            <a:ext cx="11974286" cy="6186309"/>
          </a:xfrm>
          <a:prstGeom prst="rect">
            <a:avLst/>
          </a:prstGeom>
          <a:noFill/>
        </p:spPr>
        <p:txBody>
          <a:bodyPr wrap="square" rtlCol="0">
            <a:spAutoFit/>
          </a:bodyPr>
          <a:lstStyle/>
          <a:p>
            <a:r>
              <a:rPr lang="en-GB" sz="2200" dirty="0">
                <a:solidFill>
                  <a:schemeClr val="bg1"/>
                </a:solidFill>
              </a:rPr>
              <a:t>Asking thoughtful questions at the end of an interview is a great way to show the hiring manager that you're interested in the job and that you've done your research.</a:t>
            </a:r>
          </a:p>
          <a:p>
            <a:endParaRPr lang="en-GB" sz="2000" dirty="0">
              <a:solidFill>
                <a:schemeClr val="bg1"/>
              </a:solidFill>
            </a:endParaRPr>
          </a:p>
          <a:p>
            <a:r>
              <a:rPr lang="en-GB" sz="2400" b="1" dirty="0">
                <a:solidFill>
                  <a:srgbClr val="FFFF00"/>
                </a:solidFill>
              </a:rPr>
              <a:t>Some questions examples can be:</a:t>
            </a:r>
          </a:p>
          <a:p>
            <a:pPr marL="342900" indent="-342900">
              <a:buFont typeface="Wingdings" panose="05000000000000000000" pitchFamily="2" charset="2"/>
              <a:buChar char="v"/>
            </a:pPr>
            <a:r>
              <a:rPr lang="en-GB" sz="2400" dirty="0">
                <a:solidFill>
                  <a:schemeClr val="bg1"/>
                </a:solidFill>
              </a:rPr>
              <a:t>What qualities or skills are most important for success in this role?</a:t>
            </a:r>
          </a:p>
          <a:p>
            <a:pPr marL="342900" indent="-342900">
              <a:buFont typeface="Wingdings" panose="05000000000000000000" pitchFamily="2" charset="2"/>
              <a:buChar char="v"/>
            </a:pPr>
            <a:r>
              <a:rPr lang="en-GB" sz="2400" dirty="0">
                <a:solidFill>
                  <a:schemeClr val="bg1"/>
                </a:solidFill>
              </a:rPr>
              <a:t>Can you tell me more about the team I’d be working with?</a:t>
            </a:r>
          </a:p>
          <a:p>
            <a:pPr marL="342900" indent="-342900">
              <a:buFont typeface="Wingdings" panose="05000000000000000000" pitchFamily="2" charset="2"/>
              <a:buChar char="v"/>
            </a:pPr>
            <a:r>
              <a:rPr lang="en-GB" sz="2400" dirty="0">
                <a:solidFill>
                  <a:schemeClr val="bg1"/>
                </a:solidFill>
              </a:rPr>
              <a:t>How would you describe the company culture?</a:t>
            </a:r>
          </a:p>
          <a:p>
            <a:pPr marL="342900" indent="-342900">
              <a:buFont typeface="Wingdings" panose="05000000000000000000" pitchFamily="2" charset="2"/>
              <a:buChar char="v"/>
            </a:pPr>
            <a:r>
              <a:rPr lang="en-GB" sz="2400" dirty="0">
                <a:solidFill>
                  <a:schemeClr val="bg1"/>
                </a:solidFill>
              </a:rPr>
              <a:t>How does the company support professional development and growth?</a:t>
            </a:r>
          </a:p>
          <a:p>
            <a:pPr marL="342900" indent="-342900">
              <a:buFont typeface="Wingdings" panose="05000000000000000000" pitchFamily="2" charset="2"/>
              <a:buChar char="v"/>
            </a:pPr>
            <a:r>
              <a:rPr lang="en-GB" sz="2400" dirty="0">
                <a:solidFill>
                  <a:schemeClr val="bg1"/>
                </a:solidFill>
              </a:rPr>
              <a:t>How would you describe your leadership style?</a:t>
            </a:r>
          </a:p>
          <a:p>
            <a:pPr marL="342900" indent="-342900">
              <a:buFont typeface="Wingdings" panose="05000000000000000000" pitchFamily="2" charset="2"/>
              <a:buChar char="v"/>
            </a:pPr>
            <a:r>
              <a:rPr lang="en-GB" sz="2400" dirty="0">
                <a:solidFill>
                  <a:schemeClr val="bg1"/>
                </a:solidFill>
              </a:rPr>
              <a:t>Are there opportunities for mentorship or coaching?</a:t>
            </a:r>
          </a:p>
          <a:p>
            <a:pPr marL="342900" indent="-342900">
              <a:buFont typeface="Wingdings" panose="05000000000000000000" pitchFamily="2" charset="2"/>
              <a:buChar char="v"/>
            </a:pPr>
            <a:r>
              <a:rPr lang="en-GB" sz="2400" dirty="0">
                <a:solidFill>
                  <a:schemeClr val="bg1"/>
                </a:solidFill>
              </a:rPr>
              <a:t>What challenges have previous employees in this role faced?</a:t>
            </a:r>
          </a:p>
          <a:p>
            <a:pPr marL="342900" indent="-342900">
              <a:buFont typeface="Wingdings" panose="05000000000000000000" pitchFamily="2" charset="2"/>
              <a:buChar char="v"/>
            </a:pPr>
            <a:r>
              <a:rPr lang="en-GB" sz="2400" dirty="0">
                <a:solidFill>
                  <a:schemeClr val="bg1"/>
                </a:solidFill>
              </a:rPr>
              <a:t>Are there flexible work options, such as remote work or flexible hours?</a:t>
            </a:r>
          </a:p>
          <a:p>
            <a:pPr marL="342900" indent="-342900">
              <a:buFont typeface="Wingdings" panose="05000000000000000000" pitchFamily="2" charset="2"/>
              <a:buChar char="v"/>
            </a:pPr>
            <a:r>
              <a:rPr lang="en-GB" sz="2400" dirty="0">
                <a:solidFill>
                  <a:schemeClr val="bg1"/>
                </a:solidFill>
              </a:rPr>
              <a:t>Is there anything about my background or experience that you would like me to explain in more detail?</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3911191686"/>
      </p:ext>
    </p:extLst>
  </p:cSld>
  <p:clrMapOvr>
    <a:masterClrMapping/>
  </p:clrMapOvr>
  <p:transition spd="slow">
    <p:wheel spokes="1"/>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9696023-2DAB-4DF0-A338-2330F053F623}"/>
              </a:ext>
            </a:extLst>
          </p:cNvPr>
          <p:cNvSpPr>
            <a:spLocks noGrp="1"/>
          </p:cNvSpPr>
          <p:nvPr>
            <p:ph type="sldNum" sz="quarter" idx="12"/>
          </p:nvPr>
        </p:nvSpPr>
        <p:spPr>
          <a:xfrm>
            <a:off x="11252200" y="6315075"/>
            <a:ext cx="406400" cy="365125"/>
          </a:xfrm>
        </p:spPr>
        <p:txBody>
          <a:bodyPr anchor="ctr">
            <a:normAutofit/>
          </a:bodyPr>
          <a:lstStyle/>
          <a:p>
            <a:pPr>
              <a:spcAft>
                <a:spcPts val="600"/>
              </a:spcAft>
            </a:pPr>
            <a:fld id="{C263D6C4-4840-40CC-AC84-17E24B3B7BDE}" type="slidenum">
              <a:rPr lang="en-US" noProof="0" smtClean="0"/>
              <a:pPr>
                <a:spcAft>
                  <a:spcPts val="600"/>
                </a:spcAft>
              </a:pPr>
              <a:t>22</a:t>
            </a:fld>
            <a:endParaRPr lang="en-US" noProof="0"/>
          </a:p>
        </p:txBody>
      </p:sp>
      <p:pic>
        <p:nvPicPr>
          <p:cNvPr id="5" name="Picture 4" descr="A poster of a job interview&#10;&#10;Description automatically generated">
            <a:extLst>
              <a:ext uri="{FF2B5EF4-FFF2-40B4-BE49-F238E27FC236}">
                <a16:creationId xmlns:a16="http://schemas.microsoft.com/office/drawing/2014/main" id="{2277EAF4-A230-4866-80FB-945DB97A685B}"/>
              </a:ext>
            </a:extLst>
          </p:cNvPr>
          <p:cNvPicPr>
            <a:picLocks noChangeAspect="1"/>
          </p:cNvPicPr>
          <p:nvPr/>
        </p:nvPicPr>
        <p:blipFill>
          <a:blip r:embed="rId2"/>
          <a:stretch>
            <a:fillRect/>
          </a:stretch>
        </p:blipFill>
        <p:spPr>
          <a:xfrm>
            <a:off x="713015" y="125186"/>
            <a:ext cx="9307286" cy="6732813"/>
          </a:xfrm>
          <a:prstGeom prst="rect">
            <a:avLst/>
          </a:prstGeom>
          <a:noFill/>
        </p:spPr>
      </p:pic>
    </p:spTree>
    <p:extLst>
      <p:ext uri="{BB962C8B-B14F-4D97-AF65-F5344CB8AC3E}">
        <p14:creationId xmlns:p14="http://schemas.microsoft.com/office/powerpoint/2010/main" val="30704783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E5BF-9922-45FB-8F3F-4446D40A051B}"/>
              </a:ext>
            </a:extLst>
          </p:cNvPr>
          <p:cNvSpPr>
            <a:spLocks noGrp="1"/>
          </p:cNvSpPr>
          <p:nvPr>
            <p:ph type="ctrTitle"/>
          </p:nvPr>
        </p:nvSpPr>
        <p:spPr>
          <a:xfrm>
            <a:off x="4058194" y="2899954"/>
            <a:ext cx="7602583" cy="2335203"/>
          </a:xfrm>
        </p:spPr>
        <p:txBody>
          <a:bodyPr/>
          <a:lstStyle/>
          <a:p>
            <a:r>
              <a:rPr lang="en-US" dirty="0"/>
              <a:t>Thank you and good luck for next week!</a:t>
            </a:r>
            <a:endParaRPr lang="en-GB" dirty="0"/>
          </a:p>
        </p:txBody>
      </p:sp>
    </p:spTree>
    <p:extLst>
      <p:ext uri="{BB962C8B-B14F-4D97-AF65-F5344CB8AC3E}">
        <p14:creationId xmlns:p14="http://schemas.microsoft.com/office/powerpoint/2010/main" val="4297718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2.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2550</Words>
  <Application>Microsoft Office PowerPoint</Application>
  <PresentationFormat>Widescreen</PresentationFormat>
  <Paragraphs>192</Paragraphs>
  <Slides>23</Slides>
  <Notes>8</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Trade Gothic LT Pro</vt:lpstr>
      <vt:lpstr>Arial</vt:lpstr>
      <vt:lpstr>Calibri</vt:lpstr>
      <vt:lpstr>Trebuchet MS</vt:lpstr>
      <vt:lpstr>Wingdings</vt:lpstr>
      <vt:lpstr>Office Theme</vt:lpstr>
      <vt:lpstr>Week 9</vt:lpstr>
      <vt:lpstr>Learning outcomes</vt:lpstr>
      <vt:lpstr>What did you learn last week?</vt:lpstr>
      <vt:lpstr>PowerPoint Presentation</vt:lpstr>
      <vt:lpstr>PowerPoint Presentation</vt:lpstr>
      <vt:lpstr>PowerPoint Presentation</vt:lpstr>
      <vt:lpstr>Behavioural interview questions</vt:lpstr>
      <vt:lpstr>Tell us about yourself…</vt:lpstr>
      <vt:lpstr>L.I.S.T.E.N</vt:lpstr>
      <vt:lpstr>S.H.E.R &amp; S.T.A.R. models</vt:lpstr>
      <vt:lpstr>Top tips</vt:lpstr>
      <vt:lpstr>PowerPoint Presentation</vt:lpstr>
      <vt:lpstr>Pairs task</vt:lpstr>
      <vt:lpstr>Pairs task</vt:lpstr>
      <vt:lpstr>PowerPoint Presentation</vt:lpstr>
      <vt:lpstr>Psychology or colours</vt:lpstr>
      <vt:lpstr>Psychology or colours 2</vt:lpstr>
      <vt:lpstr>Psychology or colours 3</vt:lpstr>
      <vt:lpstr>Psychology or colours 4</vt:lpstr>
      <vt:lpstr>PowerPoint Presentation</vt:lpstr>
      <vt:lpstr>Do you have any questions for us?</vt:lpstr>
      <vt:lpstr>PowerPoint Presentation</vt:lpstr>
      <vt:lpstr>Thank you and good luck for 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Muhammad Cassamo</dc:creator>
  <cp:lastModifiedBy>Muhammad Cassamo</cp:lastModifiedBy>
  <cp:revision>8</cp:revision>
  <dcterms:created xsi:type="dcterms:W3CDTF">2024-06-17T16:33:45Z</dcterms:created>
  <dcterms:modified xsi:type="dcterms:W3CDTF">2025-06-27T17:45:43Z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