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1" r:id="rId2"/>
    <p:sldId id="308" r:id="rId3"/>
    <p:sldId id="318" r:id="rId4"/>
    <p:sldId id="323" r:id="rId5"/>
    <p:sldId id="324" r:id="rId6"/>
    <p:sldId id="325" r:id="rId7"/>
    <p:sldId id="326" r:id="rId8"/>
    <p:sldId id="286" r:id="rId9"/>
    <p:sldId id="312" r:id="rId10"/>
    <p:sldId id="314" r:id="rId11"/>
    <p:sldId id="31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4828E-85A3-214A-7232-204CFCA6C6BE}" v="1228" dt="2019-11-20T22:31:07.841"/>
    <p1510:client id="{40DB2D4D-8749-6347-96B3-3280FEFC908F}" v="160" dt="2019-11-20T11:03:01.341"/>
    <p1510:client id="{4C65C2BC-3748-8D3A-1984-B9D650CC6730}" v="173" dt="2019-11-20T22:32:24.598"/>
    <p1510:client id="{52D68188-E3BB-E3CB-684E-E56E8CADB74E}" v="718" dt="2019-11-20T18:14:54.164"/>
    <p1510:client id="{61EDB132-B576-0466-3F03-39CA9B44B086}" v="3168" dt="2019-11-21T00:17:57.702"/>
    <p1510:client id="{A0ABC248-5DD9-8C24-FB4E-F5EA4E625B86}" v="1677" dt="2019-11-21T10:36:51.906"/>
    <p1510:client id="{A5D4133A-6F7F-4798-95BC-13C2FE92B819}" vWet="1" dt="2019-11-20T11:53:27.278"/>
    <p1510:client id="{C4E660DB-5138-462E-AB82-1C778EDE8622}" v="4" dt="2019-11-21T10:40:13.070"/>
    <p1510:client id="{CABADC2D-67CB-9C49-BF18-D30368A530AD}" v="173" dt="2019-11-20T21:51:27.850"/>
    <p1510:client id="{D9B542FC-3B30-C32C-C420-4F4404DB8C88}" v="1159" dt="2019-11-21T09:52:28.179"/>
    <p1510:client id="{E2C301F3-97F7-30B2-47B5-3EA9623DC1E6}" v="10" dt="2019-11-20T19:19:28.325"/>
    <p1510:client id="{EC8411FB-FFD4-054C-AAA8-61521DB6C000}" v="451" dt="2019-11-21T01:10:52.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11/21/2019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11/21/2019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11/21/2019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11/21/2019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11/21/2019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11/21/2019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11/21/2019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11/21/2019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nphilosophers2005.tripod.com/ternan.pdf" TargetMode="External"/><Relationship Id="rId13" Type="http://schemas.openxmlformats.org/officeDocument/2006/relationships/hyperlink" Target="https://plato.stanford.edu/entries/aristotle/#Bib" TargetMode="External"/><Relationship Id="rId3" Type="http://schemas.openxmlformats.org/officeDocument/2006/relationships/hyperlink" Target="https://oregonstate.edu/instruct/ed416/PP1.html" TargetMode="External"/><Relationship Id="rId7" Type="http://schemas.openxmlformats.org/officeDocument/2006/relationships/hyperlink" Target="http://infed.org/mobi/ivan-illich-deschooling-conviviality-and-lifelong-learning/" TargetMode="External"/><Relationship Id="rId12" Type="http://schemas.openxmlformats.org/officeDocument/2006/relationships/hyperlink" Target="http://ajbasweb.com/old/ajbas/2012/July/321-324.pdf" TargetMode="External"/><Relationship Id="rId2" Type="http://schemas.openxmlformats.org/officeDocument/2006/relationships/hyperlink" Target="https://ecommons.luc.edu/luc_theses/514" TargetMode="External"/><Relationship Id="rId1" Type="http://schemas.openxmlformats.org/officeDocument/2006/relationships/slideLayout" Target="../slideLayouts/slideLayout7.xml"/><Relationship Id="rId6" Type="http://schemas.openxmlformats.org/officeDocument/2006/relationships/hyperlink" Target="http://infed.org/mobi/ivan-illich-deschooling-conviviality-and-lifelong-" TargetMode="External"/><Relationship Id="rId11" Type="http://schemas.openxmlformats.org/officeDocument/2006/relationships/hyperlink" Target="https://www.theguardian.com/education/2015/nov/21/how-anxiety-scrambles-your-brain-and-makes-it-hard-to-learn" TargetMode="External"/><Relationship Id="rId5" Type="http://schemas.openxmlformats.org/officeDocument/2006/relationships/hyperlink" Target="https://www.intechopen.com/books/teacher-education-in-the-21st-century/significance-of-aristotle-s-teaching-practice-for-modern-education" TargetMode="External"/><Relationship Id="rId10" Type="http://schemas.openxmlformats.org/officeDocument/2006/relationships/hyperlink" Target="https://www.forestresearch.gov.uk/documents/1417/ForestSchoolWalesReport.pdf" TargetMode="External"/><Relationship Id="rId4" Type="http://schemas.openxmlformats.org/officeDocument/2006/relationships/hyperlink" Target="https://www.decsy.org.uk/project/p4c/?gclid=CjwKCAiAws7uBRAkEiwAMlbZjnriD3utTTs-kQWGQmnTiqtMIB2LJLJZXzhbsK6IYhjpP7r72q-jWRoCvuUQAvD_BwE" TargetMode="External"/><Relationship Id="rId9" Type="http://schemas.openxmlformats.org/officeDocument/2006/relationships/hyperlink" Target="https://www.outdoorlearningwales.org/images/uploads/resources/files/Guide_to_Forest_School_Booklet(Eng)FINAL.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ime4learning.com/deschooling.html" TargetMode="External"/><Relationship Id="rId7"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tudylecturenotes.com/aristotle-theory-view-aim-curriculum-method-of-education/" TargetMode="External"/><Relationship Id="rId1" Type="http://schemas.openxmlformats.org/officeDocument/2006/relationships/slideLayout" Target="../slideLayouts/slideLayout7.xml"/><Relationship Id="rId6" Type="http://schemas.openxmlformats.org/officeDocument/2006/relationships/hyperlink" Target="https://www.academia.edu/29985320/ARISTOTLES_EDUCATIONAL_IDEAS" TargetMode="External"/><Relationship Id="rId5" Type="http://schemas.openxmlformats.org/officeDocument/2006/relationships/hyperlink" Target="https://greenbeanery.ca/blogs/news/rediscovering-ivan-illich" TargetMode="External"/><Relationship Id="rId4" Type="http://schemas.openxmlformats.org/officeDocument/2006/relationships/hyperlink" Target="https://www.telegraph.co.uk/news/2019/05/18/school-turns-teachings-aristotle-attempt-boost-pupil-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US" sz="4800" cap="all"/>
              <a:t>What are educational philosophers</a:t>
            </a:r>
            <a:br>
              <a:rPr lang="en-US" sz="4800" cap="all"/>
            </a:br>
            <a:r>
              <a:rPr lang="en-US" sz="4800" cap="all"/>
              <a:t>              thinking about? </a:t>
            </a:r>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6170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AD9B76-04DB-476E-B214-DC71F3716186}"/>
              </a:ext>
            </a:extLst>
          </p:cNvPr>
          <p:cNvSpPr txBox="1"/>
          <p:nvPr/>
        </p:nvSpPr>
        <p:spPr>
          <a:xfrm>
            <a:off x="5381498" y="521495"/>
            <a:ext cx="6110416"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cap="all">
                <a:solidFill>
                  <a:srgbClr val="191B0E"/>
                </a:solidFill>
                <a:latin typeface="Calibri"/>
                <a:cs typeface="Calibri"/>
              </a:rPr>
              <a:t>ARISTOTLE</a:t>
            </a:r>
            <a:br>
              <a:rPr lang="en-US" sz="5400" b="1" cap="all">
                <a:latin typeface="Calibri"/>
                <a:cs typeface="Calibri"/>
              </a:rPr>
            </a:br>
            <a:br>
              <a:rPr lang="en-US" sz="2200" cap="all">
                <a:latin typeface="Calibri"/>
                <a:cs typeface="Calibri"/>
              </a:rPr>
            </a:br>
            <a:r>
              <a:rPr lang="en-US" sz="2800" b="1">
                <a:latin typeface="Calibri"/>
                <a:cs typeface="Calibri"/>
              </a:rPr>
              <a:t>SCHOLAR, PHILOSOPHER &amp; SCIENTIST</a:t>
            </a:r>
            <a:br>
              <a:rPr lang="en-US" sz="2800" b="1">
                <a:latin typeface="Calibri"/>
                <a:cs typeface="Calibri"/>
              </a:rPr>
            </a:br>
            <a:br>
              <a:rPr lang="en-US" sz="2800" b="1">
                <a:latin typeface="Calibri"/>
                <a:cs typeface="Calibri"/>
              </a:rPr>
            </a:br>
            <a:r>
              <a:rPr lang="en-US" sz="2800" b="1">
                <a:latin typeface="Calibri"/>
                <a:cs typeface="Calibri"/>
              </a:rPr>
              <a:t>‘ONE OF THE GREATEST PHILOSOPHERS </a:t>
            </a:r>
            <a:br>
              <a:rPr lang="en-US" sz="2800" b="1">
                <a:latin typeface="Calibri"/>
                <a:cs typeface="Calibri"/>
              </a:rPr>
            </a:br>
            <a:r>
              <a:rPr lang="en-US" sz="2800" b="1">
                <a:latin typeface="Calibri"/>
                <a:cs typeface="Calibri"/>
              </a:rPr>
              <a:t>OF ALL TIME’</a:t>
            </a:r>
            <a:br>
              <a:rPr lang="en-US" sz="2800" b="1">
                <a:latin typeface="Calibri"/>
                <a:cs typeface="Calibri"/>
              </a:rPr>
            </a:br>
            <a:br>
              <a:rPr lang="en-US" sz="2800" b="1" cap="all">
                <a:latin typeface="Calibri"/>
                <a:cs typeface="Calibri"/>
              </a:rPr>
            </a:br>
            <a:r>
              <a:rPr lang="en-US" sz="2800" b="1" cap="all">
                <a:solidFill>
                  <a:srgbClr val="191B0E"/>
                </a:solidFill>
                <a:latin typeface="Calibri"/>
                <a:cs typeface="Calibri"/>
              </a:rPr>
              <a:t>THEORY on Education:</a:t>
            </a:r>
            <a:endParaRPr lang="en-US">
              <a:solidFill>
                <a:srgbClr val="000000"/>
              </a:solidFill>
              <a:latin typeface="Franklin Gothic Book" panose="020B0503020102020204"/>
              <a:cs typeface="Calibri"/>
            </a:endParaRPr>
          </a:p>
          <a:p>
            <a:pPr algn="ctr"/>
            <a:r>
              <a:rPr lang="en-US" sz="2800" b="1" cap="all">
                <a:latin typeface="Calibri"/>
                <a:cs typeface="Calibri"/>
              </a:rPr>
              <a:t>EDUCATION FOR LEISURE</a:t>
            </a:r>
            <a:br>
              <a:rPr lang="en-US" sz="2800" b="1" cap="all">
                <a:latin typeface="Calibri"/>
                <a:cs typeface="Calibri"/>
              </a:rPr>
            </a:br>
            <a:br>
              <a:rPr lang="en-US" sz="2800" b="1" cap="all">
                <a:latin typeface="Calibri"/>
                <a:cs typeface="Calibri"/>
              </a:rPr>
            </a:br>
            <a:r>
              <a:rPr lang="en-US" sz="2800" b="1" cap="all">
                <a:solidFill>
                  <a:srgbClr val="191B0E"/>
                </a:solidFill>
                <a:latin typeface="Calibri"/>
                <a:cs typeface="Calibri"/>
              </a:rPr>
              <a:t>‘The creation of a sound mind </a:t>
            </a:r>
            <a:br>
              <a:rPr lang="en-US" sz="2800" b="1" cap="all">
                <a:latin typeface="Calibri"/>
                <a:cs typeface="Calibri"/>
              </a:rPr>
            </a:br>
            <a:r>
              <a:rPr lang="en-US" sz="2800" b="1" cap="all">
                <a:solidFill>
                  <a:srgbClr val="191B0E"/>
                </a:solidFill>
                <a:latin typeface="Calibri"/>
                <a:cs typeface="Calibri"/>
              </a:rPr>
              <a:t>in a sound body’</a:t>
            </a:r>
            <a:endParaRPr lang="en-US"/>
          </a:p>
        </p:txBody>
      </p:sp>
      <p:pic>
        <p:nvPicPr>
          <p:cNvPr id="5" name="Picture 5" descr="A sculpture of a person&#10;&#10;Description generated with high confidence">
            <a:extLst>
              <a:ext uri="{FF2B5EF4-FFF2-40B4-BE49-F238E27FC236}">
                <a16:creationId xmlns:a16="http://schemas.microsoft.com/office/drawing/2014/main" id="{2CCD7AF5-6418-416B-AE0F-CD1053A4CDA6}"/>
              </a:ext>
            </a:extLst>
          </p:cNvPr>
          <p:cNvPicPr>
            <a:picLocks noChangeAspect="1"/>
          </p:cNvPicPr>
          <p:nvPr/>
        </p:nvPicPr>
        <p:blipFill>
          <a:blip r:embed="rId2"/>
          <a:stretch>
            <a:fillRect/>
          </a:stretch>
        </p:blipFill>
        <p:spPr>
          <a:xfrm>
            <a:off x="1245201" y="854541"/>
            <a:ext cx="3281555" cy="4538482"/>
          </a:xfrm>
          <a:prstGeom prst="rect">
            <a:avLst/>
          </a:prstGeom>
        </p:spPr>
      </p:pic>
      <p:sp>
        <p:nvSpPr>
          <p:cNvPr id="7" name="TextBox 6">
            <a:extLst>
              <a:ext uri="{FF2B5EF4-FFF2-40B4-BE49-F238E27FC236}">
                <a16:creationId xmlns:a16="http://schemas.microsoft.com/office/drawing/2014/main" id="{7CE0CE77-BD40-486D-BD9C-30FC808F44C4}"/>
              </a:ext>
            </a:extLst>
          </p:cNvPr>
          <p:cNvSpPr txBox="1"/>
          <p:nvPr/>
        </p:nvSpPr>
        <p:spPr>
          <a:xfrm>
            <a:off x="1789670" y="5568778"/>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cap="all">
                <a:latin typeface="Calibri"/>
                <a:cs typeface="Calibri"/>
              </a:rPr>
              <a:t>(384 - 322 BC)</a:t>
            </a:r>
          </a:p>
        </p:txBody>
      </p:sp>
    </p:spTree>
    <p:extLst>
      <p:ext uri="{BB962C8B-B14F-4D97-AF65-F5344CB8AC3E}">
        <p14:creationId xmlns:p14="http://schemas.microsoft.com/office/powerpoint/2010/main" val="3451101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close up of a logo&#10;&#10;Description generated with very high confidence">
            <a:extLst>
              <a:ext uri="{FF2B5EF4-FFF2-40B4-BE49-F238E27FC236}">
                <a16:creationId xmlns:a16="http://schemas.microsoft.com/office/drawing/2014/main" id="{BFC7CE4D-307A-492A-A3D8-3D0B884DB303}"/>
              </a:ext>
            </a:extLst>
          </p:cNvPr>
          <p:cNvPicPr>
            <a:picLocks noChangeAspect="1"/>
          </p:cNvPicPr>
          <p:nvPr/>
        </p:nvPicPr>
        <p:blipFill>
          <a:blip r:embed="rId2"/>
          <a:stretch>
            <a:fillRect/>
          </a:stretch>
        </p:blipFill>
        <p:spPr>
          <a:xfrm>
            <a:off x="-2381" y="2382"/>
            <a:ext cx="12190326" cy="6851627"/>
          </a:xfrm>
          <a:prstGeom prst="rect">
            <a:avLst/>
          </a:prstGeom>
        </p:spPr>
      </p:pic>
    </p:spTree>
    <p:extLst>
      <p:ext uri="{BB962C8B-B14F-4D97-AF65-F5344CB8AC3E}">
        <p14:creationId xmlns:p14="http://schemas.microsoft.com/office/powerpoint/2010/main" val="1001630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6E7DF9-64EF-45DF-BC63-8C21B59E4CFA}"/>
              </a:ext>
            </a:extLst>
          </p:cNvPr>
          <p:cNvSpPr txBox="1"/>
          <p:nvPr/>
        </p:nvSpPr>
        <p:spPr>
          <a:xfrm>
            <a:off x="811428" y="-2059"/>
            <a:ext cx="114856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solidFill>
                  <a:schemeClr val="tx2"/>
                </a:solidFill>
                <a:latin typeface="Calibri"/>
                <a:ea typeface="+mj-ea"/>
                <a:cs typeface="Calibri"/>
              </a:rPr>
              <a:t>Aristotle:</a:t>
            </a:r>
            <a:r>
              <a:rPr lang="en-US" sz="4800">
                <a:latin typeface="Calibri"/>
                <a:ea typeface="+mj-ea"/>
                <a:cs typeface="Calibri"/>
              </a:rPr>
              <a:t> </a:t>
            </a:r>
            <a:r>
              <a:rPr lang="en-US" sz="4800">
                <a:solidFill>
                  <a:schemeClr val="tx2"/>
                </a:solidFill>
                <a:latin typeface="Calibri"/>
                <a:ea typeface="+mj-ea"/>
                <a:cs typeface="Calibri"/>
              </a:rPr>
              <a:t>Knowledge and the Curriculum</a:t>
            </a:r>
            <a:endParaRPr lang="en-US">
              <a:solidFill>
                <a:schemeClr val="tx2"/>
              </a:solidFill>
              <a:latin typeface="Franklin Gothic Book" panose="020B0503020102020204"/>
              <a:ea typeface="+mj-ea"/>
              <a:cs typeface="Calibri"/>
            </a:endParaRPr>
          </a:p>
          <a:p>
            <a:pPr algn="ctr"/>
            <a:endParaRPr lang="en-US" sz="4800">
              <a:solidFill>
                <a:schemeClr val="tx2"/>
              </a:solidFill>
              <a:latin typeface="Calibri"/>
              <a:ea typeface="+mj-ea"/>
              <a:cs typeface="Calibri"/>
            </a:endParaRPr>
          </a:p>
          <a:p>
            <a:pPr algn="ctr"/>
            <a:endParaRPr lang="en-US" sz="4800">
              <a:solidFill>
                <a:schemeClr val="tx2"/>
              </a:solidFill>
              <a:latin typeface="Calibri"/>
              <a:cs typeface="Calibri"/>
            </a:endParaRPr>
          </a:p>
        </p:txBody>
      </p:sp>
      <p:sp>
        <p:nvSpPr>
          <p:cNvPr id="3" name="TextBox 2">
            <a:extLst>
              <a:ext uri="{FF2B5EF4-FFF2-40B4-BE49-F238E27FC236}">
                <a16:creationId xmlns:a16="http://schemas.microsoft.com/office/drawing/2014/main" id="{E2EFD87C-1835-40F6-AB8C-BF6C61E50D6A}"/>
              </a:ext>
            </a:extLst>
          </p:cNvPr>
          <p:cNvSpPr txBox="1"/>
          <p:nvPr/>
        </p:nvSpPr>
        <p:spPr>
          <a:xfrm>
            <a:off x="811428" y="1017373"/>
            <a:ext cx="7284307" cy="5580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b="1">
                <a:solidFill>
                  <a:schemeClr val="tx2"/>
                </a:solidFill>
                <a:latin typeface="Calibri"/>
                <a:cs typeface="Calibri"/>
              </a:rPr>
              <a:t>Saw knowledge as the beginning of dialectical reasoning. </a:t>
            </a:r>
            <a:endParaRPr lang="en-US"/>
          </a:p>
          <a:p>
            <a:pPr marL="285750" indent="-285750">
              <a:buFont typeface="Wingdings"/>
              <a:buChar char="§"/>
            </a:pPr>
            <a:r>
              <a:rPr lang="en-GB" b="1">
                <a:solidFill>
                  <a:schemeClr val="tx2"/>
                </a:solidFill>
                <a:latin typeface="Calibri"/>
                <a:cs typeface="Calibri"/>
              </a:rPr>
              <a:t>Learning was achieved through practice and habituation – A balance of theoretical and practical understanding (episteme), craftmanship (Techne) and how or why to act virtuously, encouraging practical virtue (Phronesis).</a:t>
            </a:r>
          </a:p>
          <a:p>
            <a:pPr marL="285750" indent="-285750">
              <a:buFont typeface="Wingdings"/>
              <a:buChar char="§"/>
            </a:pPr>
            <a:r>
              <a:rPr lang="en-US" b="1">
                <a:solidFill>
                  <a:schemeClr val="tx2"/>
                </a:solidFill>
                <a:latin typeface="Calibri"/>
                <a:cs typeface="Calibri"/>
              </a:rPr>
              <a:t>Teaching methods focused on facts and basic skills through demonstration, observation, recital and practice.</a:t>
            </a:r>
          </a:p>
          <a:p>
            <a:pPr marL="285750" indent="-285750">
              <a:buFont typeface="Wingdings"/>
              <a:buChar char="§"/>
            </a:pPr>
            <a:r>
              <a:rPr lang="en-US" b="1">
                <a:solidFill>
                  <a:schemeClr val="tx2"/>
                </a:solidFill>
                <a:latin typeface="Calibri"/>
                <a:cs typeface="Calibri"/>
              </a:rPr>
              <a:t>Physical and intellectual activities must be kept separately as they work independently in different directions.</a:t>
            </a:r>
          </a:p>
          <a:p>
            <a:pPr marL="285750" indent="-285750">
              <a:buFont typeface="Wingdings"/>
              <a:buChar char="§"/>
            </a:pPr>
            <a:r>
              <a:rPr lang="en-US" b="1">
                <a:solidFill>
                  <a:schemeClr val="tx2"/>
                </a:solidFill>
                <a:latin typeface="Calibri"/>
                <a:cs typeface="Calibri"/>
              </a:rPr>
              <a:t>Stipulated three phenomenon’s that defined human development: Nature, habit and intellect.</a:t>
            </a:r>
          </a:p>
          <a:p>
            <a:pPr marL="285750" indent="-285750">
              <a:buFont typeface="Wingdings"/>
              <a:buChar char="§"/>
            </a:pPr>
            <a:r>
              <a:rPr lang="en-US" b="1">
                <a:solidFill>
                  <a:schemeClr val="tx2"/>
                </a:solidFill>
                <a:latin typeface="Calibri"/>
                <a:cs typeface="Calibri"/>
              </a:rPr>
              <a:t>Saw intellectual virtue as dependent on instructions, time and experience.</a:t>
            </a:r>
          </a:p>
          <a:p>
            <a:pPr marL="285750" indent="-285750">
              <a:buFont typeface="Wingdings"/>
              <a:buChar char="§"/>
            </a:pPr>
            <a:r>
              <a:rPr lang="en-US" b="1">
                <a:solidFill>
                  <a:schemeClr val="tx2"/>
                </a:solidFill>
                <a:latin typeface="Calibri"/>
                <a:cs typeface="Calibri"/>
              </a:rPr>
              <a:t>Believed Music provided three benefits: </a:t>
            </a:r>
          </a:p>
          <a:p>
            <a:r>
              <a:rPr lang="en-US" b="1">
                <a:solidFill>
                  <a:schemeClr val="tx2"/>
                </a:solidFill>
                <a:latin typeface="Calibri"/>
                <a:cs typeface="Calibri"/>
              </a:rPr>
              <a:t>      It released emotions, anticipation and strengthened relaxation.</a:t>
            </a:r>
          </a:p>
          <a:p>
            <a:pPr marL="285750" indent="-285750">
              <a:buFont typeface="Wingdings,Sans-Serif"/>
              <a:buChar char="§"/>
            </a:pPr>
            <a:r>
              <a:rPr lang="en-GB" b="1">
                <a:latin typeface="Calibri"/>
                <a:cs typeface="Calibri"/>
              </a:rPr>
              <a:t>Applied four causes to things that existed in the world in order to explain them: </a:t>
            </a:r>
            <a:endParaRPr lang="en-US">
              <a:ea typeface="+mn-lt"/>
              <a:cs typeface="+mn-lt"/>
            </a:endParaRPr>
          </a:p>
          <a:p>
            <a:r>
              <a:rPr lang="en-GB" b="1">
                <a:latin typeface="Calibri"/>
                <a:cs typeface="Calibri"/>
              </a:rPr>
              <a:t>     Material, efficient, formal and final.</a:t>
            </a:r>
            <a:endParaRPr lang="en-US">
              <a:ea typeface="+mn-lt"/>
              <a:cs typeface="+mn-lt"/>
            </a:endParaRPr>
          </a:p>
          <a:p>
            <a:r>
              <a:rPr lang="en-GB" b="1">
                <a:latin typeface="Calibri"/>
                <a:cs typeface="Calibri"/>
              </a:rPr>
              <a:t>     Final cause – ‘The ultimate purpose for being’.</a:t>
            </a:r>
            <a:endParaRPr lang="en-US"/>
          </a:p>
          <a:p>
            <a:endParaRPr lang="en-US" b="1">
              <a:solidFill>
                <a:schemeClr val="tx2"/>
              </a:solidFill>
              <a:latin typeface="Calibri"/>
              <a:cs typeface="Calibri"/>
            </a:endParaRPr>
          </a:p>
        </p:txBody>
      </p:sp>
      <p:pic>
        <p:nvPicPr>
          <p:cNvPr id="5" name="Picture 5" descr="A close up of a logo&#10;&#10;Description generated with very high confidence">
            <a:extLst>
              <a:ext uri="{FF2B5EF4-FFF2-40B4-BE49-F238E27FC236}">
                <a16:creationId xmlns:a16="http://schemas.microsoft.com/office/drawing/2014/main" id="{D7386FC4-B021-40CE-8A5C-B38E0685B8DA}"/>
              </a:ext>
            </a:extLst>
          </p:cNvPr>
          <p:cNvPicPr>
            <a:picLocks noChangeAspect="1"/>
          </p:cNvPicPr>
          <p:nvPr/>
        </p:nvPicPr>
        <p:blipFill>
          <a:blip r:embed="rId2"/>
          <a:stretch>
            <a:fillRect/>
          </a:stretch>
        </p:blipFill>
        <p:spPr>
          <a:xfrm>
            <a:off x="8105776" y="4696696"/>
            <a:ext cx="3921917" cy="2000889"/>
          </a:xfrm>
          <a:prstGeom prst="rect">
            <a:avLst/>
          </a:prstGeom>
        </p:spPr>
      </p:pic>
      <p:sp>
        <p:nvSpPr>
          <p:cNvPr id="7" name="TextBox 6">
            <a:extLst>
              <a:ext uri="{FF2B5EF4-FFF2-40B4-BE49-F238E27FC236}">
                <a16:creationId xmlns:a16="http://schemas.microsoft.com/office/drawing/2014/main" id="{7E7D1EA3-ABA4-4885-B031-490CD624D269}"/>
              </a:ext>
            </a:extLst>
          </p:cNvPr>
          <p:cNvSpPr txBox="1"/>
          <p:nvPr/>
        </p:nvSpPr>
        <p:spPr>
          <a:xfrm>
            <a:off x="8977183" y="3972696"/>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The 4 Causes</a:t>
            </a:r>
          </a:p>
        </p:txBody>
      </p:sp>
    </p:spTree>
    <p:extLst>
      <p:ext uri="{BB962C8B-B14F-4D97-AF65-F5344CB8AC3E}">
        <p14:creationId xmlns:p14="http://schemas.microsoft.com/office/powerpoint/2010/main" val="2272305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03E4CA-5C3D-4117-9454-B943271A0565}"/>
              </a:ext>
            </a:extLst>
          </p:cNvPr>
          <p:cNvSpPr txBox="1"/>
          <p:nvPr/>
        </p:nvSpPr>
        <p:spPr>
          <a:xfrm>
            <a:off x="862914" y="59724"/>
            <a:ext cx="472028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Pros:</a:t>
            </a:r>
            <a:endParaRPr lang="en-US"/>
          </a:p>
        </p:txBody>
      </p:sp>
      <p:sp>
        <p:nvSpPr>
          <p:cNvPr id="3" name="TextBox 2">
            <a:extLst>
              <a:ext uri="{FF2B5EF4-FFF2-40B4-BE49-F238E27FC236}">
                <a16:creationId xmlns:a16="http://schemas.microsoft.com/office/drawing/2014/main" id="{AF2E3CF7-8020-44E9-A021-2580960680C5}"/>
              </a:ext>
            </a:extLst>
          </p:cNvPr>
          <p:cNvSpPr txBox="1"/>
          <p:nvPr/>
        </p:nvSpPr>
        <p:spPr>
          <a:xfrm>
            <a:off x="862915" y="564292"/>
            <a:ext cx="1125906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latin typeface="Calibri"/>
              <a:cs typeface="Calibri"/>
            </a:endParaRPr>
          </a:p>
          <a:p>
            <a:pPr marL="285750" indent="-285750">
              <a:buFont typeface="Wingdings"/>
              <a:buChar char="§"/>
            </a:pPr>
            <a:r>
              <a:rPr lang="en-US" b="1" dirty="0">
                <a:solidFill>
                  <a:schemeClr val="tx2"/>
                </a:solidFill>
                <a:latin typeface="Calibri"/>
                <a:cs typeface="Calibri"/>
              </a:rPr>
              <a:t>He viewed the world with hard evidence, untainted by human characteristics e.g. imagination, creativity, emotion and culture.</a:t>
            </a:r>
            <a:endParaRPr lang="en-US" dirty="0">
              <a:solidFill>
                <a:schemeClr val="tx2"/>
              </a:solidFill>
              <a:latin typeface="Franklin Gothic Book" panose="020B0503020102020204"/>
              <a:cs typeface="Calibri"/>
            </a:endParaRPr>
          </a:p>
          <a:p>
            <a:endParaRPr lang="en-US" b="1" dirty="0">
              <a:solidFill>
                <a:schemeClr val="tx2"/>
              </a:solidFill>
              <a:latin typeface="Calibri"/>
              <a:cs typeface="Calibri"/>
            </a:endParaRPr>
          </a:p>
          <a:p>
            <a:pPr marL="285750" indent="-285750">
              <a:buFont typeface="Wingdings"/>
              <a:buChar char="§"/>
            </a:pPr>
            <a:r>
              <a:rPr lang="en-US" b="1" dirty="0">
                <a:solidFill>
                  <a:schemeClr val="tx2"/>
                </a:solidFill>
                <a:latin typeface="Franklin Gothic Book" panose="020B0503020102020204"/>
                <a:cs typeface="Calibri"/>
              </a:rPr>
              <a:t>He supported the distinction between justified belief and opinion and was the first to teach logic.</a:t>
            </a:r>
          </a:p>
          <a:p>
            <a:pPr marL="285750" indent="-285750">
              <a:buFont typeface="Wingdings"/>
              <a:buChar char="§"/>
            </a:pPr>
            <a:endParaRPr lang="en-US" b="1" dirty="0">
              <a:solidFill>
                <a:schemeClr val="tx2"/>
              </a:solidFill>
              <a:latin typeface="Calibri"/>
              <a:cs typeface="Calibri"/>
            </a:endParaRPr>
          </a:p>
          <a:p>
            <a:pPr marL="285750" indent="-285750">
              <a:buFont typeface="Wingdings"/>
              <a:buChar char="§"/>
            </a:pPr>
            <a:r>
              <a:rPr lang="en-US" b="1" dirty="0">
                <a:solidFill>
                  <a:schemeClr val="tx2"/>
                </a:solidFill>
                <a:latin typeface="Calibri"/>
                <a:cs typeface="Calibri"/>
              </a:rPr>
              <a:t>The four causes can be applied to things that exist within the world as a way of explaining them.</a:t>
            </a:r>
            <a:endParaRPr lang="en-US" dirty="0">
              <a:solidFill>
                <a:schemeClr val="tx2"/>
              </a:solidFill>
            </a:endParaRPr>
          </a:p>
          <a:p>
            <a:endParaRPr lang="en-US" b="1" dirty="0">
              <a:solidFill>
                <a:schemeClr val="tx2"/>
              </a:solidFill>
              <a:latin typeface="Calibri"/>
              <a:cs typeface="Calibri"/>
            </a:endParaRPr>
          </a:p>
          <a:p>
            <a:pPr marL="285750" indent="-285750">
              <a:buFont typeface="Wingdings"/>
              <a:buChar char="§"/>
            </a:pPr>
            <a:r>
              <a:rPr lang="en-US" b="1" dirty="0">
                <a:latin typeface="Calibri"/>
                <a:cs typeface="Calibri"/>
              </a:rPr>
              <a:t>His focus from an ontological premise is based on realism (the nature of being) and shows the relationship between the concept and category of a subject.</a:t>
            </a:r>
          </a:p>
          <a:p>
            <a:pPr marL="285750" indent="-285750">
              <a:buFont typeface="Wingdings"/>
              <a:buChar char="§"/>
            </a:pPr>
            <a:endParaRPr lang="en-GB" b="1" dirty="0">
              <a:latin typeface="Calibri"/>
              <a:cs typeface="Calibri"/>
            </a:endParaRPr>
          </a:p>
          <a:p>
            <a:pPr marL="285750" indent="-285750">
              <a:buFont typeface="Wingdings"/>
              <a:buChar char="§"/>
            </a:pPr>
            <a:r>
              <a:rPr lang="en-GB" b="1" dirty="0">
                <a:latin typeface="Calibri"/>
                <a:cs typeface="Calibri"/>
              </a:rPr>
              <a:t>His educational philosophy was character building, ethical, virtuous and social, promoting tolerance and respect, with a </a:t>
            </a:r>
            <a:r>
              <a:rPr lang="en-US" b="1" dirty="0">
                <a:latin typeface="Calibri"/>
                <a:cs typeface="Calibri"/>
              </a:rPr>
              <a:t>strong emphasis on comprehensive, well-balanced development. </a:t>
            </a:r>
          </a:p>
          <a:p>
            <a:endParaRPr lang="en-US" b="1" dirty="0">
              <a:latin typeface="Calibri"/>
              <a:cs typeface="Calibri"/>
            </a:endParaRPr>
          </a:p>
          <a:p>
            <a:pPr marL="285750" indent="-285750">
              <a:buFont typeface="Wingdings"/>
              <a:buChar char="§"/>
            </a:pPr>
            <a:r>
              <a:rPr lang="en-US" b="1" dirty="0">
                <a:latin typeface="Calibri"/>
                <a:cs typeface="Calibri"/>
              </a:rPr>
              <a:t>His relentless emphasis on education.</a:t>
            </a:r>
          </a:p>
          <a:p>
            <a:endParaRPr lang="en-US" b="1" dirty="0">
              <a:latin typeface="Calibri"/>
              <a:cs typeface="Calibri"/>
            </a:endParaRPr>
          </a:p>
          <a:p>
            <a:pPr marL="285750" indent="-285750">
              <a:buFont typeface="Wingdings"/>
              <a:buChar char="§"/>
            </a:pPr>
            <a:r>
              <a:rPr lang="en-US" b="1" dirty="0">
                <a:latin typeface="Calibri"/>
                <a:cs typeface="Calibri"/>
              </a:rPr>
              <a:t>He </a:t>
            </a:r>
            <a:r>
              <a:rPr lang="en-US" b="1" dirty="0" err="1">
                <a:latin typeface="Calibri"/>
                <a:cs typeface="Calibri"/>
              </a:rPr>
              <a:t>recognised</a:t>
            </a:r>
            <a:r>
              <a:rPr lang="en-US" b="1" dirty="0">
                <a:latin typeface="Calibri"/>
                <a:cs typeface="Calibri"/>
              </a:rPr>
              <a:t> the need for limitations and age appropriate constraints from those responsible for children's reading materials, as they should not be exposed to anything that may corrupt them until they reached an age when they would not be so impressionable.</a:t>
            </a:r>
          </a:p>
          <a:p>
            <a:endParaRPr lang="en-US" b="1" dirty="0">
              <a:latin typeface="Calibri"/>
              <a:cs typeface="Calibri"/>
            </a:endParaRPr>
          </a:p>
          <a:p>
            <a:pPr marL="285750" indent="-285750">
              <a:buFont typeface="Wingdings"/>
              <a:buChar char="§"/>
            </a:pPr>
            <a:r>
              <a:rPr lang="en-US" b="1" dirty="0">
                <a:latin typeface="Calibri"/>
                <a:cs typeface="Calibri"/>
              </a:rPr>
              <a:t>His teaching skills focused on the mastery of facts and basic skills and students needed to demonstrate their ability to think critically and scientifically.</a:t>
            </a:r>
          </a:p>
        </p:txBody>
      </p:sp>
    </p:spTree>
    <p:extLst>
      <p:ext uri="{BB962C8B-B14F-4D97-AF65-F5344CB8AC3E}">
        <p14:creationId xmlns:p14="http://schemas.microsoft.com/office/powerpoint/2010/main" val="3893677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FAABDD-6E24-4C5C-8275-8D508E55335A}"/>
              </a:ext>
            </a:extLst>
          </p:cNvPr>
          <p:cNvSpPr txBox="1"/>
          <p:nvPr/>
        </p:nvSpPr>
        <p:spPr>
          <a:xfrm>
            <a:off x="1007076" y="203886"/>
            <a:ext cx="47511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Cons:</a:t>
            </a:r>
            <a:endParaRPr lang="en-US"/>
          </a:p>
        </p:txBody>
      </p:sp>
      <p:sp>
        <p:nvSpPr>
          <p:cNvPr id="3" name="TextBox 2">
            <a:extLst>
              <a:ext uri="{FF2B5EF4-FFF2-40B4-BE49-F238E27FC236}">
                <a16:creationId xmlns:a16="http://schemas.microsoft.com/office/drawing/2014/main" id="{3544C546-F9BA-4AB7-858B-CC3719EDCBCD}"/>
              </a:ext>
            </a:extLst>
          </p:cNvPr>
          <p:cNvSpPr txBox="1"/>
          <p:nvPr/>
        </p:nvSpPr>
        <p:spPr>
          <a:xfrm>
            <a:off x="893806" y="1151238"/>
            <a:ext cx="1032201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
            </a:pPr>
            <a:r>
              <a:rPr lang="en-GB" b="1" dirty="0">
                <a:latin typeface="Calibri"/>
                <a:cs typeface="Calibri"/>
              </a:rPr>
              <a:t>Education was very much divided along gender lines and social status.</a:t>
            </a:r>
          </a:p>
          <a:p>
            <a:endParaRPr lang="en-GB" b="1">
              <a:solidFill>
                <a:srgbClr val="000000"/>
              </a:solidFill>
              <a:latin typeface="Calibri"/>
              <a:cs typeface="Calibri"/>
            </a:endParaRPr>
          </a:p>
          <a:p>
            <a:pPr marL="342900" indent="-342900">
              <a:buFont typeface="Wingdings"/>
              <a:buChar char="§"/>
            </a:pPr>
            <a:r>
              <a:rPr lang="en-US" b="1" dirty="0">
                <a:solidFill>
                  <a:schemeClr val="tx2"/>
                </a:solidFill>
              </a:rPr>
              <a:t>His views on the inferior position of slaves, manual workers and women were demeaning and inaccurate.</a:t>
            </a:r>
            <a:endParaRPr lang="en-US" b="1">
              <a:solidFill>
                <a:schemeClr val="tx2"/>
              </a:solidFill>
            </a:endParaRPr>
          </a:p>
          <a:p>
            <a:endParaRPr lang="en-US" b="1">
              <a:solidFill>
                <a:schemeClr val="tx2"/>
              </a:solidFill>
              <a:latin typeface="Franklin Gothic Book"/>
              <a:cs typeface="Calibri"/>
            </a:endParaRPr>
          </a:p>
          <a:p>
            <a:pPr marL="342900" indent="-342900">
              <a:buFont typeface="Wingdings"/>
              <a:buChar char="§"/>
            </a:pPr>
            <a:r>
              <a:rPr lang="en-GB" b="1" dirty="0">
                <a:latin typeface="Calibri"/>
                <a:cs typeface="Calibri"/>
              </a:rPr>
              <a:t>He relied on experience which was unreliable, as experiences vary completely from one person to another. For example, we do not know if a chair looks the same to everyone?</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saw knowledge or intelligence as the result of educational involvement.</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saw education as compulsory, but only for upper-class males.</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believed a person's character and integrity were developed through instruction, based on rules of behaviour.</a:t>
            </a:r>
          </a:p>
          <a:p>
            <a:endParaRPr lang="en-GB" b="1" dirty="0">
              <a:latin typeface="Calibri"/>
              <a:cs typeface="Calibri"/>
            </a:endParaRPr>
          </a:p>
          <a:p>
            <a:pPr marL="342900" indent="-342900">
              <a:buFont typeface="Wingdings"/>
              <a:buChar char="§"/>
            </a:pPr>
            <a:r>
              <a:rPr lang="en-GB" b="1" dirty="0">
                <a:latin typeface="Calibri"/>
                <a:cs typeface="Calibri"/>
              </a:rPr>
              <a:t>He thought physical and mental interests should be separated as physical effort interfered with the mind and mental effort interfered with the body.</a:t>
            </a:r>
          </a:p>
          <a:p>
            <a:pPr marL="342900" indent="-342900">
              <a:buFont typeface="Wingdings"/>
              <a:buChar char="§"/>
            </a:pPr>
            <a:endParaRPr lang="en-GB" b="1">
              <a:latin typeface="Calibri"/>
              <a:cs typeface="Calibri"/>
            </a:endParaRPr>
          </a:p>
          <a:p>
            <a:pPr marL="342900" indent="-342900">
              <a:buFont typeface="Wingdings"/>
              <a:buChar char="§"/>
            </a:pPr>
            <a:r>
              <a:rPr lang="en-GB" b="1" dirty="0">
                <a:latin typeface="Calibri"/>
                <a:cs typeface="Calibri"/>
              </a:rPr>
              <a:t>Aristotle assumed that everyone was morally appropriate and virtuous.</a:t>
            </a:r>
          </a:p>
        </p:txBody>
      </p:sp>
    </p:spTree>
    <p:extLst>
      <p:ext uri="{BB962C8B-B14F-4D97-AF65-F5344CB8AC3E}">
        <p14:creationId xmlns:p14="http://schemas.microsoft.com/office/powerpoint/2010/main" val="4286031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A9FE9A-3062-490F-8CB1-E3E53388D796}"/>
              </a:ext>
            </a:extLst>
          </p:cNvPr>
          <p:cNvSpPr txBox="1"/>
          <p:nvPr/>
        </p:nvSpPr>
        <p:spPr>
          <a:xfrm>
            <a:off x="924698" y="1213022"/>
            <a:ext cx="972476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b="1" dirty="0">
                <a:latin typeface="Calibri"/>
                <a:cs typeface="Calibri"/>
              </a:rPr>
              <a:t>Children should not be overstretched in their education from too young an age.</a:t>
            </a:r>
          </a:p>
          <a:p>
            <a:endParaRPr lang="en-GB" b="1">
              <a:latin typeface="Calibri"/>
              <a:cs typeface="Calibri"/>
            </a:endParaRPr>
          </a:p>
          <a:p>
            <a:pPr marL="285750" indent="-285750">
              <a:buFont typeface="Wingdings"/>
              <a:buChar char="§"/>
            </a:pPr>
            <a:r>
              <a:rPr lang="en-GB" b="1" dirty="0">
                <a:latin typeface="Calibri"/>
                <a:cs typeface="Calibri"/>
              </a:rPr>
              <a:t>His theory is now known as the 'Foundation Phase' or ‘Early Childhood Education’.</a:t>
            </a:r>
            <a:endParaRPr lang="en-US" b="1" dirty="0">
              <a:latin typeface="Calibri"/>
              <a:cs typeface="Calibri"/>
            </a:endParaRPr>
          </a:p>
          <a:p>
            <a:endParaRPr lang="en-GB" b="1">
              <a:latin typeface="Calibri"/>
              <a:cs typeface="Calibri"/>
            </a:endParaRPr>
          </a:p>
          <a:p>
            <a:pPr marL="285750" indent="-285750">
              <a:buFont typeface="Wingdings,Sans-Serif"/>
              <a:buChar char="§"/>
            </a:pPr>
            <a:r>
              <a:rPr lang="en-GB" b="1" dirty="0">
                <a:latin typeface="Calibri"/>
                <a:cs typeface="Calibri"/>
              </a:rPr>
              <a:t>Everything in moderation refers to the wide variety of subjects covered under today's curriculum.</a:t>
            </a:r>
          </a:p>
          <a:p>
            <a:pPr marL="285750" indent="-285750">
              <a:buFont typeface="Wingdings,Sans-Serif"/>
              <a:buChar char="§"/>
            </a:pPr>
            <a:endParaRPr lang="en-GB" b="1">
              <a:latin typeface="Calibri"/>
              <a:ea typeface="+mn-lt"/>
              <a:cs typeface="Calibri"/>
            </a:endParaRPr>
          </a:p>
          <a:p>
            <a:pPr marL="285750" indent="-285750">
              <a:buFont typeface="Wingdings,Sans-Serif"/>
              <a:buChar char="§"/>
            </a:pPr>
            <a:r>
              <a:rPr lang="en-GB" b="1" dirty="0">
                <a:latin typeface="Calibri"/>
                <a:ea typeface="+mn-lt"/>
                <a:cs typeface="+mn-lt"/>
              </a:rPr>
              <a:t>Modern teaching practices are expanding the role of visualization and oral communication to obtain knowledge.</a:t>
            </a:r>
          </a:p>
          <a:p>
            <a:pPr marL="285750" indent="-285750">
              <a:buFont typeface="Wingdings,Sans-Serif"/>
              <a:buChar char="§"/>
            </a:pPr>
            <a:endParaRPr lang="en-GB" b="1">
              <a:latin typeface="Calibri"/>
              <a:ea typeface="+mn-lt"/>
              <a:cs typeface="+mn-lt"/>
            </a:endParaRPr>
          </a:p>
          <a:p>
            <a:pPr marL="285750" indent="-285750">
              <a:buFont typeface="Wingdings,Sans-Serif"/>
              <a:buChar char="§"/>
            </a:pPr>
            <a:r>
              <a:rPr lang="en-GB" b="1" dirty="0">
                <a:latin typeface="Calibri"/>
                <a:ea typeface="+mn-lt"/>
                <a:cs typeface="+mn-lt"/>
              </a:rPr>
              <a:t>Knowledge is being recognised as an essential and distinctive feature in the way people live.</a:t>
            </a:r>
            <a:endParaRPr lang="en-GB" b="1" dirty="0">
              <a:latin typeface="Calibri"/>
            </a:endParaRPr>
          </a:p>
          <a:p>
            <a:endParaRPr lang="en-GB" b="1">
              <a:latin typeface="Calibri"/>
              <a:cs typeface="Calibri"/>
            </a:endParaRPr>
          </a:p>
          <a:p>
            <a:pPr marL="285750" indent="-285750">
              <a:buFont typeface="Wingdings,Sans-Serif"/>
              <a:buChar char="§"/>
            </a:pPr>
            <a:r>
              <a:rPr lang="en-GB" b="1" dirty="0">
                <a:latin typeface="Calibri"/>
                <a:ea typeface="+mn-lt"/>
                <a:cs typeface="+mn-lt"/>
              </a:rPr>
              <a:t>Wellbeing is central to the new curriculum in Wales, in encouraging our children and young people to become flourishing, self-assured and resilient individuals by increasing their mental and emotional state.</a:t>
            </a:r>
            <a:endParaRPr lang="en-GB" b="1" dirty="0">
              <a:latin typeface="Calibri"/>
              <a:cs typeface="Calibri"/>
            </a:endParaRPr>
          </a:p>
          <a:p>
            <a:endParaRPr lang="en-GB" b="1" dirty="0">
              <a:latin typeface="Calibri"/>
              <a:cs typeface="Calibri"/>
            </a:endParaRPr>
          </a:p>
          <a:p>
            <a:pPr marL="285750" indent="-285750">
              <a:buFont typeface="Wingdings,Sans-Serif"/>
              <a:buChar char="§"/>
            </a:pPr>
            <a:r>
              <a:rPr lang="en-GB" b="1" dirty="0">
                <a:latin typeface="Calibri"/>
                <a:cs typeface="Calibri"/>
              </a:rPr>
              <a:t>With mental health issues on the rise,</a:t>
            </a:r>
            <a:r>
              <a:rPr lang="en-GB" b="1" dirty="0">
                <a:solidFill>
                  <a:srgbClr val="000000"/>
                </a:solidFill>
                <a:latin typeface="Calibri"/>
                <a:cs typeface="Calibri"/>
              </a:rPr>
              <a:t> t</a:t>
            </a:r>
            <a:r>
              <a:rPr lang="en-GB" b="1" dirty="0">
                <a:solidFill>
                  <a:schemeClr val="tx2"/>
                </a:solidFill>
                <a:latin typeface="Calibri"/>
                <a:cs typeface="Calibri"/>
              </a:rPr>
              <a:t>he Welsh Government wants to introduce whole school approaches and online help in addition to face-to-face counselling.</a:t>
            </a:r>
            <a:endParaRPr lang="en-GB">
              <a:solidFill>
                <a:schemeClr val="tx2"/>
              </a:solidFill>
            </a:endParaRPr>
          </a:p>
          <a:p>
            <a:pPr marL="285750" indent="-285750">
              <a:buFont typeface="Wingdings,Sans-Serif"/>
              <a:buChar char="§"/>
            </a:pPr>
            <a:endParaRPr lang="en-GB" b="1">
              <a:latin typeface="Calibri"/>
              <a:cs typeface="Calibri"/>
            </a:endParaRPr>
          </a:p>
        </p:txBody>
      </p:sp>
      <p:sp>
        <p:nvSpPr>
          <p:cNvPr id="4" name="TextBox 3">
            <a:extLst>
              <a:ext uri="{FF2B5EF4-FFF2-40B4-BE49-F238E27FC236}">
                <a16:creationId xmlns:a16="http://schemas.microsoft.com/office/drawing/2014/main" id="{A88F8FA0-B9CC-4C60-8796-174444594EB3}"/>
              </a:ext>
            </a:extLst>
          </p:cNvPr>
          <p:cNvSpPr txBox="1"/>
          <p:nvPr/>
        </p:nvSpPr>
        <p:spPr>
          <a:xfrm>
            <a:off x="1202724" y="111211"/>
            <a:ext cx="9446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and Modern Education</a:t>
            </a:r>
            <a:endParaRPr lang="en-US"/>
          </a:p>
        </p:txBody>
      </p:sp>
    </p:spTree>
    <p:extLst>
      <p:ext uri="{BB962C8B-B14F-4D97-AF65-F5344CB8AC3E}">
        <p14:creationId xmlns:p14="http://schemas.microsoft.com/office/powerpoint/2010/main" val="2769063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GB" sz="4800" cap="all"/>
              <a:t>How does this relate to modern day education?</a:t>
            </a:r>
            <a:endParaRPr lang="en-US" sz="4800" cap="all"/>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9578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1FF374-6C04-4E94-BF72-E2AF497A39FD}"/>
              </a:ext>
            </a:extLst>
          </p:cNvPr>
          <p:cNvSpPr txBox="1"/>
          <p:nvPr/>
        </p:nvSpPr>
        <p:spPr>
          <a:xfrm>
            <a:off x="824719" y="1214052"/>
            <a:ext cx="11166387"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US" sz="2000" b="1" dirty="0">
                <a:solidFill>
                  <a:schemeClr val="tx2"/>
                </a:solidFill>
                <a:latin typeface="Calibri"/>
                <a:cs typeface="Calibri"/>
              </a:rPr>
              <a:t>An educator with profound opinions on the role of education, knowledge and the curriculum in both body and mind, with philosophy and logic playing a key part.</a:t>
            </a:r>
          </a:p>
          <a:p>
            <a:endParaRPr lang="en-US" sz="2000" dirty="0">
              <a:solidFill>
                <a:schemeClr val="tx2"/>
              </a:solidFill>
            </a:endParaRPr>
          </a:p>
          <a:p>
            <a:pPr marL="342900" indent="-342900">
              <a:buFont typeface="Wingdings"/>
              <a:buChar char="ü"/>
            </a:pPr>
            <a:r>
              <a:rPr lang="en-US" sz="2000" b="1" dirty="0">
                <a:solidFill>
                  <a:schemeClr val="tx2"/>
                </a:solidFill>
                <a:latin typeface="Calibri"/>
                <a:cs typeface="Calibri"/>
              </a:rPr>
              <a:t>Countries exist by nature, but education is fundamental for economic independence and cultural self-sufficiency.</a:t>
            </a:r>
          </a:p>
          <a:p>
            <a:endParaRPr lang="en-US" sz="2000" b="1" dirty="0">
              <a:solidFill>
                <a:schemeClr val="tx2"/>
              </a:solidFill>
              <a:latin typeface="Calibri"/>
              <a:cs typeface="Calibri"/>
            </a:endParaRPr>
          </a:p>
          <a:p>
            <a:pPr marL="342900" indent="-342900">
              <a:buFont typeface="Wingdings"/>
              <a:buChar char="ü"/>
            </a:pPr>
            <a:r>
              <a:rPr lang="en-US" sz="2000" b="1" dirty="0">
                <a:solidFill>
                  <a:schemeClr val="tx2"/>
                </a:solidFill>
                <a:latin typeface="Calibri"/>
                <a:cs typeface="Calibri"/>
              </a:rPr>
              <a:t>Early childhood was the responsibility of the parents while future education the Government. Aristotle surmised everyone belonged to their community, not themselves and it was a public rather than subjective parenting responsibility that everyone receive the same education.</a:t>
            </a:r>
          </a:p>
          <a:p>
            <a:endParaRPr lang="en-US" sz="2000" b="1" dirty="0">
              <a:solidFill>
                <a:schemeClr val="tx2"/>
              </a:solidFill>
              <a:latin typeface="Calibri"/>
              <a:cs typeface="Calibri"/>
            </a:endParaRPr>
          </a:p>
          <a:p>
            <a:pPr marL="342900" indent="-342900">
              <a:buFont typeface="Wingdings"/>
              <a:buChar char="ü"/>
            </a:pPr>
            <a:r>
              <a:rPr lang="en-US" sz="2000" b="1" dirty="0">
                <a:solidFill>
                  <a:schemeClr val="tx2"/>
                </a:solidFill>
                <a:latin typeface="Calibri"/>
                <a:cs typeface="Calibri"/>
              </a:rPr>
              <a:t>Unequivocally stated that everything be taught in moderation.</a:t>
            </a:r>
          </a:p>
          <a:p>
            <a:endParaRPr lang="en-US" sz="2000" b="1" dirty="0">
              <a:solidFill>
                <a:schemeClr val="tx2"/>
              </a:solidFill>
              <a:latin typeface="Calibri"/>
              <a:cs typeface="Calibri"/>
            </a:endParaRPr>
          </a:p>
          <a:p>
            <a:pPr marL="342900" indent="-342900">
              <a:buFont typeface="Wingdings"/>
              <a:buChar char="ü"/>
            </a:pPr>
            <a:r>
              <a:rPr lang="en-US" sz="2000" b="1" dirty="0">
                <a:solidFill>
                  <a:schemeClr val="tx2"/>
                </a:solidFill>
                <a:latin typeface="Calibri"/>
                <a:cs typeface="Calibri"/>
              </a:rPr>
              <a:t>Aristotle’s educational goal was to reinforce students to live good virtuous lives, in harmony through the art of investigation or questioning the truth surrounding opinions. </a:t>
            </a:r>
          </a:p>
          <a:p>
            <a:endParaRPr lang="en-US" sz="2000" b="1" dirty="0">
              <a:solidFill>
                <a:schemeClr val="tx2"/>
              </a:solidFill>
              <a:latin typeface="Calibri"/>
              <a:cs typeface="Calibri"/>
            </a:endParaRPr>
          </a:p>
          <a:p>
            <a:pPr marL="342900" indent="-342900">
              <a:buFont typeface="Wingdings"/>
              <a:buChar char="ü"/>
            </a:pPr>
            <a:r>
              <a:rPr lang="en-US" sz="2000" b="1" dirty="0">
                <a:solidFill>
                  <a:schemeClr val="tx2"/>
                </a:solidFill>
                <a:latin typeface="Calibri"/>
                <a:cs typeface="Calibri"/>
              </a:rPr>
              <a:t>His proposed formal educational system was quite modern and is still recognized in education today.</a:t>
            </a:r>
          </a:p>
        </p:txBody>
      </p:sp>
      <p:sp>
        <p:nvSpPr>
          <p:cNvPr id="3" name="TextBox 2">
            <a:extLst>
              <a:ext uri="{FF2B5EF4-FFF2-40B4-BE49-F238E27FC236}">
                <a16:creationId xmlns:a16="http://schemas.microsoft.com/office/drawing/2014/main" id="{75547FB0-5AC5-423D-A498-E23493A84D6A}"/>
              </a:ext>
            </a:extLst>
          </p:cNvPr>
          <p:cNvSpPr txBox="1"/>
          <p:nvPr/>
        </p:nvSpPr>
        <p:spPr>
          <a:xfrm>
            <a:off x="824719" y="242469"/>
            <a:ext cx="6017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solidFill>
                  <a:schemeClr val="tx2"/>
                </a:solidFill>
                <a:ea typeface="+mj-ea"/>
                <a:cs typeface="+mj-cs"/>
              </a:rPr>
              <a:t>Aristotle - Conclusion</a:t>
            </a:r>
            <a:endParaRPr lang="en-US" dirty="0"/>
          </a:p>
        </p:txBody>
      </p:sp>
    </p:spTree>
    <p:extLst>
      <p:ext uri="{BB962C8B-B14F-4D97-AF65-F5344CB8AC3E}">
        <p14:creationId xmlns:p14="http://schemas.microsoft.com/office/powerpoint/2010/main" val="531100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2B2F3-C8DA-4909-BE1C-654EBD1E048D}"/>
              </a:ext>
            </a:extLst>
          </p:cNvPr>
          <p:cNvSpPr txBox="1"/>
          <p:nvPr/>
        </p:nvSpPr>
        <p:spPr>
          <a:xfrm>
            <a:off x="893806" y="183291"/>
            <a:ext cx="11228171" cy="59810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a:latin typeface="Calibri"/>
                <a:ea typeface="+mn-lt"/>
                <a:cs typeface="+mn-lt"/>
              </a:rPr>
              <a:t>References:</a:t>
            </a:r>
            <a:r>
              <a:rPr lang="en-US" sz="1200">
                <a:latin typeface="Calibri"/>
                <a:ea typeface="+mn-lt"/>
                <a:cs typeface="+mn-lt"/>
              </a:rPr>
              <a:t> </a:t>
            </a:r>
            <a:endParaRPr lang="en-US" sz="1200">
              <a:latin typeface="Calibri"/>
              <a:cs typeface="Calibri"/>
            </a:endParaRPr>
          </a:p>
          <a:p>
            <a:endParaRPr lang="en-US" sz="1200">
              <a:latin typeface="Calibri"/>
              <a:ea typeface="+mn-lt"/>
              <a:cs typeface="+mn-lt"/>
            </a:endParaRPr>
          </a:p>
          <a:p>
            <a:pPr marL="285750" indent="-285750">
              <a:buFont typeface="Arial"/>
              <a:buChar char="•"/>
            </a:pPr>
            <a:r>
              <a:rPr lang="en-US" sz="1200">
                <a:latin typeface="Calibri"/>
                <a:ea typeface="+mn-lt"/>
                <a:cs typeface="+mn-lt"/>
              </a:rPr>
              <a:t>Bailey, R. (2010) The Philosophy of Education. London: Continuum International Publishing Group. . </a:t>
            </a:r>
            <a:endParaRPr lang="en-US" sz="1200">
              <a:latin typeface="Calibri"/>
              <a:cs typeface="Calibri"/>
            </a:endParaRPr>
          </a:p>
          <a:p>
            <a:pPr marL="285750" indent="-285750">
              <a:buFont typeface="Arial"/>
              <a:buChar char="•"/>
            </a:pPr>
            <a:r>
              <a:rPr lang="en-US" sz="1200">
                <a:latin typeface="Calibri"/>
                <a:ea typeface="+mn-lt"/>
                <a:cs typeface="+mn-lt"/>
              </a:rPr>
              <a:t>Bailey, R. et al. (2013) </a:t>
            </a:r>
            <a:r>
              <a:rPr lang="en-GB" sz="1200" i="1">
                <a:latin typeface="Calibri"/>
                <a:ea typeface="+mn-lt"/>
                <a:cs typeface="+mn-lt"/>
              </a:rPr>
              <a:t>The SAGE Handbook of Philosophy of Education. </a:t>
            </a:r>
            <a:r>
              <a:rPr lang="en-GB" sz="1200">
                <a:latin typeface="Calibri"/>
                <a:ea typeface="+mn-lt"/>
                <a:cs typeface="+mn-lt"/>
              </a:rPr>
              <a:t>London: SAGE Publications Ltd.</a:t>
            </a:r>
            <a:r>
              <a:rPr lang="en-US" sz="1200">
                <a:latin typeface="Calibri"/>
                <a:ea typeface="+mn-lt"/>
                <a:cs typeface="+mn-lt"/>
              </a:rPr>
              <a:t>  </a:t>
            </a:r>
          </a:p>
          <a:p>
            <a:pPr marL="285750" indent="-285750">
              <a:buFont typeface="Arial"/>
              <a:buChar char="•"/>
            </a:pPr>
            <a:r>
              <a:rPr lang="en-US" sz="1200">
                <a:latin typeface="Calibri"/>
                <a:ea typeface="+mn-lt"/>
                <a:cs typeface="+mn-lt"/>
              </a:rPr>
              <a:t>Bauchan, P. W. (2011) </a:t>
            </a:r>
            <a:r>
              <a:rPr lang="en-US" sz="1200" i="1">
                <a:latin typeface="Calibri"/>
                <a:ea typeface="+mn-lt"/>
                <a:cs typeface="+mn-lt"/>
              </a:rPr>
              <a:t>The Highest Good and the Best Activity: Aristotle on the Well-Lived Life. </a:t>
            </a:r>
            <a:r>
              <a:rPr lang="en-US" sz="1200">
                <a:latin typeface="Calibri"/>
                <a:ea typeface="+mn-lt"/>
                <a:cs typeface="+mn-lt"/>
              </a:rPr>
              <a:t>Available at: Master's Theses. 514. </a:t>
            </a:r>
            <a:r>
              <a:rPr lang="en-US" sz="1200">
                <a:latin typeface="Calibri"/>
                <a:ea typeface="+mn-lt"/>
                <a:cs typeface="+mn-lt"/>
                <a:hlinkClick r:id="rId2"/>
              </a:rPr>
              <a:t>https://ecommons.luc.edu/luc_theses/514</a:t>
            </a:r>
            <a:r>
              <a:rPr lang="en-US" sz="1200">
                <a:latin typeface="Calibri"/>
                <a:ea typeface="+mn-lt"/>
                <a:cs typeface="+mn-lt"/>
              </a:rPr>
              <a:t> (Accessed: 11</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285750" indent="-285750">
              <a:buFont typeface="Arial"/>
              <a:buChar char="•"/>
            </a:pPr>
            <a:r>
              <a:rPr lang="en-US" sz="1200">
                <a:latin typeface="Calibri"/>
                <a:ea typeface="+mn-lt"/>
                <a:cs typeface="+mn-lt"/>
              </a:rPr>
              <a:t>Cohen, L. M. (1999)  Section III: Philosophy of Education. Available at: </a:t>
            </a:r>
            <a:r>
              <a:rPr lang="en-US" sz="1200">
                <a:latin typeface="Calibri"/>
                <a:ea typeface="+mn-lt"/>
                <a:cs typeface="+mn-lt"/>
                <a:hlinkClick r:id="rId3"/>
              </a:rPr>
              <a:t>httpsoregonstate.edu/instruct/ed416/PP1.html</a:t>
            </a:r>
            <a:r>
              <a:rPr lang="en-US" sz="1200">
                <a:latin typeface="Calibri"/>
                <a:ea typeface="+mn-lt"/>
                <a:cs typeface="+mn-lt"/>
              </a:rPr>
              <a:t> (Accessed: 7</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285750" indent="-285750">
              <a:buFont typeface="Arial"/>
              <a:buChar char="•"/>
            </a:pPr>
            <a:r>
              <a:rPr lang="en-US" sz="1200">
                <a:latin typeface="Calibri"/>
                <a:ea typeface="+mn-lt"/>
                <a:cs typeface="+mn-lt"/>
              </a:rPr>
              <a:t>Curren, R. (2006) </a:t>
            </a:r>
            <a:r>
              <a:rPr lang="en-GB" sz="1200" i="1">
                <a:latin typeface="Calibri"/>
                <a:ea typeface="+mn-lt"/>
                <a:cs typeface="+mn-lt"/>
              </a:rPr>
              <a:t>A COMPANION TO THE PHILOSOPHY OF EDUCATION. </a:t>
            </a:r>
            <a:r>
              <a:rPr lang="en-GB" sz="1200">
                <a:latin typeface="Calibri"/>
                <a:ea typeface="+mn-lt"/>
                <a:cs typeface="+mn-lt"/>
              </a:rPr>
              <a:t>Oxford: Blackwell Publishing Ltd.</a:t>
            </a:r>
            <a:r>
              <a:rPr lang="en-US" sz="1200">
                <a:latin typeface="Calibri"/>
                <a:ea typeface="+mn-lt"/>
                <a:cs typeface="+mn-lt"/>
              </a:rPr>
              <a:t>  </a:t>
            </a:r>
            <a:endParaRPr lang="en-US" sz="1200">
              <a:latin typeface="Calibri"/>
              <a:cs typeface="Calibri"/>
            </a:endParaRPr>
          </a:p>
          <a:p>
            <a:pPr marL="285750" indent="-285750">
              <a:buFont typeface="Arial"/>
              <a:buChar char="•"/>
            </a:pPr>
            <a:r>
              <a:rPr lang="en-GB" sz="1200">
                <a:latin typeface="Calibri"/>
                <a:ea typeface="+mn-lt"/>
                <a:cs typeface="+mn-lt"/>
              </a:rPr>
              <a:t>Curren, R. (2007) </a:t>
            </a:r>
            <a:r>
              <a:rPr lang="en-GB" sz="1200" i="1">
                <a:latin typeface="Calibri"/>
                <a:ea typeface="+mn-lt"/>
                <a:cs typeface="+mn-lt"/>
              </a:rPr>
              <a:t>Philosophy of Education. </a:t>
            </a:r>
            <a:r>
              <a:rPr lang="en-GB" sz="1200">
                <a:latin typeface="Calibri"/>
                <a:ea typeface="+mn-lt"/>
                <a:cs typeface="+mn-lt"/>
              </a:rPr>
              <a:t>Oxford: Blackwell Publishing Ltd.</a:t>
            </a:r>
            <a:r>
              <a:rPr lang="en-US" sz="1200">
                <a:latin typeface="Calibri"/>
                <a:ea typeface="+mn-lt"/>
                <a:cs typeface="+mn-lt"/>
              </a:rPr>
              <a:t>  </a:t>
            </a:r>
            <a:endParaRPr lang="en-US" sz="1200">
              <a:latin typeface="Calibri"/>
              <a:cs typeface="Calibri"/>
            </a:endParaRPr>
          </a:p>
          <a:p>
            <a:pPr marL="285750" indent="-285750">
              <a:buFont typeface="Arial"/>
              <a:buChar char="•"/>
            </a:pPr>
            <a:r>
              <a:rPr lang="en-GB" sz="1200">
                <a:latin typeface="Calibri"/>
                <a:ea typeface="+mn-lt"/>
                <a:cs typeface="+mn-lt"/>
              </a:rPr>
              <a:t>DECSY (2019) </a:t>
            </a:r>
            <a:r>
              <a:rPr lang="en-GB" sz="1200" i="1">
                <a:latin typeface="Calibri"/>
                <a:ea typeface="+mn-lt"/>
                <a:cs typeface="+mn-lt"/>
              </a:rPr>
              <a:t>Philosophy for Children P4C. </a:t>
            </a:r>
            <a:r>
              <a:rPr lang="en-GB" sz="1200">
                <a:latin typeface="Calibri"/>
                <a:ea typeface="+mn-lt"/>
                <a:cs typeface="+mn-lt"/>
              </a:rPr>
              <a:t>Available at: </a:t>
            </a:r>
            <a:r>
              <a:rPr lang="en-GB" sz="1200">
                <a:latin typeface="Calibri"/>
                <a:ea typeface="+mn-lt"/>
                <a:cs typeface="+mn-lt"/>
                <a:hlinkClick r:id="rId4"/>
              </a:rPr>
              <a:t>https://www.decsy.org.uk/project/p4c/?gclid=CjwKCAiAws7uBRAkEiwAMlbZjnriD3utTTs-kQWGQmnTiqtMIB2LJLJZXzhbsK6IYhjpP7r72q-jWRoCvuUQAvD_BwE</a:t>
            </a:r>
            <a:r>
              <a:rPr lang="en-GB" sz="1200">
                <a:latin typeface="Calibri"/>
                <a:ea typeface="+mn-lt"/>
                <a:cs typeface="+mn-lt"/>
              </a:rPr>
              <a:t> (Accessed: 19</a:t>
            </a:r>
            <a:r>
              <a:rPr lang="en-GB" sz="1200" baseline="30000">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285750" indent="-285750">
              <a:buFont typeface="Arial"/>
              <a:buChar char="•"/>
            </a:pPr>
            <a:r>
              <a:rPr lang="en-US" sz="1200">
                <a:latin typeface="Calibri"/>
                <a:ea typeface="+mn-lt"/>
                <a:cs typeface="+mn-lt"/>
              </a:rPr>
              <a:t>Donskikh, O. A. (2019) </a:t>
            </a:r>
            <a:r>
              <a:rPr lang="en-US" sz="1200" i="1">
                <a:latin typeface="Calibri"/>
                <a:ea typeface="+mn-lt"/>
                <a:cs typeface="+mn-lt"/>
              </a:rPr>
              <a:t>Significance of Aristotle’s Teaching Practice for Modern Education </a:t>
            </a:r>
            <a:r>
              <a:rPr lang="en-US" sz="1200">
                <a:latin typeface="Calibri"/>
                <a:ea typeface="+mn-lt"/>
                <a:cs typeface="+mn-lt"/>
              </a:rPr>
              <a:t>Available at: </a:t>
            </a:r>
            <a:r>
              <a:rPr lang="en-US" sz="1200">
                <a:latin typeface="Calibri"/>
                <a:ea typeface="+mn-lt"/>
                <a:cs typeface="+mn-lt"/>
                <a:hlinkClick r:id="rId5"/>
              </a:rPr>
              <a:t>https://www.intechopen.com/books/teacher-education-in-the-21st-century/significance-of-aristotle-s-teaching-practice-for-modern-education</a:t>
            </a:r>
            <a:r>
              <a:rPr lang="en-US" sz="1200">
                <a:latin typeface="Calibri"/>
                <a:ea typeface="+mn-lt"/>
                <a:cs typeface="+mn-lt"/>
              </a:rPr>
              <a:t> (Accessed: 11</a:t>
            </a:r>
            <a:r>
              <a:rPr lang="en-US" sz="1200" baseline="30000">
                <a:latin typeface="Calibri"/>
                <a:ea typeface="+mn-lt"/>
                <a:cs typeface="+mn-lt"/>
              </a:rPr>
              <a:t>th</a:t>
            </a:r>
            <a:r>
              <a:rPr lang="en-US" sz="1200">
                <a:latin typeface="Calibri"/>
                <a:ea typeface="+mn-lt"/>
                <a:cs typeface="+mn-lt"/>
              </a:rPr>
              <a:t> November 2019).  </a:t>
            </a:r>
          </a:p>
          <a:p>
            <a:pPr marL="285750" indent="-285750">
              <a:buFont typeface="Arial"/>
              <a:buChar char="•"/>
            </a:pPr>
            <a:r>
              <a:rPr lang="en-US" sz="1200">
                <a:latin typeface="Calibri"/>
                <a:ea typeface="+mn-lt"/>
                <a:cs typeface="+mn-lt"/>
              </a:rPr>
              <a:t>Flanagan, F.M. (2006) </a:t>
            </a:r>
            <a:r>
              <a:rPr lang="en-GB" sz="1200" i="1">
                <a:solidFill>
                  <a:schemeClr val="tx2"/>
                </a:solidFill>
                <a:latin typeface="Calibri"/>
                <a:ea typeface="+mn-lt"/>
                <a:cs typeface="+mn-lt"/>
              </a:rPr>
              <a:t>the Greatest Educators…EVER</a:t>
            </a:r>
            <a:r>
              <a:rPr lang="en-US" sz="1200" i="1">
                <a:latin typeface="Calibri"/>
                <a:ea typeface="+mn-lt"/>
                <a:cs typeface="+mn-lt"/>
              </a:rPr>
              <a:t>!. </a:t>
            </a:r>
            <a:r>
              <a:rPr lang="en-GB" sz="1200">
                <a:latin typeface="Calibri"/>
                <a:ea typeface="+mn-lt"/>
                <a:cs typeface="+mn-lt"/>
              </a:rPr>
              <a:t>London: Continuum International Publishing Group.</a:t>
            </a:r>
            <a:r>
              <a:rPr lang="en-US" sz="1200">
                <a:latin typeface="Calibri"/>
                <a:ea typeface="+mn-lt"/>
                <a:cs typeface="+mn-lt"/>
              </a:rPr>
              <a:t> </a:t>
            </a:r>
          </a:p>
          <a:p>
            <a:pPr marL="285750" indent="-285750">
              <a:buFont typeface="Arial"/>
              <a:buChar char="•"/>
            </a:pPr>
            <a:r>
              <a:rPr lang="en-GB" sz="1200">
                <a:latin typeface="Calibri"/>
                <a:ea typeface="+mn-lt"/>
                <a:cs typeface="+mn-lt"/>
              </a:rPr>
              <a:t>Infed, (unknown) </a:t>
            </a:r>
            <a:r>
              <a:rPr lang="en-GB" sz="1200" i="1">
                <a:latin typeface="Calibri"/>
                <a:ea typeface="+mn-lt"/>
                <a:cs typeface="+mn-lt"/>
              </a:rPr>
              <a:t>Ivan Illich:Deschooling, convivality and lifelong learning.  </a:t>
            </a:r>
            <a:r>
              <a:rPr lang="en-GB" sz="1200">
                <a:latin typeface="Calibri"/>
                <a:ea typeface="+mn-lt"/>
                <a:cs typeface="+mn-lt"/>
              </a:rPr>
              <a:t>Available at: </a:t>
            </a:r>
            <a:r>
              <a:rPr lang="en-GB" sz="1200" u="sng">
                <a:latin typeface="Calibri"/>
                <a:ea typeface="+mn-lt"/>
                <a:cs typeface="+mn-lt"/>
                <a:hlinkClick r:id="rId6"/>
              </a:rPr>
              <a:t>http://infed.org/mobi/ivan-illich-deschooling-conviviality-and-lifelong-</a:t>
            </a:r>
            <a:r>
              <a:rPr lang="en-GB" sz="1200">
                <a:latin typeface="Calibri"/>
                <a:ea typeface="+mn-lt"/>
                <a:cs typeface="+mn-lt"/>
                <a:hlinkClick r:id="rId7"/>
              </a:rPr>
              <a:t>learning/</a:t>
            </a:r>
            <a:r>
              <a:rPr lang="en-GB" sz="1200">
                <a:latin typeface="Calibri"/>
                <a:ea typeface="+mn-lt"/>
                <a:cs typeface="+mn-lt"/>
              </a:rPr>
              <a:t>  (Accessed: 20th November 2019) .</a:t>
            </a:r>
            <a:r>
              <a:rPr lang="en-US" sz="1200">
                <a:latin typeface="Calibri"/>
                <a:ea typeface="+mn-lt"/>
                <a:cs typeface="+mn-lt"/>
              </a:rPr>
              <a:t> </a:t>
            </a:r>
          </a:p>
          <a:p>
            <a:pPr marL="285750" indent="-285750">
              <a:buFont typeface="Arial"/>
              <a:buChar char="•"/>
            </a:pPr>
            <a:r>
              <a:rPr lang="en-US" sz="1200">
                <a:latin typeface="Calibri"/>
                <a:ea typeface="+mn-lt"/>
                <a:cs typeface="+mn-lt"/>
              </a:rPr>
              <a:t>Kristjansson, K. (2014). </a:t>
            </a:r>
            <a:r>
              <a:rPr lang="en-US" sz="1200" i="1">
                <a:latin typeface="Calibri"/>
                <a:ea typeface="+mn-lt"/>
                <a:cs typeface="+mn-lt"/>
              </a:rPr>
              <a:t>There Is Something About Aristotle: The Pros and Cons of Aristotelianism in Contemporary Moral Education. </a:t>
            </a:r>
            <a:r>
              <a:rPr lang="en-US" sz="1200">
                <a:latin typeface="Calibri"/>
                <a:ea typeface="+mn-lt"/>
                <a:cs typeface="+mn-lt"/>
              </a:rPr>
              <a:t>Available at: </a:t>
            </a:r>
            <a:r>
              <a:rPr lang="en-US" sz="1200" i="1">
                <a:latin typeface="Calibri"/>
                <a:ea typeface="+mn-lt"/>
                <a:cs typeface="+mn-lt"/>
              </a:rPr>
              <a:t>Journal of Philosophy of Education</a:t>
            </a:r>
            <a:r>
              <a:rPr lang="en-US" sz="1200">
                <a:latin typeface="Calibri"/>
                <a:ea typeface="+mn-lt"/>
                <a:cs typeface="+mn-lt"/>
              </a:rPr>
              <a:t> 48.1 (2014): 48-68. Web. (Accessed: 12</a:t>
            </a:r>
            <a:r>
              <a:rPr lang="en-US" sz="1200" baseline="30000">
                <a:latin typeface="Calibri"/>
                <a:ea typeface="+mn-lt"/>
                <a:cs typeface="+mn-lt"/>
              </a:rPr>
              <a:t>th</a:t>
            </a:r>
            <a:r>
              <a:rPr lang="en-US" sz="1200">
                <a:latin typeface="Calibri"/>
                <a:ea typeface="+mn-lt"/>
                <a:cs typeface="+mn-lt"/>
              </a:rPr>
              <a:t> November 2019).</a:t>
            </a:r>
            <a:endParaRPr lang="en-US" sz="1200">
              <a:latin typeface="Franklin Gothic Book" panose="020B0503020102020204"/>
              <a:ea typeface="+mn-lt"/>
              <a:cs typeface="+mn-lt"/>
            </a:endParaRPr>
          </a:p>
          <a:p>
            <a:pPr marL="285750" indent="-285750">
              <a:buFont typeface="Arial"/>
              <a:buChar char="•"/>
            </a:pPr>
            <a:r>
              <a:rPr lang="en-US" sz="1200">
                <a:latin typeface="Calibri"/>
                <a:ea typeface="+mn-lt"/>
                <a:cs typeface="+mn-lt"/>
              </a:rPr>
              <a:t>Monteiro, T. (2005) </a:t>
            </a:r>
            <a:r>
              <a:rPr lang="en-GB" sz="1200" i="1">
                <a:solidFill>
                  <a:schemeClr val="tx2"/>
                </a:solidFill>
                <a:latin typeface="Calibri"/>
                <a:ea typeface="+mn-lt"/>
                <a:cs typeface="+mn-lt"/>
              </a:rPr>
              <a:t>Rousseau’s Concept of Education. </a:t>
            </a:r>
            <a:r>
              <a:rPr lang="en-GB" sz="1200">
                <a:solidFill>
                  <a:schemeClr val="tx2"/>
                </a:solidFill>
                <a:latin typeface="Calibri"/>
                <a:ea typeface="+mn-lt"/>
                <a:cs typeface="+mn-lt"/>
              </a:rPr>
              <a:t>Available at: </a:t>
            </a:r>
            <a:r>
              <a:rPr lang="en-GB" sz="1200" i="1">
                <a:latin typeface="Calibri"/>
                <a:ea typeface="+mn-lt"/>
                <a:cs typeface="+mn-lt"/>
              </a:rPr>
              <a:t> </a:t>
            </a:r>
            <a:r>
              <a:rPr lang="en-GB" sz="1200" i="1">
                <a:solidFill>
                  <a:schemeClr val="tx2"/>
                </a:solidFill>
                <a:latin typeface="Calibri"/>
                <a:ea typeface="+mn-lt"/>
                <a:cs typeface="+mn-lt"/>
                <a:hlinkClick r:id="rId8"/>
              </a:rPr>
              <a:t>http://snphilosophers2005.tripod.com/ternan.pdf</a:t>
            </a:r>
            <a:r>
              <a:rPr lang="en-GB" sz="1200">
                <a:latin typeface="Calibri"/>
                <a:ea typeface="+mn-lt"/>
                <a:cs typeface="+mn-lt"/>
              </a:rPr>
              <a:t> (Accessed: 15th November 2019).</a:t>
            </a:r>
            <a:r>
              <a:rPr lang="en-US" sz="1200">
                <a:latin typeface="Calibri"/>
                <a:ea typeface="+mn-lt"/>
                <a:cs typeface="+mn-lt"/>
              </a:rPr>
              <a:t> </a:t>
            </a:r>
            <a:r>
              <a:rPr lang="en-US" sz="1200">
                <a:ea typeface="+mn-lt"/>
                <a:cs typeface="+mn-lt"/>
              </a:rPr>
              <a:t> </a:t>
            </a:r>
          </a:p>
          <a:p>
            <a:pPr marL="285750" indent="-285750">
              <a:buFont typeface="Arial"/>
              <a:buChar char="•"/>
            </a:pPr>
            <a:r>
              <a:rPr lang="en-US" sz="1200">
                <a:ea typeface="+mn-lt"/>
                <a:cs typeface="+mn-lt"/>
              </a:rPr>
              <a:t>Natural Resources Wales (2015) </a:t>
            </a:r>
            <a:r>
              <a:rPr lang="en-GB" sz="1200" i="1">
                <a:ea typeface="+mn-lt"/>
                <a:cs typeface="+mn-lt"/>
              </a:rPr>
              <a:t>A Guide to Forest School in Wales. </a:t>
            </a:r>
            <a:r>
              <a:rPr lang="en-GB" sz="1200">
                <a:ea typeface="+mn-lt"/>
                <a:cs typeface="+mn-lt"/>
              </a:rPr>
              <a:t>Available at: </a:t>
            </a:r>
            <a:r>
              <a:rPr lang="en-GB" sz="1200">
                <a:ea typeface="+mn-lt"/>
                <a:cs typeface="+mn-lt"/>
                <a:hlinkClick r:id="rId9"/>
              </a:rPr>
              <a:t>https://www.outdoorlearningwales.org/images/uploads/resources/files/Guide_to_Forest_School_Booklet(Eng)FINAL.pdf</a:t>
            </a:r>
            <a:r>
              <a:rPr lang="en-GB" sz="1200">
                <a:ea typeface="+mn-lt"/>
                <a:cs typeface="+mn-lt"/>
              </a:rPr>
              <a:t> (Accessed: 19</a:t>
            </a:r>
            <a:r>
              <a:rPr lang="en-GB" sz="1200" baseline="30000">
                <a:ea typeface="+mn-lt"/>
                <a:cs typeface="+mn-lt"/>
              </a:rPr>
              <a:t> th</a:t>
            </a:r>
            <a:r>
              <a:rPr lang="en-GB" sz="1200">
                <a:ea typeface="+mn-lt"/>
                <a:cs typeface="+mn-lt"/>
              </a:rPr>
              <a:t> November 2019).</a:t>
            </a:r>
            <a:r>
              <a:rPr lang="en-US" sz="1200">
                <a:ea typeface="+mn-lt"/>
                <a:cs typeface="+mn-lt"/>
              </a:rPr>
              <a:t>  </a:t>
            </a:r>
            <a:endParaRPr lang="en-US">
              <a:ea typeface="+mn-lt"/>
              <a:cs typeface="+mn-lt"/>
            </a:endParaRPr>
          </a:p>
          <a:p>
            <a:pPr marL="285750" indent="-285750">
              <a:buFont typeface="Arial"/>
              <a:buChar char="•"/>
            </a:pPr>
            <a:r>
              <a:rPr lang="en-GB" sz="1200">
                <a:ea typeface="+mn-lt"/>
                <a:cs typeface="+mn-lt"/>
              </a:rPr>
              <a:t>Nef (2013) </a:t>
            </a:r>
            <a:r>
              <a:rPr lang="en-GB" sz="1200" i="1">
                <a:ea typeface="+mn-lt"/>
                <a:cs typeface="+mn-lt"/>
              </a:rPr>
              <a:t>Forest School Evaluation Project: A Study in Wales: April to November 2003. </a:t>
            </a:r>
            <a:r>
              <a:rPr lang="en-GB" sz="1200">
                <a:ea typeface="+mn-lt"/>
                <a:cs typeface="+mn-lt"/>
              </a:rPr>
              <a:t>Available at: </a:t>
            </a:r>
            <a:r>
              <a:rPr lang="en-GB" sz="1200">
                <a:ea typeface="+mn-lt"/>
                <a:cs typeface="+mn-lt"/>
                <a:hlinkClick r:id="rId10"/>
              </a:rPr>
              <a:t>https://www.forestresearch.gov.uk/documents/1417/ForestSchoolWalesReport.pdf</a:t>
            </a:r>
            <a:r>
              <a:rPr lang="en-GB" sz="1200">
                <a:ea typeface="+mn-lt"/>
                <a:cs typeface="+mn-lt"/>
              </a:rPr>
              <a:t> (Accessed: 19</a:t>
            </a:r>
            <a:r>
              <a:rPr lang="en-GB" sz="1200" baseline="30000">
                <a:ea typeface="+mn-lt"/>
                <a:cs typeface="+mn-lt"/>
              </a:rPr>
              <a:t> th</a:t>
            </a:r>
            <a:r>
              <a:rPr lang="en-GB" sz="1200">
                <a:ea typeface="+mn-lt"/>
                <a:cs typeface="+mn-lt"/>
              </a:rPr>
              <a:t> November 2019). </a:t>
            </a:r>
            <a:endParaRPr lang="en-US">
              <a:ea typeface="+mn-lt"/>
              <a:cs typeface="+mn-lt"/>
            </a:endParaRPr>
          </a:p>
          <a:p>
            <a:pPr marL="285750" indent="-285750">
              <a:buFont typeface="Arial"/>
              <a:buChar char="•"/>
            </a:pPr>
            <a:r>
              <a:rPr lang="en-GB" sz="1200">
                <a:ea typeface="+mn-lt"/>
                <a:cs typeface="+mn-lt"/>
              </a:rPr>
              <a:t>Noddings, N. (2012) </a:t>
            </a:r>
            <a:r>
              <a:rPr lang="en-GB" sz="1200" i="1">
                <a:ea typeface="+mn-lt"/>
                <a:cs typeface="+mn-lt"/>
              </a:rPr>
              <a:t>Philosophy of Education. </a:t>
            </a:r>
            <a:r>
              <a:rPr lang="en-GB" sz="1200">
                <a:ea typeface="+mn-lt"/>
                <a:cs typeface="+mn-lt"/>
              </a:rPr>
              <a:t>3rd Ed. Boulder: Westview Press.</a:t>
            </a:r>
            <a:r>
              <a:rPr lang="en-US" sz="1200">
                <a:ea typeface="+mn-lt"/>
                <a:cs typeface="+mn-lt"/>
              </a:rPr>
              <a:t>  </a:t>
            </a:r>
            <a:endParaRPr lang="en-US">
              <a:ea typeface="+mn-lt"/>
              <a:cs typeface="+mn-lt"/>
            </a:endParaRPr>
          </a:p>
          <a:p>
            <a:pPr marL="285750" indent="-285750">
              <a:buFont typeface="Arial"/>
              <a:buChar char="•"/>
            </a:pPr>
            <a:r>
              <a:rPr lang="en-GB" sz="1200">
                <a:ea typeface="+mn-lt"/>
                <a:cs typeface="+mn-lt"/>
              </a:rPr>
              <a:t>Novello, M.K. (1999) </a:t>
            </a:r>
            <a:r>
              <a:rPr lang="en-GB" sz="1200" i="1">
                <a:ea typeface="+mn-lt"/>
                <a:cs typeface="+mn-lt"/>
              </a:rPr>
              <a:t>Jean-Jacques Rousseau, Father of Government Schools. </a:t>
            </a:r>
            <a:r>
              <a:rPr lang="en-GB" sz="1200">
                <a:ea typeface="+mn-lt"/>
                <a:cs typeface="+mn-lt"/>
              </a:rPr>
              <a:t>Washington Institute Foundation: University of Sussex. </a:t>
            </a:r>
            <a:endParaRPr lang="en-US">
              <a:ea typeface="+mn-lt"/>
              <a:cs typeface="+mn-lt"/>
            </a:endParaRPr>
          </a:p>
          <a:p>
            <a:pPr marL="285750" indent="-285750">
              <a:buFont typeface="Arial"/>
              <a:buChar char="•"/>
            </a:pPr>
            <a:r>
              <a:rPr lang="en-GB" sz="1200">
                <a:ea typeface="+mn-lt"/>
                <a:cs typeface="+mn-lt"/>
              </a:rPr>
              <a:t>Rix, J. (2015) </a:t>
            </a:r>
            <a:r>
              <a:rPr lang="en-GB" sz="1200" i="1">
                <a:ea typeface="+mn-lt"/>
                <a:cs typeface="+mn-lt"/>
              </a:rPr>
              <a:t>How anxiety scrambles your brain and makes it hard to learn. </a:t>
            </a:r>
            <a:r>
              <a:rPr lang="en-GB" sz="1200">
                <a:solidFill>
                  <a:schemeClr val="tx2"/>
                </a:solidFill>
                <a:ea typeface="+mn-lt"/>
                <a:cs typeface="+mn-lt"/>
              </a:rPr>
              <a:t>Available at: </a:t>
            </a:r>
            <a:r>
              <a:rPr lang="en-GB" sz="1200">
                <a:ea typeface="+mn-lt"/>
                <a:cs typeface="+mn-lt"/>
                <a:hlinkClick r:id="rId11"/>
              </a:rPr>
              <a:t>https://www.theguardian.com/education/2015/nov/21/how-anxiety-scrambles-your-brain-and-makes-it-hard-to-learn</a:t>
            </a:r>
            <a:r>
              <a:rPr lang="en-GB" sz="1200">
                <a:ea typeface="+mn-lt"/>
                <a:cs typeface="+mn-lt"/>
              </a:rPr>
              <a:t> (Accessed: 20th November 2019)</a:t>
            </a:r>
            <a:r>
              <a:rPr lang="en-US" sz="1200">
                <a:ea typeface="+mn-lt"/>
                <a:cs typeface="+mn-lt"/>
              </a:rPr>
              <a:t> . </a:t>
            </a:r>
            <a:endParaRPr lang="en-US">
              <a:ea typeface="+mn-lt"/>
              <a:cs typeface="+mn-lt"/>
            </a:endParaRPr>
          </a:p>
          <a:p>
            <a:pPr marL="285750" indent="-285750">
              <a:buFont typeface="Arial"/>
              <a:buChar char="•"/>
            </a:pPr>
            <a:r>
              <a:rPr lang="en-GB" sz="1200">
                <a:ea typeface="+mn-lt"/>
                <a:cs typeface="+mn-lt"/>
              </a:rPr>
              <a:t>Shahsavari, M. (2012) ‘Evaluation of Jean-Jacques Rousseau View About the Foundation of </a:t>
            </a:r>
            <a:r>
              <a:rPr lang="en-GB" sz="1200">
                <a:solidFill>
                  <a:schemeClr val="tx2"/>
                </a:solidFill>
                <a:ea typeface="+mn-lt"/>
                <a:cs typeface="+mn-lt"/>
              </a:rPr>
              <a:t>Education’, </a:t>
            </a:r>
            <a:r>
              <a:rPr lang="en-GB" sz="1200" i="1">
                <a:solidFill>
                  <a:schemeClr val="tx2"/>
                </a:solidFill>
                <a:ea typeface="+mn-lt"/>
                <a:cs typeface="+mn-lt"/>
              </a:rPr>
              <a:t>Australian Journal of Basic and Applied Sciences, </a:t>
            </a:r>
            <a:r>
              <a:rPr lang="en-GB" sz="1200">
                <a:solidFill>
                  <a:schemeClr val="tx2"/>
                </a:solidFill>
                <a:ea typeface="+mn-lt"/>
                <a:cs typeface="+mn-lt"/>
              </a:rPr>
              <a:t>6(7), pp. 321-324. Available at: </a:t>
            </a:r>
            <a:r>
              <a:rPr lang="en-GB" sz="1200">
                <a:ea typeface="+mn-lt"/>
                <a:cs typeface="+mn-lt"/>
              </a:rPr>
              <a:t> </a:t>
            </a:r>
            <a:r>
              <a:rPr lang="en-GB" sz="1200">
                <a:solidFill>
                  <a:schemeClr val="tx2"/>
                </a:solidFill>
                <a:ea typeface="+mn-lt"/>
                <a:cs typeface="+mn-lt"/>
                <a:hlinkClick r:id="rId12"/>
              </a:rPr>
              <a:t>http://ajbasweb.com/old/ajbas/2012/July/321-324.pdf</a:t>
            </a:r>
            <a:r>
              <a:rPr lang="en-GB" sz="1200">
                <a:ea typeface="+mn-lt"/>
                <a:cs typeface="+mn-lt"/>
              </a:rPr>
              <a:t> (Accessed: 19th November 2019).</a:t>
            </a:r>
            <a:endParaRPr lang="en-US">
              <a:ea typeface="+mn-lt"/>
              <a:cs typeface="+mn-lt"/>
            </a:endParaRPr>
          </a:p>
          <a:p>
            <a:pPr marL="285750" indent="-285750">
              <a:buFont typeface="Arial"/>
              <a:buChar char="•"/>
            </a:pPr>
            <a:r>
              <a:rPr lang="en-US" sz="1200">
                <a:ea typeface="+mn-lt"/>
                <a:cs typeface="+mn-lt"/>
              </a:rPr>
              <a:t>Shields, C. (2015) </a:t>
            </a:r>
            <a:r>
              <a:rPr lang="en-US" sz="1200" i="1">
                <a:ea typeface="+mn-lt"/>
                <a:cs typeface="+mn-lt"/>
              </a:rPr>
              <a:t>Aristotle, The Stanford Encyclopedia of Philosophy.</a:t>
            </a:r>
            <a:r>
              <a:rPr lang="en-GB" sz="1200">
                <a:ea typeface="+mn-lt"/>
                <a:cs typeface="+mn-lt"/>
              </a:rPr>
              <a:t> Available at: </a:t>
            </a:r>
            <a:r>
              <a:rPr lang="en-US" sz="1200">
                <a:ea typeface="+mn-lt"/>
                <a:cs typeface="+mn-lt"/>
                <a:hlinkClick r:id="rId13"/>
              </a:rPr>
              <a:t>https://plato.stanford.edu/entries/aristotle/#Bib</a:t>
            </a:r>
            <a:r>
              <a:rPr lang="en-US" sz="1200">
                <a:ea typeface="+mn-lt"/>
                <a:cs typeface="+mn-lt"/>
              </a:rPr>
              <a:t> (Accessed on 9</a:t>
            </a:r>
            <a:r>
              <a:rPr lang="en-US" sz="1200" baseline="30000">
                <a:ea typeface="+mn-lt"/>
                <a:cs typeface="+mn-lt"/>
              </a:rPr>
              <a:t> th</a:t>
            </a:r>
            <a:r>
              <a:rPr lang="en-US" sz="1200">
                <a:ea typeface="+mn-lt"/>
                <a:cs typeface="+mn-lt"/>
              </a:rPr>
              <a:t> November 2019).</a:t>
            </a:r>
            <a:r>
              <a:rPr lang="en-GB" sz="1200">
                <a:ea typeface="+mn-lt"/>
                <a:cs typeface="+mn-lt"/>
              </a:rPr>
              <a:t> </a:t>
            </a:r>
            <a:endParaRPr lang="en-US">
              <a:ea typeface="+mn-lt"/>
              <a:cs typeface="+mn-lt"/>
            </a:endParaRPr>
          </a:p>
          <a:p>
            <a:pPr marL="285750" indent="-285750">
              <a:buFont typeface="Arial"/>
              <a:buChar char="•"/>
            </a:pPr>
            <a:r>
              <a:rPr lang="en-GB" sz="1200">
                <a:ea typeface="+mn-lt"/>
                <a:cs typeface="+mn-lt"/>
              </a:rPr>
              <a:t>Stables, A. (2008) </a:t>
            </a:r>
            <a:r>
              <a:rPr lang="en-GB" sz="1200" i="1">
                <a:ea typeface="+mn-lt"/>
                <a:cs typeface="+mn-lt"/>
              </a:rPr>
              <a:t>Childhood and the Philosophy of Education: An Anti-Aristotelian Perspective. </a:t>
            </a:r>
            <a:r>
              <a:rPr lang="en-GB" sz="1200">
                <a:ea typeface="+mn-lt"/>
                <a:cs typeface="+mn-lt"/>
              </a:rPr>
              <a:t>London: Continuum International Publishing Group. </a:t>
            </a:r>
            <a:r>
              <a:rPr lang="en-US" sz="1200">
                <a:ea typeface="+mn-lt"/>
                <a:cs typeface="+mn-lt"/>
              </a:rPr>
              <a:t>  </a:t>
            </a:r>
            <a:endParaRPr lang="en-US"/>
          </a:p>
        </p:txBody>
      </p:sp>
    </p:spTree>
    <p:extLst>
      <p:ext uri="{BB962C8B-B14F-4D97-AF65-F5344CB8AC3E}">
        <p14:creationId xmlns:p14="http://schemas.microsoft.com/office/powerpoint/2010/main" val="1721612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9B93C-596E-4075-A9A6-9CDE83ACDA8E}"/>
              </a:ext>
            </a:extLst>
          </p:cNvPr>
          <p:cNvSpPr txBox="1"/>
          <p:nvPr/>
        </p:nvSpPr>
        <p:spPr>
          <a:xfrm>
            <a:off x="862915" y="193589"/>
            <a:ext cx="11207576" cy="33345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a:latin typeface="Calibri"/>
              </a:rPr>
              <a:t>References:</a:t>
            </a:r>
            <a:r>
              <a:rPr lang="en-US" sz="1200">
                <a:latin typeface="Calibri"/>
              </a:rPr>
              <a:t> </a:t>
            </a:r>
            <a:endParaRPr lang="en-US" sz="1200">
              <a:latin typeface="Calibri"/>
              <a:ea typeface="+mn-lt"/>
              <a:cs typeface="Calibri"/>
            </a:endParaRPr>
          </a:p>
          <a:p>
            <a:endParaRPr lang="en-US" sz="1200">
              <a:latin typeface="Calibri"/>
              <a:ea typeface="+mn-lt"/>
              <a:cs typeface="+mn-lt"/>
            </a:endParaRPr>
          </a:p>
          <a:p>
            <a:pPr marL="171450" indent="-171450">
              <a:buFont typeface="Arial"/>
              <a:buChar char="•"/>
            </a:pPr>
            <a:r>
              <a:rPr lang="en-US" sz="1200">
                <a:latin typeface="Calibri"/>
                <a:ea typeface="+mn-lt"/>
                <a:cs typeface="+mn-lt"/>
              </a:rPr>
              <a:t>Study Lecture Notes (2019) </a:t>
            </a:r>
            <a:r>
              <a:rPr lang="en-US" sz="1200" i="1">
                <a:latin typeface="Calibri"/>
                <a:ea typeface="+mn-lt"/>
                <a:cs typeface="+mn-lt"/>
              </a:rPr>
              <a:t>Aristotle Theory, View, Aim, Curriculum &amp; Method of Education.</a:t>
            </a:r>
            <a:r>
              <a:rPr lang="en-US" sz="1200">
                <a:latin typeface="Calibri"/>
                <a:ea typeface="+mn-lt"/>
                <a:cs typeface="+mn-lt"/>
              </a:rPr>
              <a:t> Available at: </a:t>
            </a:r>
            <a:r>
              <a:rPr lang="en-US" sz="1200">
                <a:latin typeface="Calibri"/>
                <a:ea typeface="+mn-lt"/>
                <a:cs typeface="+mn-lt"/>
                <a:hlinkClick r:id="rId2"/>
              </a:rPr>
              <a:t>http://studylecturenotes.com/aristotle-theory-view-aim-curriculum-method-of-education/</a:t>
            </a:r>
            <a:r>
              <a:rPr lang="en-US" sz="1200">
                <a:latin typeface="Calibri"/>
                <a:ea typeface="+mn-lt"/>
                <a:cs typeface="+mn-lt"/>
              </a:rPr>
              <a:t> (Accessed: 11</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171450" indent="-171450">
              <a:buFont typeface="Arial"/>
              <a:buChar char="•"/>
            </a:pPr>
            <a:r>
              <a:rPr lang="en-GB" sz="1200">
                <a:latin typeface="Franklin Gothic Book"/>
                <a:ea typeface="+mn-lt"/>
                <a:cs typeface="+mn-lt"/>
              </a:rPr>
              <a:t>Time4learning. (unknown) What, When, Why and How of </a:t>
            </a:r>
            <a:r>
              <a:rPr lang="en-GB" sz="1200" i="1">
                <a:latin typeface="Franklin Gothic Book"/>
                <a:ea typeface="+mn-lt"/>
                <a:cs typeface="+mn-lt"/>
              </a:rPr>
              <a:t>Deschooling.  </a:t>
            </a:r>
            <a:r>
              <a:rPr lang="en-GB" sz="1200">
                <a:latin typeface="Franklin Gothic Book"/>
                <a:ea typeface="+mn-lt"/>
                <a:cs typeface="+mn-lt"/>
              </a:rPr>
              <a:t>Available at</a:t>
            </a:r>
            <a:r>
              <a:rPr lang="en-GB" sz="1200" i="1">
                <a:latin typeface="Franklin Gothic Book"/>
                <a:ea typeface="+mn-lt"/>
                <a:cs typeface="+mn-lt"/>
              </a:rPr>
              <a:t>: </a:t>
            </a:r>
            <a:r>
              <a:rPr lang="en-GB" sz="1200">
                <a:latin typeface="Franklin Gothic Book"/>
                <a:ea typeface="+mn-lt"/>
                <a:cs typeface="+mn-lt"/>
                <a:hlinkClick r:id="rId3"/>
              </a:rPr>
              <a:t>https://www.time4learning.com/deschooling.html</a:t>
            </a:r>
            <a:r>
              <a:rPr lang="en-GB" sz="1200">
                <a:latin typeface="Franklin Gothic Book"/>
                <a:ea typeface="+mn-lt"/>
                <a:cs typeface="+mn-lt"/>
              </a:rPr>
              <a:t> </a:t>
            </a:r>
            <a:r>
              <a:rPr lang="en-US" sz="1200">
                <a:latin typeface="Calibri"/>
                <a:ea typeface="+mn-lt"/>
                <a:cs typeface="Calibri"/>
              </a:rPr>
              <a:t>(Accessed 20</a:t>
            </a:r>
            <a:r>
              <a:rPr lang="en-US" sz="1200" baseline="30000">
                <a:latin typeface="Calibri"/>
                <a:ea typeface="+mn-lt"/>
                <a:cs typeface="Calibri"/>
              </a:rPr>
              <a:t>th</a:t>
            </a:r>
            <a:r>
              <a:rPr lang="en-US" sz="1200">
                <a:latin typeface="Calibri"/>
                <a:ea typeface="+mn-lt"/>
                <a:cs typeface="Calibri"/>
              </a:rPr>
              <a:t> November 2019).</a:t>
            </a:r>
            <a:endParaRPr lang="en-US" sz="1200">
              <a:latin typeface="Calibri"/>
              <a:ea typeface="+mn-lt"/>
              <a:cs typeface="+mn-lt"/>
            </a:endParaRPr>
          </a:p>
          <a:p>
            <a:pPr marL="171450" indent="-171450">
              <a:buFont typeface="Arial"/>
              <a:buChar char="•"/>
            </a:pPr>
            <a:r>
              <a:rPr lang="en-GB" sz="1200">
                <a:latin typeface="Calibri"/>
                <a:ea typeface="+mn-lt"/>
                <a:cs typeface="+mn-lt"/>
              </a:rPr>
              <a:t>Turner, C. (2019) School turns to the teachings of Aristotle in an attempt to boost pupil wellbeing. Available at: </a:t>
            </a:r>
            <a:r>
              <a:rPr lang="en-GB" sz="1200">
                <a:latin typeface="Calibri"/>
                <a:ea typeface="+mn-lt"/>
                <a:cs typeface="+mn-lt"/>
                <a:hlinkClick r:id="rId4"/>
              </a:rPr>
              <a:t>https://www.telegraph.co.uk/news/2019/05/18/school-turns-teachings-aristotle-attempt-boost-pupil-wellbeing/</a:t>
            </a:r>
            <a:r>
              <a:rPr lang="en-GB" sz="1200">
                <a:latin typeface="Calibri"/>
                <a:ea typeface="+mn-lt"/>
                <a:cs typeface="+mn-lt"/>
              </a:rPr>
              <a:t> (Accessed: 8</a:t>
            </a:r>
            <a:r>
              <a:rPr lang="en-GB" sz="1200" baseline="30000">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Unknown. (2016) </a:t>
            </a:r>
            <a:r>
              <a:rPr lang="en-GB" sz="1200" i="1">
                <a:latin typeface="Calibri"/>
                <a:ea typeface="+mn-lt"/>
                <a:cs typeface="+mn-lt"/>
              </a:rPr>
              <a:t>Rediscovering Ivan Illich. </a:t>
            </a:r>
            <a:r>
              <a:rPr lang="en-US" sz="1200">
                <a:latin typeface="Calibri"/>
                <a:ea typeface="+mn-lt"/>
                <a:cs typeface="+mn-lt"/>
              </a:rPr>
              <a:t>Available at: </a:t>
            </a:r>
            <a:r>
              <a:rPr lang="en-US" sz="1200">
                <a:latin typeface="Calibri"/>
                <a:ea typeface="+mn-lt"/>
                <a:cs typeface="+mn-lt"/>
                <a:hlinkClick r:id="rId5"/>
              </a:rPr>
              <a:t>https://greenbeanery.ca/blogs/news/rediscovering-ivan-illich</a:t>
            </a:r>
            <a:r>
              <a:rPr lang="en-US" sz="1200">
                <a:latin typeface="Calibri"/>
                <a:ea typeface="+mn-lt"/>
                <a:cs typeface="+mn-lt"/>
              </a:rPr>
              <a:t> (Accessed 20</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171450" indent="-171450">
              <a:buFont typeface="Arial"/>
              <a:buChar char="•"/>
            </a:pPr>
            <a:r>
              <a:rPr lang="en-GB" sz="1200">
                <a:latin typeface="Calibri"/>
                <a:ea typeface="+mn-lt"/>
                <a:cs typeface="+mn-lt"/>
              </a:rPr>
              <a:t>Van Dung1, V. et.al (2016) European Journal of Education Studies ARISTOTLE’S EDUCATIONAL IDEAS. Available at: </a:t>
            </a:r>
            <a:r>
              <a:rPr lang="en-GB" sz="1200">
                <a:latin typeface="Calibri"/>
                <a:ea typeface="+mn-lt"/>
                <a:cs typeface="+mn-lt"/>
                <a:hlinkClick r:id="rId6"/>
              </a:rPr>
              <a:t>https://www.academia.edu/29985320/ARISTOTLES_EDUCATIONAL_IDEAS</a:t>
            </a:r>
            <a:r>
              <a:rPr lang="en-GB" sz="1200">
                <a:latin typeface="Calibri"/>
                <a:ea typeface="+mn-lt"/>
                <a:cs typeface="+mn-lt"/>
              </a:rPr>
              <a:t> Accessed: 8</a:t>
            </a:r>
            <a:r>
              <a:rPr lang="en-GB" sz="1200" baseline="30000">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Welsh Government (2012) </a:t>
            </a:r>
            <a:r>
              <a:rPr lang="en-GB" sz="1200" i="1">
                <a:latin typeface="Calibri"/>
                <a:ea typeface="+mn-lt"/>
                <a:cs typeface="+mn-lt"/>
              </a:rPr>
              <a:t>Evaluating the Foundation Phase: Policy Logic Model and Programme Theory. </a:t>
            </a:r>
            <a:r>
              <a:rPr lang="en-GB" sz="1200">
                <a:latin typeface="Calibri"/>
                <a:ea typeface="+mn-lt"/>
                <a:cs typeface="+mn-lt"/>
              </a:rPr>
              <a:t>Available at: </a:t>
            </a:r>
            <a:r>
              <a:rPr lang="en-GB" sz="1200">
                <a:latin typeface="Calibri"/>
                <a:ea typeface="+mn-lt"/>
                <a:cs typeface="+mn-lt"/>
                <a:hlinkClick r:id="rId7"/>
              </a:rPr>
              <a:t>https://gov.wales/sites/default/files/publications/2018-02/foundation-phase-framework-revised-2015.pdf</a:t>
            </a:r>
            <a:r>
              <a:rPr lang="en-GB" sz="1200">
                <a:latin typeface="Calibri"/>
                <a:ea typeface="+mn-lt"/>
                <a:cs typeface="+mn-lt"/>
              </a:rPr>
              <a:t> (Accessed: 19</a:t>
            </a:r>
            <a:r>
              <a:rPr lang="en-GB" sz="1200" baseline="30000">
                <a:latin typeface="Calibri"/>
                <a:ea typeface="+mn-lt"/>
                <a:cs typeface="+mn-lt"/>
              </a:rPr>
              <a:t> 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Welsh Government (2015) </a:t>
            </a:r>
            <a:r>
              <a:rPr lang="en-GB" sz="1200" i="1">
                <a:latin typeface="Calibri"/>
                <a:ea typeface="+mn-lt"/>
                <a:cs typeface="+mn-lt"/>
              </a:rPr>
              <a:t>Curriculum for Wales: Foundation Phase Framework. </a:t>
            </a:r>
            <a:r>
              <a:rPr lang="en-GB" sz="1200">
                <a:latin typeface="Calibri"/>
                <a:ea typeface="+mn-lt"/>
                <a:cs typeface="+mn-lt"/>
              </a:rPr>
              <a:t>Available at: </a:t>
            </a:r>
            <a:r>
              <a:rPr lang="en-GB" sz="1200">
                <a:latin typeface="Calibri"/>
                <a:ea typeface="+mn-lt"/>
                <a:cs typeface="+mn-lt"/>
                <a:hlinkClick r:id="rId7"/>
              </a:rPr>
              <a:t>https://gov.wales/sites/default/files/publications/2018-02/foundation-phase-framework-revised-2015.pdf</a:t>
            </a:r>
            <a:r>
              <a:rPr lang="en-GB" sz="1200">
                <a:latin typeface="Calibri"/>
                <a:ea typeface="+mn-lt"/>
                <a:cs typeface="+mn-lt"/>
              </a:rPr>
              <a:t> (Accessed: 19</a:t>
            </a:r>
            <a:r>
              <a:rPr lang="en-GB" sz="1200" baseline="30000">
                <a:latin typeface="Calibri"/>
                <a:ea typeface="+mn-lt"/>
                <a:cs typeface="+mn-lt"/>
              </a:rPr>
              <a:t> th</a:t>
            </a:r>
            <a:r>
              <a:rPr lang="en-GB" sz="1200">
                <a:latin typeface="Calibri"/>
                <a:ea typeface="+mn-lt"/>
                <a:cs typeface="+mn-lt"/>
              </a:rPr>
              <a:t> November 2019). </a:t>
            </a:r>
            <a:endParaRPr lang="en-US" sz="1200">
              <a:latin typeface="Calibri"/>
              <a:cs typeface="Calibri"/>
            </a:endParaRPr>
          </a:p>
          <a:p>
            <a:pPr marL="171450" indent="-171450">
              <a:buFont typeface="Arial"/>
              <a:buChar char="•"/>
            </a:pPr>
            <a:r>
              <a:rPr lang="en-US" sz="1200">
                <a:latin typeface="Calibri"/>
                <a:ea typeface="+mn-lt"/>
                <a:cs typeface="+mn-lt"/>
              </a:rPr>
              <a:t>Zaldívar, J. (2015) </a:t>
            </a:r>
            <a:r>
              <a:rPr lang="en-GB" sz="1200" i="1">
                <a:latin typeface="Calibri"/>
                <a:ea typeface="+mn-lt"/>
                <a:cs typeface="+mn-lt"/>
              </a:rPr>
              <a:t>Deschooling for all? The thought of Ivan Illich in the era of education (and learning) for all. </a:t>
            </a:r>
            <a:r>
              <a:rPr lang="en-GB" sz="1200">
                <a:latin typeface="Calibri"/>
                <a:ea typeface="+mn-lt"/>
                <a:cs typeface="+mn-lt"/>
              </a:rPr>
              <a:t>Available at: https://www.researchgate.net/publication/276373711_Deschooling_for_all_The_thought_of_Ivan_Illich_in_the_era_of_education_and_learning_for_all (Accessed: 20</a:t>
            </a:r>
            <a:r>
              <a:rPr lang="en-GB" sz="1200" baseline="30000">
                <a:latin typeface="Calibri"/>
                <a:ea typeface="+mn-lt"/>
                <a:cs typeface="+mn-lt"/>
              </a:rPr>
              <a:t>th</a:t>
            </a:r>
            <a:r>
              <a:rPr lang="en-GB" sz="1200">
                <a:latin typeface="Calibri"/>
                <a:ea typeface="+mn-lt"/>
                <a:cs typeface="+mn-lt"/>
              </a:rPr>
              <a:t> November 2019).</a:t>
            </a:r>
            <a:endParaRPr lang="en-US" sz="1200">
              <a:latin typeface="Calibri"/>
              <a:cs typeface="Calibri"/>
            </a:endParaRPr>
          </a:p>
        </p:txBody>
      </p:sp>
    </p:spTree>
    <p:extLst>
      <p:ext uri="{BB962C8B-B14F-4D97-AF65-F5344CB8AC3E}">
        <p14:creationId xmlns:p14="http://schemas.microsoft.com/office/powerpoint/2010/main" val="42412405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2</TotalTime>
  <Words>1954</Words>
  <Application>Microsoft Office PowerPoint</Application>
  <PresentationFormat>Widescreen</PresentationFormat>
  <Paragraphs>109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Franklin Gothic Book</vt:lpstr>
      <vt:lpstr>Wingdings</vt:lpstr>
      <vt:lpstr>Wingdings,Sans-Serif</vt:lpstr>
      <vt:lpstr>Crop</vt:lpstr>
      <vt:lpstr>What are educational philosophers               thinking about? </vt:lpstr>
      <vt:lpstr>PowerPoint Presentation</vt:lpstr>
      <vt:lpstr>PowerPoint Presentation</vt:lpstr>
      <vt:lpstr>PowerPoint Presentation</vt:lpstr>
      <vt:lpstr>PowerPoint Presentation</vt:lpstr>
      <vt:lpstr>PowerPoint Presentation</vt:lpstr>
      <vt:lpstr>PowerPoint Presentation</vt:lpstr>
      <vt:lpstr>How does this relate to modern day education?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curriculum</dc:title>
  <dc:creator>Microsoft Office User</dc:creator>
  <cp:lastModifiedBy>Lesley Martin (1804350)</cp:lastModifiedBy>
  <cp:revision>208</cp:revision>
  <dcterms:created xsi:type="dcterms:W3CDTF">2019-11-07T09:35:56Z</dcterms:created>
  <dcterms:modified xsi:type="dcterms:W3CDTF">2019-11-21T10:43:05Z</dcterms:modified>
</cp:coreProperties>
</file>