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8" r:id="rId2"/>
    <p:sldId id="257" r:id="rId3"/>
  </p:sldIdLst>
  <p:sldSz cx="15113000" cy="21374100"/>
  <p:notesSz cx="6858000" cy="9144000"/>
  <p:embeddedFontLst>
    <p:embeddedFont>
      <p:font typeface="Calibri" panose="020F0502020204030204" pitchFamily="34" charset="0"/>
      <p:regular r:id="rId4"/>
      <p:bold r:id="rId5"/>
      <p:italic r:id="rId6"/>
      <p:boldItalic r:id="rId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28" d="100"/>
          <a:sy n="28" d="100"/>
        </p:scale>
        <p:origin x="2694"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font" Target="fonts/font4.fntdata"/><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tableStyles" Target="tableStyles.xml"/><Relationship Id="rId5" Type="http://schemas.openxmlformats.org/officeDocument/2006/relationships/font" Target="fonts/font2.fntdata"/><Relationship Id="rId10" Type="http://schemas.openxmlformats.org/officeDocument/2006/relationships/theme" Target="theme/theme1.xml"/><Relationship Id="rId4" Type="http://schemas.openxmlformats.org/officeDocument/2006/relationships/font" Target="fonts/font1.fntdata"/><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556CF2-35BA-44A9-7A48-DC5AC09953B5}"/>
              </a:ext>
            </a:extLst>
          </p:cNvPr>
          <p:cNvSpPr txBox="1"/>
          <p:nvPr/>
        </p:nvSpPr>
        <p:spPr>
          <a:xfrm>
            <a:off x="2832100" y="6877050"/>
            <a:ext cx="9448800" cy="2215991"/>
          </a:xfrm>
          <a:prstGeom prst="rect">
            <a:avLst/>
          </a:prstGeom>
          <a:noFill/>
        </p:spPr>
        <p:txBody>
          <a:bodyPr wrap="square" rtlCol="0">
            <a:spAutoFit/>
          </a:bodyPr>
          <a:lstStyle/>
          <a:p>
            <a:pPr algn="ctr"/>
            <a:r>
              <a:rPr lang="en-US" sz="13800" dirty="0"/>
              <a:t>Digital Skills</a:t>
            </a:r>
          </a:p>
        </p:txBody>
      </p:sp>
      <p:pic>
        <p:nvPicPr>
          <p:cNvPr id="5" name="Picture 4">
            <a:extLst>
              <a:ext uri="{FF2B5EF4-FFF2-40B4-BE49-F238E27FC236}">
                <a16:creationId xmlns:a16="http://schemas.microsoft.com/office/drawing/2014/main" id="{1EAC7136-328A-21BB-6213-D06F9855D0B8}"/>
              </a:ext>
            </a:extLst>
          </p:cNvPr>
          <p:cNvPicPr>
            <a:picLocks noChangeAspect="1"/>
          </p:cNvPicPr>
          <p:nvPr/>
        </p:nvPicPr>
        <p:blipFill>
          <a:blip r:embed="rId2"/>
          <a:stretch>
            <a:fillRect/>
          </a:stretch>
        </p:blipFill>
        <p:spPr>
          <a:xfrm>
            <a:off x="3564021" y="1847850"/>
            <a:ext cx="8716879" cy="3200400"/>
          </a:xfrm>
          <a:prstGeom prst="rect">
            <a:avLst/>
          </a:prstGeom>
        </p:spPr>
      </p:pic>
      <p:sp>
        <p:nvSpPr>
          <p:cNvPr id="6" name="TextBox 5">
            <a:extLst>
              <a:ext uri="{FF2B5EF4-FFF2-40B4-BE49-F238E27FC236}">
                <a16:creationId xmlns:a16="http://schemas.microsoft.com/office/drawing/2014/main" id="{4E1B2004-50D0-11DA-28CA-DB4D22000CC5}"/>
              </a:ext>
            </a:extLst>
          </p:cNvPr>
          <p:cNvSpPr txBox="1"/>
          <p:nvPr/>
        </p:nvSpPr>
        <p:spPr>
          <a:xfrm>
            <a:off x="2832100" y="10077450"/>
            <a:ext cx="9448800" cy="6740307"/>
          </a:xfrm>
          <a:prstGeom prst="rect">
            <a:avLst/>
          </a:prstGeom>
          <a:noFill/>
        </p:spPr>
        <p:txBody>
          <a:bodyPr wrap="square" rtlCol="0">
            <a:spAutoFit/>
          </a:bodyPr>
          <a:lstStyle/>
          <a:p>
            <a:pPr algn="ctr"/>
            <a:r>
              <a:rPr lang="en-US" sz="5400" dirty="0"/>
              <a:t>Task 2: Poster</a:t>
            </a:r>
          </a:p>
          <a:p>
            <a:pPr algn="ctr"/>
            <a:endParaRPr lang="en-US" sz="5400" dirty="0"/>
          </a:p>
          <a:p>
            <a:pPr algn="ctr"/>
            <a:endParaRPr lang="en-US" sz="5400" dirty="0"/>
          </a:p>
          <a:p>
            <a:pPr algn="ctr"/>
            <a:r>
              <a:rPr lang="en-US" sz="5400" dirty="0"/>
              <a:t>Submitted by</a:t>
            </a:r>
          </a:p>
          <a:p>
            <a:pPr algn="ctr"/>
            <a:endParaRPr lang="en-US" sz="5400" dirty="0"/>
          </a:p>
          <a:p>
            <a:pPr algn="ctr"/>
            <a:r>
              <a:rPr lang="en-US" sz="5400" err="1" smtClean="0"/>
              <a:t>Name</a:t>
            </a:r>
            <a:r>
              <a:rPr lang="en-US" sz="5400" smtClean="0"/>
              <a:t>: Sumit</a:t>
            </a:r>
            <a:r>
              <a:rPr lang="en-US" sz="5400" dirty="0" smtClean="0"/>
              <a:t> </a:t>
            </a:r>
            <a:r>
              <a:rPr lang="en-US" sz="5400" dirty="0" err="1"/>
              <a:t>Nath</a:t>
            </a:r>
            <a:endParaRPr lang="en-US" sz="5400" dirty="0"/>
          </a:p>
          <a:p>
            <a:pPr algn="ctr"/>
            <a:endParaRPr lang="en-US" sz="5400" dirty="0"/>
          </a:p>
          <a:p>
            <a:pPr algn="ctr"/>
            <a:r>
              <a:rPr lang="en-US" sz="5400" dirty="0"/>
              <a:t>ID:-2516778</a:t>
            </a:r>
            <a:endParaRPr lang="en-US" sz="5400" dirty="0"/>
          </a:p>
        </p:txBody>
      </p:sp>
    </p:spTree>
    <p:extLst>
      <p:ext uri="{BB962C8B-B14F-4D97-AF65-F5344CB8AC3E}">
        <p14:creationId xmlns:p14="http://schemas.microsoft.com/office/powerpoint/2010/main" val="36203609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36AD06-996D-0FDA-E7D2-0F7832583EE6}"/>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5536F90B-85B5-811F-5D51-E9007031BD6D}"/>
              </a:ext>
            </a:extLst>
          </p:cNvPr>
          <p:cNvSpPr/>
          <p:nvPr/>
        </p:nvSpPr>
        <p:spPr>
          <a:xfrm>
            <a:off x="-7000" y="-1945753"/>
            <a:ext cx="15120000" cy="21384000"/>
          </a:xfrm>
          <a:custGeom>
            <a:avLst/>
            <a:gdLst/>
            <a:ahLst/>
            <a:cxnLst/>
            <a:rect l="l" t="t" r="r" b="b"/>
            <a:pathLst>
              <a:path w="15120000" h="21384000">
                <a:moveTo>
                  <a:pt x="0" y="0"/>
                </a:moveTo>
                <a:lnTo>
                  <a:pt x="15120000" y="0"/>
                </a:lnTo>
                <a:lnTo>
                  <a:pt x="15120000" y="21384000"/>
                </a:lnTo>
                <a:lnTo>
                  <a:pt x="0" y="21384000"/>
                </a:lnTo>
                <a:lnTo>
                  <a:pt x="0" y="0"/>
                </a:lnTo>
                <a:close/>
              </a:path>
            </a:pathLst>
          </a:custGeom>
          <a:blipFill>
            <a:blip r:embed="rId2"/>
            <a:stretch>
              <a:fillRect r="25" b="1"/>
            </a:stretch>
          </a:blipFill>
        </p:spPr>
        <p:txBody>
          <a:bodyPr/>
          <a:lstStyle/>
          <a:p>
            <a:endParaRPr lang="en-US" dirty="0"/>
          </a:p>
        </p:txBody>
      </p:sp>
      <p:sp>
        <p:nvSpPr>
          <p:cNvPr id="3" name="TextBox 3">
            <a:extLst>
              <a:ext uri="{FF2B5EF4-FFF2-40B4-BE49-F238E27FC236}">
                <a16:creationId xmlns:a16="http://schemas.microsoft.com/office/drawing/2014/main" id="{ACB7E71F-31EC-166E-9F7F-A8728D896A32}"/>
              </a:ext>
            </a:extLst>
          </p:cNvPr>
          <p:cNvSpPr txBox="1"/>
          <p:nvPr/>
        </p:nvSpPr>
        <p:spPr>
          <a:xfrm>
            <a:off x="2051704" y="-754323"/>
            <a:ext cx="11174420" cy="1917232"/>
          </a:xfrm>
          <a:prstGeom prst="rect">
            <a:avLst/>
          </a:prstGeom>
        </p:spPr>
        <p:txBody>
          <a:bodyPr wrap="square" lIns="0" tIns="0" rIns="0" bIns="0" rtlCol="0" anchor="t">
            <a:spAutoFit/>
          </a:bodyPr>
          <a:lstStyle/>
          <a:p>
            <a:pPr algn="ctr">
              <a:lnSpc>
                <a:spcPts val="7499"/>
              </a:lnSpc>
            </a:pPr>
            <a:r>
              <a:rPr lang="en-US" sz="6000" b="1" spc="-142" dirty="0">
                <a:solidFill>
                  <a:srgbClr val="00477F"/>
                </a:solidFill>
                <a:latin typeface="+mj-lt"/>
                <a:ea typeface="Roboto Condensed Bold"/>
                <a:cs typeface="Roboto Condensed Bold"/>
                <a:sym typeface="Roboto Condensed Bold"/>
              </a:rPr>
              <a:t>How to Create a</a:t>
            </a:r>
          </a:p>
          <a:p>
            <a:pPr algn="ctr">
              <a:lnSpc>
                <a:spcPts val="7499"/>
              </a:lnSpc>
            </a:pPr>
            <a:r>
              <a:rPr lang="en-US" sz="6000" b="1" spc="-142" dirty="0">
                <a:solidFill>
                  <a:srgbClr val="00477F"/>
                </a:solidFill>
                <a:latin typeface="+mj-lt"/>
                <a:ea typeface="Roboto Condensed Bold"/>
                <a:cs typeface="Roboto Condensed Bold"/>
                <a:sym typeface="Roboto Condensed Bold"/>
              </a:rPr>
              <a:t>New Teams Meeting</a:t>
            </a:r>
          </a:p>
        </p:txBody>
      </p:sp>
      <p:sp>
        <p:nvSpPr>
          <p:cNvPr id="4" name="TextBox 4">
            <a:extLst>
              <a:ext uri="{FF2B5EF4-FFF2-40B4-BE49-F238E27FC236}">
                <a16:creationId xmlns:a16="http://schemas.microsoft.com/office/drawing/2014/main" id="{8AD9D1FF-EB5A-92E6-4F01-EEF82EE16236}"/>
              </a:ext>
            </a:extLst>
          </p:cNvPr>
          <p:cNvSpPr txBox="1"/>
          <p:nvPr/>
        </p:nvSpPr>
        <p:spPr>
          <a:xfrm>
            <a:off x="3503589" y="4208972"/>
            <a:ext cx="3538080" cy="519883"/>
          </a:xfrm>
          <a:prstGeom prst="rect">
            <a:avLst/>
          </a:prstGeom>
        </p:spPr>
        <p:txBody>
          <a:bodyPr lIns="0" tIns="0" rIns="0" bIns="0" rtlCol="0" anchor="t">
            <a:spAutoFit/>
          </a:bodyPr>
          <a:lstStyle/>
          <a:p>
            <a:pPr algn="l">
              <a:lnSpc>
                <a:spcPts val="3979"/>
              </a:lnSpc>
            </a:pPr>
            <a:r>
              <a:rPr lang="en-US" sz="3790" b="1" spc="-75" dirty="0">
                <a:solidFill>
                  <a:srgbClr val="00477F"/>
                </a:solidFill>
                <a:latin typeface="+mj-lt"/>
                <a:ea typeface="Roboto Condensed Bold"/>
                <a:cs typeface="Roboto Condensed Bold"/>
                <a:sym typeface="Roboto Condensed Bold"/>
              </a:rPr>
              <a:t>Click the Calendar</a:t>
            </a:r>
          </a:p>
        </p:txBody>
      </p:sp>
      <p:sp>
        <p:nvSpPr>
          <p:cNvPr id="5" name="TextBox 5">
            <a:extLst>
              <a:ext uri="{FF2B5EF4-FFF2-40B4-BE49-F238E27FC236}">
                <a16:creationId xmlns:a16="http://schemas.microsoft.com/office/drawing/2014/main" id="{44F0EB45-E257-493C-A5DF-6231DAF0E605}"/>
              </a:ext>
            </a:extLst>
          </p:cNvPr>
          <p:cNvSpPr txBox="1"/>
          <p:nvPr/>
        </p:nvSpPr>
        <p:spPr>
          <a:xfrm>
            <a:off x="1737984" y="5444569"/>
            <a:ext cx="4536000" cy="865622"/>
          </a:xfrm>
          <a:prstGeom prst="rect">
            <a:avLst/>
          </a:prstGeom>
        </p:spPr>
        <p:txBody>
          <a:bodyPr lIns="0" tIns="0" rIns="0" bIns="0" rtlCol="0" anchor="t">
            <a:spAutoFit/>
          </a:bodyPr>
          <a:lstStyle/>
          <a:p>
            <a:pPr marL="359145" lvl="1" indent="-179572" algn="l">
              <a:lnSpc>
                <a:spcPts val="2162"/>
              </a:lnSpc>
              <a:buFont typeface="Arial"/>
              <a:buChar char="•"/>
            </a:pPr>
            <a:r>
              <a:rPr lang="en-US" sz="2000" spc="33" dirty="0">
                <a:solidFill>
                  <a:srgbClr val="00477F"/>
                </a:solidFill>
                <a:latin typeface="+mj-lt"/>
                <a:ea typeface="Glacial Indifference"/>
                <a:cs typeface="Glacial Indifference"/>
                <a:sym typeface="Glacial Indifference"/>
              </a:rPr>
              <a:t>Later easily opening quickly meeting participants.</a:t>
            </a:r>
          </a:p>
          <a:p>
            <a:pPr marL="359145" lvl="1" indent="-179572" algn="l">
              <a:lnSpc>
                <a:spcPts val="2162"/>
              </a:lnSpc>
              <a:buFont typeface="Arial"/>
              <a:buChar char="•"/>
            </a:pPr>
            <a:endParaRPr lang="en-US" sz="2800" spc="33" dirty="0">
              <a:solidFill>
                <a:srgbClr val="00477F"/>
              </a:solidFill>
              <a:latin typeface="+mj-lt"/>
              <a:ea typeface="Glacial Indifference"/>
              <a:cs typeface="Glacial Indifference"/>
              <a:sym typeface="Glacial Indifference"/>
            </a:endParaRPr>
          </a:p>
        </p:txBody>
      </p:sp>
      <p:sp>
        <p:nvSpPr>
          <p:cNvPr id="7" name="TextBox 7">
            <a:extLst>
              <a:ext uri="{FF2B5EF4-FFF2-40B4-BE49-F238E27FC236}">
                <a16:creationId xmlns:a16="http://schemas.microsoft.com/office/drawing/2014/main" id="{7F91E1B8-5787-08B5-424E-4A7B97A214BC}"/>
              </a:ext>
            </a:extLst>
          </p:cNvPr>
          <p:cNvSpPr txBox="1"/>
          <p:nvPr/>
        </p:nvSpPr>
        <p:spPr>
          <a:xfrm>
            <a:off x="3669909" y="7584118"/>
            <a:ext cx="3205440" cy="872162"/>
          </a:xfrm>
          <a:prstGeom prst="rect">
            <a:avLst/>
          </a:prstGeom>
        </p:spPr>
        <p:txBody>
          <a:bodyPr lIns="0" tIns="0" rIns="0" bIns="0" rtlCol="0" anchor="t">
            <a:spAutoFit/>
          </a:bodyPr>
          <a:lstStyle/>
          <a:p>
            <a:pPr algn="l">
              <a:lnSpc>
                <a:spcPts val="3384"/>
              </a:lnSpc>
            </a:pPr>
            <a:r>
              <a:rPr lang="en-US" sz="3223" b="1" spc="-64" dirty="0">
                <a:solidFill>
                  <a:srgbClr val="00477F"/>
                </a:solidFill>
                <a:latin typeface="+mj-lt"/>
                <a:ea typeface="Roboto Condensed Bold"/>
                <a:cs typeface="Roboto Condensed Bold"/>
                <a:sym typeface="Roboto Condensed Bold"/>
              </a:rPr>
              <a:t>Select date and time</a:t>
            </a:r>
          </a:p>
        </p:txBody>
      </p:sp>
      <p:sp>
        <p:nvSpPr>
          <p:cNvPr id="10" name="TextBox 10">
            <a:extLst>
              <a:ext uri="{FF2B5EF4-FFF2-40B4-BE49-F238E27FC236}">
                <a16:creationId xmlns:a16="http://schemas.microsoft.com/office/drawing/2014/main" id="{B273394B-88BA-944F-6DBB-392D815A3903}"/>
              </a:ext>
            </a:extLst>
          </p:cNvPr>
          <p:cNvSpPr txBox="1"/>
          <p:nvPr/>
        </p:nvSpPr>
        <p:spPr>
          <a:xfrm>
            <a:off x="2051704" y="9143183"/>
            <a:ext cx="3764880" cy="825675"/>
          </a:xfrm>
          <a:prstGeom prst="rect">
            <a:avLst/>
          </a:prstGeom>
        </p:spPr>
        <p:txBody>
          <a:bodyPr lIns="0" tIns="0" rIns="0" bIns="0" rtlCol="0" anchor="t">
            <a:spAutoFit/>
          </a:bodyPr>
          <a:lstStyle/>
          <a:p>
            <a:pPr algn="l">
              <a:lnSpc>
                <a:spcPts val="3268"/>
              </a:lnSpc>
            </a:pPr>
            <a:r>
              <a:rPr lang="en-US" sz="2514" spc="50" dirty="0">
                <a:solidFill>
                  <a:srgbClr val="00477F"/>
                </a:solidFill>
                <a:latin typeface="+mj-lt"/>
                <a:ea typeface="Glacial Indifference"/>
                <a:cs typeface="Glacial Indifference"/>
                <a:sym typeface="Glacial Indifference"/>
              </a:rPr>
              <a:t>Use the search bar to find participants quickly.</a:t>
            </a:r>
          </a:p>
        </p:txBody>
      </p:sp>
      <p:sp>
        <p:nvSpPr>
          <p:cNvPr id="11" name="TextBox 11">
            <a:extLst>
              <a:ext uri="{FF2B5EF4-FFF2-40B4-BE49-F238E27FC236}">
                <a16:creationId xmlns:a16="http://schemas.microsoft.com/office/drawing/2014/main" id="{2C7E955C-8FCB-063E-978F-3FCC8D3AEC53}"/>
              </a:ext>
            </a:extLst>
          </p:cNvPr>
          <p:cNvSpPr txBox="1"/>
          <p:nvPr/>
        </p:nvSpPr>
        <p:spPr>
          <a:xfrm>
            <a:off x="3502640" y="11268835"/>
            <a:ext cx="3099600" cy="519883"/>
          </a:xfrm>
          <a:prstGeom prst="rect">
            <a:avLst/>
          </a:prstGeom>
        </p:spPr>
        <p:txBody>
          <a:bodyPr lIns="0" tIns="0" rIns="0" bIns="0" rtlCol="0" anchor="t">
            <a:spAutoFit/>
          </a:bodyPr>
          <a:lstStyle/>
          <a:p>
            <a:pPr algn="l">
              <a:lnSpc>
                <a:spcPts val="3979"/>
              </a:lnSpc>
            </a:pPr>
            <a:r>
              <a:rPr lang="en-US" sz="3790" b="1" spc="-75" dirty="0">
                <a:solidFill>
                  <a:srgbClr val="00477F"/>
                </a:solidFill>
                <a:latin typeface="+mj-lt"/>
                <a:ea typeface="Roboto Condensed Bold"/>
                <a:cs typeface="Roboto Condensed Bold"/>
                <a:sym typeface="Roboto Condensed Bold"/>
              </a:rPr>
              <a:t>Add attendees</a:t>
            </a:r>
          </a:p>
        </p:txBody>
      </p:sp>
      <p:sp>
        <p:nvSpPr>
          <p:cNvPr id="14" name="TextBox 14">
            <a:extLst>
              <a:ext uri="{FF2B5EF4-FFF2-40B4-BE49-F238E27FC236}">
                <a16:creationId xmlns:a16="http://schemas.microsoft.com/office/drawing/2014/main" id="{6DE674C7-B4D5-FFFD-1658-827DC9F6EA1A}"/>
              </a:ext>
            </a:extLst>
          </p:cNvPr>
          <p:cNvSpPr txBox="1"/>
          <p:nvPr/>
        </p:nvSpPr>
        <p:spPr>
          <a:xfrm>
            <a:off x="2051704" y="12288768"/>
            <a:ext cx="4278960" cy="825675"/>
          </a:xfrm>
          <a:prstGeom prst="rect">
            <a:avLst/>
          </a:prstGeom>
        </p:spPr>
        <p:txBody>
          <a:bodyPr lIns="0" tIns="0" rIns="0" bIns="0" rtlCol="0" anchor="t">
            <a:spAutoFit/>
          </a:bodyPr>
          <a:lstStyle/>
          <a:p>
            <a:pPr algn="l">
              <a:lnSpc>
                <a:spcPts val="3268"/>
              </a:lnSpc>
            </a:pPr>
            <a:r>
              <a:rPr lang="en-US" sz="2514" spc="50" dirty="0">
                <a:solidFill>
                  <a:srgbClr val="00477F"/>
                </a:solidFill>
                <a:latin typeface="+mj-lt"/>
                <a:ea typeface="Glacial Indifference"/>
                <a:cs typeface="Glacial Indifference"/>
                <a:sym typeface="Glacial Indifference"/>
              </a:rPr>
              <a:t>Use the search bar to find participants quickly.</a:t>
            </a:r>
          </a:p>
        </p:txBody>
      </p:sp>
      <p:sp>
        <p:nvSpPr>
          <p:cNvPr id="15" name="TextBox 15">
            <a:extLst>
              <a:ext uri="{FF2B5EF4-FFF2-40B4-BE49-F238E27FC236}">
                <a16:creationId xmlns:a16="http://schemas.microsoft.com/office/drawing/2014/main" id="{11FB0BA5-F3F3-6D6E-2F62-B92D7FF17E4E}"/>
              </a:ext>
            </a:extLst>
          </p:cNvPr>
          <p:cNvSpPr txBox="1"/>
          <p:nvPr/>
        </p:nvSpPr>
        <p:spPr>
          <a:xfrm>
            <a:off x="3659163" y="15241220"/>
            <a:ext cx="2857680" cy="519883"/>
          </a:xfrm>
          <a:prstGeom prst="rect">
            <a:avLst/>
          </a:prstGeom>
        </p:spPr>
        <p:txBody>
          <a:bodyPr lIns="0" tIns="0" rIns="0" bIns="0" rtlCol="0" anchor="t">
            <a:spAutoFit/>
          </a:bodyPr>
          <a:lstStyle/>
          <a:p>
            <a:pPr algn="l">
              <a:lnSpc>
                <a:spcPts val="3979"/>
              </a:lnSpc>
            </a:pPr>
            <a:r>
              <a:rPr lang="en-US" sz="3790" b="1" spc="-75" dirty="0">
                <a:solidFill>
                  <a:srgbClr val="00477F"/>
                </a:solidFill>
                <a:latin typeface="+mj-lt"/>
                <a:ea typeface="Roboto Condensed Bold"/>
                <a:cs typeface="Roboto Condensed Bold"/>
                <a:sym typeface="Roboto Condensed Bold"/>
              </a:rPr>
              <a:t>Add attendees</a:t>
            </a:r>
          </a:p>
        </p:txBody>
      </p:sp>
      <p:sp>
        <p:nvSpPr>
          <p:cNvPr id="18" name="TextBox 18">
            <a:extLst>
              <a:ext uri="{FF2B5EF4-FFF2-40B4-BE49-F238E27FC236}">
                <a16:creationId xmlns:a16="http://schemas.microsoft.com/office/drawing/2014/main" id="{1CA29CDC-5009-7FA6-CF9D-881D7F691304}"/>
              </a:ext>
            </a:extLst>
          </p:cNvPr>
          <p:cNvSpPr txBox="1"/>
          <p:nvPr/>
        </p:nvSpPr>
        <p:spPr>
          <a:xfrm>
            <a:off x="2123605" y="16430771"/>
            <a:ext cx="3857030" cy="825675"/>
          </a:xfrm>
          <a:prstGeom prst="rect">
            <a:avLst/>
          </a:prstGeom>
        </p:spPr>
        <p:txBody>
          <a:bodyPr wrap="square" lIns="0" tIns="0" rIns="0" bIns="0" rtlCol="0" anchor="t">
            <a:spAutoFit/>
          </a:bodyPr>
          <a:lstStyle/>
          <a:p>
            <a:pPr algn="l">
              <a:lnSpc>
                <a:spcPts val="3268"/>
              </a:lnSpc>
            </a:pPr>
            <a:r>
              <a:rPr lang="en-US" sz="2514" spc="50" dirty="0">
                <a:solidFill>
                  <a:srgbClr val="00477F"/>
                </a:solidFill>
                <a:latin typeface="+mj-lt"/>
                <a:ea typeface="Glacial Indifference"/>
                <a:cs typeface="Glacial Indifference"/>
                <a:sym typeface="Glacial Indifference"/>
              </a:rPr>
              <a:t>Use the search-offer to better control entry.</a:t>
            </a:r>
          </a:p>
        </p:txBody>
      </p:sp>
      <p:sp>
        <p:nvSpPr>
          <p:cNvPr id="20" name="TextBox 20">
            <a:extLst>
              <a:ext uri="{FF2B5EF4-FFF2-40B4-BE49-F238E27FC236}">
                <a16:creationId xmlns:a16="http://schemas.microsoft.com/office/drawing/2014/main" id="{0FCBC17E-47AD-2ED6-7766-2A4CBA24F3E7}"/>
              </a:ext>
            </a:extLst>
          </p:cNvPr>
          <p:cNvSpPr txBox="1"/>
          <p:nvPr/>
        </p:nvSpPr>
        <p:spPr>
          <a:xfrm>
            <a:off x="348818" y="1169610"/>
            <a:ext cx="14338067" cy="1834220"/>
          </a:xfrm>
          <a:prstGeom prst="rect">
            <a:avLst/>
          </a:prstGeom>
        </p:spPr>
        <p:txBody>
          <a:bodyPr wrap="square" lIns="0" tIns="0" rIns="0" bIns="0" rtlCol="0" anchor="t">
            <a:spAutoFit/>
          </a:bodyPr>
          <a:lstStyle/>
          <a:p>
            <a:pPr algn="just">
              <a:lnSpc>
                <a:spcPts val="2862"/>
              </a:lnSpc>
            </a:pPr>
            <a:r>
              <a:rPr lang="en-US" sz="2000" spc="44" dirty="0">
                <a:solidFill>
                  <a:srgbClr val="00477F"/>
                </a:solidFill>
                <a:latin typeface="+mj-lt"/>
                <a:ea typeface="Glacial Indifference"/>
                <a:cs typeface="Glacial Indifference"/>
                <a:sym typeface="Glacial Indifference"/>
              </a:rPr>
              <a:t>Meeting </a:t>
            </a:r>
            <a:r>
              <a:rPr lang="en-US" sz="2000" spc="44" dirty="0" err="1">
                <a:solidFill>
                  <a:srgbClr val="00477F"/>
                </a:solidFill>
                <a:latin typeface="+mj-lt"/>
                <a:ea typeface="Glacial Indifference"/>
                <a:cs typeface="Glacial Indifference"/>
                <a:sym typeface="Glacial Indifference"/>
              </a:rPr>
              <a:t>organisation</a:t>
            </a:r>
            <a:r>
              <a:rPr lang="en-US" sz="2000" spc="44" dirty="0">
                <a:solidFill>
                  <a:srgbClr val="00477F"/>
                </a:solidFill>
                <a:latin typeface="+mj-lt"/>
                <a:ea typeface="Glacial Indifference"/>
                <a:cs typeface="Glacial Indifference"/>
                <a:sym typeface="Glacial Indifference"/>
              </a:rPr>
              <a:t> and timetabling, in the Microsoft Teams, is created to facilitate effective communication, systematic coordination, and collaboration in various </a:t>
            </a:r>
            <a:r>
              <a:rPr lang="en-US" sz="2000" spc="44" dirty="0" err="1">
                <a:solidFill>
                  <a:srgbClr val="00477F"/>
                </a:solidFill>
                <a:latin typeface="+mj-lt"/>
                <a:ea typeface="Glacial Indifference"/>
                <a:cs typeface="Glacial Indifference"/>
                <a:sym typeface="Glacial Indifference"/>
              </a:rPr>
              <a:t>organisational</a:t>
            </a:r>
            <a:r>
              <a:rPr lang="en-US" sz="2000" spc="44" dirty="0">
                <a:solidFill>
                  <a:srgbClr val="00477F"/>
                </a:solidFill>
                <a:latin typeface="+mj-lt"/>
                <a:ea typeface="Glacial Indifference"/>
                <a:cs typeface="Glacial Indifference"/>
                <a:sym typeface="Glacial Indifference"/>
              </a:rPr>
              <a:t> settings. The teaching guide comprises of four basic steps that entail the establishment of a new Teams meeting, which includes accessing a calendar interface, choosing the correct date and time, adding members, and managing the </a:t>
            </a:r>
            <a:r>
              <a:rPr lang="en-US" spc="44" dirty="0">
                <a:solidFill>
                  <a:srgbClr val="00477F"/>
                </a:solidFill>
                <a:latin typeface="+mj-lt"/>
                <a:ea typeface="Glacial Indifference"/>
                <a:cs typeface="Glacial Indifference"/>
                <a:sym typeface="Glacial Indifference"/>
              </a:rPr>
              <a:t>necessary</a:t>
            </a:r>
            <a:r>
              <a:rPr lang="en-US" sz="2000" spc="44" dirty="0">
                <a:solidFill>
                  <a:srgbClr val="00477F"/>
                </a:solidFill>
                <a:latin typeface="+mj-lt"/>
                <a:ea typeface="Glacial Indifference"/>
                <a:cs typeface="Glacial Indifference"/>
                <a:sym typeface="Glacial Indifference"/>
              </a:rPr>
              <a:t> meeting settings (khan, 2021). All these steps will serve to make sure that the meeting is not only set in the right way but also in alignment with </a:t>
            </a:r>
            <a:r>
              <a:rPr lang="en-US" sz="2000" spc="44" dirty="0" err="1">
                <a:solidFill>
                  <a:srgbClr val="00477F"/>
                </a:solidFill>
                <a:latin typeface="+mj-lt"/>
                <a:ea typeface="Glacial Indifference"/>
                <a:cs typeface="Glacial Indifference"/>
                <a:sym typeface="Glacial Indifference"/>
              </a:rPr>
              <a:t>organisational</a:t>
            </a:r>
            <a:r>
              <a:rPr lang="en-US" sz="2000" spc="44" dirty="0">
                <a:solidFill>
                  <a:srgbClr val="00477F"/>
                </a:solidFill>
                <a:latin typeface="+mj-lt"/>
                <a:ea typeface="Glacial Indifference"/>
                <a:cs typeface="Glacial Indifference"/>
                <a:sym typeface="Glacial Indifference"/>
              </a:rPr>
              <a:t> procedures, security expectations as well as user requirements. </a:t>
            </a:r>
          </a:p>
        </p:txBody>
      </p:sp>
      <p:sp>
        <p:nvSpPr>
          <p:cNvPr id="21" name="Rectangle 20">
            <a:extLst>
              <a:ext uri="{FF2B5EF4-FFF2-40B4-BE49-F238E27FC236}">
                <a16:creationId xmlns:a16="http://schemas.microsoft.com/office/drawing/2014/main" id="{FC02888F-B5A2-B6FE-8AD8-C6D41D7624FE}"/>
              </a:ext>
            </a:extLst>
          </p:cNvPr>
          <p:cNvSpPr/>
          <p:nvPr/>
        </p:nvSpPr>
        <p:spPr>
          <a:xfrm>
            <a:off x="7277963" y="3222755"/>
            <a:ext cx="7391441" cy="3449826"/>
          </a:xfrm>
          <a:prstGeom prst="rect">
            <a:avLst/>
          </a:prstGeom>
        </p:spPr>
        <p:style>
          <a:lnRef idx="1">
            <a:schemeClr val="accent4"/>
          </a:lnRef>
          <a:fillRef idx="3">
            <a:schemeClr val="accent4"/>
          </a:fillRef>
          <a:effectRef idx="2">
            <a:schemeClr val="accent4"/>
          </a:effectRef>
          <a:fontRef idx="minor">
            <a:schemeClr val="lt1"/>
          </a:fontRef>
        </p:style>
        <p:txBody>
          <a:bodyPr rtlCol="0" anchor="ctr"/>
          <a:lstStyle/>
          <a:p>
            <a:pPr algn="just"/>
            <a:r>
              <a:rPr lang="en-US" sz="1600" dirty="0">
                <a:effectLst/>
                <a:latin typeface="+mj-lt"/>
                <a:ea typeface="Calibri" panose="020F0502020204030204" pitchFamily="34" charset="0"/>
                <a:cs typeface="Vrinda" panose="020B0502040204020203" pitchFamily="34" charset="0"/>
              </a:rPr>
              <a:t>The initial step entails the use of the Calendar feature, which is the main time management center in Microsoft Teams. After clicking on the Calendar icon on the Teams interface, one is redirected to a special space where current and planned appointments, weekly and monthly schedules are all shown in a comprehensive manner. This </a:t>
            </a:r>
            <a:r>
              <a:rPr lang="en-US" sz="1600" dirty="0" err="1">
                <a:effectLst/>
                <a:latin typeface="+mj-lt"/>
                <a:ea typeface="Calibri" panose="020F0502020204030204" pitchFamily="34" charset="0"/>
                <a:cs typeface="Vrinda" panose="020B0502040204020203" pitchFamily="34" charset="0"/>
              </a:rPr>
              <a:t>centralised</a:t>
            </a:r>
            <a:r>
              <a:rPr lang="en-US" sz="1600" dirty="0">
                <a:effectLst/>
                <a:latin typeface="+mj-lt"/>
                <a:ea typeface="Calibri" panose="020F0502020204030204" pitchFamily="34" charset="0"/>
                <a:cs typeface="Vrinda" panose="020B0502040204020203" pitchFamily="34" charset="0"/>
              </a:rPr>
              <a:t> calendar system offers convenient overview where one can find holes, prevent scheduling clashes, and track the general flow of activity. The interface is visually similar to traditional online calendars, which will improve its usability and familiarity among those who switch to other scheduling systems. This preliminary move, according to the document, is the foundation of the creation meeting since all the other details which follow this first move; invitations, time </a:t>
            </a:r>
            <a:r>
              <a:rPr lang="en-US" sz="1600" dirty="0" err="1">
                <a:effectLst/>
                <a:latin typeface="+mj-lt"/>
                <a:ea typeface="Calibri" panose="020F0502020204030204" pitchFamily="34" charset="0"/>
                <a:cs typeface="Vrinda" panose="020B0502040204020203" pitchFamily="34" charset="0"/>
              </a:rPr>
              <a:t>coordinations</a:t>
            </a:r>
            <a:r>
              <a:rPr lang="en-US" sz="1600" dirty="0">
                <a:effectLst/>
                <a:latin typeface="+mj-lt"/>
                <a:ea typeface="Calibri" panose="020F0502020204030204" pitchFamily="34" charset="0"/>
                <a:cs typeface="Vrinda" panose="020B0502040204020203" pitchFamily="34" charset="0"/>
              </a:rPr>
              <a:t>, setting configurations are all based on access to the calendar space.</a:t>
            </a:r>
          </a:p>
          <a:p>
            <a:pPr algn="just"/>
            <a:endParaRPr lang="en-US" sz="1600" dirty="0">
              <a:latin typeface="+mj-lt"/>
            </a:endParaRPr>
          </a:p>
        </p:txBody>
      </p:sp>
      <p:sp>
        <p:nvSpPr>
          <p:cNvPr id="22" name="Rectangle 21">
            <a:extLst>
              <a:ext uri="{FF2B5EF4-FFF2-40B4-BE49-F238E27FC236}">
                <a16:creationId xmlns:a16="http://schemas.microsoft.com/office/drawing/2014/main" id="{3CA74FE2-D867-FC5C-A4D6-5C838B95FA8C}"/>
              </a:ext>
            </a:extLst>
          </p:cNvPr>
          <p:cNvSpPr/>
          <p:nvPr/>
        </p:nvSpPr>
        <p:spPr>
          <a:xfrm>
            <a:off x="7240815" y="6827817"/>
            <a:ext cx="7391441" cy="3673378"/>
          </a:xfrm>
          <a:prstGeom prst="rect">
            <a:avLst/>
          </a:prstGeom>
        </p:spPr>
        <p:style>
          <a:lnRef idx="1">
            <a:schemeClr val="accent4"/>
          </a:lnRef>
          <a:fillRef idx="3">
            <a:schemeClr val="accent4"/>
          </a:fillRef>
          <a:effectRef idx="2">
            <a:schemeClr val="accent4"/>
          </a:effectRef>
          <a:fontRef idx="minor">
            <a:schemeClr val="lt1"/>
          </a:fontRef>
        </p:style>
        <p:txBody>
          <a:bodyPr rtlCol="0" anchor="ctr"/>
          <a:lstStyle/>
          <a:p>
            <a:pPr algn="just"/>
            <a:r>
              <a:rPr lang="en-US" sz="1600" dirty="0">
                <a:effectLst/>
                <a:latin typeface="+mj-lt"/>
                <a:ea typeface="Calibri" panose="020F0502020204030204" pitchFamily="34" charset="0"/>
                <a:cs typeface="Vrinda" panose="020B0502040204020203" pitchFamily="34" charset="0"/>
              </a:rPr>
              <a:t>After getting access to the calendar, the second step is the choice of time and date of the meeting. This is normally done by clicking New Meeting button or directly clicking a selected time block in the calendar grid. The user is then requested to enter the information on the meeting time, where he or she wants it to start and, in some cases, time zone adjustments. In </a:t>
            </a:r>
            <a:r>
              <a:rPr lang="en-US" sz="1600" dirty="0" err="1">
                <a:effectLst/>
                <a:latin typeface="+mj-lt"/>
                <a:ea typeface="Calibri" panose="020F0502020204030204" pitchFamily="34" charset="0"/>
                <a:cs typeface="Vrinda" panose="020B0502040204020203" pitchFamily="34" charset="0"/>
              </a:rPr>
              <a:t>organisations</a:t>
            </a:r>
            <a:r>
              <a:rPr lang="en-US" sz="1600" dirty="0">
                <a:effectLst/>
                <a:latin typeface="+mj-lt"/>
                <a:ea typeface="Calibri" panose="020F0502020204030204" pitchFamily="34" charset="0"/>
                <a:cs typeface="Vrinda" panose="020B0502040204020203" pitchFamily="34" charset="0"/>
              </a:rPr>
              <a:t> where geographically distributed members are involved, these features are very vital in ensuring that every member gets equal chances to participate and eliminates scheduling inconveniences. The document also mentions that the integrated search bar proved useful as it allows one to find potential participants quickly and make sure that the chosen meeting time would fit his/her overall availability. This action holds importance of the procedural importance of time coordination in collaborative digital spaces, which supports the importance of accuracy and careful scheduling behavior.</a:t>
            </a:r>
            <a:endParaRPr lang="en-US" sz="1600" dirty="0">
              <a:latin typeface="+mj-lt"/>
            </a:endParaRPr>
          </a:p>
        </p:txBody>
      </p:sp>
      <p:sp>
        <p:nvSpPr>
          <p:cNvPr id="23" name="Rectangle 22">
            <a:extLst>
              <a:ext uri="{FF2B5EF4-FFF2-40B4-BE49-F238E27FC236}">
                <a16:creationId xmlns:a16="http://schemas.microsoft.com/office/drawing/2014/main" id="{6F644C28-C5DF-99DE-E863-3E003A260878}"/>
              </a:ext>
            </a:extLst>
          </p:cNvPr>
          <p:cNvSpPr/>
          <p:nvPr/>
        </p:nvSpPr>
        <p:spPr>
          <a:xfrm>
            <a:off x="7267113" y="10688893"/>
            <a:ext cx="7391441" cy="3679942"/>
          </a:xfrm>
          <a:prstGeom prst="rect">
            <a:avLst/>
          </a:prstGeom>
        </p:spPr>
        <p:style>
          <a:lnRef idx="1">
            <a:schemeClr val="accent4"/>
          </a:lnRef>
          <a:fillRef idx="3">
            <a:schemeClr val="accent4"/>
          </a:fillRef>
          <a:effectRef idx="2">
            <a:schemeClr val="accent4"/>
          </a:effectRef>
          <a:fontRef idx="minor">
            <a:schemeClr val="lt1"/>
          </a:fontRef>
        </p:style>
        <p:txBody>
          <a:bodyPr rtlCol="0" anchor="ctr"/>
          <a:lstStyle/>
          <a:p>
            <a:pPr algn="just"/>
            <a:r>
              <a:rPr lang="en-US" sz="1600" dirty="0">
                <a:effectLst/>
                <a:latin typeface="+mj-lt"/>
                <a:ea typeface="Calibri" panose="020F0502020204030204" pitchFamily="34" charset="0"/>
                <a:cs typeface="Vrinda" panose="020B0502040204020203" pitchFamily="34" charset="0"/>
              </a:rPr>
              <a:t>The third stage revolves around the invitation of the meeting attendees. Through the search bar, users are allowed to enter names or email addresses on which Teams automatically finds corresponding contacts in the </a:t>
            </a:r>
            <a:r>
              <a:rPr lang="en-US" sz="1600" dirty="0" err="1">
                <a:effectLst/>
                <a:latin typeface="+mj-lt"/>
                <a:ea typeface="Calibri" panose="020F0502020204030204" pitchFamily="34" charset="0"/>
                <a:cs typeface="Vrinda" panose="020B0502040204020203" pitchFamily="34" charset="0"/>
              </a:rPr>
              <a:t>organisation</a:t>
            </a:r>
            <a:r>
              <a:rPr lang="en-US" sz="1600" dirty="0">
                <a:effectLst/>
                <a:latin typeface="+mj-lt"/>
                <a:ea typeface="Calibri" panose="020F0502020204030204" pitchFamily="34" charset="0"/>
                <a:cs typeface="Vrinda" panose="020B0502040204020203" pitchFamily="34" charset="0"/>
              </a:rPr>
              <a:t> address book. This feature helps in efficiency and minimizes the chances of entry mistakes that are usually caused by manual entries and the accessibility of participants </a:t>
            </a:r>
            <a:r>
              <a:rPr lang="en-US" sz="1600" dirty="0">
                <a:solidFill>
                  <a:schemeClr val="bg1"/>
                </a:solidFill>
                <a:effectLst/>
                <a:latin typeface="+mj-lt"/>
                <a:ea typeface="Calibri" panose="020F0502020204030204" pitchFamily="34" charset="0"/>
                <a:cs typeface="Vrinda" panose="020B0502040204020203" pitchFamily="34" charset="0"/>
              </a:rPr>
              <a:t>(</a:t>
            </a:r>
            <a:r>
              <a:rPr lang="en-US" sz="1600" spc="44" dirty="0" err="1">
                <a:solidFill>
                  <a:schemeClr val="bg1"/>
                </a:solidFill>
                <a:latin typeface="+mj-lt"/>
                <a:ea typeface="Glacial Indifference"/>
                <a:cs typeface="Glacial Indifference"/>
                <a:sym typeface="Glacial Indifference"/>
              </a:rPr>
              <a:t>Changder</a:t>
            </a:r>
            <a:r>
              <a:rPr lang="en-US" sz="1600" spc="44" dirty="0">
                <a:solidFill>
                  <a:schemeClr val="bg1"/>
                </a:solidFill>
                <a:latin typeface="+mj-lt"/>
                <a:ea typeface="Glacial Indifference"/>
                <a:cs typeface="Glacial Indifference"/>
                <a:sym typeface="Glacial Indifference"/>
              </a:rPr>
              <a:t>, 2024</a:t>
            </a:r>
            <a:r>
              <a:rPr lang="en-US" sz="1600" dirty="0">
                <a:solidFill>
                  <a:schemeClr val="bg1"/>
                </a:solidFill>
                <a:effectLst/>
                <a:latin typeface="+mj-lt"/>
                <a:ea typeface="Calibri" panose="020F0502020204030204" pitchFamily="34" charset="0"/>
                <a:cs typeface="Vrinda" panose="020B0502040204020203" pitchFamily="34" charset="0"/>
              </a:rPr>
              <a:t>). </a:t>
            </a:r>
            <a:r>
              <a:rPr lang="en-US" sz="1600" dirty="0">
                <a:effectLst/>
                <a:latin typeface="+mj-lt"/>
                <a:ea typeface="Calibri" panose="020F0502020204030204" pitchFamily="34" charset="0"/>
                <a:cs typeface="Vrinda" panose="020B0502040204020203" pitchFamily="34" charset="0"/>
              </a:rPr>
              <a:t>In case of meetings with bigger teams or teams that are recurrent, the system also supports distribution lists or a preset group structure, which makes the invitation process even easier. The report highlights that quick identification of the attendees is not just a convenience but a strategic factor that contributes to the smoothness of the planning process allowing conducting meetings with minimum administrative overheads. Proper selection of the participants helps to make the meeting environment meaningful and in line with the goals.</a:t>
            </a:r>
            <a:endParaRPr lang="en-US" sz="1600" dirty="0">
              <a:latin typeface="+mj-lt"/>
            </a:endParaRPr>
          </a:p>
        </p:txBody>
      </p:sp>
      <p:sp>
        <p:nvSpPr>
          <p:cNvPr id="24" name="Rectangle 23">
            <a:extLst>
              <a:ext uri="{FF2B5EF4-FFF2-40B4-BE49-F238E27FC236}">
                <a16:creationId xmlns:a16="http://schemas.microsoft.com/office/drawing/2014/main" id="{F02BEE00-735D-1341-21DD-F8DE4C2B9459}"/>
              </a:ext>
            </a:extLst>
          </p:cNvPr>
          <p:cNvSpPr/>
          <p:nvPr/>
        </p:nvSpPr>
        <p:spPr>
          <a:xfrm>
            <a:off x="7260881" y="14530754"/>
            <a:ext cx="7391441" cy="2751485"/>
          </a:xfrm>
          <a:prstGeom prst="rect">
            <a:avLst/>
          </a:prstGeom>
        </p:spPr>
        <p:style>
          <a:lnRef idx="1">
            <a:schemeClr val="accent4"/>
          </a:lnRef>
          <a:fillRef idx="3">
            <a:schemeClr val="accent4"/>
          </a:fillRef>
          <a:effectRef idx="2">
            <a:schemeClr val="accent4"/>
          </a:effectRef>
          <a:fontRef idx="minor">
            <a:schemeClr val="lt1"/>
          </a:fontRef>
        </p:style>
        <p:txBody>
          <a:bodyPr rtlCol="0" anchor="ctr"/>
          <a:lstStyle/>
          <a:p>
            <a:pPr algn="just"/>
            <a:r>
              <a:rPr lang="en-US" sz="1600" dirty="0">
                <a:effectLst/>
                <a:latin typeface="+mj-lt"/>
                <a:ea typeface="Calibri" panose="020F0502020204030204" pitchFamily="34" charset="0"/>
                <a:cs typeface="Vrinda" panose="020B0502040204020203" pitchFamily="34" charset="0"/>
              </a:rPr>
              <a:t>The fourth and most elaborate phase is to adjust meeting options which dictate how participants will join and interact in the meeting. The lobby settings configuration is one of the main options that are pointed out in the document. Lobby controls enable the </a:t>
            </a:r>
            <a:r>
              <a:rPr lang="en-US" sz="1600" dirty="0" err="1">
                <a:effectLst/>
                <a:latin typeface="+mj-lt"/>
                <a:ea typeface="Calibri" panose="020F0502020204030204" pitchFamily="34" charset="0"/>
                <a:cs typeface="Vrinda" panose="020B0502040204020203" pitchFamily="34" charset="0"/>
              </a:rPr>
              <a:t>organisers</a:t>
            </a:r>
            <a:r>
              <a:rPr lang="en-US" sz="1600" dirty="0">
                <a:effectLst/>
                <a:latin typeface="+mj-lt"/>
                <a:ea typeface="Calibri" panose="020F0502020204030204" pitchFamily="34" charset="0"/>
                <a:cs typeface="Vrinda" panose="020B0502040204020203" pitchFamily="34" charset="0"/>
              </a:rPr>
              <a:t> to control access to meetings whereby participants are denied access to the meeting unless they are approved manually (Vandome,2012). As an example, members of an internal user can be allowed to access the site instantly, but external visitors or guests might need extra checks. Such control is especially significant to preserve sensitive discussions and control the confidentiality as well as to preserve the standards of </a:t>
            </a:r>
            <a:r>
              <a:rPr lang="en-US" sz="1600" dirty="0" err="1">
                <a:effectLst/>
                <a:latin typeface="+mj-lt"/>
                <a:ea typeface="Calibri" panose="020F0502020204030204" pitchFamily="34" charset="0"/>
                <a:cs typeface="Vrinda" panose="020B0502040204020203" pitchFamily="34" charset="0"/>
              </a:rPr>
              <a:t>organisational</a:t>
            </a:r>
            <a:r>
              <a:rPr lang="en-US" sz="1600" dirty="0">
                <a:effectLst/>
                <a:latin typeface="+mj-lt"/>
                <a:ea typeface="Calibri" panose="020F0502020204030204" pitchFamily="34" charset="0"/>
                <a:cs typeface="Vrinda" panose="020B0502040204020203" pitchFamily="34" charset="0"/>
              </a:rPr>
              <a:t> security.</a:t>
            </a:r>
            <a:endParaRPr lang="en-US" sz="1600" dirty="0">
              <a:latin typeface="+mj-lt"/>
            </a:endParaRPr>
          </a:p>
        </p:txBody>
      </p:sp>
      <p:sp>
        <p:nvSpPr>
          <p:cNvPr id="26" name="TextBox 20">
            <a:extLst>
              <a:ext uri="{FF2B5EF4-FFF2-40B4-BE49-F238E27FC236}">
                <a16:creationId xmlns:a16="http://schemas.microsoft.com/office/drawing/2014/main" id="{C801C1BA-6107-79E6-9B37-E2F66CF5DEDC}"/>
              </a:ext>
            </a:extLst>
          </p:cNvPr>
          <p:cNvSpPr txBox="1"/>
          <p:nvPr/>
        </p:nvSpPr>
        <p:spPr>
          <a:xfrm>
            <a:off x="546061" y="17399832"/>
            <a:ext cx="14185706" cy="1820627"/>
          </a:xfrm>
          <a:prstGeom prst="rect">
            <a:avLst/>
          </a:prstGeom>
        </p:spPr>
        <p:txBody>
          <a:bodyPr wrap="square" lIns="0" tIns="0" rIns="0" bIns="0" rtlCol="0" anchor="t">
            <a:spAutoFit/>
          </a:bodyPr>
          <a:lstStyle/>
          <a:p>
            <a:pPr algn="just">
              <a:lnSpc>
                <a:spcPts val="2862"/>
              </a:lnSpc>
            </a:pPr>
            <a:r>
              <a:rPr lang="en-US" sz="1400" spc="44" dirty="0">
                <a:solidFill>
                  <a:srgbClr val="00477F"/>
                </a:solidFill>
                <a:latin typeface="+mj-lt"/>
                <a:ea typeface="Glacial Indifference"/>
                <a:cs typeface="Glacial Indifference"/>
                <a:sym typeface="Glacial Indifference"/>
              </a:rPr>
              <a:t>In addition to the entry control, the meeting options enable </a:t>
            </a:r>
            <a:r>
              <a:rPr lang="en-US" sz="1400" spc="44" dirty="0" err="1">
                <a:solidFill>
                  <a:srgbClr val="00477F"/>
                </a:solidFill>
                <a:latin typeface="+mj-lt"/>
                <a:ea typeface="Glacial Indifference"/>
                <a:cs typeface="Glacial Indifference"/>
                <a:sym typeface="Glacial Indifference"/>
              </a:rPr>
              <a:t>organisers</a:t>
            </a:r>
            <a:r>
              <a:rPr lang="en-US" sz="1400" spc="44" dirty="0">
                <a:solidFill>
                  <a:srgbClr val="00477F"/>
                </a:solidFill>
                <a:latin typeface="+mj-lt"/>
                <a:ea typeface="Glacial Indifference"/>
                <a:cs typeface="Glacial Indifference"/>
                <a:sym typeface="Glacial Indifference"/>
              </a:rPr>
              <a:t> to customize the roles of the participants- differentiating between presenters and the attendees. Presenters can share screens, free speak, or control meeting features, whereas the attendees can listen or participate when allowed. Other settings have also been taken into consideration like microphone permissions, content-sharing rights, other </a:t>
            </a:r>
            <a:r>
              <a:rPr lang="en-US" sz="1400" spc="44" dirty="0" err="1">
                <a:solidFill>
                  <a:srgbClr val="00477F"/>
                </a:solidFill>
                <a:latin typeface="+mj-lt"/>
                <a:ea typeface="Glacial Indifference"/>
                <a:cs typeface="Glacial Indifference"/>
                <a:sym typeface="Glacial Indifference"/>
              </a:rPr>
              <a:t>behavioural</a:t>
            </a:r>
            <a:r>
              <a:rPr lang="en-US" sz="1400" spc="44" dirty="0">
                <a:solidFill>
                  <a:srgbClr val="00477F"/>
                </a:solidFill>
                <a:latin typeface="+mj-lt"/>
                <a:ea typeface="Glacial Indifference"/>
                <a:cs typeface="Glacial Indifference"/>
                <a:sym typeface="Glacial Indifference"/>
              </a:rPr>
              <a:t> controls which are meant to maintain a well-organized and distraction-free meeting. According to the document, these customizable settings are required to create a well-organized, highly controlled virtual meeting environment, which can contain informal collaborative meetings, as well as formal professional meetings.</a:t>
            </a:r>
          </a:p>
        </p:txBody>
      </p:sp>
      <p:sp>
        <p:nvSpPr>
          <p:cNvPr id="25" name="TextBox 20">
            <a:extLst>
              <a:ext uri="{FF2B5EF4-FFF2-40B4-BE49-F238E27FC236}">
                <a16:creationId xmlns:a16="http://schemas.microsoft.com/office/drawing/2014/main" id="{0BB5D2E9-9FEA-436C-A787-BD523C8CF402}"/>
              </a:ext>
            </a:extLst>
          </p:cNvPr>
          <p:cNvSpPr txBox="1"/>
          <p:nvPr/>
        </p:nvSpPr>
        <p:spPr>
          <a:xfrm>
            <a:off x="483698" y="19716811"/>
            <a:ext cx="14185706" cy="1508105"/>
          </a:xfrm>
          <a:prstGeom prst="rect">
            <a:avLst/>
          </a:prstGeom>
        </p:spPr>
        <p:txBody>
          <a:bodyPr wrap="square" lIns="0" tIns="0" rIns="0" bIns="0" rtlCol="0" anchor="t">
            <a:spAutoFit/>
          </a:bodyPr>
          <a:lstStyle/>
          <a:p>
            <a:pPr algn="just"/>
            <a:r>
              <a:rPr lang="en-US" sz="1400" b="1" spc="44" dirty="0">
                <a:solidFill>
                  <a:srgbClr val="00477F"/>
                </a:solidFill>
                <a:latin typeface="+mj-lt"/>
                <a:ea typeface="Glacial Indifference"/>
                <a:cs typeface="Glacial Indifference"/>
                <a:sym typeface="Glacial Indifference"/>
              </a:rPr>
              <a:t>References</a:t>
            </a:r>
          </a:p>
          <a:p>
            <a:pPr algn="just"/>
            <a:r>
              <a:rPr lang="en-US" sz="1400" spc="44" dirty="0">
                <a:solidFill>
                  <a:srgbClr val="00477F"/>
                </a:solidFill>
                <a:latin typeface="+mj-lt"/>
                <a:ea typeface="Glacial Indifference"/>
                <a:cs typeface="Glacial Indifference"/>
                <a:sym typeface="Glacial Indifference"/>
              </a:rPr>
              <a:t>Khan, S.A. and </a:t>
            </a:r>
            <a:r>
              <a:rPr lang="en-US" sz="1400" spc="44" dirty="0" err="1">
                <a:solidFill>
                  <a:srgbClr val="00477F"/>
                </a:solidFill>
                <a:latin typeface="+mj-lt"/>
                <a:ea typeface="Glacial Indifference"/>
                <a:cs typeface="Glacial Indifference"/>
                <a:sym typeface="Glacial Indifference"/>
              </a:rPr>
              <a:t>Magd</a:t>
            </a:r>
            <a:r>
              <a:rPr lang="en-US" sz="1400" spc="44" dirty="0">
                <a:solidFill>
                  <a:srgbClr val="00477F"/>
                </a:solidFill>
                <a:latin typeface="+mj-lt"/>
                <a:ea typeface="Glacial Indifference"/>
                <a:cs typeface="Glacial Indifference"/>
                <a:sym typeface="Glacial Indifference"/>
              </a:rPr>
              <a:t>, H. (2021) 'EMPIRICAL EXAMINATION OF MS TEAMS IN CONDUCTING WEBINAR: EVIDENCE FROM INTERNATIONAL ONLINE PROGRAM CONDUCTED IN OMAN,' Journal of Content Community and Communication, 14(8), pp. 159–175. https://doi.org/10.31620/jccc.12.21/13.</a:t>
            </a:r>
          </a:p>
          <a:p>
            <a:pPr algn="just"/>
            <a:r>
              <a:rPr lang="en-US" sz="1400" spc="44" dirty="0" err="1">
                <a:solidFill>
                  <a:srgbClr val="00477F"/>
                </a:solidFill>
                <a:latin typeface="+mj-lt"/>
                <a:ea typeface="Glacial Indifference"/>
                <a:cs typeface="Glacial Indifference"/>
                <a:sym typeface="Glacial Indifference"/>
              </a:rPr>
              <a:t>Changder</a:t>
            </a:r>
            <a:r>
              <a:rPr lang="en-US" sz="1400" spc="44" dirty="0">
                <a:solidFill>
                  <a:srgbClr val="00477F"/>
                </a:solidFill>
                <a:latin typeface="+mj-lt"/>
                <a:ea typeface="Glacial Indifference"/>
                <a:cs typeface="Glacial Indifference"/>
                <a:sym typeface="Glacial Indifference"/>
              </a:rPr>
              <a:t>, N. (2024) MICROSOFT TEAMS: THE AMAZING QUIZ BOOK. CHANGDER OUTLINE.</a:t>
            </a:r>
          </a:p>
          <a:p>
            <a:pPr algn="just"/>
            <a:r>
              <a:rPr lang="en-US" sz="1400" spc="44" dirty="0" err="1">
                <a:solidFill>
                  <a:srgbClr val="00477F"/>
                </a:solidFill>
                <a:latin typeface="+mj-lt"/>
                <a:ea typeface="Glacial Indifference"/>
                <a:cs typeface="Glacial Indifference"/>
                <a:sym typeface="Glacial Indifference"/>
              </a:rPr>
              <a:t>Vandome</a:t>
            </a:r>
            <a:r>
              <a:rPr lang="en-US" sz="1400" spc="44" dirty="0">
                <a:solidFill>
                  <a:srgbClr val="00477F"/>
                </a:solidFill>
                <a:latin typeface="+mj-lt"/>
                <a:ea typeface="Glacial Indifference"/>
                <a:cs typeface="Glacial Indifference"/>
                <a:sym typeface="Glacial Indifference"/>
              </a:rPr>
              <a:t>, N. (2021) Microsoft Teams in easy steps. In Easy Steps.</a:t>
            </a:r>
          </a:p>
          <a:p>
            <a:pPr algn="just"/>
            <a:r>
              <a:rPr lang="en-US" sz="1400" spc="44" dirty="0" err="1">
                <a:solidFill>
                  <a:srgbClr val="00477F"/>
                </a:solidFill>
                <a:latin typeface="+mj-lt"/>
                <a:ea typeface="Glacial Indifference"/>
                <a:cs typeface="Glacial Indifference"/>
                <a:sym typeface="Glacial Indifference"/>
              </a:rPr>
              <a:t>Florjančič</a:t>
            </a:r>
            <a:r>
              <a:rPr lang="en-US" sz="1400" spc="44" dirty="0">
                <a:solidFill>
                  <a:srgbClr val="00477F"/>
                </a:solidFill>
                <a:latin typeface="+mj-lt"/>
                <a:ea typeface="Glacial Indifference"/>
                <a:cs typeface="Glacial Indifference"/>
                <a:sym typeface="Glacial Indifference"/>
              </a:rPr>
              <a:t>, V. and </a:t>
            </a:r>
            <a:r>
              <a:rPr lang="en-US" sz="1400" spc="44" dirty="0" err="1">
                <a:solidFill>
                  <a:srgbClr val="00477F"/>
                </a:solidFill>
                <a:latin typeface="+mj-lt"/>
                <a:ea typeface="Glacial Indifference"/>
                <a:cs typeface="Glacial Indifference"/>
                <a:sym typeface="Glacial Indifference"/>
              </a:rPr>
              <a:t>Wiechetek</a:t>
            </a:r>
            <a:r>
              <a:rPr lang="en-US" sz="1400" spc="44" dirty="0">
                <a:solidFill>
                  <a:srgbClr val="00477F"/>
                </a:solidFill>
                <a:latin typeface="+mj-lt"/>
                <a:ea typeface="Glacial Indifference"/>
                <a:cs typeface="Glacial Indifference"/>
                <a:sym typeface="Glacial Indifference"/>
              </a:rPr>
              <a:t>, Ł. (2022) 'Using Moodle and MS Teams in higher education - a comparative study,' International Journal of Innovation and Learning, 31(2), p. 264. https://doi.org/10.1504/ijil.2022.120650.</a:t>
            </a:r>
          </a:p>
        </p:txBody>
      </p:sp>
    </p:spTree>
    <p:extLst>
      <p:ext uri="{BB962C8B-B14F-4D97-AF65-F5344CB8AC3E}">
        <p14:creationId xmlns:p14="http://schemas.microsoft.com/office/powerpoint/2010/main" val="38198571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TotalTime>
  <Words>1003</Words>
  <Application>Microsoft Office PowerPoint</Application>
  <PresentationFormat>Custom</PresentationFormat>
  <Paragraphs>30</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Roboto Condensed Bold</vt:lpstr>
      <vt:lpstr>Vrinda</vt:lpstr>
      <vt:lpstr>Arial</vt:lpstr>
      <vt:lpstr>Calibri</vt:lpstr>
      <vt:lpstr>Glacial Indifference</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Infographic on Creating a Teams Meeting</dc:title>
  <dc:creator>USER</dc:creator>
  <dc:description>Modern infographic outlining five steps to create a Teams meeting, featuring a calm color palette and crisp icons for each step.</dc:description>
  <cp:lastModifiedBy>Moorche</cp:lastModifiedBy>
  <cp:revision>6</cp:revision>
  <dcterms:created xsi:type="dcterms:W3CDTF">2006-08-16T00:00:00Z</dcterms:created>
  <dcterms:modified xsi:type="dcterms:W3CDTF">2025-11-23T19:11:38Z</dcterms:modified>
  <dc:identifier>DAG5bm79QS4</dc:identifier>
</cp:coreProperties>
</file>