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68" r:id="rId1"/>
  </p:sldMasterIdLst>
  <p:notesMasterIdLst>
    <p:notesMasterId r:id="rId22"/>
  </p:notesMasterIdLst>
  <p:sldIdLst>
    <p:sldId id="256" r:id="rId2"/>
    <p:sldId id="313" r:id="rId3"/>
    <p:sldId id="314" r:id="rId4"/>
    <p:sldId id="315" r:id="rId5"/>
    <p:sldId id="316" r:id="rId6"/>
    <p:sldId id="317" r:id="rId7"/>
    <p:sldId id="318" r:id="rId8"/>
    <p:sldId id="319" r:id="rId9"/>
    <p:sldId id="320" r:id="rId10"/>
    <p:sldId id="321" r:id="rId11"/>
    <p:sldId id="322" r:id="rId12"/>
    <p:sldId id="323" r:id="rId13"/>
    <p:sldId id="324" r:id="rId14"/>
    <p:sldId id="325" r:id="rId15"/>
    <p:sldId id="326" r:id="rId16"/>
    <p:sldId id="328" r:id="rId17"/>
    <p:sldId id="329" r:id="rId18"/>
    <p:sldId id="330" r:id="rId19"/>
    <p:sldId id="331" r:id="rId20"/>
    <p:sldId id="31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162"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0911D3-D822-4C52-AB52-89F365C889C0}" type="doc">
      <dgm:prSet loTypeId="urn:microsoft.com/office/officeart/2005/8/layout/hProcess9" loCatId="process" qsTypeId="urn:microsoft.com/office/officeart/2005/8/quickstyle/simple1" qsCatId="simple" csTypeId="urn:microsoft.com/office/officeart/2005/8/colors/accent1_1" csCatId="accent1" phldr="1"/>
      <dgm:spPr/>
    </dgm:pt>
    <dgm:pt modelId="{325B3394-033E-4BEE-A56A-269508BF6752}">
      <dgm:prSet phldrT="[Text]"/>
      <dgm:spPr/>
      <dgm:t>
        <a:bodyPr/>
        <a:lstStyle/>
        <a:p>
          <a:r>
            <a:rPr lang="en-GB">
              <a:latin typeface="Times New Roman" panose="02020603050405020304" pitchFamily="18" charset="0"/>
              <a:cs typeface="Times New Roman" panose="02020603050405020304" pitchFamily="18" charset="0"/>
            </a:rPr>
            <a:t>Increase Of The Overall Level Of Public Knowledge</a:t>
          </a:r>
          <a:endParaRPr lang="en-IN">
            <a:latin typeface="Times New Roman" panose="02020603050405020304" pitchFamily="18" charset="0"/>
            <a:cs typeface="Times New Roman" panose="02020603050405020304" pitchFamily="18" charset="0"/>
          </a:endParaRPr>
        </a:p>
      </dgm:t>
    </dgm:pt>
    <dgm:pt modelId="{5F43D98D-5C59-4D10-86CE-192780A38D3B}" type="parTrans" cxnId="{47E2E801-04E6-4844-9B32-559BB4E92013}">
      <dgm:prSet/>
      <dgm:spPr/>
      <dgm:t>
        <a:bodyPr/>
        <a:lstStyle/>
        <a:p>
          <a:endParaRPr lang="en-IN"/>
        </a:p>
      </dgm:t>
    </dgm:pt>
    <dgm:pt modelId="{1C732B36-C07E-4901-9D4C-FCCE48A1C993}" type="sibTrans" cxnId="{47E2E801-04E6-4844-9B32-559BB4E92013}">
      <dgm:prSet/>
      <dgm:spPr/>
      <dgm:t>
        <a:bodyPr/>
        <a:lstStyle/>
        <a:p>
          <a:endParaRPr lang="en-IN"/>
        </a:p>
      </dgm:t>
    </dgm:pt>
    <dgm:pt modelId="{C92F504A-CC46-4AFD-8C53-3B2D7AAA8401}">
      <dgm:prSet phldrT="[Text]"/>
      <dgm:spPr/>
      <dgm:t>
        <a:bodyPr/>
        <a:lstStyle/>
        <a:p>
          <a:r>
            <a:rPr lang="en-GB">
              <a:latin typeface="Times New Roman" panose="02020603050405020304" pitchFamily="18" charset="0"/>
              <a:cs typeface="Times New Roman" panose="02020603050405020304" pitchFamily="18" charset="0"/>
            </a:rPr>
            <a:t>Early Diagnosis</a:t>
          </a:r>
          <a:endParaRPr lang="en-IN">
            <a:latin typeface="Times New Roman" panose="02020603050405020304" pitchFamily="18" charset="0"/>
            <a:cs typeface="Times New Roman" panose="02020603050405020304" pitchFamily="18" charset="0"/>
          </a:endParaRPr>
        </a:p>
      </dgm:t>
    </dgm:pt>
    <dgm:pt modelId="{35C50BD7-F9AF-405D-8C7E-8C7C0C46B3C9}" type="parTrans" cxnId="{8AC913C9-55B1-4926-9A5F-82AA666C9A84}">
      <dgm:prSet/>
      <dgm:spPr/>
      <dgm:t>
        <a:bodyPr/>
        <a:lstStyle/>
        <a:p>
          <a:endParaRPr lang="en-IN"/>
        </a:p>
      </dgm:t>
    </dgm:pt>
    <dgm:pt modelId="{E65CD18C-83E2-4D1C-A890-49380E2A989D}" type="sibTrans" cxnId="{8AC913C9-55B1-4926-9A5F-82AA666C9A84}">
      <dgm:prSet/>
      <dgm:spPr/>
      <dgm:t>
        <a:bodyPr/>
        <a:lstStyle/>
        <a:p>
          <a:endParaRPr lang="en-IN"/>
        </a:p>
      </dgm:t>
    </dgm:pt>
    <dgm:pt modelId="{AC41FC18-C511-4A2E-9560-7095F2A2500A}">
      <dgm:prSet phldrT="[Text]"/>
      <dgm:spPr/>
      <dgm:t>
        <a:bodyPr/>
        <a:lstStyle/>
        <a:p>
          <a:r>
            <a:rPr lang="en-GB">
              <a:latin typeface="Times New Roman" panose="02020603050405020304" pitchFamily="18" charset="0"/>
              <a:cs typeface="Times New Roman" panose="02020603050405020304" pitchFamily="18" charset="0"/>
            </a:rPr>
            <a:t>The Continuity Of Long-term Care</a:t>
          </a:r>
          <a:endParaRPr lang="en-IN">
            <a:latin typeface="Times New Roman" panose="02020603050405020304" pitchFamily="18" charset="0"/>
            <a:cs typeface="Times New Roman" panose="02020603050405020304" pitchFamily="18" charset="0"/>
          </a:endParaRPr>
        </a:p>
      </dgm:t>
    </dgm:pt>
    <dgm:pt modelId="{5A91500C-4694-472C-B507-E9E49E5A9E22}" type="parTrans" cxnId="{5651BAED-8CC1-4DB1-913B-CB23FBB7259E}">
      <dgm:prSet/>
      <dgm:spPr/>
      <dgm:t>
        <a:bodyPr/>
        <a:lstStyle/>
        <a:p>
          <a:endParaRPr lang="en-IN"/>
        </a:p>
      </dgm:t>
    </dgm:pt>
    <dgm:pt modelId="{10801E4D-2C88-4117-B10B-9A2EECAE5B18}" type="sibTrans" cxnId="{5651BAED-8CC1-4DB1-913B-CB23FBB7259E}">
      <dgm:prSet/>
      <dgm:spPr/>
      <dgm:t>
        <a:bodyPr/>
        <a:lstStyle/>
        <a:p>
          <a:endParaRPr lang="en-IN"/>
        </a:p>
      </dgm:t>
    </dgm:pt>
    <dgm:pt modelId="{367FDC15-2F75-46FA-9C26-AC64A5677A96}">
      <dgm:prSet phldrT="[Text]"/>
      <dgm:spPr/>
      <dgm:t>
        <a:bodyPr/>
        <a:lstStyle/>
        <a:p>
          <a:r>
            <a:rPr lang="en-GB">
              <a:latin typeface="Times New Roman" panose="02020603050405020304" pitchFamily="18" charset="0"/>
              <a:cs typeface="Times New Roman" panose="02020603050405020304" pitchFamily="18" charset="0"/>
            </a:rPr>
            <a:t>The Improved Accessibility Of Medical Services</a:t>
          </a:r>
          <a:endParaRPr lang="en-IN">
            <a:latin typeface="Times New Roman" panose="02020603050405020304" pitchFamily="18" charset="0"/>
            <a:cs typeface="Times New Roman" panose="02020603050405020304" pitchFamily="18" charset="0"/>
          </a:endParaRPr>
        </a:p>
      </dgm:t>
    </dgm:pt>
    <dgm:pt modelId="{6C79625F-BC6D-4120-824F-0FEBDFD61E3C}" type="parTrans" cxnId="{3C6177AE-1DC0-4E59-8055-48619CC61F5C}">
      <dgm:prSet/>
      <dgm:spPr/>
      <dgm:t>
        <a:bodyPr/>
        <a:lstStyle/>
        <a:p>
          <a:endParaRPr lang="en-IN"/>
        </a:p>
      </dgm:t>
    </dgm:pt>
    <dgm:pt modelId="{7F8EDD87-B635-4BBA-9B6C-5CCFFB5FD049}" type="sibTrans" cxnId="{3C6177AE-1DC0-4E59-8055-48619CC61F5C}">
      <dgm:prSet/>
      <dgm:spPr/>
      <dgm:t>
        <a:bodyPr/>
        <a:lstStyle/>
        <a:p>
          <a:endParaRPr lang="en-IN"/>
        </a:p>
      </dgm:t>
    </dgm:pt>
    <dgm:pt modelId="{9C66F805-D369-4C03-834F-9900B30DE47E}">
      <dgm:prSet phldrT="[Text]"/>
      <dgm:spPr/>
      <dgm:t>
        <a:bodyPr/>
        <a:lstStyle/>
        <a:p>
          <a:r>
            <a:rPr lang="en-GB">
              <a:latin typeface="Times New Roman" panose="02020603050405020304" pitchFamily="18" charset="0"/>
              <a:cs typeface="Times New Roman" panose="02020603050405020304" pitchFamily="18" charset="0"/>
            </a:rPr>
            <a:t>The Continuity Of Financial Support In The Direction Of Research</a:t>
          </a:r>
          <a:endParaRPr lang="en-IN">
            <a:latin typeface="Times New Roman" panose="02020603050405020304" pitchFamily="18" charset="0"/>
            <a:cs typeface="Times New Roman" panose="02020603050405020304" pitchFamily="18" charset="0"/>
          </a:endParaRPr>
        </a:p>
      </dgm:t>
    </dgm:pt>
    <dgm:pt modelId="{A565AA99-9ED6-4813-86CD-4F665BCD5970}" type="parTrans" cxnId="{8CD51B92-C886-479F-95B7-E59F1D23BA5E}">
      <dgm:prSet/>
      <dgm:spPr/>
      <dgm:t>
        <a:bodyPr/>
        <a:lstStyle/>
        <a:p>
          <a:endParaRPr lang="en-IN"/>
        </a:p>
      </dgm:t>
    </dgm:pt>
    <dgm:pt modelId="{A292C9EF-76D7-4E7C-9668-04E8FE38F5A8}" type="sibTrans" cxnId="{8CD51B92-C886-479F-95B7-E59F1D23BA5E}">
      <dgm:prSet/>
      <dgm:spPr/>
      <dgm:t>
        <a:bodyPr/>
        <a:lstStyle/>
        <a:p>
          <a:endParaRPr lang="en-IN"/>
        </a:p>
      </dgm:t>
    </dgm:pt>
    <dgm:pt modelId="{FAD50845-DAC2-4A2E-8AE9-3E14389601D5}">
      <dgm:prSet phldrT="[Text]"/>
      <dgm:spPr/>
      <dgm:t>
        <a:bodyPr/>
        <a:lstStyle/>
        <a:p>
          <a:r>
            <a:rPr lang="en-GB">
              <a:latin typeface="Times New Roman" panose="02020603050405020304" pitchFamily="18" charset="0"/>
              <a:cs typeface="Times New Roman" panose="02020603050405020304" pitchFamily="18" charset="0"/>
            </a:rPr>
            <a:t>The Control Of Lifestyle Factors And Social Risk Issues </a:t>
          </a:r>
          <a:endParaRPr lang="en-IN">
            <a:latin typeface="Times New Roman" panose="02020603050405020304" pitchFamily="18" charset="0"/>
            <a:cs typeface="Times New Roman" panose="02020603050405020304" pitchFamily="18" charset="0"/>
          </a:endParaRPr>
        </a:p>
      </dgm:t>
    </dgm:pt>
    <dgm:pt modelId="{5AC1D334-8543-411B-82CF-A30F77405CA8}" type="parTrans" cxnId="{256E5821-26A8-4D98-9F1E-8281B8DFCC86}">
      <dgm:prSet/>
      <dgm:spPr/>
      <dgm:t>
        <a:bodyPr/>
        <a:lstStyle/>
        <a:p>
          <a:endParaRPr lang="en-IN"/>
        </a:p>
      </dgm:t>
    </dgm:pt>
    <dgm:pt modelId="{F8CC4C68-2BD7-4761-8C11-1EF2CADAC316}" type="sibTrans" cxnId="{256E5821-26A8-4D98-9F1E-8281B8DFCC86}">
      <dgm:prSet/>
      <dgm:spPr/>
      <dgm:t>
        <a:bodyPr/>
        <a:lstStyle/>
        <a:p>
          <a:endParaRPr lang="en-IN"/>
        </a:p>
      </dgm:t>
    </dgm:pt>
    <dgm:pt modelId="{7D0ECD35-18BD-479C-8EB3-8156F2BFE38B}" type="pres">
      <dgm:prSet presAssocID="{AD0911D3-D822-4C52-AB52-89F365C889C0}" presName="CompostProcess" presStyleCnt="0">
        <dgm:presLayoutVars>
          <dgm:dir/>
          <dgm:resizeHandles val="exact"/>
        </dgm:presLayoutVars>
      </dgm:prSet>
      <dgm:spPr/>
    </dgm:pt>
    <dgm:pt modelId="{7249F8F3-D03F-4592-BEF0-2AE34EADBD0B}" type="pres">
      <dgm:prSet presAssocID="{AD0911D3-D822-4C52-AB52-89F365C889C0}" presName="arrow" presStyleLbl="bgShp" presStyleIdx="0" presStyleCnt="1"/>
      <dgm:spPr/>
    </dgm:pt>
    <dgm:pt modelId="{D74938A3-1FA3-4818-9635-12DCD1F952E3}" type="pres">
      <dgm:prSet presAssocID="{AD0911D3-D822-4C52-AB52-89F365C889C0}" presName="linearProcess" presStyleCnt="0"/>
      <dgm:spPr/>
    </dgm:pt>
    <dgm:pt modelId="{C8E20A4E-24BC-4566-AF42-62C233A6C2C7}" type="pres">
      <dgm:prSet presAssocID="{325B3394-033E-4BEE-A56A-269508BF6752}" presName="textNode" presStyleLbl="node1" presStyleIdx="0" presStyleCnt="6">
        <dgm:presLayoutVars>
          <dgm:bulletEnabled val="1"/>
        </dgm:presLayoutVars>
      </dgm:prSet>
      <dgm:spPr/>
    </dgm:pt>
    <dgm:pt modelId="{5E741B98-DEC3-408F-A223-137828EE8DB1}" type="pres">
      <dgm:prSet presAssocID="{1C732B36-C07E-4901-9D4C-FCCE48A1C993}" presName="sibTrans" presStyleCnt="0"/>
      <dgm:spPr/>
    </dgm:pt>
    <dgm:pt modelId="{3BF3BBF1-AC73-4362-A12F-603CBA483695}" type="pres">
      <dgm:prSet presAssocID="{C92F504A-CC46-4AFD-8C53-3B2D7AAA8401}" presName="textNode" presStyleLbl="node1" presStyleIdx="1" presStyleCnt="6">
        <dgm:presLayoutVars>
          <dgm:bulletEnabled val="1"/>
        </dgm:presLayoutVars>
      </dgm:prSet>
      <dgm:spPr/>
    </dgm:pt>
    <dgm:pt modelId="{A62F1E9B-2120-451C-8D04-31D447DFA807}" type="pres">
      <dgm:prSet presAssocID="{E65CD18C-83E2-4D1C-A890-49380E2A989D}" presName="sibTrans" presStyleCnt="0"/>
      <dgm:spPr/>
    </dgm:pt>
    <dgm:pt modelId="{A44427A7-FE3D-4CFF-95A7-1C19A7D85D0C}" type="pres">
      <dgm:prSet presAssocID="{AC41FC18-C511-4A2E-9560-7095F2A2500A}" presName="textNode" presStyleLbl="node1" presStyleIdx="2" presStyleCnt="6">
        <dgm:presLayoutVars>
          <dgm:bulletEnabled val="1"/>
        </dgm:presLayoutVars>
      </dgm:prSet>
      <dgm:spPr/>
    </dgm:pt>
    <dgm:pt modelId="{3F906E52-DFED-4110-8797-776DF29FEC25}" type="pres">
      <dgm:prSet presAssocID="{10801E4D-2C88-4117-B10B-9A2EECAE5B18}" presName="sibTrans" presStyleCnt="0"/>
      <dgm:spPr/>
    </dgm:pt>
    <dgm:pt modelId="{D034BF06-0FF4-4F0E-8E37-F77C956BA83E}" type="pres">
      <dgm:prSet presAssocID="{367FDC15-2F75-46FA-9C26-AC64A5677A96}" presName="textNode" presStyleLbl="node1" presStyleIdx="3" presStyleCnt="6">
        <dgm:presLayoutVars>
          <dgm:bulletEnabled val="1"/>
        </dgm:presLayoutVars>
      </dgm:prSet>
      <dgm:spPr/>
    </dgm:pt>
    <dgm:pt modelId="{AAA8813F-A74F-4A2E-AEA3-69D48591F84C}" type="pres">
      <dgm:prSet presAssocID="{7F8EDD87-B635-4BBA-9B6C-5CCFFB5FD049}" presName="sibTrans" presStyleCnt="0"/>
      <dgm:spPr/>
    </dgm:pt>
    <dgm:pt modelId="{EC9A909C-EBF6-4591-9BB8-14A101BF980A}" type="pres">
      <dgm:prSet presAssocID="{9C66F805-D369-4C03-834F-9900B30DE47E}" presName="textNode" presStyleLbl="node1" presStyleIdx="4" presStyleCnt="6">
        <dgm:presLayoutVars>
          <dgm:bulletEnabled val="1"/>
        </dgm:presLayoutVars>
      </dgm:prSet>
      <dgm:spPr/>
    </dgm:pt>
    <dgm:pt modelId="{E5803684-80EA-43E4-89DA-10988B36A08D}" type="pres">
      <dgm:prSet presAssocID="{A292C9EF-76D7-4E7C-9668-04E8FE38F5A8}" presName="sibTrans" presStyleCnt="0"/>
      <dgm:spPr/>
    </dgm:pt>
    <dgm:pt modelId="{89AB2A84-1950-46C7-AECE-E448451EADB8}" type="pres">
      <dgm:prSet presAssocID="{FAD50845-DAC2-4A2E-8AE9-3E14389601D5}" presName="textNode" presStyleLbl="node1" presStyleIdx="5" presStyleCnt="6">
        <dgm:presLayoutVars>
          <dgm:bulletEnabled val="1"/>
        </dgm:presLayoutVars>
      </dgm:prSet>
      <dgm:spPr/>
    </dgm:pt>
  </dgm:ptLst>
  <dgm:cxnLst>
    <dgm:cxn modelId="{47E2E801-04E6-4844-9B32-559BB4E92013}" srcId="{AD0911D3-D822-4C52-AB52-89F365C889C0}" destId="{325B3394-033E-4BEE-A56A-269508BF6752}" srcOrd="0" destOrd="0" parTransId="{5F43D98D-5C59-4D10-86CE-192780A38D3B}" sibTransId="{1C732B36-C07E-4901-9D4C-FCCE48A1C993}"/>
    <dgm:cxn modelId="{256E5821-26A8-4D98-9F1E-8281B8DFCC86}" srcId="{AD0911D3-D822-4C52-AB52-89F365C889C0}" destId="{FAD50845-DAC2-4A2E-8AE9-3E14389601D5}" srcOrd="5" destOrd="0" parTransId="{5AC1D334-8543-411B-82CF-A30F77405CA8}" sibTransId="{F8CC4C68-2BD7-4761-8C11-1EF2CADAC316}"/>
    <dgm:cxn modelId="{6EF86C2A-FF94-41AE-9569-9FB8AEA6486B}" type="presOf" srcId="{C92F504A-CC46-4AFD-8C53-3B2D7AAA8401}" destId="{3BF3BBF1-AC73-4362-A12F-603CBA483695}" srcOrd="0" destOrd="0" presId="urn:microsoft.com/office/officeart/2005/8/layout/hProcess9"/>
    <dgm:cxn modelId="{EE6D972D-0231-4031-A459-D28AECD413A8}" type="presOf" srcId="{AD0911D3-D822-4C52-AB52-89F365C889C0}" destId="{7D0ECD35-18BD-479C-8EB3-8156F2BFE38B}" srcOrd="0" destOrd="0" presId="urn:microsoft.com/office/officeart/2005/8/layout/hProcess9"/>
    <dgm:cxn modelId="{4F24F36B-9A2E-43FA-8565-73632864F4BC}" type="presOf" srcId="{FAD50845-DAC2-4A2E-8AE9-3E14389601D5}" destId="{89AB2A84-1950-46C7-AECE-E448451EADB8}" srcOrd="0" destOrd="0" presId="urn:microsoft.com/office/officeart/2005/8/layout/hProcess9"/>
    <dgm:cxn modelId="{A861B76D-C0B4-44A6-9FDE-91F86AB615E4}" type="presOf" srcId="{AC41FC18-C511-4A2E-9560-7095F2A2500A}" destId="{A44427A7-FE3D-4CFF-95A7-1C19A7D85D0C}" srcOrd="0" destOrd="0" presId="urn:microsoft.com/office/officeart/2005/8/layout/hProcess9"/>
    <dgm:cxn modelId="{8CD51B92-C886-479F-95B7-E59F1D23BA5E}" srcId="{AD0911D3-D822-4C52-AB52-89F365C889C0}" destId="{9C66F805-D369-4C03-834F-9900B30DE47E}" srcOrd="4" destOrd="0" parTransId="{A565AA99-9ED6-4813-86CD-4F665BCD5970}" sibTransId="{A292C9EF-76D7-4E7C-9668-04E8FE38F5A8}"/>
    <dgm:cxn modelId="{B26416A5-8155-4B37-B943-063EB423E28C}" type="presOf" srcId="{367FDC15-2F75-46FA-9C26-AC64A5677A96}" destId="{D034BF06-0FF4-4F0E-8E37-F77C956BA83E}" srcOrd="0" destOrd="0" presId="urn:microsoft.com/office/officeart/2005/8/layout/hProcess9"/>
    <dgm:cxn modelId="{3C6177AE-1DC0-4E59-8055-48619CC61F5C}" srcId="{AD0911D3-D822-4C52-AB52-89F365C889C0}" destId="{367FDC15-2F75-46FA-9C26-AC64A5677A96}" srcOrd="3" destOrd="0" parTransId="{6C79625F-BC6D-4120-824F-0FEBDFD61E3C}" sibTransId="{7F8EDD87-B635-4BBA-9B6C-5CCFFB5FD049}"/>
    <dgm:cxn modelId="{B1C0B0C0-682B-4756-8B0A-B3F88F45DCE8}" type="presOf" srcId="{9C66F805-D369-4C03-834F-9900B30DE47E}" destId="{EC9A909C-EBF6-4591-9BB8-14A101BF980A}" srcOrd="0" destOrd="0" presId="urn:microsoft.com/office/officeart/2005/8/layout/hProcess9"/>
    <dgm:cxn modelId="{91E3CBC4-3487-4250-B875-C872E551D446}" type="presOf" srcId="{325B3394-033E-4BEE-A56A-269508BF6752}" destId="{C8E20A4E-24BC-4566-AF42-62C233A6C2C7}" srcOrd="0" destOrd="0" presId="urn:microsoft.com/office/officeart/2005/8/layout/hProcess9"/>
    <dgm:cxn modelId="{8AC913C9-55B1-4926-9A5F-82AA666C9A84}" srcId="{AD0911D3-D822-4C52-AB52-89F365C889C0}" destId="{C92F504A-CC46-4AFD-8C53-3B2D7AAA8401}" srcOrd="1" destOrd="0" parTransId="{35C50BD7-F9AF-405D-8C7E-8C7C0C46B3C9}" sibTransId="{E65CD18C-83E2-4D1C-A890-49380E2A989D}"/>
    <dgm:cxn modelId="{5651BAED-8CC1-4DB1-913B-CB23FBB7259E}" srcId="{AD0911D3-D822-4C52-AB52-89F365C889C0}" destId="{AC41FC18-C511-4A2E-9560-7095F2A2500A}" srcOrd="2" destOrd="0" parTransId="{5A91500C-4694-472C-B507-E9E49E5A9E22}" sibTransId="{10801E4D-2C88-4117-B10B-9A2EECAE5B18}"/>
    <dgm:cxn modelId="{9C65DA33-B855-4B69-8EFC-8F74D4EBDCEF}" type="presParOf" srcId="{7D0ECD35-18BD-479C-8EB3-8156F2BFE38B}" destId="{7249F8F3-D03F-4592-BEF0-2AE34EADBD0B}" srcOrd="0" destOrd="0" presId="urn:microsoft.com/office/officeart/2005/8/layout/hProcess9"/>
    <dgm:cxn modelId="{0D1ADBD7-0FEC-4157-A3AB-8168B6F4EC88}" type="presParOf" srcId="{7D0ECD35-18BD-479C-8EB3-8156F2BFE38B}" destId="{D74938A3-1FA3-4818-9635-12DCD1F952E3}" srcOrd="1" destOrd="0" presId="urn:microsoft.com/office/officeart/2005/8/layout/hProcess9"/>
    <dgm:cxn modelId="{83E141CE-8306-4A80-AABB-E88A6326795B}" type="presParOf" srcId="{D74938A3-1FA3-4818-9635-12DCD1F952E3}" destId="{C8E20A4E-24BC-4566-AF42-62C233A6C2C7}" srcOrd="0" destOrd="0" presId="urn:microsoft.com/office/officeart/2005/8/layout/hProcess9"/>
    <dgm:cxn modelId="{8A1FAF60-817A-4450-BFD8-37F7EF97B639}" type="presParOf" srcId="{D74938A3-1FA3-4818-9635-12DCD1F952E3}" destId="{5E741B98-DEC3-408F-A223-137828EE8DB1}" srcOrd="1" destOrd="0" presId="urn:microsoft.com/office/officeart/2005/8/layout/hProcess9"/>
    <dgm:cxn modelId="{8B274DAB-ED34-4697-B622-AFA180E0149D}" type="presParOf" srcId="{D74938A3-1FA3-4818-9635-12DCD1F952E3}" destId="{3BF3BBF1-AC73-4362-A12F-603CBA483695}" srcOrd="2" destOrd="0" presId="urn:microsoft.com/office/officeart/2005/8/layout/hProcess9"/>
    <dgm:cxn modelId="{CD975CF8-7580-429B-ABEC-094C4A113121}" type="presParOf" srcId="{D74938A3-1FA3-4818-9635-12DCD1F952E3}" destId="{A62F1E9B-2120-451C-8D04-31D447DFA807}" srcOrd="3" destOrd="0" presId="urn:microsoft.com/office/officeart/2005/8/layout/hProcess9"/>
    <dgm:cxn modelId="{0A267C70-EDA6-4CE9-B019-D25343EDFFED}" type="presParOf" srcId="{D74938A3-1FA3-4818-9635-12DCD1F952E3}" destId="{A44427A7-FE3D-4CFF-95A7-1C19A7D85D0C}" srcOrd="4" destOrd="0" presId="urn:microsoft.com/office/officeart/2005/8/layout/hProcess9"/>
    <dgm:cxn modelId="{BE8293A6-D801-4535-B001-4F4476247A24}" type="presParOf" srcId="{D74938A3-1FA3-4818-9635-12DCD1F952E3}" destId="{3F906E52-DFED-4110-8797-776DF29FEC25}" srcOrd="5" destOrd="0" presId="urn:microsoft.com/office/officeart/2005/8/layout/hProcess9"/>
    <dgm:cxn modelId="{B0CE2F8B-2330-48B5-B7A4-2BEFD7B1F3EA}" type="presParOf" srcId="{D74938A3-1FA3-4818-9635-12DCD1F952E3}" destId="{D034BF06-0FF4-4F0E-8E37-F77C956BA83E}" srcOrd="6" destOrd="0" presId="urn:microsoft.com/office/officeart/2005/8/layout/hProcess9"/>
    <dgm:cxn modelId="{8F10A919-5C05-47E8-A382-E560D3A63151}" type="presParOf" srcId="{D74938A3-1FA3-4818-9635-12DCD1F952E3}" destId="{AAA8813F-A74F-4A2E-AEA3-69D48591F84C}" srcOrd="7" destOrd="0" presId="urn:microsoft.com/office/officeart/2005/8/layout/hProcess9"/>
    <dgm:cxn modelId="{6808326E-0035-494E-B0C1-2BE4A60BD5E0}" type="presParOf" srcId="{D74938A3-1FA3-4818-9635-12DCD1F952E3}" destId="{EC9A909C-EBF6-4591-9BB8-14A101BF980A}" srcOrd="8" destOrd="0" presId="urn:microsoft.com/office/officeart/2005/8/layout/hProcess9"/>
    <dgm:cxn modelId="{1142D2C7-2C2F-4289-B0A5-0E69B63DC4B3}" type="presParOf" srcId="{D74938A3-1FA3-4818-9635-12DCD1F952E3}" destId="{E5803684-80EA-43E4-89DA-10988B36A08D}" srcOrd="9" destOrd="0" presId="urn:microsoft.com/office/officeart/2005/8/layout/hProcess9"/>
    <dgm:cxn modelId="{14048A01-6CAA-49BF-AEEA-58422E593A46}" type="presParOf" srcId="{D74938A3-1FA3-4818-9635-12DCD1F952E3}" destId="{89AB2A84-1950-46C7-AECE-E448451EADB8}"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9F8F3-D03F-4592-BEF0-2AE34EADBD0B}">
      <dsp:nvSpPr>
        <dsp:cNvPr id="0" name=""/>
        <dsp:cNvSpPr/>
      </dsp:nvSpPr>
      <dsp:spPr>
        <a:xfrm>
          <a:off x="411479" y="0"/>
          <a:ext cx="4663440" cy="16764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20A4E-24BC-4566-AF42-62C233A6C2C7}">
      <dsp:nvSpPr>
        <dsp:cNvPr id="0" name=""/>
        <dsp:cNvSpPr/>
      </dsp:nvSpPr>
      <dsp:spPr>
        <a:xfrm>
          <a:off x="1506" y="502920"/>
          <a:ext cx="877341" cy="6705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latin typeface="Times New Roman" panose="02020603050405020304" pitchFamily="18" charset="0"/>
              <a:cs typeface="Times New Roman" panose="02020603050405020304" pitchFamily="18" charset="0"/>
            </a:rPr>
            <a:t>Increase Of The Overall Level Of Public Knowledge</a:t>
          </a:r>
          <a:endParaRPr lang="en-IN" sz="800" kern="1200">
            <a:latin typeface="Times New Roman" panose="02020603050405020304" pitchFamily="18" charset="0"/>
            <a:cs typeface="Times New Roman" panose="02020603050405020304" pitchFamily="18" charset="0"/>
          </a:endParaRPr>
        </a:p>
      </dsp:txBody>
      <dsp:txXfrm>
        <a:off x="34240" y="535654"/>
        <a:ext cx="811873" cy="605092"/>
      </dsp:txXfrm>
    </dsp:sp>
    <dsp:sp modelId="{3BF3BBF1-AC73-4362-A12F-603CBA483695}">
      <dsp:nvSpPr>
        <dsp:cNvPr id="0" name=""/>
        <dsp:cNvSpPr/>
      </dsp:nvSpPr>
      <dsp:spPr>
        <a:xfrm>
          <a:off x="922715" y="502920"/>
          <a:ext cx="877341" cy="6705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latin typeface="Times New Roman" panose="02020603050405020304" pitchFamily="18" charset="0"/>
              <a:cs typeface="Times New Roman" panose="02020603050405020304" pitchFamily="18" charset="0"/>
            </a:rPr>
            <a:t>Early Diagnosis</a:t>
          </a:r>
          <a:endParaRPr lang="en-IN" sz="800" kern="1200">
            <a:latin typeface="Times New Roman" panose="02020603050405020304" pitchFamily="18" charset="0"/>
            <a:cs typeface="Times New Roman" panose="02020603050405020304" pitchFamily="18" charset="0"/>
          </a:endParaRPr>
        </a:p>
      </dsp:txBody>
      <dsp:txXfrm>
        <a:off x="955449" y="535654"/>
        <a:ext cx="811873" cy="605092"/>
      </dsp:txXfrm>
    </dsp:sp>
    <dsp:sp modelId="{A44427A7-FE3D-4CFF-95A7-1C19A7D85D0C}">
      <dsp:nvSpPr>
        <dsp:cNvPr id="0" name=""/>
        <dsp:cNvSpPr/>
      </dsp:nvSpPr>
      <dsp:spPr>
        <a:xfrm>
          <a:off x="1843924" y="502920"/>
          <a:ext cx="877341" cy="6705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latin typeface="Times New Roman" panose="02020603050405020304" pitchFamily="18" charset="0"/>
              <a:cs typeface="Times New Roman" panose="02020603050405020304" pitchFamily="18" charset="0"/>
            </a:rPr>
            <a:t>The Continuity Of Long-term Care</a:t>
          </a:r>
          <a:endParaRPr lang="en-IN" sz="800" kern="1200">
            <a:latin typeface="Times New Roman" panose="02020603050405020304" pitchFamily="18" charset="0"/>
            <a:cs typeface="Times New Roman" panose="02020603050405020304" pitchFamily="18" charset="0"/>
          </a:endParaRPr>
        </a:p>
      </dsp:txBody>
      <dsp:txXfrm>
        <a:off x="1876658" y="535654"/>
        <a:ext cx="811873" cy="605092"/>
      </dsp:txXfrm>
    </dsp:sp>
    <dsp:sp modelId="{D034BF06-0FF4-4F0E-8E37-F77C956BA83E}">
      <dsp:nvSpPr>
        <dsp:cNvPr id="0" name=""/>
        <dsp:cNvSpPr/>
      </dsp:nvSpPr>
      <dsp:spPr>
        <a:xfrm>
          <a:off x="2765133" y="502920"/>
          <a:ext cx="877341" cy="6705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latin typeface="Times New Roman" panose="02020603050405020304" pitchFamily="18" charset="0"/>
              <a:cs typeface="Times New Roman" panose="02020603050405020304" pitchFamily="18" charset="0"/>
            </a:rPr>
            <a:t>The Improved Accessibility Of Medical Services</a:t>
          </a:r>
          <a:endParaRPr lang="en-IN" sz="800" kern="1200">
            <a:latin typeface="Times New Roman" panose="02020603050405020304" pitchFamily="18" charset="0"/>
            <a:cs typeface="Times New Roman" panose="02020603050405020304" pitchFamily="18" charset="0"/>
          </a:endParaRPr>
        </a:p>
      </dsp:txBody>
      <dsp:txXfrm>
        <a:off x="2797867" y="535654"/>
        <a:ext cx="811873" cy="605092"/>
      </dsp:txXfrm>
    </dsp:sp>
    <dsp:sp modelId="{EC9A909C-EBF6-4591-9BB8-14A101BF980A}">
      <dsp:nvSpPr>
        <dsp:cNvPr id="0" name=""/>
        <dsp:cNvSpPr/>
      </dsp:nvSpPr>
      <dsp:spPr>
        <a:xfrm>
          <a:off x="3686342" y="502920"/>
          <a:ext cx="877341" cy="6705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latin typeface="Times New Roman" panose="02020603050405020304" pitchFamily="18" charset="0"/>
              <a:cs typeface="Times New Roman" panose="02020603050405020304" pitchFamily="18" charset="0"/>
            </a:rPr>
            <a:t>The Continuity Of Financial Support In The Direction Of Research</a:t>
          </a:r>
          <a:endParaRPr lang="en-IN" sz="800" kern="1200">
            <a:latin typeface="Times New Roman" panose="02020603050405020304" pitchFamily="18" charset="0"/>
            <a:cs typeface="Times New Roman" panose="02020603050405020304" pitchFamily="18" charset="0"/>
          </a:endParaRPr>
        </a:p>
      </dsp:txBody>
      <dsp:txXfrm>
        <a:off x="3719076" y="535654"/>
        <a:ext cx="811873" cy="605092"/>
      </dsp:txXfrm>
    </dsp:sp>
    <dsp:sp modelId="{89AB2A84-1950-46C7-AECE-E448451EADB8}">
      <dsp:nvSpPr>
        <dsp:cNvPr id="0" name=""/>
        <dsp:cNvSpPr/>
      </dsp:nvSpPr>
      <dsp:spPr>
        <a:xfrm>
          <a:off x="4607551" y="502920"/>
          <a:ext cx="877341" cy="6705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latin typeface="Times New Roman" panose="02020603050405020304" pitchFamily="18" charset="0"/>
              <a:cs typeface="Times New Roman" panose="02020603050405020304" pitchFamily="18" charset="0"/>
            </a:rPr>
            <a:t>The Control Of Lifestyle Factors And Social Risk Issues </a:t>
          </a:r>
          <a:endParaRPr lang="en-IN" sz="800" kern="1200">
            <a:latin typeface="Times New Roman" panose="02020603050405020304" pitchFamily="18" charset="0"/>
            <a:cs typeface="Times New Roman" panose="02020603050405020304" pitchFamily="18" charset="0"/>
          </a:endParaRPr>
        </a:p>
      </dsp:txBody>
      <dsp:txXfrm>
        <a:off x="4640285" y="535654"/>
        <a:ext cx="811873" cy="60509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17E2B8-3A8F-402D-A5DB-FC702C82448D}" type="datetimeFigureOut">
              <a:rPr lang="en-IN" smtClean="0"/>
              <a:t>15-04-2026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1FBE1A-56EC-4C79-93AA-C1D807B303A3}" type="slidenum">
              <a:rPr lang="en-IN" smtClean="0"/>
              <a:t>‹#›</a:t>
            </a:fld>
            <a:endParaRPr lang="en-IN"/>
          </a:p>
        </p:txBody>
      </p:sp>
    </p:spTree>
    <p:extLst>
      <p:ext uri="{BB962C8B-B14F-4D97-AF65-F5344CB8AC3E}">
        <p14:creationId xmlns:p14="http://schemas.microsoft.com/office/powerpoint/2010/main" val="4259576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Aged persons make a major target market, and in the case of Alzheimer's disease. The families and the caregivers should also be taken into consideration, as they offer support on a day-to-day basis. The inclusion of health care professionals and policymakers is the result of the role they have in the diagnosis, treatment, and care planning.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2</a:t>
            </a:fld>
            <a:endParaRPr lang="en-US" dirty="0"/>
          </a:p>
        </p:txBody>
      </p:sp>
    </p:spTree>
    <p:extLst>
      <p:ext uri="{BB962C8B-B14F-4D97-AF65-F5344CB8AC3E}">
        <p14:creationId xmlns:p14="http://schemas.microsoft.com/office/powerpoint/2010/main" val="926181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Alzheimer’s disease is a significant issue that draws the attention of key figures in the UK human health sector since cases are growing every year. The prevalence of dementia is rising at a fast rate in the world, mostly in the low and middle-income nations. There is an increasing prevalence of ageing and life expectancy issues.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3</a:t>
            </a:fld>
            <a:endParaRPr lang="en-US" dirty="0"/>
          </a:p>
        </p:txBody>
      </p:sp>
    </p:spTree>
    <p:extLst>
      <p:ext uri="{BB962C8B-B14F-4D97-AF65-F5344CB8AC3E}">
        <p14:creationId xmlns:p14="http://schemas.microsoft.com/office/powerpoint/2010/main" val="929016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Alzheimer-related long-term care is also very heavy in terms of economic gain. These expenses entail inpatient services, medication and home-based services. Family caregiving is also very significant. Dementia care in the UK costs billions of Euros. Increased prevalence in the world places a financial burden on the governments, healthcare providers and households.</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4</a:t>
            </a:fld>
            <a:endParaRPr lang="en-US" dirty="0"/>
          </a:p>
        </p:txBody>
      </p:sp>
    </p:spTree>
    <p:extLst>
      <p:ext uri="{BB962C8B-B14F-4D97-AF65-F5344CB8AC3E}">
        <p14:creationId xmlns:p14="http://schemas.microsoft.com/office/powerpoint/2010/main" val="24626318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Alzheimer's causes loss of identity and independence among patients in their social lives. The families can be distressed emotionally, feel exhausted, and run out of money. The caregivers can be lonely, having full-time responsibilities. Dementia stigmatisation can cause a problem in being diagnosed late and receiving assistance. These social impacts need to be minimised through raising awareness and community support systems.</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dirty="0"/>
          </a:p>
        </p:txBody>
      </p:sp>
    </p:spTree>
    <p:extLst>
      <p:ext uri="{BB962C8B-B14F-4D97-AF65-F5344CB8AC3E}">
        <p14:creationId xmlns:p14="http://schemas.microsoft.com/office/powerpoint/2010/main" val="3733416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There are several processes of diagnosis of Alzheimer's, which include memory tests like the MMSE test. Physicians consider medical history and also perform neurological examinations. An MRI or CT scan is a technique of brain imaging that is used to identify abnormalities.</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dirty="0"/>
          </a:p>
        </p:txBody>
      </p:sp>
    </p:spTree>
    <p:extLst>
      <p:ext uri="{BB962C8B-B14F-4D97-AF65-F5344CB8AC3E}">
        <p14:creationId xmlns:p14="http://schemas.microsoft.com/office/powerpoint/2010/main" val="3799488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The first assessment aims at determining the cognitive decline of the patient and their functional status. It incorporates assessment of mental condition, physical health and social conditions. The functions of caregivers are also evaluated. This preventive method will also ensure that there is a personalised care plan to deal with the symptoms and support the patients and their families.</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7</a:t>
            </a:fld>
            <a:endParaRPr lang="en-US" dirty="0"/>
          </a:p>
        </p:txBody>
      </p:sp>
    </p:spTree>
    <p:extLst>
      <p:ext uri="{BB962C8B-B14F-4D97-AF65-F5344CB8AC3E}">
        <p14:creationId xmlns:p14="http://schemas.microsoft.com/office/powerpoint/2010/main" val="1652225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Alzheimer's in the UK has been managed according to the recommendations made by NICE. There is care in the preservation of independence and life quality. Alternative treatments such as cognitive stimulation therapy have been given the top priority. Primary care and counselling services, such as community care, are necessary.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8</a:t>
            </a:fld>
            <a:endParaRPr lang="en-US" dirty="0"/>
          </a:p>
        </p:txBody>
      </p:sp>
    </p:spTree>
    <p:extLst>
      <p:ext uri="{BB962C8B-B14F-4D97-AF65-F5344CB8AC3E}">
        <p14:creationId xmlns:p14="http://schemas.microsoft.com/office/powerpoint/2010/main" val="2202809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The management is an ongoing process and changes with the aftermath of the disease. Cognitive deterioration and treatment are evaluated periodically. Collaboration of multidisciplinary teams of doctors, nurses and social workers takes place. The support of the caregiver is also important in order to decrease burnout.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9</a:t>
            </a:fld>
            <a:endParaRPr lang="en-US" dirty="0"/>
          </a:p>
        </p:txBody>
      </p:sp>
    </p:spTree>
    <p:extLst>
      <p:ext uri="{BB962C8B-B14F-4D97-AF65-F5344CB8AC3E}">
        <p14:creationId xmlns:p14="http://schemas.microsoft.com/office/powerpoint/2010/main" val="2059575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In the United Kingdom, the medications used to treat Alzheimer's are donepezil and memantine, which help in managing the symptoms but not in curing the ailment. Some of these non-pharmacological methods are cognitive therapies, physical activities and social activities. This is through psychological support to deal with behavioural symptoms. Medical and supportive therapies have a beneficial effect on quality of life and the postponement of symptom development.</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10</a:t>
            </a:fld>
            <a:endParaRPr lang="en-US" dirty="0"/>
          </a:p>
        </p:txBody>
      </p:sp>
    </p:spTree>
    <p:extLst>
      <p:ext uri="{BB962C8B-B14F-4D97-AF65-F5344CB8AC3E}">
        <p14:creationId xmlns:p14="http://schemas.microsoft.com/office/powerpoint/2010/main" val="1210640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Other chronic conditions occur frequently among patients with Alzheimer's. COPDs are prevalent with depression and anxiety. Pain is also exhausting as a result of physical conditions such as diabetes and heart disease. These comorbidities need to be controlled in order to enhance health outcomes. Integrated care provides effective care towards cognitive and physical health requirements.</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11</a:t>
            </a:fld>
            <a:endParaRPr lang="en-US" dirty="0"/>
          </a:p>
        </p:txBody>
      </p:sp>
    </p:spTree>
    <p:extLst>
      <p:ext uri="{BB962C8B-B14F-4D97-AF65-F5344CB8AC3E}">
        <p14:creationId xmlns:p14="http://schemas.microsoft.com/office/powerpoint/2010/main" val="3463384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Although it cannot be completely prevented, Alzheimer's can be reduced with the help of lifestyle modification. It is useful to do regular physical exercise, consume a nutritious diet, and engage in cognitive activities. Introduction of cardiovascular risk factors management is highly essential. Brain health is also achieved through social interaction.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12</a:t>
            </a:fld>
            <a:endParaRPr lang="en-US" dirty="0"/>
          </a:p>
        </p:txBody>
      </p:sp>
    </p:spTree>
    <p:extLst>
      <p:ext uri="{BB962C8B-B14F-4D97-AF65-F5344CB8AC3E}">
        <p14:creationId xmlns:p14="http://schemas.microsoft.com/office/powerpoint/2010/main" val="3040677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The medical employees must be sensitive and need to communicate effectively. One of the situations that requires patience is cognitive decline. It is significant to respect the dignity of patients and their cultural values. Collaborative care is the one that engages patients and families in the decision-making. The high-quality, person-centred care will be maintained throughout the disease progression due to ethical practice and collaboration.</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13</a:t>
            </a:fld>
            <a:endParaRPr lang="en-US" dirty="0"/>
          </a:p>
        </p:txBody>
      </p:sp>
    </p:spTree>
    <p:extLst>
      <p:ext uri="{BB962C8B-B14F-4D97-AF65-F5344CB8AC3E}">
        <p14:creationId xmlns:p14="http://schemas.microsoft.com/office/powerpoint/2010/main" val="23040859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solidFill>
                  <a:srgbClr val="FF0000"/>
                </a:solidFill>
                <a:effectLst/>
                <a:latin typeface="Arial" panose="020B0604020202020204" pitchFamily="34" charset="0"/>
                <a:ea typeface="Arial" panose="020B0604020202020204" pitchFamily="34" charset="0"/>
              </a:rPr>
              <a:t>Enhance support of caregivers, research and healthcare provision to improve the quality of life of patients and management of Alzheimer's disease. It has been suggested to increase information on the need to be aware of the early diagnosis. </a:t>
            </a:r>
            <a:r>
              <a:rPr lang="en-GB" sz="1800" dirty="0">
                <a:effectLst/>
                <a:latin typeface="Arial" panose="020B0604020202020204" pitchFamily="34" charset="0"/>
                <a:ea typeface="Arial" panose="020B0604020202020204" pitchFamily="34" charset="0"/>
              </a:rPr>
              <a:t>The governments need to put more investment in research and healthcare infrastructure. Caregiver services need to be increased. Educating medical workers improves the quality of care. </a:t>
            </a:r>
            <a:r>
              <a:rPr lang="en-GB" sz="1800">
                <a:effectLst/>
                <a:latin typeface="Arial" panose="020B0604020202020204" pitchFamily="34" charset="0"/>
                <a:ea typeface="Arial" panose="020B0604020202020204" pitchFamily="34" charset="0"/>
              </a:rPr>
              <a:t>These measures would go a long way in enhancing the outcomes of patients and the general burden of Alzheimer's disease. </a:t>
            </a:r>
            <a:endParaRPr lang="en-IN" sz="180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14</a:t>
            </a:fld>
            <a:endParaRPr lang="en-US" dirty="0"/>
          </a:p>
        </p:txBody>
      </p:sp>
    </p:spTree>
    <p:extLst>
      <p:ext uri="{BB962C8B-B14F-4D97-AF65-F5344CB8AC3E}">
        <p14:creationId xmlns:p14="http://schemas.microsoft.com/office/powerpoint/2010/main" val="1626301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The community-based care is also more accessible and comfortable for the patients. Combining health and social care will provide holistic care. The digital technologies will be helpful in monitoring and early detection. Promotion of healthy lifestyles at the population level will decrease risk. These strategies will bring about an aspect of strategy sustainability in dealing with Alzheimer's disease in future.</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15</a:t>
            </a:fld>
            <a:endParaRPr lang="en-US" dirty="0"/>
          </a:p>
        </p:txBody>
      </p:sp>
    </p:spTree>
    <p:extLst>
      <p:ext uri="{BB962C8B-B14F-4D97-AF65-F5344CB8AC3E}">
        <p14:creationId xmlns:p14="http://schemas.microsoft.com/office/powerpoint/2010/main" val="2722568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Arial" panose="020B0604020202020204" pitchFamily="34" charset="0"/>
                <a:ea typeface="Arial" panose="020B0604020202020204" pitchFamily="34" charset="0"/>
              </a:rPr>
              <a:t>The problem of Alzheimer's disease is medically, socially and economically relevant. There is no cure, but proper management at its early recognition could enhance the quality of life. Caregiver and patient support is essential. More research, sensitisation, and health care enhancements are needed to mitigate the increasing burden of this condition in the world.</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16</a:t>
            </a:fld>
            <a:endParaRPr lang="en-US" dirty="0"/>
          </a:p>
        </p:txBody>
      </p:sp>
    </p:spTree>
    <p:extLst>
      <p:ext uri="{BB962C8B-B14F-4D97-AF65-F5344CB8AC3E}">
        <p14:creationId xmlns:p14="http://schemas.microsoft.com/office/powerpoint/2010/main" val="36106267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17</a:t>
            </a:fld>
            <a:endParaRPr lang="en-US" dirty="0"/>
          </a:p>
        </p:txBody>
      </p:sp>
    </p:spTree>
    <p:extLst>
      <p:ext uri="{BB962C8B-B14F-4D97-AF65-F5344CB8AC3E}">
        <p14:creationId xmlns:p14="http://schemas.microsoft.com/office/powerpoint/2010/main" val="9839467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dirty="0"/>
              <a:t>4/15/2026</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dirty="0"/>
              <a:t>4/15/2026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dirty="0"/>
              <a:t>4/15/2026</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FBB33F-FEF5-4E73-A5F9-307689FE77C6}" type="datetimeFigureOut">
              <a:rPr lang="en-US" dirty="0"/>
              <a:t>4/15/2026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4B5FA4-F0B8-4D71-BC92-932E3A1502F8}" type="datetimeFigureOut">
              <a:rPr lang="en-US" dirty="0"/>
              <a:t>4/15/2026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dirty="0"/>
              <a:t>4/15/2026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dirty="0"/>
              <a:t>4/15/2026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D0B8D63-E026-4E54-B301-C824E1BD14F3}" type="datetimeFigureOut">
              <a:rPr lang="en-US" dirty="0"/>
              <a:t>4/15/2026</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dirty="0"/>
              <a:t>4/15/2026</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dirty="0"/>
              <a:t>4/15/2026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205100-39B0-4914-BBD6-34F267582565}" type="datetimeFigureOut">
              <a:rPr lang="en-US" dirty="0"/>
              <a:t>4/15/2026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dirty="0"/>
              <a:t>4/15/2026</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38/s41583-023-00776-9" TargetMode="External"/><Relationship Id="rId13" Type="http://schemas.openxmlformats.org/officeDocument/2006/relationships/hyperlink" Target="https://doi.org/10.1001/jamaneurol.2024.3770" TargetMode="External"/><Relationship Id="rId3" Type="http://schemas.openxmlformats.org/officeDocument/2006/relationships/hyperlink" Target="https://accordhospitals.co.in/blogs/alzheimers-disease/" TargetMode="External"/><Relationship Id="rId7" Type="http://schemas.openxmlformats.org/officeDocument/2006/relationships/hyperlink" Target="https://www.alzheimersla.org/for-families/understanding-memory-loss/alzheimers-disease-the-basics/" TargetMode="External"/><Relationship Id="rId12" Type="http://schemas.openxmlformats.org/officeDocument/2006/relationships/hyperlink" Target="https://en.wikipedia.org/wiki/Alzheimer%27s_disease" TargetMode="External"/><Relationship Id="rId17" Type="http://schemas.openxmlformats.org/officeDocument/2006/relationships/hyperlink" Target="http://dx.doi.org/10.32604/cmc.2022.020866" TargetMode="External"/><Relationship Id="rId2" Type="http://schemas.openxmlformats.org/officeDocument/2006/relationships/notesSlide" Target="../notesSlides/notesSlide16.xml"/><Relationship Id="rId16" Type="http://schemas.openxmlformats.org/officeDocument/2006/relationships/hyperlink" Target="https://www.healthywomen.org/content/ask-expert/8886/what-alzheimers-disease" TargetMode="External"/><Relationship Id="rId1" Type="http://schemas.openxmlformats.org/officeDocument/2006/relationships/slideLayout" Target="../slideLayouts/slideLayout2.xml"/><Relationship Id="rId6" Type="http://schemas.openxmlformats.org/officeDocument/2006/relationships/hyperlink" Target="https://www.alz.org/alzheimers-dementia/difference-between-dementia-and-alzheimer-s" TargetMode="External"/><Relationship Id="rId11" Type="http://schemas.openxmlformats.org/officeDocument/2006/relationships/hyperlink" Target="https://doi.org/10.1038/s41582-023-00883-2" TargetMode="External"/><Relationship Id="rId5" Type="http://schemas.openxmlformats.org/officeDocument/2006/relationships/hyperlink" Target="https://doi.org/10.1016/j.jsps.2022.10.004" TargetMode="External"/><Relationship Id="rId15" Type="http://schemas.openxmlformats.org/officeDocument/2006/relationships/hyperlink" Target="https://www.everydayhealth.com/alzheimers-disease/guide/" TargetMode="External"/><Relationship Id="rId10" Type="http://schemas.openxmlformats.org/officeDocument/2006/relationships/hyperlink" Target="https://caringhealthcaresc.com/blog/8-early-symptoms-of-alzheimers-disease-to-watch-for/" TargetMode="External"/><Relationship Id="rId4" Type="http://schemas.openxmlformats.org/officeDocument/2006/relationships/hyperlink" Target="https://doi.org/10.1038/s41582-022-00645-6" TargetMode="External"/><Relationship Id="rId9" Type="http://schemas.openxmlformats.org/officeDocument/2006/relationships/hyperlink" Target="https://www.nature.com/articles/s41582-025-01162-y" TargetMode="External"/><Relationship Id="rId14" Type="http://schemas.openxmlformats.org/officeDocument/2006/relationships/hyperlink" Target="https://www.everydayhealth.com/alzheimers-disease/progression-mild-moderate-severe-stage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nature.com/articles/s41573-022-00391-w" TargetMode="External"/><Relationship Id="rId13" Type="http://schemas.openxmlformats.org/officeDocument/2006/relationships/hyperlink" Target="https://medlineplus.gov/ency/article/000760.htm" TargetMode="External"/><Relationship Id="rId3" Type="http://schemas.openxmlformats.org/officeDocument/2006/relationships/hyperlink" Target="https://doi.org/10.1186/s12929-023-00976-6" TargetMode="External"/><Relationship Id="rId7" Type="http://schemas.openxmlformats.org/officeDocument/2006/relationships/hyperlink" Target="https://doi.org/10.1111/prd.12429" TargetMode="External"/><Relationship Id="rId12" Type="http://schemas.openxmlformats.org/officeDocument/2006/relationships/hyperlink" Target="https://www.mayoclinic.org/diseases-conditions/alzheimers-disease/symptoms-causes/syc-20350447" TargetMode="External"/><Relationship Id="rId2" Type="http://schemas.openxmlformats.org/officeDocument/2006/relationships/hyperlink" Target="https://www.nature.com/articles/s41577-024-01104-7" TargetMode="External"/><Relationship Id="rId16" Type="http://schemas.openxmlformats.org/officeDocument/2006/relationships/hyperlink" Target="https://doi.org/10.1001/jama.2024.13855" TargetMode="External"/><Relationship Id="rId1" Type="http://schemas.openxmlformats.org/officeDocument/2006/relationships/slideLayout" Target="../slideLayouts/slideLayout2.xml"/><Relationship Id="rId6" Type="http://schemas.openxmlformats.org/officeDocument/2006/relationships/hyperlink" Target="https://doi.org/10.1056/NEJMoa2310168" TargetMode="External"/><Relationship Id="rId11" Type="http://schemas.openxmlformats.org/officeDocument/2006/relationships/hyperlink" Target="https://doi.org/10.1001/jamaneurol.2023.4596" TargetMode="External"/><Relationship Id="rId5" Type="http://schemas.openxmlformats.org/officeDocument/2006/relationships/hyperlink" Target="https://doi.org/10.1038/s41582-024-00988-2" TargetMode="External"/><Relationship Id="rId15" Type="http://schemas.openxmlformats.org/officeDocument/2006/relationships/hyperlink" Target="https://doi.org/10.1038/s41582-024-00989-1" TargetMode="External"/><Relationship Id="rId10" Type="http://schemas.openxmlformats.org/officeDocument/2006/relationships/hyperlink" Target="https://doi.org/10.1001/jamanetworkopen.2023.13734" TargetMode="External"/><Relationship Id="rId4" Type="http://schemas.openxmlformats.org/officeDocument/2006/relationships/hyperlink" Target="https://doi.org/10.1002/alz.13859" TargetMode="External"/><Relationship Id="rId9" Type="http://schemas.openxmlformats.org/officeDocument/2006/relationships/hyperlink" Target="https://doi.org/10.1038/s41582-024-00940-4" TargetMode="External"/><Relationship Id="rId14" Type="http://schemas.openxmlformats.org/officeDocument/2006/relationships/hyperlink" Target="https://www.brainfacts.org/archives/2012/alzheimers-disease-today"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38/s41591-023-02505-2" TargetMode="External"/><Relationship Id="rId13" Type="http://schemas.openxmlformats.org/officeDocument/2006/relationships/hyperlink" Target="https://discovery.ucl.ac.uk/id/eprint/10189239/2/Zetterberg_Therriault.pdf" TargetMode="External"/><Relationship Id="rId3" Type="http://schemas.openxmlformats.org/officeDocument/2006/relationships/hyperlink" Target="https://doi.org/10.3390/diagnostics13040801" TargetMode="External"/><Relationship Id="rId7" Type="http://schemas.openxmlformats.org/officeDocument/2006/relationships/hyperlink" Target="https://www.youtube.com/watch?v=7F-t9yvPP_0" TargetMode="External"/><Relationship Id="rId12" Type="http://schemas.openxmlformats.org/officeDocument/2006/relationships/hyperlink" Target="https://doi.org/10.1056/NEJMoa2305032" TargetMode="External"/><Relationship Id="rId2" Type="http://schemas.openxmlformats.org/officeDocument/2006/relationships/hyperlink" Target="https://doi.org/10.1001/jamaneurol.2025.1100" TargetMode="External"/><Relationship Id="rId1" Type="http://schemas.openxmlformats.org/officeDocument/2006/relationships/slideLayout" Target="../slideLayouts/slideLayout2.xml"/><Relationship Id="rId6" Type="http://schemas.openxmlformats.org/officeDocument/2006/relationships/hyperlink" Target="https://www.scientificamerican.com/alzheimer-s-disease/" TargetMode="External"/><Relationship Id="rId11" Type="http://schemas.openxmlformats.org/officeDocument/2006/relationships/hyperlink" Target="https://doi.org/10.37765/ajmc.2022.89236" TargetMode="External"/><Relationship Id="rId5" Type="http://schemas.openxmlformats.org/officeDocument/2006/relationships/hyperlink" Target="https://doi.org/10.3390/ijms24010107" TargetMode="External"/><Relationship Id="rId15" Type="http://schemas.openxmlformats.org/officeDocument/2006/relationships/hyperlink" Target="https://doi.org/10.1056/NEJMoa2212948" TargetMode="External"/><Relationship Id="rId10" Type="http://schemas.openxmlformats.org/officeDocument/2006/relationships/hyperlink" Target="https://doi.org/10.1001/jama.2023.13239" TargetMode="External"/><Relationship Id="rId4" Type="http://schemas.openxmlformats.org/officeDocument/2006/relationships/hyperlink" Target="https://doi.org/10.1038/s41582-023-00789-z" TargetMode="External"/><Relationship Id="rId9" Type="http://schemas.openxmlformats.org/officeDocument/2006/relationships/hyperlink" Target="https://shinonglobal.com/understanding-the-different-stages-of-alzheimers-progression/" TargetMode="External"/><Relationship Id="rId14" Type="http://schemas.openxmlformats.org/officeDocument/2006/relationships/hyperlink" Target="https://doi.org/10.1038/s41582-022-00749-z"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8512A-FDBD-4AEF-9F65-296EB3D68B83}"/>
              </a:ext>
            </a:extLst>
          </p:cNvPr>
          <p:cNvSpPr>
            <a:spLocks noGrp="1"/>
          </p:cNvSpPr>
          <p:nvPr>
            <p:ph type="ctrTitle"/>
          </p:nvPr>
        </p:nvSpPr>
        <p:spPr>
          <a:xfrm>
            <a:off x="1561707" y="2360204"/>
            <a:ext cx="9068586" cy="2590800"/>
          </a:xfrm>
        </p:spPr>
        <p:txBody>
          <a:bodyPr/>
          <a:lstStyle/>
          <a:p>
            <a:pPr>
              <a:lnSpc>
                <a:spcPct val="150000"/>
              </a:lnSpc>
              <a:spcBef>
                <a:spcPts val="1000"/>
              </a:spcBef>
              <a:spcAft>
                <a:spcPts val="1000"/>
              </a:spcAft>
            </a:pPr>
            <a:r>
              <a:rPr lang="en-GB" sz="1600" b="1" dirty="0">
                <a:effectLst/>
                <a:latin typeface="Arial" panose="020B0604020202020204" pitchFamily="34" charset="0"/>
                <a:ea typeface="Arial" panose="020B0604020202020204" pitchFamily="34" charset="0"/>
              </a:rPr>
              <a:t>A Comprehensive Analysis of Alzheimer's Disease: Prevalence, Impact, Diagnosis, and Management in the United Kingdom and Global Perspectives</a:t>
            </a:r>
            <a:br>
              <a:rPr lang="en-IN" sz="1600"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Arial" panose="020B0604020202020204" pitchFamily="34" charset="0"/>
              </a:rPr>
              <a:t>Programme: MSc Public Health and Social Care in Practice</a:t>
            </a:r>
            <a:br>
              <a:rPr lang="en-IN" sz="1600"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Arial" panose="020B0604020202020204" pitchFamily="34" charset="0"/>
              </a:rPr>
              <a:t>Module: Community Care and Management of Longer-term Conditions</a:t>
            </a:r>
            <a:br>
              <a:rPr lang="en-IN" sz="1600"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Arial" panose="020B0604020202020204" pitchFamily="34" charset="0"/>
              </a:rPr>
              <a:t>Module Code: LCHS7003</a:t>
            </a:r>
            <a:br>
              <a:rPr lang="en-IN" sz="1600"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Arial" panose="020B0604020202020204" pitchFamily="34" charset="0"/>
              </a:rPr>
              <a:t>Assignment Title: Component 2 Individual Presentation</a:t>
            </a:r>
            <a:br>
              <a:rPr lang="en-IN" sz="1600"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Arial" panose="020B0604020202020204" pitchFamily="34" charset="0"/>
              </a:rPr>
              <a:t>Lecturer’s Name: MUHAMMED KHAN</a:t>
            </a:r>
            <a:br>
              <a:rPr lang="en-IN" sz="1600"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Arial" panose="020B0604020202020204" pitchFamily="34" charset="0"/>
              </a:rPr>
              <a:t>Student Name: VIDHI CHATURBHAI GONDALIYA</a:t>
            </a:r>
            <a:br>
              <a:rPr lang="en-IN" sz="1600"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Arial" panose="020B0604020202020204" pitchFamily="34" charset="0"/>
              </a:rPr>
              <a:t>Student ID: 2521864</a:t>
            </a:r>
            <a:endParaRPr lang="en-IN" sz="1600" dirty="0">
              <a:effectLst/>
              <a:latin typeface="Arial" panose="020B0604020202020204" pitchFamily="34" charset="0"/>
              <a:ea typeface="Arial" panose="020B0604020202020204" pitchFamily="34" charset="0"/>
            </a:endParaRPr>
          </a:p>
        </p:txBody>
      </p:sp>
      <p:pic>
        <p:nvPicPr>
          <p:cNvPr id="4" name="Picture 3">
            <a:extLst>
              <a:ext uri="{FF2B5EF4-FFF2-40B4-BE49-F238E27FC236}">
                <a16:creationId xmlns:a16="http://schemas.microsoft.com/office/drawing/2014/main" id="{F4DF18A8-4A74-4C70-B04D-9B4A458CDF1F}"/>
              </a:ext>
            </a:extLst>
          </p:cNvPr>
          <p:cNvPicPr/>
          <p:nvPr/>
        </p:nvPicPr>
        <p:blipFill>
          <a:blip r:embed="rId2"/>
          <a:stretch>
            <a:fillRect/>
          </a:stretch>
        </p:blipFill>
        <p:spPr>
          <a:xfrm>
            <a:off x="1561707" y="1490102"/>
            <a:ext cx="1961422" cy="607639"/>
          </a:xfrm>
          <a:prstGeom prst="rect">
            <a:avLst/>
          </a:prstGeom>
        </p:spPr>
      </p:pic>
    </p:spTree>
    <p:extLst>
      <p:ext uri="{BB962C8B-B14F-4D97-AF65-F5344CB8AC3E}">
        <p14:creationId xmlns:p14="http://schemas.microsoft.com/office/powerpoint/2010/main" val="2210375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CAF89-E4B4-459B-9BCB-1017BEEA1A03}"/>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Overview of the long-term condition, including the definition, symptoms and aetiology </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9822634-0578-45E0-8766-EAABB0321711}"/>
              </a:ext>
            </a:extLst>
          </p:cNvPr>
          <p:cNvSpPr>
            <a:spLocks noGrp="1"/>
          </p:cNvSpPr>
          <p:nvPr>
            <p:ph idx="1"/>
          </p:nvPr>
        </p:nvSpPr>
        <p:spPr>
          <a:xfrm>
            <a:off x="1066800" y="2103120"/>
            <a:ext cx="4876800" cy="3849624"/>
          </a:xfrm>
        </p:spPr>
        <p:txBody>
          <a:bodyPr>
            <a:normAutofit fontScale="70000" lnSpcReduction="20000"/>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Alzheimer's disease is an irreversible neurodegenerative disease which manifests itself in the memory and cognition (</a:t>
            </a:r>
            <a:r>
              <a:rPr lang="en-GB" sz="1800" dirty="0" err="1">
                <a:effectLst/>
                <a:latin typeface="Arial" panose="020B0604020202020204" pitchFamily="34" charset="0"/>
                <a:ea typeface="Arial" panose="020B0604020202020204" pitchFamily="34" charset="0"/>
              </a:rPr>
              <a:t>Korczyn</a:t>
            </a:r>
            <a:r>
              <a:rPr lang="en-GB" sz="1800" dirty="0">
                <a:effectLst/>
                <a:latin typeface="Arial" panose="020B0604020202020204" pitchFamily="34" charset="0"/>
                <a:ea typeface="Arial" panose="020B0604020202020204" pitchFamily="34" charset="0"/>
              </a:rPr>
              <a:t> and Grinberg, 2024).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US" sz="1800" dirty="0">
                <a:effectLst/>
                <a:latin typeface="Arial" panose="020B0604020202020204" pitchFamily="34" charset="0"/>
                <a:ea typeface="Arial" panose="020B0604020202020204" pitchFamily="34" charset="0"/>
              </a:rPr>
              <a:t>The target readership will be the older adults, caregivers, health workers and even policymakers, as these are symptoms that involve problems with confusion, amnesia,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and cognitive impairment and can be rerated by expert nurses (</a:t>
            </a:r>
            <a:r>
              <a:rPr lang="en-US" sz="1800" dirty="0" err="1">
                <a:effectLst/>
                <a:latin typeface="Arial" panose="020B0604020202020204" pitchFamily="34" charset="0"/>
                <a:ea typeface="Arial" panose="020B0604020202020204" pitchFamily="34" charset="0"/>
              </a:rPr>
              <a:t>Heneka</a:t>
            </a:r>
            <a:r>
              <a:rPr lang="en-US" sz="1800" dirty="0">
                <a:effectLst/>
                <a:latin typeface="Arial" panose="020B0604020202020204" pitchFamily="34" charset="0"/>
                <a:ea typeface="Arial" panose="020B0604020202020204" pitchFamily="34" charset="0"/>
              </a:rPr>
              <a:t> et al., 2025).</a:t>
            </a:r>
          </a:p>
          <a:p>
            <a:pPr marL="34290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Alzheimer disease is associated with memory loss and cognitive impairment as well as its causes are abnormal build-up of proteins in the brain in addition to genetic factors and age determinants.</a:t>
            </a:r>
            <a:endParaRPr lang="en-IN" sz="1800" dirty="0">
              <a:effectLst/>
              <a:latin typeface="Arial" panose="020B0604020202020204" pitchFamily="34" charset="0"/>
              <a:ea typeface="Arial" panose="020B0604020202020204" pitchFamily="34" charset="0"/>
            </a:endParaRPr>
          </a:p>
        </p:txBody>
      </p:sp>
      <p:pic>
        <p:nvPicPr>
          <p:cNvPr id="4" name="Picture 2" descr="Alzheimer's disease - Wikipedia">
            <a:extLst>
              <a:ext uri="{FF2B5EF4-FFF2-40B4-BE49-F238E27FC236}">
                <a16:creationId xmlns:a16="http://schemas.microsoft.com/office/drawing/2014/main" id="{D01AAE30-BF6D-4C1B-8EBB-D2C554AD92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5550" y="2308060"/>
            <a:ext cx="4933948" cy="33262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65F1B03-14F6-40C7-94AB-15453AB7B641}"/>
              </a:ext>
            </a:extLst>
          </p:cNvPr>
          <p:cNvSpPr txBox="1"/>
          <p:nvPr/>
        </p:nvSpPr>
        <p:spPr>
          <a:xfrm>
            <a:off x="6778569" y="5599935"/>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1: Alzheimer's Disease</a:t>
            </a:r>
          </a:p>
          <a:p>
            <a:pPr algn="ctr">
              <a:lnSpc>
                <a:spcPct val="150000"/>
              </a:lnSpc>
            </a:pPr>
            <a:r>
              <a:rPr lang="en-US" sz="1100" dirty="0">
                <a:latin typeface="Arial" panose="020B0604020202020204" pitchFamily="34" charset="0"/>
                <a:cs typeface="Arial" panose="020B0604020202020204" pitchFamily="34" charset="0"/>
              </a:rPr>
              <a:t>Source: (Contributors, 2022)</a:t>
            </a:r>
          </a:p>
        </p:txBody>
      </p:sp>
    </p:spTree>
    <p:extLst>
      <p:ext uri="{BB962C8B-B14F-4D97-AF65-F5344CB8AC3E}">
        <p14:creationId xmlns:p14="http://schemas.microsoft.com/office/powerpoint/2010/main" val="2013827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4019-74B6-4613-85E9-72AAE38AC3A1}"/>
              </a:ext>
            </a:extLst>
          </p:cNvPr>
          <p:cNvSpPr>
            <a:spLocks noGrp="1"/>
          </p:cNvSpPr>
          <p:nvPr>
            <p:ph type="title"/>
          </p:nvPr>
        </p:nvSpPr>
        <p:spPr/>
        <p:txBody>
          <a:bodyPr/>
          <a:lstStyle/>
          <a:p>
            <a:pPr algn="ctr">
              <a:lnSpc>
                <a:spcPct val="150000"/>
              </a:lnSpc>
            </a:pPr>
            <a:r>
              <a:rPr lang="en-GB" sz="2400" b="1" dirty="0">
                <a:solidFill>
                  <a:schemeClr val="tx1"/>
                </a:solidFill>
                <a:latin typeface="Arial" panose="020B0604020202020204" pitchFamily="34" charset="0"/>
                <a:cs typeface="Arial" panose="020B0604020202020204" pitchFamily="34" charset="0"/>
              </a:rPr>
              <a:t>Prevalence of the long-term condition in the UK and worldwide</a:t>
            </a:r>
            <a:endParaRPr lang="en-IN" sz="24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AA199B-03D7-44F0-8F0E-8DB0F6EAA1C1}"/>
              </a:ext>
            </a:extLst>
          </p:cNvPr>
          <p:cNvSpPr>
            <a:spLocks noGrp="1"/>
          </p:cNvSpPr>
          <p:nvPr>
            <p:ph idx="1"/>
          </p:nvPr>
        </p:nvSpPr>
        <p:spPr>
          <a:xfrm>
            <a:off x="1066800" y="2103120"/>
            <a:ext cx="4809565" cy="3849624"/>
          </a:xfrm>
        </p:spPr>
        <p:txBody>
          <a:bodyPr>
            <a:normAutofit/>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 number of cases of Alzheimer's disease in the UK is about 900,000 (Reitz et al., 2023).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Globally, the dementia population is more than 55 million, and its figure is projected to increase with the ageing population across the world (Van Dyck et al., 2023).</a:t>
            </a:r>
            <a:endParaRPr lang="en-IN" sz="1800" dirty="0">
              <a:effectLst/>
              <a:latin typeface="Arial" panose="020B0604020202020204" pitchFamily="34" charset="0"/>
              <a:ea typeface="Arial" panose="020B0604020202020204" pitchFamily="34" charset="0"/>
            </a:endParaRPr>
          </a:p>
        </p:txBody>
      </p:sp>
      <p:pic>
        <p:nvPicPr>
          <p:cNvPr id="6" name="Picture 5">
            <a:extLst>
              <a:ext uri="{FF2B5EF4-FFF2-40B4-BE49-F238E27FC236}">
                <a16:creationId xmlns:a16="http://schemas.microsoft.com/office/drawing/2014/main" id="{22C61086-4820-44ED-AD88-FF40B7F91C12}"/>
              </a:ext>
            </a:extLst>
          </p:cNvPr>
          <p:cNvPicPr>
            <a:picLocks noChangeAspect="1"/>
          </p:cNvPicPr>
          <p:nvPr/>
        </p:nvPicPr>
        <p:blipFill>
          <a:blip r:embed="rId3"/>
          <a:stretch>
            <a:fillRect/>
          </a:stretch>
        </p:blipFill>
        <p:spPr>
          <a:xfrm>
            <a:off x="6315637" y="2339788"/>
            <a:ext cx="4921624" cy="2768414"/>
          </a:xfrm>
          <a:prstGeom prst="rect">
            <a:avLst/>
          </a:prstGeom>
        </p:spPr>
      </p:pic>
      <p:sp>
        <p:nvSpPr>
          <p:cNvPr id="5" name="TextBox 4">
            <a:extLst>
              <a:ext uri="{FF2B5EF4-FFF2-40B4-BE49-F238E27FC236}">
                <a16:creationId xmlns:a16="http://schemas.microsoft.com/office/drawing/2014/main" id="{E1BF7FF5-A295-46EC-A855-E6EF53A771C6}"/>
              </a:ext>
            </a:extLst>
          </p:cNvPr>
          <p:cNvSpPr txBox="1"/>
          <p:nvPr/>
        </p:nvSpPr>
        <p:spPr>
          <a:xfrm>
            <a:off x="6818910" y="5392680"/>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2: Brain Condition in Alzheimer's Disease</a:t>
            </a:r>
          </a:p>
          <a:p>
            <a:pPr algn="ctr">
              <a:lnSpc>
                <a:spcPct val="150000"/>
              </a:lnSpc>
            </a:pPr>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EverydayHealth</a:t>
            </a:r>
            <a:r>
              <a:rPr lang="en-US" sz="11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1863592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209BA-2398-42A0-B3F7-FAF7419DA3FD}"/>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Economic Burden of the chosen long-term condition</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5CC642-4DE8-4D5B-803F-BB3098B462B1}"/>
              </a:ext>
            </a:extLst>
          </p:cNvPr>
          <p:cNvSpPr>
            <a:spLocks noGrp="1"/>
          </p:cNvSpPr>
          <p:nvPr>
            <p:ph idx="1"/>
          </p:nvPr>
        </p:nvSpPr>
        <p:spPr>
          <a:xfrm>
            <a:off x="1066800" y="2103120"/>
            <a:ext cx="4917141" cy="3849624"/>
          </a:xfrm>
        </p:spPr>
        <p:txBody>
          <a:bodyPr>
            <a:normAutofit/>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Alzheimer's disease poses great economic burdens in terms of care in the form of healthcare, social and unpaid caregivers (Self and Holtzman, 2023).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 UK and the world at large incur billions of dollars in annual expenditure on healthcare, and millions of families feel the economic strain (Sims et al., 2023).</a:t>
            </a:r>
            <a:endParaRPr lang="en-IN" sz="1800" dirty="0">
              <a:effectLst/>
              <a:latin typeface="Arial" panose="020B0604020202020204" pitchFamily="34" charset="0"/>
              <a:ea typeface="Arial" panose="020B0604020202020204" pitchFamily="34" charset="0"/>
            </a:endParaRPr>
          </a:p>
        </p:txBody>
      </p:sp>
      <p:pic>
        <p:nvPicPr>
          <p:cNvPr id="4100" name="Picture 4" descr="Alzheimer's disease - Symptoms and causes - Mayo Clinic">
            <a:extLst>
              <a:ext uri="{FF2B5EF4-FFF2-40B4-BE49-F238E27FC236}">
                <a16:creationId xmlns:a16="http://schemas.microsoft.com/office/drawing/2014/main" id="{A4546E75-1346-467F-B80B-4BC2BBD1C3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898"/>
          <a:stretch/>
        </p:blipFill>
        <p:spPr bwMode="auto">
          <a:xfrm>
            <a:off x="6669740" y="2314081"/>
            <a:ext cx="3686735" cy="31454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6757299-61E4-44CC-946F-E757183B2100}"/>
              </a:ext>
            </a:extLst>
          </p:cNvPr>
          <p:cNvSpPr txBox="1"/>
          <p:nvPr/>
        </p:nvSpPr>
        <p:spPr>
          <a:xfrm>
            <a:off x="6778569" y="5599935"/>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3: Brain Damage in Alzheimer's Disease</a:t>
            </a:r>
          </a:p>
          <a:p>
            <a:pPr algn="ctr">
              <a:lnSpc>
                <a:spcPct val="150000"/>
              </a:lnSpc>
            </a:pPr>
            <a:r>
              <a:rPr lang="en-US" sz="1100" dirty="0">
                <a:latin typeface="Arial" panose="020B0604020202020204" pitchFamily="34" charset="0"/>
                <a:cs typeface="Arial" panose="020B0604020202020204" pitchFamily="34" charset="0"/>
              </a:rPr>
              <a:t>Source: (Mayo Clinic, 2024)</a:t>
            </a:r>
          </a:p>
        </p:txBody>
      </p:sp>
    </p:spTree>
    <p:extLst>
      <p:ext uri="{BB962C8B-B14F-4D97-AF65-F5344CB8AC3E}">
        <p14:creationId xmlns:p14="http://schemas.microsoft.com/office/powerpoint/2010/main" val="1155560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C0718-575F-4F08-A107-5E2F7E821D8D}"/>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Social Burden of the chosen long-term condition</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CFE75AD-E945-4BC3-891B-5DC277F23B9E}"/>
              </a:ext>
            </a:extLst>
          </p:cNvPr>
          <p:cNvSpPr>
            <a:spLocks noGrp="1"/>
          </p:cNvSpPr>
          <p:nvPr>
            <p:ph idx="1"/>
          </p:nvPr>
        </p:nvSpPr>
        <p:spPr>
          <a:xfrm>
            <a:off x="1066800" y="2103120"/>
            <a:ext cx="4728882" cy="3849624"/>
          </a:xfrm>
        </p:spPr>
        <p:txBody>
          <a:bodyPr>
            <a:normAutofit fontScale="92500"/>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Alzheimer's disease is a condition that can impair the quality of life of patients and their independence (Dubois et al., 2024).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Families experience challenges of emotional stress, caregiving and social isolation, where the lack of understanding and stigma increases the impact of the condition in society (Huang et al., 2023).</a:t>
            </a:r>
            <a:endParaRPr lang="en-IN" sz="1800" dirty="0">
              <a:effectLst/>
              <a:latin typeface="Arial" panose="020B0604020202020204" pitchFamily="34" charset="0"/>
              <a:ea typeface="Arial" panose="020B0604020202020204" pitchFamily="34" charset="0"/>
            </a:endParaRPr>
          </a:p>
        </p:txBody>
      </p:sp>
      <p:pic>
        <p:nvPicPr>
          <p:cNvPr id="4" name="Picture 2" descr="Dementia vs. Alzheimer's Disease: What Is the Difference? | alz.org">
            <a:extLst>
              <a:ext uri="{FF2B5EF4-FFF2-40B4-BE49-F238E27FC236}">
                <a16:creationId xmlns:a16="http://schemas.microsoft.com/office/drawing/2014/main" id="{F6F5FEE9-F18F-4E43-A2A2-53D315B378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0142" y="2286840"/>
            <a:ext cx="4561634" cy="32290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3ED1323-EBF6-4E7D-9489-8D0174A1A4AC}"/>
              </a:ext>
            </a:extLst>
          </p:cNvPr>
          <p:cNvSpPr txBox="1"/>
          <p:nvPr/>
        </p:nvSpPr>
        <p:spPr>
          <a:xfrm>
            <a:off x="6778569" y="5599935"/>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4: Alzheimer's Disease vs Dementia</a:t>
            </a:r>
          </a:p>
          <a:p>
            <a:pPr algn="ctr">
              <a:lnSpc>
                <a:spcPct val="150000"/>
              </a:lnSpc>
            </a:pPr>
            <a:r>
              <a:rPr lang="en-US" sz="1100" dirty="0">
                <a:latin typeface="Arial" panose="020B0604020202020204" pitchFamily="34" charset="0"/>
                <a:cs typeface="Arial" panose="020B0604020202020204" pitchFamily="34" charset="0"/>
              </a:rPr>
              <a:t>Source: (Alzheimer's Association, 2022)</a:t>
            </a:r>
          </a:p>
        </p:txBody>
      </p:sp>
    </p:spTree>
    <p:extLst>
      <p:ext uri="{BB962C8B-B14F-4D97-AF65-F5344CB8AC3E}">
        <p14:creationId xmlns:p14="http://schemas.microsoft.com/office/powerpoint/2010/main" val="3881801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2099-6426-48E3-BDD7-FBF5C98D253D}"/>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Diagnosis of the chosen long-term condition</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8F694B-E53A-41A4-B005-FD4FD76278BF}"/>
              </a:ext>
            </a:extLst>
          </p:cNvPr>
          <p:cNvSpPr>
            <a:spLocks noGrp="1"/>
          </p:cNvSpPr>
          <p:nvPr>
            <p:ph idx="1"/>
          </p:nvPr>
        </p:nvSpPr>
        <p:spPr>
          <a:xfrm>
            <a:off x="1066800" y="2103120"/>
            <a:ext cx="5029200" cy="3849624"/>
          </a:xfrm>
        </p:spPr>
        <p:txBody>
          <a:bodyPr>
            <a:normAutofit lnSpcReduction="10000"/>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 diagnosis is performed with the help of clinical testing, cognitive testing, and medical history testing (Blumenfeld et al., 2024).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 testing of the brain through brain imaging and blood tests will aid in confirming that it is Alzheimer's disease, and other causes of memory loss must be ruled out (</a:t>
            </a:r>
            <a:r>
              <a:rPr lang="en-GB" sz="1800" dirty="0" err="1">
                <a:effectLst/>
                <a:latin typeface="Arial" panose="020B0604020202020204" pitchFamily="34" charset="0"/>
                <a:ea typeface="Arial" panose="020B0604020202020204" pitchFamily="34" charset="0"/>
              </a:rPr>
              <a:t>Alhazmi</a:t>
            </a:r>
            <a:r>
              <a:rPr lang="en-GB" sz="1800" dirty="0">
                <a:effectLst/>
                <a:latin typeface="Arial" panose="020B0604020202020204" pitchFamily="34" charset="0"/>
                <a:ea typeface="Arial" panose="020B0604020202020204" pitchFamily="34" charset="0"/>
              </a:rPr>
              <a:t> and </a:t>
            </a:r>
            <a:r>
              <a:rPr lang="en-GB" sz="1800" dirty="0" err="1">
                <a:effectLst/>
                <a:latin typeface="Arial" panose="020B0604020202020204" pitchFamily="34" charset="0"/>
                <a:ea typeface="Arial" panose="020B0604020202020204" pitchFamily="34" charset="0"/>
              </a:rPr>
              <a:t>Albratty</a:t>
            </a:r>
            <a:r>
              <a:rPr lang="en-GB" sz="1800" dirty="0">
                <a:effectLst/>
                <a:latin typeface="Arial" panose="020B0604020202020204" pitchFamily="34" charset="0"/>
                <a:ea typeface="Arial" panose="020B0604020202020204" pitchFamily="34" charset="0"/>
              </a:rPr>
              <a:t>, 2022).</a:t>
            </a:r>
            <a:endParaRPr lang="en-IN" sz="1800" dirty="0">
              <a:effectLst/>
              <a:latin typeface="Arial" panose="020B0604020202020204" pitchFamily="34" charset="0"/>
              <a:ea typeface="Arial" panose="020B0604020202020204" pitchFamily="34" charset="0"/>
            </a:endParaRPr>
          </a:p>
        </p:txBody>
      </p:sp>
      <p:pic>
        <p:nvPicPr>
          <p:cNvPr id="4" name="Picture 2" descr="Alzheimer's Disease: The Basics - Alzheimer's Los Angeles">
            <a:extLst>
              <a:ext uri="{FF2B5EF4-FFF2-40B4-BE49-F238E27FC236}">
                <a16:creationId xmlns:a16="http://schemas.microsoft.com/office/drawing/2014/main" id="{D443EC00-F348-4B04-BDCF-EA3FB294F4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0814" y="2063501"/>
            <a:ext cx="3823727" cy="31674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377AF97-DC98-4B57-8D23-DF6D05B5244A}"/>
              </a:ext>
            </a:extLst>
          </p:cNvPr>
          <p:cNvSpPr txBox="1"/>
          <p:nvPr/>
        </p:nvSpPr>
        <p:spPr>
          <a:xfrm>
            <a:off x="6801830" y="5280213"/>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5: Healthy vs Affected Brain</a:t>
            </a:r>
          </a:p>
          <a:p>
            <a:pPr algn="ctr">
              <a:lnSpc>
                <a:spcPct val="150000"/>
              </a:lnSpc>
            </a:pPr>
            <a:r>
              <a:rPr lang="en-US" sz="1100" dirty="0">
                <a:latin typeface="Arial" panose="020B0604020202020204" pitchFamily="34" charset="0"/>
                <a:cs typeface="Arial" panose="020B0604020202020204" pitchFamily="34" charset="0"/>
              </a:rPr>
              <a:t>Source: (Alzheimer's Los Angeles, 2022)</a:t>
            </a:r>
          </a:p>
        </p:txBody>
      </p:sp>
    </p:spTree>
    <p:extLst>
      <p:ext uri="{BB962C8B-B14F-4D97-AF65-F5344CB8AC3E}">
        <p14:creationId xmlns:p14="http://schemas.microsoft.com/office/powerpoint/2010/main" val="3424183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A6D11-1985-49D2-A7E8-2761B5B8B53F}"/>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Initial Assessment of the chosen long-term condition</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F6F8834-90D2-4D8D-95F5-38099C4766B8}"/>
              </a:ext>
            </a:extLst>
          </p:cNvPr>
          <p:cNvSpPr>
            <a:spLocks noGrp="1"/>
          </p:cNvSpPr>
          <p:nvPr>
            <p:ph idx="1"/>
          </p:nvPr>
        </p:nvSpPr>
        <p:spPr>
          <a:xfrm>
            <a:off x="1066800" y="2103120"/>
            <a:ext cx="5199529" cy="3849624"/>
          </a:xfrm>
        </p:spPr>
        <p:txBody>
          <a:bodyPr>
            <a:normAutofit fontScale="92500"/>
          </a:bodyPr>
          <a:lstStyle/>
          <a:p>
            <a:pPr marL="342900" lvl="0" indent="-342900" algn="just">
              <a:lnSpc>
                <a:spcPct val="150000"/>
              </a:lnSpc>
              <a:spcBef>
                <a:spcPts val="1000"/>
              </a:spcBef>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 first evaluation involves the assessment of cognitive functioning, activities of daily living, mental conditions, and sources of support, based on Roper-Logan-Tierney Model of Nursing (Jackson et al., 2024).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 health care experts measure the needs and risks of a patient and the care that the patient needs in order to come up with a personalised care plan (</a:t>
            </a:r>
            <a:r>
              <a:rPr lang="en-GB" sz="1800" dirty="0" err="1">
                <a:effectLst/>
                <a:latin typeface="Arial" panose="020B0604020202020204" pitchFamily="34" charset="0"/>
                <a:ea typeface="Arial" panose="020B0604020202020204" pitchFamily="34" charset="0"/>
              </a:rPr>
              <a:t>Therriault</a:t>
            </a:r>
            <a:r>
              <a:rPr lang="en-GB" sz="1800" dirty="0">
                <a:effectLst/>
                <a:latin typeface="Arial" panose="020B0604020202020204" pitchFamily="34" charset="0"/>
                <a:ea typeface="Arial" panose="020B0604020202020204" pitchFamily="34" charset="0"/>
              </a:rPr>
              <a:t> et al., 2024).</a:t>
            </a:r>
            <a:endParaRPr lang="en-IN" sz="1800" dirty="0">
              <a:effectLst/>
              <a:latin typeface="Arial" panose="020B0604020202020204" pitchFamily="34" charset="0"/>
              <a:ea typeface="Arial" panose="020B0604020202020204" pitchFamily="34" charset="0"/>
            </a:endParaRPr>
          </a:p>
        </p:txBody>
      </p:sp>
      <p:pic>
        <p:nvPicPr>
          <p:cNvPr id="4" name="Picture 2" descr="Alzheimer's Disease and Dementia Today">
            <a:extLst>
              <a:ext uri="{FF2B5EF4-FFF2-40B4-BE49-F238E27FC236}">
                <a16:creationId xmlns:a16="http://schemas.microsoft.com/office/drawing/2014/main" id="{99B40CC7-8937-4269-A661-FA64AFF5A6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7331" y="2624137"/>
            <a:ext cx="4255111" cy="24050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0634B79-048B-4CEA-A185-02734B90C451}"/>
              </a:ext>
            </a:extLst>
          </p:cNvPr>
          <p:cNvSpPr txBox="1"/>
          <p:nvPr/>
        </p:nvSpPr>
        <p:spPr>
          <a:xfrm>
            <a:off x="6877331" y="5227780"/>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6: Affected Brain</a:t>
            </a:r>
          </a:p>
          <a:p>
            <a:pPr algn="ctr">
              <a:lnSpc>
                <a:spcPct val="150000"/>
              </a:lnSpc>
            </a:pPr>
            <a:r>
              <a:rPr lang="en-US" sz="1100" dirty="0">
                <a:latin typeface="Arial" panose="020B0604020202020204" pitchFamily="34" charset="0"/>
                <a:cs typeface="Arial" panose="020B0604020202020204" pitchFamily="34" charset="0"/>
              </a:rPr>
              <a:t>Source: (Mehta, 2022)</a:t>
            </a:r>
          </a:p>
        </p:txBody>
      </p:sp>
    </p:spTree>
    <p:extLst>
      <p:ext uri="{BB962C8B-B14F-4D97-AF65-F5344CB8AC3E}">
        <p14:creationId xmlns:p14="http://schemas.microsoft.com/office/powerpoint/2010/main" val="1494245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7CFB4-7B7B-456B-BCA7-A53FB0B0E20D}"/>
              </a:ext>
            </a:extLst>
          </p:cNvPr>
          <p:cNvSpPr>
            <a:spLocks noGrp="1"/>
          </p:cNvSpPr>
          <p:nvPr>
            <p:ph type="title"/>
          </p:nvPr>
        </p:nvSpPr>
        <p:spPr/>
        <p:txBody>
          <a:bodyPr/>
          <a:lstStyle/>
          <a:p>
            <a:pPr algn="ctr">
              <a:lnSpc>
                <a:spcPct val="150000"/>
              </a:lnSpc>
            </a:pPr>
            <a:r>
              <a:rPr lang="en-GB" sz="2400" b="1" dirty="0">
                <a:solidFill>
                  <a:schemeClr val="tx1"/>
                </a:solidFill>
                <a:latin typeface="Arial" panose="020B0604020202020204" pitchFamily="34" charset="0"/>
                <a:cs typeface="Arial" panose="020B0604020202020204" pitchFamily="34" charset="0"/>
              </a:rPr>
              <a:t>Management of the Long-term condition following a specific UK guidance</a:t>
            </a:r>
            <a:endParaRPr lang="en-IN" sz="24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ED8882-09DF-4EFD-8BE9-4769F4C4BD96}"/>
              </a:ext>
            </a:extLst>
          </p:cNvPr>
          <p:cNvSpPr>
            <a:spLocks noGrp="1"/>
          </p:cNvSpPr>
          <p:nvPr>
            <p:ph idx="1"/>
          </p:nvPr>
        </p:nvSpPr>
        <p:spPr>
          <a:xfrm>
            <a:off x="1066800" y="2103120"/>
            <a:ext cx="4755776" cy="3849624"/>
          </a:xfrm>
        </p:spPr>
        <p:txBody>
          <a:bodyPr>
            <a:normAutofit lnSpcReduction="10000"/>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 guidelines followed by management include the National Institute for Health and Care Excellence (Congdon et al., 2023).</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It focuses on person-centred treatment, cognitive stimulation therapy, medicine, and support services that guarantee independence and improved quality of life (</a:t>
            </a:r>
            <a:r>
              <a:rPr lang="en-GB" sz="1800" dirty="0" err="1">
                <a:effectLst/>
                <a:latin typeface="Arial" panose="020B0604020202020204" pitchFamily="34" charset="0"/>
                <a:ea typeface="Arial" panose="020B0604020202020204" pitchFamily="34" charset="0"/>
              </a:rPr>
              <a:t>Tzioras</a:t>
            </a:r>
            <a:r>
              <a:rPr lang="en-GB" sz="1800" dirty="0">
                <a:effectLst/>
                <a:latin typeface="Arial" panose="020B0604020202020204" pitchFamily="34" charset="0"/>
                <a:ea typeface="Arial" panose="020B0604020202020204" pitchFamily="34" charset="0"/>
              </a:rPr>
              <a:t> et al., 2023).</a:t>
            </a:r>
            <a:endParaRPr lang="en-IN" sz="1800" dirty="0">
              <a:effectLst/>
              <a:latin typeface="Arial" panose="020B0604020202020204" pitchFamily="34" charset="0"/>
              <a:ea typeface="Arial" panose="020B0604020202020204" pitchFamily="34" charset="0"/>
            </a:endParaRPr>
          </a:p>
        </p:txBody>
      </p:sp>
      <p:pic>
        <p:nvPicPr>
          <p:cNvPr id="6" name="Picture 5">
            <a:extLst>
              <a:ext uri="{FF2B5EF4-FFF2-40B4-BE49-F238E27FC236}">
                <a16:creationId xmlns:a16="http://schemas.microsoft.com/office/drawing/2014/main" id="{11776422-8756-4F75-8D6D-4E987E95C63F}"/>
              </a:ext>
            </a:extLst>
          </p:cNvPr>
          <p:cNvPicPr>
            <a:picLocks noChangeAspect="1"/>
          </p:cNvPicPr>
          <p:nvPr/>
        </p:nvPicPr>
        <p:blipFill>
          <a:blip r:embed="rId3"/>
          <a:stretch>
            <a:fillRect/>
          </a:stretch>
        </p:blipFill>
        <p:spPr>
          <a:xfrm>
            <a:off x="6191250" y="2403101"/>
            <a:ext cx="4838700" cy="2724150"/>
          </a:xfrm>
          <a:prstGeom prst="rect">
            <a:avLst/>
          </a:prstGeom>
        </p:spPr>
      </p:pic>
      <p:sp>
        <p:nvSpPr>
          <p:cNvPr id="5" name="TextBox 4">
            <a:extLst>
              <a:ext uri="{FF2B5EF4-FFF2-40B4-BE49-F238E27FC236}">
                <a16:creationId xmlns:a16="http://schemas.microsoft.com/office/drawing/2014/main" id="{5990DA84-EEB2-49DD-B522-0EF5060D4B51}"/>
              </a:ext>
            </a:extLst>
          </p:cNvPr>
          <p:cNvSpPr txBox="1"/>
          <p:nvPr/>
        </p:nvSpPr>
        <p:spPr>
          <a:xfrm>
            <a:off x="6684439" y="5392680"/>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7: Neurological Condition</a:t>
            </a:r>
          </a:p>
          <a:p>
            <a:pPr algn="ctr">
              <a:lnSpc>
                <a:spcPct val="150000"/>
              </a:lnSpc>
            </a:pPr>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EverydayHealth</a:t>
            </a:r>
            <a:r>
              <a:rPr lang="en-US" sz="1100" dirty="0">
                <a:latin typeface="Arial" panose="020B0604020202020204" pitchFamily="34" charset="0"/>
                <a:cs typeface="Arial" panose="020B0604020202020204" pitchFamily="34" charset="0"/>
              </a:rPr>
              <a:t>, 2026)</a:t>
            </a:r>
          </a:p>
        </p:txBody>
      </p:sp>
    </p:spTree>
    <p:extLst>
      <p:ext uri="{BB962C8B-B14F-4D97-AF65-F5344CB8AC3E}">
        <p14:creationId xmlns:p14="http://schemas.microsoft.com/office/powerpoint/2010/main" val="1506502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2771E-C9DB-440C-83AE-7F737DEB39B2}"/>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Management of the Long-term condition following a specific UK guidance (</a:t>
            </a:r>
            <a:r>
              <a:rPr lang="en-GB" sz="2400" b="1" dirty="0" err="1">
                <a:latin typeface="Arial" panose="020B0604020202020204" pitchFamily="34" charset="0"/>
                <a:cs typeface="Arial" panose="020B0604020202020204" pitchFamily="34" charset="0"/>
              </a:rPr>
              <a:t>Contd</a:t>
            </a:r>
            <a:r>
              <a:rPr lang="en-GB" sz="2400" b="1" dirty="0">
                <a:latin typeface="Arial" panose="020B0604020202020204" pitchFamily="34" charset="0"/>
                <a:cs typeface="Arial" panose="020B0604020202020204" pitchFamily="34" charset="0"/>
              </a:rPr>
              <a:t>…)</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E4DA4C-53E0-485A-AF40-D3C5E32C43B0}"/>
              </a:ext>
            </a:extLst>
          </p:cNvPr>
          <p:cNvSpPr>
            <a:spLocks noGrp="1"/>
          </p:cNvSpPr>
          <p:nvPr>
            <p:ph idx="1"/>
          </p:nvPr>
        </p:nvSpPr>
        <p:spPr>
          <a:xfrm>
            <a:off x="1066800" y="2103120"/>
            <a:ext cx="4890247" cy="3849624"/>
          </a:xfrm>
        </p:spPr>
        <p:txBody>
          <a:bodyPr>
            <a:normAutofit fontScale="92500"/>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Continued care involves some frequent monitoring, support given to the caregivers, behavioural interventions and advanced care planning (Mielke and Fowler, 2024).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Multidisciplinary groups also provide a coordinated approach to care, which is considered in physical, emotional, and social dimensions of the disease process (</a:t>
            </a:r>
            <a:r>
              <a:rPr lang="en-GB" sz="1800" dirty="0" err="1">
                <a:effectLst/>
                <a:latin typeface="Arial" panose="020B0604020202020204" pitchFamily="34" charset="0"/>
                <a:ea typeface="Arial" panose="020B0604020202020204" pitchFamily="34" charset="0"/>
              </a:rPr>
              <a:t>Skaria</a:t>
            </a:r>
            <a:r>
              <a:rPr lang="en-GB" sz="1800" dirty="0">
                <a:effectLst/>
                <a:latin typeface="Arial" panose="020B0604020202020204" pitchFamily="34" charset="0"/>
                <a:ea typeface="Arial" panose="020B0604020202020204" pitchFamily="34" charset="0"/>
              </a:rPr>
              <a:t>, 2022).</a:t>
            </a:r>
            <a:endParaRPr lang="en-IN" sz="1800" dirty="0">
              <a:effectLst/>
              <a:latin typeface="Arial" panose="020B0604020202020204" pitchFamily="34" charset="0"/>
              <a:ea typeface="Arial" panose="020B0604020202020204" pitchFamily="34" charset="0"/>
            </a:endParaRPr>
          </a:p>
        </p:txBody>
      </p:sp>
      <p:pic>
        <p:nvPicPr>
          <p:cNvPr id="4" name="Picture 2" descr="Alzheimer's Disease | Definition, Causes, Diagnosis &amp; Treatment">
            <a:extLst>
              <a:ext uri="{FF2B5EF4-FFF2-40B4-BE49-F238E27FC236}">
                <a16:creationId xmlns:a16="http://schemas.microsoft.com/office/drawing/2014/main" id="{086ACEF7-686F-417C-939C-B1B9E70C9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3286" y="2251920"/>
            <a:ext cx="4451256" cy="33400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88C75D2-F73F-41C7-B132-5B3160A0D1A5}"/>
              </a:ext>
            </a:extLst>
          </p:cNvPr>
          <p:cNvSpPr txBox="1"/>
          <p:nvPr/>
        </p:nvSpPr>
        <p:spPr>
          <a:xfrm>
            <a:off x="6778569" y="5599935"/>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8: Brain Nerves</a:t>
            </a:r>
          </a:p>
          <a:p>
            <a:pPr algn="ctr">
              <a:lnSpc>
                <a:spcPct val="150000"/>
              </a:lnSpc>
            </a:pPr>
            <a:r>
              <a:rPr lang="en-US" sz="1100" dirty="0">
                <a:latin typeface="Arial" panose="020B0604020202020204" pitchFamily="34" charset="0"/>
                <a:cs typeface="Arial" panose="020B0604020202020204" pitchFamily="34" charset="0"/>
              </a:rPr>
              <a:t>Source: (Accord Hospitals, 2022)</a:t>
            </a:r>
          </a:p>
        </p:txBody>
      </p:sp>
    </p:spTree>
    <p:extLst>
      <p:ext uri="{BB962C8B-B14F-4D97-AF65-F5344CB8AC3E}">
        <p14:creationId xmlns:p14="http://schemas.microsoft.com/office/powerpoint/2010/main" val="3893854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E3EA7-F7B4-46CD-882A-28D2F08D9033}"/>
              </a:ext>
            </a:extLst>
          </p:cNvPr>
          <p:cNvSpPr>
            <a:spLocks noGrp="1"/>
          </p:cNvSpPr>
          <p:nvPr>
            <p:ph type="title"/>
          </p:nvPr>
        </p:nvSpPr>
        <p:spPr/>
        <p:txBody>
          <a:bodyPr/>
          <a:lstStyle/>
          <a:p>
            <a:pPr algn="ctr">
              <a:lnSpc>
                <a:spcPct val="150000"/>
              </a:lnSpc>
            </a:pPr>
            <a:r>
              <a:rPr lang="en-GB" sz="2400" b="1" dirty="0">
                <a:solidFill>
                  <a:schemeClr val="tx1"/>
                </a:solidFill>
                <a:latin typeface="Arial" panose="020B0604020202020204" pitchFamily="34" charset="0"/>
                <a:cs typeface="Arial" panose="020B0604020202020204" pitchFamily="34" charset="0"/>
              </a:rPr>
              <a:t>Treatment options available for the long-term condition in the United Kingdom</a:t>
            </a:r>
            <a:endParaRPr lang="en-IN" sz="24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B1C1CB-E35D-4CC4-8B6B-02006DE09BF2}"/>
              </a:ext>
            </a:extLst>
          </p:cNvPr>
          <p:cNvSpPr>
            <a:spLocks noGrp="1"/>
          </p:cNvSpPr>
          <p:nvPr>
            <p:ph idx="1"/>
          </p:nvPr>
        </p:nvSpPr>
        <p:spPr>
          <a:xfrm>
            <a:off x="1066800" y="2103120"/>
            <a:ext cx="5029200" cy="3849624"/>
          </a:xfrm>
        </p:spPr>
        <p:txBody>
          <a:bodyPr>
            <a:normAutofit lnSpcReduction="10000"/>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Therapy involves the use of pharmacological intervention, which involves Donepezil and Memantine (</a:t>
            </a:r>
            <a:r>
              <a:rPr lang="en-GB" sz="1800" dirty="0" err="1">
                <a:effectLst/>
                <a:latin typeface="Arial" panose="020B0604020202020204" pitchFamily="34" charset="0"/>
                <a:ea typeface="Arial" panose="020B0604020202020204" pitchFamily="34" charset="0"/>
              </a:rPr>
              <a:t>Palmqvist</a:t>
            </a:r>
            <a:r>
              <a:rPr lang="en-GB" sz="1800" dirty="0">
                <a:effectLst/>
                <a:latin typeface="Arial" panose="020B0604020202020204" pitchFamily="34" charset="0"/>
                <a:ea typeface="Arial" panose="020B0604020202020204" pitchFamily="34" charset="0"/>
              </a:rPr>
              <a:t> et al., 2024).</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There is non-pharmacological therapy, including cognitive stimulation, lifestyle and psychological intervention to manage the symptoms and improve daily functioning (</a:t>
            </a:r>
            <a:r>
              <a:rPr lang="en-GB" sz="1800" dirty="0" err="1">
                <a:effectLst/>
                <a:latin typeface="Arial" panose="020B0604020202020204" pitchFamily="34" charset="0"/>
                <a:ea typeface="Arial" panose="020B0604020202020204" pitchFamily="34" charset="0"/>
              </a:rPr>
              <a:t>Mattsson-Carlgren</a:t>
            </a:r>
            <a:r>
              <a:rPr lang="en-GB" sz="1800" dirty="0">
                <a:effectLst/>
                <a:latin typeface="Arial" panose="020B0604020202020204" pitchFamily="34" charset="0"/>
                <a:ea typeface="Arial" panose="020B0604020202020204" pitchFamily="34" charset="0"/>
              </a:rPr>
              <a:t> et al., 2024).</a:t>
            </a:r>
            <a:endParaRPr lang="en-IN" sz="1800" dirty="0">
              <a:effectLst/>
              <a:latin typeface="Arial" panose="020B0604020202020204" pitchFamily="34" charset="0"/>
              <a:ea typeface="Arial" panose="020B0604020202020204" pitchFamily="34" charset="0"/>
            </a:endParaRPr>
          </a:p>
        </p:txBody>
      </p:sp>
      <p:pic>
        <p:nvPicPr>
          <p:cNvPr id="4" name="Picture 2" descr="Alzheimer disease: MedlinePlus Medical Encyclopedia">
            <a:extLst>
              <a:ext uri="{FF2B5EF4-FFF2-40B4-BE49-F238E27FC236}">
                <a16:creationId xmlns:a16="http://schemas.microsoft.com/office/drawing/2014/main" id="{8E5CDFE5-5AB6-4D79-BA73-F304111193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0095" y="2270032"/>
            <a:ext cx="4016460" cy="32163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DB507C-3059-4419-A11B-81F8E28263CD}"/>
              </a:ext>
            </a:extLst>
          </p:cNvPr>
          <p:cNvSpPr txBox="1"/>
          <p:nvPr/>
        </p:nvSpPr>
        <p:spPr>
          <a:xfrm>
            <a:off x="6778569" y="5599935"/>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9: Old age Effects </a:t>
            </a:r>
          </a:p>
          <a:p>
            <a:pPr algn="ctr">
              <a:lnSpc>
                <a:spcPct val="150000"/>
              </a:lnSpc>
            </a:pPr>
            <a:r>
              <a:rPr lang="en-US" sz="1100" dirty="0">
                <a:latin typeface="Arial" panose="020B0604020202020204" pitchFamily="34" charset="0"/>
                <a:cs typeface="Arial" panose="020B0604020202020204" pitchFamily="34" charset="0"/>
              </a:rPr>
              <a:t>Source: (Medline Plus, 2026)</a:t>
            </a:r>
          </a:p>
        </p:txBody>
      </p:sp>
    </p:spTree>
    <p:extLst>
      <p:ext uri="{BB962C8B-B14F-4D97-AF65-F5344CB8AC3E}">
        <p14:creationId xmlns:p14="http://schemas.microsoft.com/office/powerpoint/2010/main" val="3979241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99D6-1583-49A2-A87A-14600B3440C7}"/>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Comorbidities that can accompany the chosen long-term condition</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5428B8-E747-43A0-9166-DFB88681978E}"/>
              </a:ext>
            </a:extLst>
          </p:cNvPr>
          <p:cNvSpPr>
            <a:spLocks noGrp="1"/>
          </p:cNvSpPr>
          <p:nvPr>
            <p:ph idx="1"/>
          </p:nvPr>
        </p:nvSpPr>
        <p:spPr>
          <a:xfrm>
            <a:off x="1066800" y="2103120"/>
            <a:ext cx="4849906" cy="3849624"/>
          </a:xfrm>
        </p:spPr>
        <p:txBody>
          <a:bodyPr>
            <a:normAutofit fontScale="92500" lnSpcReduction="10000"/>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Alzheimer's disease has very high chances of coexisting with depression, hypertension, diabetes and cardiovascular diseases (</a:t>
            </a:r>
            <a:r>
              <a:rPr lang="en-GB" sz="1800" dirty="0" err="1">
                <a:effectLst/>
                <a:latin typeface="Arial" panose="020B0604020202020204" pitchFamily="34" charset="0"/>
                <a:ea typeface="Arial" panose="020B0604020202020204" pitchFamily="34" charset="0"/>
              </a:rPr>
              <a:t>Pichet</a:t>
            </a:r>
            <a:r>
              <a:rPr lang="en-GB" sz="1800" dirty="0">
                <a:effectLst/>
                <a:latin typeface="Arial" panose="020B0604020202020204" pitchFamily="34" charset="0"/>
                <a:ea typeface="Arial" panose="020B0604020202020204" pitchFamily="34" charset="0"/>
              </a:rPr>
              <a:t> </a:t>
            </a:r>
            <a:r>
              <a:rPr lang="en-GB" sz="1800" dirty="0" err="1">
                <a:effectLst/>
                <a:latin typeface="Arial" panose="020B0604020202020204" pitchFamily="34" charset="0"/>
                <a:ea typeface="Arial" panose="020B0604020202020204" pitchFamily="34" charset="0"/>
              </a:rPr>
              <a:t>Binette</a:t>
            </a:r>
            <a:r>
              <a:rPr lang="en-GB" sz="1800" dirty="0">
                <a:effectLst/>
                <a:latin typeface="Arial" panose="020B0604020202020204" pitchFamily="34" charset="0"/>
                <a:ea typeface="Arial" panose="020B0604020202020204" pitchFamily="34" charset="0"/>
              </a:rPr>
              <a:t> et al., 2025).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These comorbidities make the treatment more complicated and aggravate outcomes of patients, and such a situation demands a complex and combined approach to healthcare management (Jack Jr et al., 2024).</a:t>
            </a:r>
            <a:endParaRPr lang="en-IN" sz="1800"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09B4ED7B-647E-4C64-B5D9-D4AA25350D48}"/>
              </a:ext>
            </a:extLst>
          </p:cNvPr>
          <p:cNvPicPr>
            <a:picLocks noChangeAspect="1"/>
          </p:cNvPicPr>
          <p:nvPr/>
        </p:nvPicPr>
        <p:blipFill>
          <a:blip r:embed="rId3"/>
          <a:stretch>
            <a:fillRect/>
          </a:stretch>
        </p:blipFill>
        <p:spPr>
          <a:xfrm>
            <a:off x="6275296" y="2405804"/>
            <a:ext cx="4849904" cy="2895582"/>
          </a:xfrm>
          <a:prstGeom prst="rect">
            <a:avLst/>
          </a:prstGeom>
        </p:spPr>
      </p:pic>
      <p:sp>
        <p:nvSpPr>
          <p:cNvPr id="6" name="TextBox 5">
            <a:extLst>
              <a:ext uri="{FF2B5EF4-FFF2-40B4-BE49-F238E27FC236}">
                <a16:creationId xmlns:a16="http://schemas.microsoft.com/office/drawing/2014/main" id="{0A9FB2FD-7AF3-443D-935E-87BBEE33381F}"/>
              </a:ext>
            </a:extLst>
          </p:cNvPr>
          <p:cNvSpPr txBox="1"/>
          <p:nvPr/>
        </p:nvSpPr>
        <p:spPr>
          <a:xfrm>
            <a:off x="6778569" y="5599935"/>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10: Mild, Moderate and Severe Conditions </a:t>
            </a:r>
          </a:p>
          <a:p>
            <a:pPr algn="ctr">
              <a:lnSpc>
                <a:spcPct val="150000"/>
              </a:lnSpc>
            </a:pPr>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Shinon</a:t>
            </a:r>
            <a:r>
              <a:rPr lang="en-US" sz="1100" dirty="0">
                <a:latin typeface="Arial" panose="020B0604020202020204" pitchFamily="34" charset="0"/>
                <a:cs typeface="Arial" panose="020B0604020202020204" pitchFamily="34" charset="0"/>
              </a:rPr>
              <a:t> Global, 2024)</a:t>
            </a:r>
          </a:p>
        </p:txBody>
      </p:sp>
    </p:spTree>
    <p:extLst>
      <p:ext uri="{BB962C8B-B14F-4D97-AF65-F5344CB8AC3E}">
        <p14:creationId xmlns:p14="http://schemas.microsoft.com/office/powerpoint/2010/main" val="388276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25D70-0218-4359-927E-DF7475F894B9}"/>
              </a:ext>
            </a:extLst>
          </p:cNvPr>
          <p:cNvSpPr>
            <a:spLocks noGrp="1"/>
          </p:cNvSpPr>
          <p:nvPr>
            <p:ph type="title"/>
          </p:nvPr>
        </p:nvSpPr>
        <p:spPr/>
        <p:txBody>
          <a:bodyPr>
            <a:normAutofit/>
          </a:bodyPr>
          <a:lstStyle/>
          <a:p>
            <a:pPr algn="ctr">
              <a:lnSpc>
                <a:spcPct val="150000"/>
              </a:lnSpc>
              <a:spcAft>
                <a:spcPts val="1000"/>
              </a:spcAft>
            </a:pPr>
            <a:r>
              <a:rPr lang="en-GB" sz="2400" b="1" dirty="0">
                <a:latin typeface="Arial" panose="020B0604020202020204" pitchFamily="34" charset="0"/>
                <a:cs typeface="Arial" panose="020B0604020202020204" pitchFamily="34" charset="0"/>
              </a:rPr>
              <a:t>How the chosen long-term condition can be prevented</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207267-CF02-48BB-A690-16324F09B047}"/>
              </a:ext>
            </a:extLst>
          </p:cNvPr>
          <p:cNvSpPr>
            <a:spLocks noGrp="1"/>
          </p:cNvSpPr>
          <p:nvPr>
            <p:ph idx="1"/>
          </p:nvPr>
        </p:nvSpPr>
        <p:spPr>
          <a:xfrm>
            <a:off x="1066800" y="2103120"/>
            <a:ext cx="4540624" cy="3849624"/>
          </a:xfrm>
        </p:spPr>
        <p:txBody>
          <a:bodyPr>
            <a:normAutofit lnSpcReduction="10000"/>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 prevention focus lies on good lifestyles, and it implies the balance of nutrition, physical exercises, cognitive and interpersonal challenges (</a:t>
            </a:r>
            <a:r>
              <a:rPr lang="en-GB" sz="1800" dirty="0" err="1">
                <a:effectLst/>
                <a:latin typeface="Arial" panose="020B0604020202020204" pitchFamily="34" charset="0"/>
                <a:ea typeface="Arial" panose="020B0604020202020204" pitchFamily="34" charset="0"/>
              </a:rPr>
              <a:t>Aisen</a:t>
            </a:r>
            <a:r>
              <a:rPr lang="en-GB" sz="1800" dirty="0">
                <a:effectLst/>
                <a:latin typeface="Arial" panose="020B0604020202020204" pitchFamily="34" charset="0"/>
                <a:ea typeface="Arial" panose="020B0604020202020204" pitchFamily="34" charset="0"/>
              </a:rPr>
              <a:t> et al., 2022).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Risk factors of obesity, smoking, and hypertension can be managed to decrease the risk of having Alzheimer's (</a:t>
            </a:r>
            <a:r>
              <a:rPr lang="en-GB" sz="1800" dirty="0" err="1">
                <a:effectLst/>
                <a:latin typeface="Arial" panose="020B0604020202020204" pitchFamily="34" charset="0"/>
                <a:ea typeface="Arial" panose="020B0604020202020204" pitchFamily="34" charset="0"/>
              </a:rPr>
              <a:t>Karran</a:t>
            </a:r>
            <a:r>
              <a:rPr lang="en-GB" sz="1800" dirty="0">
                <a:effectLst/>
                <a:latin typeface="Arial" panose="020B0604020202020204" pitchFamily="34" charset="0"/>
                <a:ea typeface="Arial" panose="020B0604020202020204" pitchFamily="34" charset="0"/>
              </a:rPr>
              <a:t> and De </a:t>
            </a:r>
            <a:r>
              <a:rPr lang="en-GB" sz="1800" dirty="0" err="1">
                <a:effectLst/>
                <a:latin typeface="Arial" panose="020B0604020202020204" pitchFamily="34" charset="0"/>
                <a:ea typeface="Arial" panose="020B0604020202020204" pitchFamily="34" charset="0"/>
              </a:rPr>
              <a:t>Strooper</a:t>
            </a:r>
            <a:r>
              <a:rPr lang="en-GB" sz="1800" dirty="0">
                <a:effectLst/>
                <a:latin typeface="Arial" panose="020B0604020202020204" pitchFamily="34" charset="0"/>
                <a:ea typeface="Arial" panose="020B0604020202020204" pitchFamily="34" charset="0"/>
              </a:rPr>
              <a:t>, 2022).</a:t>
            </a:r>
            <a:endParaRPr lang="en-IN" sz="1800" dirty="0">
              <a:effectLst/>
              <a:latin typeface="Arial" panose="020B0604020202020204" pitchFamily="34" charset="0"/>
              <a:ea typeface="Arial" panose="020B0604020202020204" pitchFamily="34" charset="0"/>
            </a:endParaRPr>
          </a:p>
        </p:txBody>
      </p:sp>
      <p:pic>
        <p:nvPicPr>
          <p:cNvPr id="4" name="Picture 2" descr="8 Early Symptoms of Alzheimer's Disease to Watch For - Caring Healthcare">
            <a:extLst>
              <a:ext uri="{FF2B5EF4-FFF2-40B4-BE49-F238E27FC236}">
                <a16:creationId xmlns:a16="http://schemas.microsoft.com/office/drawing/2014/main" id="{E0680B90-F50E-4559-B916-3F5AAD4F01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5490" y="2497038"/>
            <a:ext cx="4303898" cy="28640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56B9E0-549A-45DB-BFD6-2C0588731789}"/>
              </a:ext>
            </a:extLst>
          </p:cNvPr>
          <p:cNvSpPr txBox="1"/>
          <p:nvPr/>
        </p:nvSpPr>
        <p:spPr>
          <a:xfrm>
            <a:off x="6778569" y="5599935"/>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11: Symptoms of Alzheimer’s Disease</a:t>
            </a:r>
          </a:p>
          <a:p>
            <a:pPr algn="ctr">
              <a:lnSpc>
                <a:spcPct val="150000"/>
              </a:lnSpc>
            </a:pPr>
            <a:r>
              <a:rPr lang="en-US" sz="1100" dirty="0">
                <a:latin typeface="Arial" panose="020B0604020202020204" pitchFamily="34" charset="0"/>
                <a:cs typeface="Arial" panose="020B0604020202020204" pitchFamily="34" charset="0"/>
              </a:rPr>
              <a:t>Source: (Caring Healthcare, 2021)</a:t>
            </a:r>
          </a:p>
        </p:txBody>
      </p:sp>
    </p:spTree>
    <p:extLst>
      <p:ext uri="{BB962C8B-B14F-4D97-AF65-F5344CB8AC3E}">
        <p14:creationId xmlns:p14="http://schemas.microsoft.com/office/powerpoint/2010/main" val="3767350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FA7C-8EC0-45B4-8C8D-385A5FF8A2FF}"/>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Skills, values and behaviours required to provide co-productive care to a person suffering from a long-term condition</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AC5FB2-8684-4525-B7E1-1C67C4DC2D78}"/>
              </a:ext>
            </a:extLst>
          </p:cNvPr>
          <p:cNvSpPr>
            <a:spLocks noGrp="1"/>
          </p:cNvSpPr>
          <p:nvPr>
            <p:ph idx="1"/>
          </p:nvPr>
        </p:nvSpPr>
        <p:spPr>
          <a:xfrm>
            <a:off x="1066800" y="2103120"/>
            <a:ext cx="4836459" cy="3849624"/>
          </a:xfrm>
        </p:spPr>
        <p:txBody>
          <a:bodyPr>
            <a:normAutofit/>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Empathy, communication, patience, and respect are also needed to provide care (Sperling et al., 2023).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Co-productive care is ensured by the values of person-centred care, teamwork, cultural sensitivity and ethical practice (</a:t>
            </a:r>
            <a:r>
              <a:rPr lang="en-GB" sz="1800" dirty="0" err="1">
                <a:effectLst/>
                <a:latin typeface="Arial" panose="020B0604020202020204" pitchFamily="34" charset="0"/>
                <a:ea typeface="Arial" panose="020B0604020202020204" pitchFamily="34" charset="0"/>
              </a:rPr>
              <a:t>Rostagno</a:t>
            </a:r>
            <a:r>
              <a:rPr lang="en-GB" sz="1800" dirty="0">
                <a:effectLst/>
                <a:latin typeface="Arial" panose="020B0604020202020204" pitchFamily="34" charset="0"/>
                <a:ea typeface="Arial" panose="020B0604020202020204" pitchFamily="34" charset="0"/>
              </a:rPr>
              <a:t>, 2022).</a:t>
            </a:r>
            <a:endParaRPr lang="en-IN" sz="1800" dirty="0">
              <a:effectLst/>
              <a:latin typeface="Arial" panose="020B0604020202020204" pitchFamily="34" charset="0"/>
              <a:ea typeface="Arial" panose="020B0604020202020204" pitchFamily="34" charset="0"/>
            </a:endParaRPr>
          </a:p>
        </p:txBody>
      </p:sp>
      <p:pic>
        <p:nvPicPr>
          <p:cNvPr id="13314" name="Picture 2" descr="What is Alzheimer’s Disease?">
            <a:extLst>
              <a:ext uri="{FF2B5EF4-FFF2-40B4-BE49-F238E27FC236}">
                <a16:creationId xmlns:a16="http://schemas.microsoft.com/office/drawing/2014/main" id="{61A71B2C-5F72-406C-A9F9-0200AB287D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8743" y="2279341"/>
            <a:ext cx="4839261" cy="27229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DFD2321-F7E7-4B22-A4E9-7C71AC132529}"/>
              </a:ext>
            </a:extLst>
          </p:cNvPr>
          <p:cNvSpPr txBox="1"/>
          <p:nvPr/>
        </p:nvSpPr>
        <p:spPr>
          <a:xfrm>
            <a:off x="6765122" y="5392680"/>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12: Alzheimer’s Disease</a:t>
            </a:r>
          </a:p>
          <a:p>
            <a:pPr algn="ctr">
              <a:lnSpc>
                <a:spcPct val="150000"/>
              </a:lnSpc>
            </a:pPr>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SciToons</a:t>
            </a:r>
            <a:r>
              <a:rPr lang="en-US" sz="1100"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3689891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4A434-4534-4A31-B930-9DCFCB682C0D}"/>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Recommendations</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E0713A-BFF2-40E4-B139-157A4824FD56}"/>
              </a:ext>
            </a:extLst>
          </p:cNvPr>
          <p:cNvSpPr>
            <a:spLocks noGrp="1"/>
          </p:cNvSpPr>
          <p:nvPr>
            <p:ph idx="1"/>
          </p:nvPr>
        </p:nvSpPr>
        <p:spPr>
          <a:xfrm>
            <a:off x="1066800" y="2103120"/>
            <a:ext cx="4917141" cy="3849624"/>
          </a:xfrm>
        </p:spPr>
        <p:txBody>
          <a:bodyPr>
            <a:normAutofit fontScale="85000" lnSpcReduction="20000"/>
          </a:bodyPr>
          <a:lstStyle/>
          <a:p>
            <a:pPr marL="342900" lvl="0" indent="-342900" algn="just">
              <a:lnSpc>
                <a:spcPct val="150000"/>
              </a:lnSpc>
              <a:spcBef>
                <a:spcPts val="1000"/>
              </a:spcBef>
              <a:buFont typeface="Symbol" panose="05050102010706020507" pitchFamily="18" charset="2"/>
              <a:buChar char=""/>
            </a:pPr>
            <a:r>
              <a:rPr lang="en-US" sz="1800" dirty="0">
                <a:effectLst/>
                <a:latin typeface="Arial" panose="020B0604020202020204" pitchFamily="34" charset="0"/>
                <a:ea typeface="Arial" panose="020B0604020202020204" pitchFamily="34" charset="0"/>
              </a:rPr>
              <a:t>Enhance the diagnosis in the early stage using awareness and screening </a:t>
            </a:r>
            <a:r>
              <a:rPr lang="en-US" sz="1800" dirty="0" err="1">
                <a:effectLst/>
                <a:latin typeface="Arial" panose="020B0604020202020204" pitchFamily="34" charset="0"/>
                <a:ea typeface="Arial" panose="020B0604020202020204" pitchFamily="34" charset="0"/>
              </a:rPr>
              <a:t>programmes</a:t>
            </a:r>
            <a:r>
              <a:rPr lang="en-US" sz="1800" dirty="0">
                <a:effectLst/>
                <a:latin typeface="Arial" panose="020B0604020202020204" pitchFamily="34" charset="0"/>
                <a:ea typeface="Arial" panose="020B0604020202020204" pitchFamily="34" charset="0"/>
              </a:rPr>
              <a:t> (</a:t>
            </a:r>
            <a:r>
              <a:rPr lang="en-US" sz="1800" dirty="0" err="1">
                <a:effectLst/>
                <a:latin typeface="Arial" panose="020B0604020202020204" pitchFamily="34" charset="0"/>
                <a:ea typeface="Arial" panose="020B0604020202020204" pitchFamily="34" charset="0"/>
              </a:rPr>
              <a:t>Jungbauer</a:t>
            </a:r>
            <a:r>
              <a:rPr lang="en-US" sz="1800" dirty="0">
                <a:effectLst/>
                <a:latin typeface="Arial" panose="020B0604020202020204" pitchFamily="34" charset="0"/>
                <a:ea typeface="Arial" panose="020B0604020202020204" pitchFamily="34" charset="0"/>
              </a:rPr>
              <a:t> et al., 2022). </a:t>
            </a:r>
          </a:p>
          <a:p>
            <a:pPr marL="342900" lvl="0" indent="-342900" algn="just">
              <a:lnSpc>
                <a:spcPct val="150000"/>
              </a:lnSpc>
              <a:spcBef>
                <a:spcPts val="1000"/>
              </a:spcBef>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Alzheimer disease management requires greater awareness (knowledge and understanding of disease and care), early disease (diagnosis and identification in time), continuity of long-term care (continuing medical care), more easily accessible (easy to access healthcare), funding of research (financial investment in research), and lifestyle /social risk control (control of habits and environment) (Ghazal et al., 2022).</a:t>
            </a:r>
            <a:endParaRPr lang="en-IN" sz="1800" dirty="0">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A090DE32-5E21-4AFA-AC2A-96D9018C2079}"/>
              </a:ext>
            </a:extLst>
          </p:cNvPr>
          <p:cNvSpPr txBox="1"/>
          <p:nvPr/>
        </p:nvSpPr>
        <p:spPr>
          <a:xfrm>
            <a:off x="6750424" y="5392680"/>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13: Six evidence based components</a:t>
            </a:r>
          </a:p>
          <a:p>
            <a:pPr algn="ctr">
              <a:lnSpc>
                <a:spcPct val="150000"/>
              </a:lnSpc>
            </a:pPr>
            <a:r>
              <a:rPr lang="en-US" sz="1100" dirty="0">
                <a:latin typeface="Arial" panose="020B0604020202020204" pitchFamily="34" charset="0"/>
                <a:cs typeface="Arial" panose="020B0604020202020204" pitchFamily="34" charset="0"/>
              </a:rPr>
              <a:t>Source: Self-Developed</a:t>
            </a:r>
          </a:p>
        </p:txBody>
      </p:sp>
      <p:graphicFrame>
        <p:nvGraphicFramePr>
          <p:cNvPr id="6" name="Diagram 5">
            <a:extLst>
              <a:ext uri="{FF2B5EF4-FFF2-40B4-BE49-F238E27FC236}">
                <a16:creationId xmlns:a16="http://schemas.microsoft.com/office/drawing/2014/main" id="{CEF92507-6B06-43B3-B64D-4F9144D35E37}"/>
              </a:ext>
            </a:extLst>
          </p:cNvPr>
          <p:cNvGraphicFramePr/>
          <p:nvPr>
            <p:extLst>
              <p:ext uri="{D42A27DB-BD31-4B8C-83A1-F6EECF244321}">
                <p14:modId xmlns:p14="http://schemas.microsoft.com/office/powerpoint/2010/main" val="993454943"/>
              </p:ext>
            </p:extLst>
          </p:nvPr>
        </p:nvGraphicFramePr>
        <p:xfrm>
          <a:off x="6208061" y="2590800"/>
          <a:ext cx="5486400" cy="167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242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6BD86-5E39-42F6-BED1-A471F6321B38}"/>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Recommendations (</a:t>
            </a:r>
            <a:r>
              <a:rPr lang="en-GB" sz="2400" b="1" dirty="0" err="1">
                <a:latin typeface="Arial" panose="020B0604020202020204" pitchFamily="34" charset="0"/>
                <a:cs typeface="Arial" panose="020B0604020202020204" pitchFamily="34" charset="0"/>
              </a:rPr>
              <a:t>Contd</a:t>
            </a:r>
            <a:r>
              <a:rPr lang="en-GB" sz="2400" b="1" dirty="0">
                <a:latin typeface="Arial" panose="020B0604020202020204" pitchFamily="34" charset="0"/>
                <a:cs typeface="Arial" panose="020B0604020202020204" pitchFamily="34" charset="0"/>
              </a:rPr>
              <a:t>…)</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E16F60-C1C5-4876-9A80-E30CF8A61090}"/>
              </a:ext>
            </a:extLst>
          </p:cNvPr>
          <p:cNvSpPr>
            <a:spLocks noGrp="1"/>
          </p:cNvSpPr>
          <p:nvPr>
            <p:ph idx="1"/>
          </p:nvPr>
        </p:nvSpPr>
        <p:spPr>
          <a:xfrm>
            <a:off x="1066800" y="2103120"/>
            <a:ext cx="4782671" cy="3849624"/>
          </a:xfrm>
        </p:spPr>
        <p:txBody>
          <a:bodyPr>
            <a:normAutofit/>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Encourage community-based care and give health and social services a blend (Jia et al., 2024).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Increase lifestyle modification and information technologies on health management to enable the prevention, monitoring, and management of Alzheimer's disease (Brown et al., 2026).</a:t>
            </a:r>
            <a:endParaRPr lang="en-IN" sz="1800" dirty="0">
              <a:effectLst/>
              <a:latin typeface="Arial" panose="020B0604020202020204" pitchFamily="34" charset="0"/>
              <a:ea typeface="Arial" panose="020B0604020202020204" pitchFamily="34" charset="0"/>
            </a:endParaRPr>
          </a:p>
        </p:txBody>
      </p:sp>
      <p:pic>
        <p:nvPicPr>
          <p:cNvPr id="4" name="Picture 2" descr="Progress in spotting early signs of Alzheimer's disease | Karolinska  Institutet">
            <a:extLst>
              <a:ext uri="{FF2B5EF4-FFF2-40B4-BE49-F238E27FC236}">
                <a16:creationId xmlns:a16="http://schemas.microsoft.com/office/drawing/2014/main" id="{B14AA74C-AEF2-479F-938F-6DCA41A0A0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696" y="2499051"/>
            <a:ext cx="4422000" cy="28790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F95991B-2FAF-42C6-A270-94357376EAC4}"/>
              </a:ext>
            </a:extLst>
          </p:cNvPr>
          <p:cNvSpPr txBox="1"/>
          <p:nvPr/>
        </p:nvSpPr>
        <p:spPr>
          <a:xfrm>
            <a:off x="6778569" y="5599935"/>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14: Alzheimer’s Disease Condition </a:t>
            </a:r>
          </a:p>
          <a:p>
            <a:pPr algn="ctr">
              <a:lnSpc>
                <a:spcPct val="150000"/>
              </a:lnSpc>
            </a:pPr>
            <a:r>
              <a:rPr lang="en-US" sz="1100" dirty="0">
                <a:latin typeface="Arial" panose="020B0604020202020204" pitchFamily="34" charset="0"/>
                <a:cs typeface="Arial" panose="020B0604020202020204" pitchFamily="34" charset="0"/>
              </a:rPr>
              <a:t>Source: (Foster, 2022)</a:t>
            </a:r>
          </a:p>
        </p:txBody>
      </p:sp>
    </p:spTree>
    <p:extLst>
      <p:ext uri="{BB962C8B-B14F-4D97-AF65-F5344CB8AC3E}">
        <p14:creationId xmlns:p14="http://schemas.microsoft.com/office/powerpoint/2010/main" val="3533864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EA0D7-C66C-44A9-89E5-5F280D40FABA}"/>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Conclusion</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E896421-A536-491D-AB8B-5E1998CC529E}"/>
              </a:ext>
            </a:extLst>
          </p:cNvPr>
          <p:cNvSpPr>
            <a:spLocks noGrp="1"/>
          </p:cNvSpPr>
          <p:nvPr>
            <p:ph idx="1"/>
          </p:nvPr>
        </p:nvSpPr>
        <p:spPr>
          <a:xfrm>
            <a:off x="1066800" y="2103120"/>
            <a:ext cx="4742329" cy="3849624"/>
          </a:xfrm>
        </p:spPr>
        <p:txBody>
          <a:bodyPr/>
          <a:lstStyle/>
          <a:p>
            <a:pPr marL="342900" lvl="0" indent="-342900" algn="just">
              <a:lnSpc>
                <a:spcPct val="150000"/>
              </a:lnSpc>
              <a:spcBef>
                <a:spcPts val="1000"/>
              </a:spcBef>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Alzheimer's is also an increasing problem among individuals and health systems across the world (Luo et al., 2023).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rPr>
              <a:t>There is a need to employ effective management strategies, early diagnosis, and supportive care to enhance the patient outcomes as well as the quality of life (Raza et al., 2023).</a:t>
            </a:r>
            <a:endParaRPr lang="en-IN" sz="1800" dirty="0">
              <a:effectLst/>
              <a:latin typeface="Arial" panose="020B0604020202020204" pitchFamily="34" charset="0"/>
              <a:ea typeface="Arial" panose="020B0604020202020204" pitchFamily="34" charset="0"/>
            </a:endParaRPr>
          </a:p>
        </p:txBody>
      </p:sp>
      <p:pic>
        <p:nvPicPr>
          <p:cNvPr id="4" name="Picture 2" descr="Alzheimer's Disease | Scientific American">
            <a:extLst>
              <a:ext uri="{FF2B5EF4-FFF2-40B4-BE49-F238E27FC236}">
                <a16:creationId xmlns:a16="http://schemas.microsoft.com/office/drawing/2014/main" id="{92DE87F6-F08D-4F42-818E-736A4B8D71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2873" y="2283964"/>
            <a:ext cx="4312024" cy="28755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E2CEB05-9CDD-4DF3-B354-E239324D2DBA}"/>
              </a:ext>
            </a:extLst>
          </p:cNvPr>
          <p:cNvSpPr txBox="1"/>
          <p:nvPr/>
        </p:nvSpPr>
        <p:spPr>
          <a:xfrm>
            <a:off x="6778569" y="5599935"/>
            <a:ext cx="4141694" cy="568810"/>
          </a:xfrm>
          <a:prstGeom prst="rect">
            <a:avLst/>
          </a:prstGeom>
          <a:noFill/>
        </p:spPr>
        <p:txBody>
          <a:bodyPr wrap="square" rtlCol="0">
            <a:spAutoFit/>
          </a:bodyPr>
          <a:lstStyle/>
          <a:p>
            <a:pPr algn="ctr">
              <a:lnSpc>
                <a:spcPct val="150000"/>
              </a:lnSpc>
            </a:pPr>
            <a:r>
              <a:rPr lang="en-US" sz="1100" b="1" dirty="0">
                <a:latin typeface="Arial" panose="020B0604020202020204" pitchFamily="34" charset="0"/>
                <a:cs typeface="Arial" panose="020B0604020202020204" pitchFamily="34" charset="0"/>
              </a:rPr>
              <a:t>Figure 15: Men’s Brains Shrink</a:t>
            </a:r>
          </a:p>
          <a:p>
            <a:pPr algn="ctr">
              <a:lnSpc>
                <a:spcPct val="150000"/>
              </a:lnSpc>
            </a:pPr>
            <a:r>
              <a:rPr lang="en-US" sz="1100" dirty="0">
                <a:latin typeface="Arial" panose="020B0604020202020204" pitchFamily="34" charset="0"/>
                <a:cs typeface="Arial" panose="020B0604020202020204" pitchFamily="34" charset="0"/>
              </a:rPr>
              <a:t>Source: (Scientific American, 2025)</a:t>
            </a:r>
          </a:p>
        </p:txBody>
      </p:sp>
    </p:spTree>
    <p:extLst>
      <p:ext uri="{BB962C8B-B14F-4D97-AF65-F5344CB8AC3E}">
        <p14:creationId xmlns:p14="http://schemas.microsoft.com/office/powerpoint/2010/main" val="34938889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8E870-F03C-4E48-B886-5C6F98B2E68F}"/>
              </a:ext>
            </a:extLst>
          </p:cNvPr>
          <p:cNvSpPr>
            <a:spLocks noGrp="1"/>
          </p:cNvSpPr>
          <p:nvPr>
            <p:ph type="title"/>
          </p:nvPr>
        </p:nvSpPr>
        <p:spPr/>
        <p:txBody>
          <a:bodyPr>
            <a:normAutofit/>
          </a:bodyPr>
          <a:lstStyle/>
          <a:p>
            <a:pPr algn="ctr">
              <a:lnSpc>
                <a:spcPct val="150000"/>
              </a:lnSpc>
            </a:pPr>
            <a:r>
              <a:rPr lang="en-GB" sz="2400" b="1" dirty="0">
                <a:effectLst/>
                <a:latin typeface="Arial" panose="020B0604020202020204" pitchFamily="34" charset="0"/>
                <a:ea typeface="Arial" panose="020B0604020202020204" pitchFamily="34" charset="0"/>
                <a:cs typeface="Arial" panose="020B0604020202020204" pitchFamily="34" charset="0"/>
              </a:rPr>
              <a:t>Reference List</a:t>
            </a:r>
            <a:endParaRPr lang="en-IN" sz="4800" dirty="0"/>
          </a:p>
        </p:txBody>
      </p:sp>
      <p:sp>
        <p:nvSpPr>
          <p:cNvPr id="3" name="Content Placeholder 2">
            <a:extLst>
              <a:ext uri="{FF2B5EF4-FFF2-40B4-BE49-F238E27FC236}">
                <a16:creationId xmlns:a16="http://schemas.microsoft.com/office/drawing/2014/main" id="{2C197FF0-87B6-45F7-9EE4-902BB61DDE23}"/>
              </a:ext>
            </a:extLst>
          </p:cNvPr>
          <p:cNvSpPr>
            <a:spLocks noGrp="1"/>
          </p:cNvSpPr>
          <p:nvPr>
            <p:ph idx="1"/>
          </p:nvPr>
        </p:nvSpPr>
        <p:spPr>
          <a:xfrm>
            <a:off x="510988" y="2103120"/>
            <a:ext cx="11174506" cy="3931920"/>
          </a:xfrm>
        </p:spPr>
        <p:txBody>
          <a:bodyPr>
            <a:noAutofit/>
          </a:bodyPr>
          <a:lstStyle/>
          <a:p>
            <a:pPr marL="228600" indent="-228600" algn="just">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‌Accord Hospitals, 2022. </a:t>
            </a:r>
            <a:r>
              <a:rPr lang="en-GB" sz="800" i="1" dirty="0">
                <a:effectLst/>
                <a:latin typeface="Arial" panose="020B0604020202020204" pitchFamily="34" charset="0"/>
                <a:ea typeface="Arial" panose="020B0604020202020204" pitchFamily="34" charset="0"/>
              </a:rPr>
              <a:t>Alzheimer’s Disease; It’s Causes, Symptoms, Diagnosis &amp; Treat</a:t>
            </a:r>
            <a:r>
              <a:rPr lang="en-GB" sz="800" dirty="0">
                <a:effectLst/>
                <a:latin typeface="Arial" panose="020B0604020202020204" pitchFamily="34" charset="0"/>
                <a:ea typeface="Arial" panose="020B0604020202020204" pitchFamily="34" charset="0"/>
              </a:rPr>
              <a:t>. [online] Available at: </a:t>
            </a:r>
            <a:r>
              <a:rPr lang="en-GB" sz="800" u="sng" dirty="0">
                <a:solidFill>
                  <a:srgbClr val="0000FF"/>
                </a:solidFill>
                <a:effectLst/>
                <a:latin typeface="Arial" panose="020B0604020202020204" pitchFamily="34" charset="0"/>
                <a:ea typeface="Arial" panose="020B0604020202020204" pitchFamily="34" charset="0"/>
                <a:hlinkClick r:id="rId3"/>
              </a:rPr>
              <a:t>https://accordhospitals.co.in/blogs/alzheimers-disease/</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a:pPr>
            <a:r>
              <a:rPr lang="en-GB" sz="800" dirty="0" err="1">
                <a:effectLst/>
                <a:latin typeface="Arial" panose="020B0604020202020204" pitchFamily="34" charset="0"/>
                <a:ea typeface="Arial" panose="020B0604020202020204" pitchFamily="34" charset="0"/>
              </a:rPr>
              <a:t>Aisen</a:t>
            </a:r>
            <a:r>
              <a:rPr lang="en-GB" sz="800" dirty="0">
                <a:effectLst/>
                <a:latin typeface="Arial" panose="020B0604020202020204" pitchFamily="34" charset="0"/>
                <a:ea typeface="Arial" panose="020B0604020202020204" pitchFamily="34" charset="0"/>
              </a:rPr>
              <a:t>, P.S., Jimenez-</a:t>
            </a:r>
            <a:r>
              <a:rPr lang="en-GB" sz="800" dirty="0" err="1">
                <a:effectLst/>
                <a:latin typeface="Arial" panose="020B0604020202020204" pitchFamily="34" charset="0"/>
                <a:ea typeface="Arial" panose="020B0604020202020204" pitchFamily="34" charset="0"/>
              </a:rPr>
              <a:t>Maggiora</a:t>
            </a:r>
            <a:r>
              <a:rPr lang="en-GB" sz="800" dirty="0">
                <a:effectLst/>
                <a:latin typeface="Arial" panose="020B0604020202020204" pitchFamily="34" charset="0"/>
                <a:ea typeface="Arial" panose="020B0604020202020204" pitchFamily="34" charset="0"/>
              </a:rPr>
              <a:t>, G.A., </a:t>
            </a:r>
            <a:r>
              <a:rPr lang="en-GB" sz="800" dirty="0" err="1">
                <a:effectLst/>
                <a:latin typeface="Arial" panose="020B0604020202020204" pitchFamily="34" charset="0"/>
                <a:ea typeface="Arial" panose="020B0604020202020204" pitchFamily="34" charset="0"/>
              </a:rPr>
              <a:t>Rafii</a:t>
            </a:r>
            <a:r>
              <a:rPr lang="en-GB" sz="800" dirty="0">
                <a:effectLst/>
                <a:latin typeface="Arial" panose="020B0604020202020204" pitchFamily="34" charset="0"/>
                <a:ea typeface="Arial" panose="020B0604020202020204" pitchFamily="34" charset="0"/>
              </a:rPr>
              <a:t>, M.S., Walter, S. and Raman, R., 2022. Early-stage Alzheimer disease: getting trial-ready. </a:t>
            </a:r>
            <a:r>
              <a:rPr lang="en-GB" sz="800" i="1" dirty="0">
                <a:effectLst/>
                <a:latin typeface="Arial" panose="020B0604020202020204" pitchFamily="34" charset="0"/>
                <a:ea typeface="Arial" panose="020B0604020202020204" pitchFamily="34" charset="0"/>
              </a:rPr>
              <a:t>Nature Reviews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18</a:t>
            </a:r>
            <a:r>
              <a:rPr lang="en-GB" sz="800" dirty="0">
                <a:effectLst/>
                <a:latin typeface="Arial" panose="020B0604020202020204" pitchFamily="34" charset="0"/>
                <a:ea typeface="Arial" panose="020B0604020202020204" pitchFamily="34" charset="0"/>
              </a:rPr>
              <a:t>(7), pp.389-399. </a:t>
            </a:r>
            <a:r>
              <a:rPr lang="en-GB" sz="800" u="sng" dirty="0">
                <a:solidFill>
                  <a:srgbClr val="0000FF"/>
                </a:solidFill>
                <a:effectLst/>
                <a:latin typeface="Arial" panose="020B0604020202020204" pitchFamily="34" charset="0"/>
                <a:ea typeface="Arial" panose="020B0604020202020204" pitchFamily="34" charset="0"/>
                <a:hlinkClick r:id="rId4"/>
              </a:rPr>
              <a:t>https://doi.org/10.1038/s41582-022-00645-6</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a:pPr>
            <a:r>
              <a:rPr lang="en-GB" sz="800" dirty="0" err="1">
                <a:effectLst/>
                <a:latin typeface="Arial" panose="020B0604020202020204" pitchFamily="34" charset="0"/>
                <a:ea typeface="Arial" panose="020B0604020202020204" pitchFamily="34" charset="0"/>
              </a:rPr>
              <a:t>Alhazmi</a:t>
            </a:r>
            <a:r>
              <a:rPr lang="en-GB" sz="800" dirty="0">
                <a:effectLst/>
                <a:latin typeface="Arial" panose="020B0604020202020204" pitchFamily="34" charset="0"/>
                <a:ea typeface="Arial" panose="020B0604020202020204" pitchFamily="34" charset="0"/>
              </a:rPr>
              <a:t>, H.A. and </a:t>
            </a:r>
            <a:r>
              <a:rPr lang="en-GB" sz="800" dirty="0" err="1">
                <a:effectLst/>
                <a:latin typeface="Arial" panose="020B0604020202020204" pitchFamily="34" charset="0"/>
                <a:ea typeface="Arial" panose="020B0604020202020204" pitchFamily="34" charset="0"/>
              </a:rPr>
              <a:t>Albratty</a:t>
            </a:r>
            <a:r>
              <a:rPr lang="en-GB" sz="800" dirty="0">
                <a:effectLst/>
                <a:latin typeface="Arial" panose="020B0604020202020204" pitchFamily="34" charset="0"/>
                <a:ea typeface="Arial" panose="020B0604020202020204" pitchFamily="34" charset="0"/>
              </a:rPr>
              <a:t>, M., 2022. An update on the novel and approved drugs for Alzheimer disease. </a:t>
            </a:r>
            <a:r>
              <a:rPr lang="en-GB" sz="800" i="1" dirty="0">
                <a:effectLst/>
                <a:latin typeface="Arial" panose="020B0604020202020204" pitchFamily="34" charset="0"/>
                <a:ea typeface="Arial" panose="020B0604020202020204" pitchFamily="34" charset="0"/>
              </a:rPr>
              <a:t>Saudi Pharmaceutical Journal</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30</a:t>
            </a:r>
            <a:r>
              <a:rPr lang="en-GB" sz="800" dirty="0">
                <a:effectLst/>
                <a:latin typeface="Arial" panose="020B0604020202020204" pitchFamily="34" charset="0"/>
                <a:ea typeface="Arial" panose="020B0604020202020204" pitchFamily="34" charset="0"/>
              </a:rPr>
              <a:t>(12), pp.1755-1764. </a:t>
            </a:r>
            <a:r>
              <a:rPr lang="en-GB" sz="800" u="sng" dirty="0">
                <a:solidFill>
                  <a:srgbClr val="0000FF"/>
                </a:solidFill>
                <a:effectLst/>
                <a:latin typeface="Arial" panose="020B0604020202020204" pitchFamily="34" charset="0"/>
                <a:ea typeface="Arial" panose="020B0604020202020204" pitchFamily="34" charset="0"/>
                <a:hlinkClick r:id="rId5"/>
              </a:rPr>
              <a:t>https://doi.org/10.1016/j.jsps.2022.10.004</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‌Alzheimer's Association, 2022. </a:t>
            </a:r>
            <a:r>
              <a:rPr lang="en-GB" sz="800" i="1" dirty="0">
                <a:effectLst/>
                <a:latin typeface="Arial" panose="020B0604020202020204" pitchFamily="34" charset="0"/>
                <a:ea typeface="Arial" panose="020B0604020202020204" pitchFamily="34" charset="0"/>
              </a:rPr>
              <a:t>Dementia vs. </a:t>
            </a:r>
            <a:r>
              <a:rPr lang="en-GB" sz="800" i="1" dirty="0" err="1">
                <a:effectLst/>
                <a:latin typeface="Arial" panose="020B0604020202020204" pitchFamily="34" charset="0"/>
                <a:ea typeface="Arial" panose="020B0604020202020204" pitchFamily="34" charset="0"/>
              </a:rPr>
              <a:t>alzheimer’s</a:t>
            </a:r>
            <a:r>
              <a:rPr lang="en-GB" sz="800" i="1" dirty="0">
                <a:effectLst/>
                <a:latin typeface="Arial" panose="020B0604020202020204" pitchFamily="34" charset="0"/>
                <a:ea typeface="Arial" panose="020B0604020202020204" pitchFamily="34" charset="0"/>
              </a:rPr>
              <a:t> disease: What is the difference?</a:t>
            </a:r>
            <a:r>
              <a:rPr lang="en-GB" sz="800" dirty="0">
                <a:effectLst/>
                <a:latin typeface="Arial" panose="020B0604020202020204" pitchFamily="34" charset="0"/>
                <a:ea typeface="Arial" panose="020B0604020202020204" pitchFamily="34" charset="0"/>
              </a:rPr>
              <a:t> [online] Alzheimer’s Association. Available at: </a:t>
            </a:r>
            <a:r>
              <a:rPr lang="en-GB" sz="800" u="sng" dirty="0">
                <a:solidFill>
                  <a:srgbClr val="0000FF"/>
                </a:solidFill>
                <a:effectLst/>
                <a:latin typeface="Arial" panose="020B0604020202020204" pitchFamily="34" charset="0"/>
                <a:ea typeface="Arial" panose="020B0604020202020204" pitchFamily="34" charset="0"/>
                <a:hlinkClick r:id="rId6"/>
              </a:rPr>
              <a:t>https://www.alz.org/alzheimers-dementia/difference-between-dementia-and-alzheimer-s</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‌Alzheimer's Los Angeles, 2022. </a:t>
            </a:r>
            <a:r>
              <a:rPr lang="en-GB" sz="800" i="1" dirty="0">
                <a:effectLst/>
                <a:latin typeface="Arial" panose="020B0604020202020204" pitchFamily="34" charset="0"/>
                <a:ea typeface="Arial" panose="020B0604020202020204" pitchFamily="34" charset="0"/>
              </a:rPr>
              <a:t>Alzheimer’s Disease: The Basics</a:t>
            </a:r>
            <a:r>
              <a:rPr lang="en-GB" sz="800" dirty="0">
                <a:effectLst/>
                <a:latin typeface="Arial" panose="020B0604020202020204" pitchFamily="34" charset="0"/>
                <a:ea typeface="Arial" panose="020B0604020202020204" pitchFamily="34" charset="0"/>
              </a:rPr>
              <a:t>. [online] Alzheimer’s Los Angeles. Available at: </a:t>
            </a:r>
            <a:r>
              <a:rPr lang="en-GB" sz="800" u="sng" dirty="0">
                <a:solidFill>
                  <a:srgbClr val="0000FF"/>
                </a:solidFill>
                <a:effectLst/>
                <a:latin typeface="Arial" panose="020B0604020202020204" pitchFamily="34" charset="0"/>
                <a:ea typeface="Arial" panose="020B0604020202020204" pitchFamily="34" charset="0"/>
                <a:hlinkClick r:id="rId7"/>
              </a:rPr>
              <a:t>https://www.alzheimersla.org/for-families/understanding-memory-loss/alzheimers-disease-the-basics/</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Blumenfeld, J., Yip, O., Kim, M.J. and Huang, Y., 2024. Cell type-specific roles of APOE4 in Alzheimer disease. </a:t>
            </a:r>
            <a:r>
              <a:rPr lang="en-GB" sz="800" i="1" dirty="0">
                <a:effectLst/>
                <a:latin typeface="Arial" panose="020B0604020202020204" pitchFamily="34" charset="0"/>
                <a:ea typeface="Arial" panose="020B0604020202020204" pitchFamily="34" charset="0"/>
              </a:rPr>
              <a:t>Nature Reviews Neuroscience</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25</a:t>
            </a:r>
            <a:r>
              <a:rPr lang="en-GB" sz="800" dirty="0">
                <a:effectLst/>
                <a:latin typeface="Arial" panose="020B0604020202020204" pitchFamily="34" charset="0"/>
                <a:ea typeface="Arial" panose="020B0604020202020204" pitchFamily="34" charset="0"/>
              </a:rPr>
              <a:t>(2), pp.91-110. </a:t>
            </a:r>
            <a:r>
              <a:rPr lang="en-GB" sz="800" u="sng" dirty="0">
                <a:solidFill>
                  <a:srgbClr val="0000FF"/>
                </a:solidFill>
                <a:effectLst/>
                <a:latin typeface="Arial" panose="020B0604020202020204" pitchFamily="34" charset="0"/>
                <a:ea typeface="Arial" panose="020B0604020202020204" pitchFamily="34" charset="0"/>
                <a:hlinkClick r:id="rId8"/>
              </a:rPr>
              <a:t>https://doi.org/10.1038/s41583-023-00776-9</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Brown, G.C., St George-</a:t>
            </a:r>
            <a:r>
              <a:rPr lang="en-GB" sz="800" dirty="0" err="1">
                <a:effectLst/>
                <a:latin typeface="Arial" panose="020B0604020202020204" pitchFamily="34" charset="0"/>
                <a:ea typeface="Arial" panose="020B0604020202020204" pitchFamily="34" charset="0"/>
              </a:rPr>
              <a:t>Hyslop</a:t>
            </a:r>
            <a:r>
              <a:rPr lang="en-GB" sz="800" dirty="0">
                <a:effectLst/>
                <a:latin typeface="Arial" panose="020B0604020202020204" pitchFamily="34" charset="0"/>
                <a:ea typeface="Arial" panose="020B0604020202020204" pitchFamily="34" charset="0"/>
              </a:rPr>
              <a:t>, P., </a:t>
            </a:r>
            <a:r>
              <a:rPr lang="en-GB" sz="800" dirty="0" err="1">
                <a:effectLst/>
                <a:latin typeface="Arial" panose="020B0604020202020204" pitchFamily="34" charset="0"/>
                <a:ea typeface="Arial" panose="020B0604020202020204" pitchFamily="34" charset="0"/>
              </a:rPr>
              <a:t>Paolicelli</a:t>
            </a:r>
            <a:r>
              <a:rPr lang="en-GB" sz="800" dirty="0">
                <a:effectLst/>
                <a:latin typeface="Arial" panose="020B0604020202020204" pitchFamily="34" charset="0"/>
                <a:ea typeface="Arial" panose="020B0604020202020204" pitchFamily="34" charset="0"/>
              </a:rPr>
              <a:t>, R.C. and Lemke, G., 2026. Microglial phagocytosis in Alzheimer disease. </a:t>
            </a:r>
            <a:r>
              <a:rPr lang="en-GB" sz="800" i="1" dirty="0">
                <a:effectLst/>
                <a:latin typeface="Arial" panose="020B0604020202020204" pitchFamily="34" charset="0"/>
                <a:ea typeface="Arial" panose="020B0604020202020204" pitchFamily="34" charset="0"/>
              </a:rPr>
              <a:t>Nature Reviews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22</a:t>
            </a:r>
            <a:r>
              <a:rPr lang="en-GB" sz="800" dirty="0">
                <a:effectLst/>
                <a:latin typeface="Arial" panose="020B0604020202020204" pitchFamily="34" charset="0"/>
                <a:ea typeface="Arial" panose="020B0604020202020204" pitchFamily="34" charset="0"/>
              </a:rPr>
              <a:t>(1), pp.54-69. </a:t>
            </a:r>
            <a:r>
              <a:rPr lang="en-GB" sz="800" u="sng" dirty="0">
                <a:solidFill>
                  <a:srgbClr val="0000FF"/>
                </a:solidFill>
                <a:effectLst/>
                <a:latin typeface="Arial" panose="020B0604020202020204" pitchFamily="34" charset="0"/>
                <a:ea typeface="Arial" panose="020B0604020202020204" pitchFamily="34" charset="0"/>
                <a:hlinkClick r:id="rId9"/>
              </a:rPr>
              <a:t>https://www.nature.com/articles/s41582-025-01162-y</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‌Caring Healthcare, 2021. </a:t>
            </a:r>
            <a:r>
              <a:rPr lang="en-GB" sz="800" i="1" dirty="0">
                <a:effectLst/>
                <a:latin typeface="Arial" panose="020B0604020202020204" pitchFamily="34" charset="0"/>
                <a:ea typeface="Arial" panose="020B0604020202020204" pitchFamily="34" charset="0"/>
              </a:rPr>
              <a:t>8 Early Symptoms of Alzheimer’s Disease to Watch For - Caring Healthcare</a:t>
            </a:r>
            <a:r>
              <a:rPr lang="en-GB" sz="800" dirty="0">
                <a:effectLst/>
                <a:latin typeface="Arial" panose="020B0604020202020204" pitchFamily="34" charset="0"/>
                <a:ea typeface="Arial" panose="020B0604020202020204" pitchFamily="34" charset="0"/>
              </a:rPr>
              <a:t>. [online] Caring Healthcare. Available at: </a:t>
            </a:r>
            <a:r>
              <a:rPr lang="en-GB" sz="800" u="sng" dirty="0">
                <a:solidFill>
                  <a:srgbClr val="0000FF"/>
                </a:solidFill>
                <a:effectLst/>
                <a:latin typeface="Arial" panose="020B0604020202020204" pitchFamily="34" charset="0"/>
                <a:ea typeface="Arial" panose="020B0604020202020204" pitchFamily="34" charset="0"/>
                <a:hlinkClick r:id="rId10"/>
              </a:rPr>
              <a:t>https://caringhealthcaresc.com/blog/8-early-symptoms-of-alzheimers-disease-to-watch-for/</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Congdon, E.E., Ji, C., </a:t>
            </a:r>
            <a:r>
              <a:rPr lang="en-GB" sz="800" dirty="0" err="1">
                <a:effectLst/>
                <a:latin typeface="Arial" panose="020B0604020202020204" pitchFamily="34" charset="0"/>
                <a:ea typeface="Arial" panose="020B0604020202020204" pitchFamily="34" charset="0"/>
              </a:rPr>
              <a:t>Tetlow</a:t>
            </a:r>
            <a:r>
              <a:rPr lang="en-GB" sz="800" dirty="0">
                <a:effectLst/>
                <a:latin typeface="Arial" panose="020B0604020202020204" pitchFamily="34" charset="0"/>
                <a:ea typeface="Arial" panose="020B0604020202020204" pitchFamily="34" charset="0"/>
              </a:rPr>
              <a:t>, A.M., Jiang, Y. and Sigurdsson, E.M., 2023. Tau-targeting therapies for Alzheimer disease: current status and future directions. </a:t>
            </a:r>
            <a:r>
              <a:rPr lang="en-GB" sz="800" i="1" dirty="0">
                <a:effectLst/>
                <a:latin typeface="Arial" panose="020B0604020202020204" pitchFamily="34" charset="0"/>
                <a:ea typeface="Arial" panose="020B0604020202020204" pitchFamily="34" charset="0"/>
              </a:rPr>
              <a:t>Nature Reviews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19</a:t>
            </a:r>
            <a:r>
              <a:rPr lang="en-GB" sz="800" dirty="0">
                <a:effectLst/>
                <a:latin typeface="Arial" panose="020B0604020202020204" pitchFamily="34" charset="0"/>
                <a:ea typeface="Arial" panose="020B0604020202020204" pitchFamily="34" charset="0"/>
              </a:rPr>
              <a:t>(12), pp.715-736. </a:t>
            </a:r>
            <a:r>
              <a:rPr lang="en-GB" sz="800" u="sng" dirty="0">
                <a:solidFill>
                  <a:srgbClr val="0000FF"/>
                </a:solidFill>
                <a:effectLst/>
                <a:latin typeface="Arial" panose="020B0604020202020204" pitchFamily="34" charset="0"/>
                <a:ea typeface="Arial" panose="020B0604020202020204" pitchFamily="34" charset="0"/>
                <a:hlinkClick r:id="rId11"/>
              </a:rPr>
              <a:t>https://doi.org/10.1038/s41582-023-00883-2</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Contributors, 2022. </a:t>
            </a:r>
            <a:r>
              <a:rPr lang="en-GB" sz="800" i="1" dirty="0">
                <a:effectLst/>
                <a:latin typeface="Arial" panose="020B0604020202020204" pitchFamily="34" charset="0"/>
                <a:ea typeface="Arial" panose="020B0604020202020204" pitchFamily="34" charset="0"/>
              </a:rPr>
              <a:t>Alzheimer’s disease</a:t>
            </a:r>
            <a:r>
              <a:rPr lang="en-GB" sz="800" dirty="0">
                <a:effectLst/>
                <a:latin typeface="Arial" panose="020B0604020202020204" pitchFamily="34" charset="0"/>
                <a:ea typeface="Arial" panose="020B0604020202020204" pitchFamily="34" charset="0"/>
              </a:rPr>
              <a:t>. [online] Available at: </a:t>
            </a:r>
            <a:r>
              <a:rPr lang="en-GB" sz="800" u="sng" dirty="0">
                <a:solidFill>
                  <a:srgbClr val="0000FF"/>
                </a:solidFill>
                <a:effectLst/>
                <a:latin typeface="Arial" panose="020B0604020202020204" pitchFamily="34" charset="0"/>
                <a:ea typeface="Arial" panose="020B0604020202020204" pitchFamily="34" charset="0"/>
                <a:hlinkClick r:id="rId12"/>
              </a:rPr>
              <a:t>https://en.wikipedia.org/wiki/Alzheimer%27s_disease</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Dubois, B., Villain, N., Schneider, L., Fox, N., Campbell, N., </a:t>
            </a:r>
            <a:r>
              <a:rPr lang="en-GB" sz="800" dirty="0" err="1">
                <a:effectLst/>
                <a:latin typeface="Arial" panose="020B0604020202020204" pitchFamily="34" charset="0"/>
                <a:ea typeface="Arial" panose="020B0604020202020204" pitchFamily="34" charset="0"/>
              </a:rPr>
              <a:t>Galasko</a:t>
            </a:r>
            <a:r>
              <a:rPr lang="en-GB" sz="800" dirty="0">
                <a:effectLst/>
                <a:latin typeface="Arial" panose="020B0604020202020204" pitchFamily="34" charset="0"/>
                <a:ea typeface="Arial" panose="020B0604020202020204" pitchFamily="34" charset="0"/>
              </a:rPr>
              <a:t>, D., </a:t>
            </a:r>
            <a:r>
              <a:rPr lang="en-GB" sz="800" dirty="0" err="1">
                <a:effectLst/>
                <a:latin typeface="Arial" panose="020B0604020202020204" pitchFamily="34" charset="0"/>
                <a:ea typeface="Arial" panose="020B0604020202020204" pitchFamily="34" charset="0"/>
              </a:rPr>
              <a:t>Kivipelto</a:t>
            </a:r>
            <a:r>
              <a:rPr lang="en-GB" sz="800" dirty="0">
                <a:effectLst/>
                <a:latin typeface="Arial" panose="020B0604020202020204" pitchFamily="34" charset="0"/>
                <a:ea typeface="Arial" panose="020B0604020202020204" pitchFamily="34" charset="0"/>
              </a:rPr>
              <a:t>, M., Jessen, F., </a:t>
            </a:r>
            <a:r>
              <a:rPr lang="en-GB" sz="800" dirty="0" err="1">
                <a:effectLst/>
                <a:latin typeface="Arial" panose="020B0604020202020204" pitchFamily="34" charset="0"/>
                <a:ea typeface="Arial" panose="020B0604020202020204" pitchFamily="34" charset="0"/>
              </a:rPr>
              <a:t>Hanseeuw</a:t>
            </a:r>
            <a:r>
              <a:rPr lang="en-GB" sz="800" dirty="0">
                <a:effectLst/>
                <a:latin typeface="Arial" panose="020B0604020202020204" pitchFamily="34" charset="0"/>
                <a:ea typeface="Arial" panose="020B0604020202020204" pitchFamily="34" charset="0"/>
              </a:rPr>
              <a:t>, B., Boada, M. and </a:t>
            </a:r>
            <a:r>
              <a:rPr lang="en-GB" sz="800" dirty="0" err="1">
                <a:effectLst/>
                <a:latin typeface="Arial" panose="020B0604020202020204" pitchFamily="34" charset="0"/>
                <a:ea typeface="Arial" panose="020B0604020202020204" pitchFamily="34" charset="0"/>
              </a:rPr>
              <a:t>Barkhof</a:t>
            </a:r>
            <a:r>
              <a:rPr lang="en-GB" sz="800" dirty="0">
                <a:effectLst/>
                <a:latin typeface="Arial" panose="020B0604020202020204" pitchFamily="34" charset="0"/>
                <a:ea typeface="Arial" panose="020B0604020202020204" pitchFamily="34" charset="0"/>
              </a:rPr>
              <a:t>, F., 2024. Alzheimer disease as a clinical-biological construct—an international working group recommendation. </a:t>
            </a:r>
            <a:r>
              <a:rPr lang="en-GB" sz="800" i="1" dirty="0">
                <a:effectLst/>
                <a:latin typeface="Arial" panose="020B0604020202020204" pitchFamily="34" charset="0"/>
                <a:ea typeface="Arial" panose="020B0604020202020204" pitchFamily="34" charset="0"/>
              </a:rPr>
              <a:t>JAMA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81</a:t>
            </a:r>
            <a:r>
              <a:rPr lang="en-GB" sz="800" dirty="0">
                <a:effectLst/>
                <a:latin typeface="Arial" panose="020B0604020202020204" pitchFamily="34" charset="0"/>
                <a:ea typeface="Arial" panose="020B0604020202020204" pitchFamily="34" charset="0"/>
              </a:rPr>
              <a:t>(12), pp.1304-1311. </a:t>
            </a:r>
            <a:r>
              <a:rPr lang="en-GB" sz="800" u="sng" dirty="0">
                <a:solidFill>
                  <a:srgbClr val="0000FF"/>
                </a:solidFill>
                <a:effectLst/>
                <a:latin typeface="Arial" panose="020B0604020202020204" pitchFamily="34" charset="0"/>
                <a:ea typeface="Arial" panose="020B0604020202020204" pitchFamily="34" charset="0"/>
                <a:hlinkClick r:id="rId13"/>
              </a:rPr>
              <a:t>https://doi.org/10.1001/jamaneurol.2024.3770</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a:t>
            </a:r>
            <a:r>
              <a:rPr lang="en-GB" sz="800" dirty="0" err="1">
                <a:effectLst/>
                <a:latin typeface="Arial" panose="020B0604020202020204" pitchFamily="34" charset="0"/>
                <a:ea typeface="Arial" panose="020B0604020202020204" pitchFamily="34" charset="0"/>
              </a:rPr>
              <a:t>EverydayHealth</a:t>
            </a:r>
            <a:r>
              <a:rPr lang="en-GB" sz="800" dirty="0">
                <a:effectLst/>
                <a:latin typeface="Arial" panose="020B0604020202020204" pitchFamily="34" charset="0"/>
                <a:ea typeface="Arial" panose="020B0604020202020204" pitchFamily="34" charset="0"/>
              </a:rPr>
              <a:t>, 2023. </a:t>
            </a:r>
            <a:r>
              <a:rPr lang="en-GB" sz="800" i="1" dirty="0">
                <a:effectLst/>
                <a:latin typeface="Arial" panose="020B0604020202020204" pitchFamily="34" charset="0"/>
                <a:ea typeface="Arial" panose="020B0604020202020204" pitchFamily="34" charset="0"/>
              </a:rPr>
              <a:t>Alzheimer’s Progression: Mild, Moderate, and Severe Stages | Everyday Health</a:t>
            </a:r>
            <a:r>
              <a:rPr lang="en-GB" sz="800" dirty="0">
                <a:effectLst/>
                <a:latin typeface="Arial" panose="020B0604020202020204" pitchFamily="34" charset="0"/>
                <a:ea typeface="Arial" panose="020B0604020202020204" pitchFamily="34" charset="0"/>
              </a:rPr>
              <a:t>. [online] Available at: </a:t>
            </a:r>
            <a:r>
              <a:rPr lang="en-GB" sz="800" u="sng" dirty="0">
                <a:solidFill>
                  <a:srgbClr val="0000FF"/>
                </a:solidFill>
                <a:effectLst/>
                <a:latin typeface="Arial" panose="020B0604020202020204" pitchFamily="34" charset="0"/>
                <a:ea typeface="Arial" panose="020B0604020202020204" pitchFamily="34" charset="0"/>
                <a:hlinkClick r:id="rId14"/>
              </a:rPr>
              <a:t>https://www.everydayhealth.com/alzheimers-disease/progression-mild-moderate-severe-stages/</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a:t>
            </a:r>
            <a:r>
              <a:rPr lang="en-GB" sz="800" dirty="0" err="1">
                <a:effectLst/>
                <a:latin typeface="Arial" panose="020B0604020202020204" pitchFamily="34" charset="0"/>
                <a:ea typeface="Arial" panose="020B0604020202020204" pitchFamily="34" charset="0"/>
              </a:rPr>
              <a:t>EverydayHealth</a:t>
            </a:r>
            <a:r>
              <a:rPr lang="en-GB" sz="800" dirty="0">
                <a:effectLst/>
                <a:latin typeface="Arial" panose="020B0604020202020204" pitchFamily="34" charset="0"/>
                <a:ea typeface="Arial" panose="020B0604020202020204" pitchFamily="34" charset="0"/>
              </a:rPr>
              <a:t>, 2026. </a:t>
            </a:r>
            <a:r>
              <a:rPr lang="en-GB" sz="800" i="1" dirty="0">
                <a:effectLst/>
                <a:latin typeface="Arial" panose="020B0604020202020204" pitchFamily="34" charset="0"/>
                <a:ea typeface="Arial" panose="020B0604020202020204" pitchFamily="34" charset="0"/>
              </a:rPr>
              <a:t>What Is Alzheimer’s? Symptoms, Causes, Diagnosis, Treatment, and Prevention | Everyday Health</a:t>
            </a:r>
            <a:r>
              <a:rPr lang="en-GB" sz="800" dirty="0">
                <a:effectLst/>
                <a:latin typeface="Arial" panose="020B0604020202020204" pitchFamily="34" charset="0"/>
                <a:ea typeface="Arial" panose="020B0604020202020204" pitchFamily="34" charset="0"/>
              </a:rPr>
              <a:t>. [online] Available at: </a:t>
            </a:r>
            <a:r>
              <a:rPr lang="en-GB" sz="800" u="sng" dirty="0">
                <a:solidFill>
                  <a:srgbClr val="0000FF"/>
                </a:solidFill>
                <a:effectLst/>
                <a:latin typeface="Arial" panose="020B0604020202020204" pitchFamily="34" charset="0"/>
                <a:ea typeface="Arial" panose="020B0604020202020204" pitchFamily="34" charset="0"/>
                <a:hlinkClick r:id="rId15"/>
              </a:rPr>
              <a:t>https://www.everydayhealth.com/alzheimers-disease/guide/</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‌Foster, N.L., 2022. </a:t>
            </a:r>
            <a:r>
              <a:rPr lang="en-GB" sz="800" i="1" dirty="0">
                <a:effectLst/>
                <a:latin typeface="Arial" panose="020B0604020202020204" pitchFamily="34" charset="0"/>
                <a:ea typeface="Arial" panose="020B0604020202020204" pitchFamily="34" charset="0"/>
              </a:rPr>
              <a:t>What is Alzheimer’s disease?</a:t>
            </a:r>
            <a:r>
              <a:rPr lang="en-GB" sz="800" dirty="0">
                <a:effectLst/>
                <a:latin typeface="Arial" panose="020B0604020202020204" pitchFamily="34" charset="0"/>
                <a:ea typeface="Arial" panose="020B0604020202020204" pitchFamily="34" charset="0"/>
              </a:rPr>
              <a:t> [online] </a:t>
            </a:r>
            <a:r>
              <a:rPr lang="en-GB" sz="800" dirty="0" err="1">
                <a:effectLst/>
                <a:latin typeface="Arial" panose="020B0604020202020204" pitchFamily="34" charset="0"/>
                <a:ea typeface="Arial" panose="020B0604020202020204" pitchFamily="34" charset="0"/>
              </a:rPr>
              <a:t>HealthyWomen</a:t>
            </a:r>
            <a:r>
              <a:rPr lang="en-GB" sz="800" dirty="0">
                <a:effectLst/>
                <a:latin typeface="Arial" panose="020B0604020202020204" pitchFamily="34" charset="0"/>
                <a:ea typeface="Arial" panose="020B0604020202020204" pitchFamily="34" charset="0"/>
              </a:rPr>
              <a:t>. Available at: </a:t>
            </a:r>
            <a:r>
              <a:rPr lang="en-GB" sz="800" u="sng" dirty="0">
                <a:solidFill>
                  <a:srgbClr val="0000FF"/>
                </a:solidFill>
                <a:effectLst/>
                <a:latin typeface="Arial" panose="020B0604020202020204" pitchFamily="34" charset="0"/>
                <a:ea typeface="Arial" panose="020B0604020202020204" pitchFamily="34" charset="0"/>
                <a:hlinkClick r:id="rId16"/>
              </a:rPr>
              <a:t>https://www.healthywomen.org/content/ask-expert/8886/what-alzheimers-disease</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a:pPr>
            <a:r>
              <a:rPr lang="en-GB" sz="800" dirty="0">
                <a:effectLst/>
                <a:latin typeface="Arial" panose="020B0604020202020204" pitchFamily="34" charset="0"/>
                <a:ea typeface="Arial" panose="020B0604020202020204" pitchFamily="34" charset="0"/>
              </a:rPr>
              <a:t>Ghazal, T.M., Abbas, S., Munir, S., Khan, M.A., Ahmad, M., Issa, G.F., Zahra, S.B., Khan, M.A. and Hasan, M.K., 2022. Alzheimer disease detection empowered with transfer learning. </a:t>
            </a:r>
            <a:r>
              <a:rPr lang="en-GB" sz="800" i="1" dirty="0">
                <a:effectLst/>
                <a:latin typeface="Arial" panose="020B0604020202020204" pitchFamily="34" charset="0"/>
                <a:ea typeface="Arial" panose="020B0604020202020204" pitchFamily="34" charset="0"/>
              </a:rPr>
              <a:t>Computers, Materials, &amp; Continua</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70</a:t>
            </a:r>
            <a:r>
              <a:rPr lang="en-GB" sz="800" dirty="0">
                <a:effectLst/>
                <a:latin typeface="Arial" panose="020B0604020202020204" pitchFamily="34" charset="0"/>
                <a:ea typeface="Arial" panose="020B0604020202020204" pitchFamily="34" charset="0"/>
              </a:rPr>
              <a:t>(3), p.5005. </a:t>
            </a:r>
            <a:r>
              <a:rPr lang="en-GB" sz="800" u="sng" dirty="0">
                <a:solidFill>
                  <a:srgbClr val="0000FF"/>
                </a:solidFill>
                <a:effectLst/>
                <a:latin typeface="Arial" panose="020B0604020202020204" pitchFamily="34" charset="0"/>
                <a:ea typeface="Arial" panose="020B0604020202020204" pitchFamily="34" charset="0"/>
                <a:hlinkClick r:id="rId17"/>
              </a:rPr>
              <a:t>http://dx.doi.org/10.32604/cmc.2022.020866</a:t>
            </a:r>
            <a:endParaRPr lang="en-IN" sz="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2001715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59D5E-66F2-4438-8B01-8467A7044B0E}"/>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Reference List (</a:t>
            </a:r>
            <a:r>
              <a:rPr lang="en-GB" sz="2400" b="1" dirty="0" err="1">
                <a:latin typeface="Arial" panose="020B0604020202020204" pitchFamily="34" charset="0"/>
                <a:cs typeface="Arial" panose="020B0604020202020204" pitchFamily="34" charset="0"/>
              </a:rPr>
              <a:t>Contd</a:t>
            </a:r>
            <a:r>
              <a:rPr lang="en-GB" sz="2400" b="1" dirty="0">
                <a:latin typeface="Arial" panose="020B0604020202020204" pitchFamily="34" charset="0"/>
                <a:cs typeface="Arial" panose="020B0604020202020204" pitchFamily="34" charset="0"/>
              </a:rPr>
              <a:t>…)</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25D4EE-6B36-40B9-9A15-AB3F0DD4A205}"/>
              </a:ext>
            </a:extLst>
          </p:cNvPr>
          <p:cNvSpPr>
            <a:spLocks noGrp="1"/>
          </p:cNvSpPr>
          <p:nvPr>
            <p:ph idx="1"/>
          </p:nvPr>
        </p:nvSpPr>
        <p:spPr>
          <a:xfrm>
            <a:off x="591671" y="2103120"/>
            <a:ext cx="11093823" cy="3931920"/>
          </a:xfrm>
        </p:spPr>
        <p:txBody>
          <a:bodyPr>
            <a:noAutofit/>
          </a:bodyPr>
          <a:lstStyle/>
          <a:p>
            <a:pPr marL="228600" indent="-228600" algn="just">
              <a:lnSpc>
                <a:spcPct val="150000"/>
              </a:lnSpc>
              <a:spcBef>
                <a:spcPts val="0"/>
              </a:spcBef>
              <a:buFont typeface="+mj-lt"/>
              <a:buAutoNum type="arabicPeriod" startAt="16"/>
            </a:pPr>
            <a:r>
              <a:rPr lang="en-GB" sz="800" dirty="0" err="1">
                <a:effectLst/>
                <a:latin typeface="Arial" panose="020B0604020202020204" pitchFamily="34" charset="0"/>
                <a:ea typeface="Arial" panose="020B0604020202020204" pitchFamily="34" charset="0"/>
              </a:rPr>
              <a:t>Heneka</a:t>
            </a:r>
            <a:r>
              <a:rPr lang="en-GB" sz="800" dirty="0">
                <a:effectLst/>
                <a:latin typeface="Arial" panose="020B0604020202020204" pitchFamily="34" charset="0"/>
                <a:ea typeface="Arial" panose="020B0604020202020204" pitchFamily="34" charset="0"/>
              </a:rPr>
              <a:t>, M.T., Van der Flier, W.M., Jessen, F., </a:t>
            </a:r>
            <a:r>
              <a:rPr lang="en-GB" sz="800" dirty="0" err="1">
                <a:effectLst/>
                <a:latin typeface="Arial" panose="020B0604020202020204" pitchFamily="34" charset="0"/>
                <a:ea typeface="Arial" panose="020B0604020202020204" pitchFamily="34" charset="0"/>
              </a:rPr>
              <a:t>Hoozemanns</a:t>
            </a:r>
            <a:r>
              <a:rPr lang="en-GB" sz="800" dirty="0">
                <a:effectLst/>
                <a:latin typeface="Arial" panose="020B0604020202020204" pitchFamily="34" charset="0"/>
                <a:ea typeface="Arial" panose="020B0604020202020204" pitchFamily="34" charset="0"/>
              </a:rPr>
              <a:t>, J., </a:t>
            </a:r>
            <a:r>
              <a:rPr lang="en-GB" sz="800" dirty="0" err="1">
                <a:effectLst/>
                <a:latin typeface="Arial" panose="020B0604020202020204" pitchFamily="34" charset="0"/>
                <a:ea typeface="Arial" panose="020B0604020202020204" pitchFamily="34" charset="0"/>
              </a:rPr>
              <a:t>Thal</a:t>
            </a:r>
            <a:r>
              <a:rPr lang="en-GB" sz="800" dirty="0">
                <a:effectLst/>
                <a:latin typeface="Arial" panose="020B0604020202020204" pitchFamily="34" charset="0"/>
                <a:ea typeface="Arial" panose="020B0604020202020204" pitchFamily="34" charset="0"/>
              </a:rPr>
              <a:t>, D.R., </a:t>
            </a:r>
            <a:r>
              <a:rPr lang="en-GB" sz="800" dirty="0" err="1">
                <a:effectLst/>
                <a:latin typeface="Arial" panose="020B0604020202020204" pitchFamily="34" charset="0"/>
                <a:ea typeface="Arial" panose="020B0604020202020204" pitchFamily="34" charset="0"/>
              </a:rPr>
              <a:t>Boche</a:t>
            </a:r>
            <a:r>
              <a:rPr lang="en-GB" sz="800" dirty="0">
                <a:effectLst/>
                <a:latin typeface="Arial" panose="020B0604020202020204" pitchFamily="34" charset="0"/>
                <a:ea typeface="Arial" panose="020B0604020202020204" pitchFamily="34" charset="0"/>
              </a:rPr>
              <a:t>, D., </a:t>
            </a:r>
            <a:r>
              <a:rPr lang="en-GB" sz="800" dirty="0" err="1">
                <a:effectLst/>
                <a:latin typeface="Arial" panose="020B0604020202020204" pitchFamily="34" charset="0"/>
                <a:ea typeface="Arial" panose="020B0604020202020204" pitchFamily="34" charset="0"/>
              </a:rPr>
              <a:t>Brosseron</a:t>
            </a:r>
            <a:r>
              <a:rPr lang="en-GB" sz="800" dirty="0">
                <a:effectLst/>
                <a:latin typeface="Arial" panose="020B0604020202020204" pitchFamily="34" charset="0"/>
                <a:ea typeface="Arial" panose="020B0604020202020204" pitchFamily="34" charset="0"/>
              </a:rPr>
              <a:t>, F., </a:t>
            </a:r>
            <a:r>
              <a:rPr lang="en-GB" sz="800" dirty="0" err="1">
                <a:effectLst/>
                <a:latin typeface="Arial" panose="020B0604020202020204" pitchFamily="34" charset="0"/>
                <a:ea typeface="Arial" panose="020B0604020202020204" pitchFamily="34" charset="0"/>
              </a:rPr>
              <a:t>Teunissen</a:t>
            </a:r>
            <a:r>
              <a:rPr lang="en-GB" sz="800" dirty="0">
                <a:effectLst/>
                <a:latin typeface="Arial" panose="020B0604020202020204" pitchFamily="34" charset="0"/>
                <a:ea typeface="Arial" panose="020B0604020202020204" pitchFamily="34" charset="0"/>
              </a:rPr>
              <a:t>, C., Zetterberg, H., Jacobs, A.H. and Edison, P., 2025. Neuroinflammation in Alzheimer disease. </a:t>
            </a:r>
            <a:r>
              <a:rPr lang="en-GB" sz="800" i="1" dirty="0">
                <a:effectLst/>
                <a:latin typeface="Arial" panose="020B0604020202020204" pitchFamily="34" charset="0"/>
                <a:ea typeface="Arial" panose="020B0604020202020204" pitchFamily="34" charset="0"/>
              </a:rPr>
              <a:t>Nature Reviews Immunology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25</a:t>
            </a:r>
            <a:r>
              <a:rPr lang="en-GB" sz="800" dirty="0">
                <a:effectLst/>
                <a:latin typeface="Arial" panose="020B0604020202020204" pitchFamily="34" charset="0"/>
                <a:ea typeface="Arial" panose="020B0604020202020204" pitchFamily="34" charset="0"/>
              </a:rPr>
              <a:t>(5), pp.321-352. </a:t>
            </a:r>
            <a:r>
              <a:rPr lang="en-GB" sz="800" u="sng" dirty="0">
                <a:solidFill>
                  <a:srgbClr val="0000FF"/>
                </a:solidFill>
                <a:effectLst/>
                <a:latin typeface="Arial" panose="020B0604020202020204" pitchFamily="34" charset="0"/>
                <a:ea typeface="Arial" panose="020B0604020202020204" pitchFamily="34" charset="0"/>
                <a:hlinkClick r:id="rId2"/>
              </a:rPr>
              <a:t>https://www.nature.com/articles/s41577-024-01104-7</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a:effectLst/>
                <a:latin typeface="Arial" panose="020B0604020202020204" pitchFamily="34" charset="0"/>
                <a:ea typeface="Arial" panose="020B0604020202020204" pitchFamily="34" charset="0"/>
              </a:rPr>
              <a:t>Huang, L.K., </a:t>
            </a:r>
            <a:r>
              <a:rPr lang="en-GB" sz="800" dirty="0" err="1">
                <a:effectLst/>
                <a:latin typeface="Arial" panose="020B0604020202020204" pitchFamily="34" charset="0"/>
                <a:ea typeface="Arial" panose="020B0604020202020204" pitchFamily="34" charset="0"/>
              </a:rPr>
              <a:t>Kuan</a:t>
            </a:r>
            <a:r>
              <a:rPr lang="en-GB" sz="800" dirty="0">
                <a:effectLst/>
                <a:latin typeface="Arial" panose="020B0604020202020204" pitchFamily="34" charset="0"/>
                <a:ea typeface="Arial" panose="020B0604020202020204" pitchFamily="34" charset="0"/>
              </a:rPr>
              <a:t>, Y.C., Lin, H.W. and Hu, C.J., 2023. Clinical trials of new drugs for Alzheimer disease: a 2020–2023 update. </a:t>
            </a:r>
            <a:r>
              <a:rPr lang="en-GB" sz="800" i="1" dirty="0">
                <a:effectLst/>
                <a:latin typeface="Arial" panose="020B0604020202020204" pitchFamily="34" charset="0"/>
                <a:ea typeface="Arial" panose="020B0604020202020204" pitchFamily="34" charset="0"/>
              </a:rPr>
              <a:t>Journal of biomedical science</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30</a:t>
            </a:r>
            <a:r>
              <a:rPr lang="en-GB" sz="800" dirty="0">
                <a:effectLst/>
                <a:latin typeface="Arial" panose="020B0604020202020204" pitchFamily="34" charset="0"/>
                <a:ea typeface="Arial" panose="020B0604020202020204" pitchFamily="34" charset="0"/>
              </a:rPr>
              <a:t>(1), p.83. </a:t>
            </a:r>
            <a:r>
              <a:rPr lang="en-GB" sz="800" u="sng" dirty="0">
                <a:solidFill>
                  <a:srgbClr val="0000FF"/>
                </a:solidFill>
                <a:effectLst/>
                <a:latin typeface="Arial" panose="020B0604020202020204" pitchFamily="34" charset="0"/>
                <a:ea typeface="Arial" panose="020B0604020202020204" pitchFamily="34" charset="0"/>
                <a:hlinkClick r:id="rId3"/>
              </a:rPr>
              <a:t>https://doi.org/10.1186/s12929-023-00976-6</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a:effectLst/>
                <a:latin typeface="Arial" panose="020B0604020202020204" pitchFamily="34" charset="0"/>
                <a:ea typeface="Arial" panose="020B0604020202020204" pitchFamily="34" charset="0"/>
              </a:rPr>
              <a:t>Jack Jr, C.R., Andrews, J.S., Beach, T.G., </a:t>
            </a:r>
            <a:r>
              <a:rPr lang="en-GB" sz="800" dirty="0" err="1">
                <a:effectLst/>
                <a:latin typeface="Arial" panose="020B0604020202020204" pitchFamily="34" charset="0"/>
                <a:ea typeface="Arial" panose="020B0604020202020204" pitchFamily="34" charset="0"/>
              </a:rPr>
              <a:t>Buracchio</a:t>
            </a:r>
            <a:r>
              <a:rPr lang="en-GB" sz="800" dirty="0">
                <a:effectLst/>
                <a:latin typeface="Arial" panose="020B0604020202020204" pitchFamily="34" charset="0"/>
                <a:ea typeface="Arial" panose="020B0604020202020204" pitchFamily="34" charset="0"/>
              </a:rPr>
              <a:t>, T., Dunn, B., Graf, A., Hansson, O., Ho, C., </a:t>
            </a:r>
            <a:r>
              <a:rPr lang="en-GB" sz="800" dirty="0" err="1">
                <a:effectLst/>
                <a:latin typeface="Arial" panose="020B0604020202020204" pitchFamily="34" charset="0"/>
                <a:ea typeface="Arial" panose="020B0604020202020204" pitchFamily="34" charset="0"/>
              </a:rPr>
              <a:t>Jagust</a:t>
            </a:r>
            <a:r>
              <a:rPr lang="en-GB" sz="800" dirty="0">
                <a:effectLst/>
                <a:latin typeface="Arial" panose="020B0604020202020204" pitchFamily="34" charset="0"/>
                <a:ea typeface="Arial" panose="020B0604020202020204" pitchFamily="34" charset="0"/>
              </a:rPr>
              <a:t>, W., McDade, E. and </a:t>
            </a:r>
            <a:r>
              <a:rPr lang="en-GB" sz="800" dirty="0" err="1">
                <a:effectLst/>
                <a:latin typeface="Arial" panose="020B0604020202020204" pitchFamily="34" charset="0"/>
                <a:ea typeface="Arial" panose="020B0604020202020204" pitchFamily="34" charset="0"/>
              </a:rPr>
              <a:t>Molinuevo</a:t>
            </a:r>
            <a:r>
              <a:rPr lang="en-GB" sz="800" dirty="0">
                <a:effectLst/>
                <a:latin typeface="Arial" panose="020B0604020202020204" pitchFamily="34" charset="0"/>
                <a:ea typeface="Arial" panose="020B0604020202020204" pitchFamily="34" charset="0"/>
              </a:rPr>
              <a:t>, J.L., 2024. Revised criteria for diagnosis and staging of Alzheimer's disease: Alzheimer's Association Workgroup. </a:t>
            </a:r>
            <a:r>
              <a:rPr lang="en-GB" sz="800" i="1" dirty="0">
                <a:effectLst/>
                <a:latin typeface="Arial" panose="020B0604020202020204" pitchFamily="34" charset="0"/>
                <a:ea typeface="Arial" panose="020B0604020202020204" pitchFamily="34" charset="0"/>
              </a:rPr>
              <a:t>Alzheimer's &amp; Dementia</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20</a:t>
            </a:r>
            <a:r>
              <a:rPr lang="en-GB" sz="800" dirty="0">
                <a:effectLst/>
                <a:latin typeface="Arial" panose="020B0604020202020204" pitchFamily="34" charset="0"/>
                <a:ea typeface="Arial" panose="020B0604020202020204" pitchFamily="34" charset="0"/>
              </a:rPr>
              <a:t>(8), pp.5143-5169. </a:t>
            </a:r>
            <a:r>
              <a:rPr lang="en-GB" sz="800" u="sng" dirty="0">
                <a:solidFill>
                  <a:srgbClr val="0000FF"/>
                </a:solidFill>
                <a:effectLst/>
                <a:latin typeface="Arial" panose="020B0604020202020204" pitchFamily="34" charset="0"/>
                <a:ea typeface="Arial" panose="020B0604020202020204" pitchFamily="34" charset="0"/>
                <a:hlinkClick r:id="rId4"/>
              </a:rPr>
              <a:t>https://doi.org/10.1002/alz.13859</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a:effectLst/>
                <a:latin typeface="Arial" panose="020B0604020202020204" pitchFamily="34" charset="0"/>
                <a:ea typeface="Arial" panose="020B0604020202020204" pitchFamily="34" charset="0"/>
              </a:rPr>
              <a:t>Jackson, R.J., Hyman, B.T. and Serrano-</a:t>
            </a:r>
            <a:r>
              <a:rPr lang="en-GB" sz="800" dirty="0" err="1">
                <a:effectLst/>
                <a:latin typeface="Arial" panose="020B0604020202020204" pitchFamily="34" charset="0"/>
                <a:ea typeface="Arial" panose="020B0604020202020204" pitchFamily="34" charset="0"/>
              </a:rPr>
              <a:t>Pozo</a:t>
            </a:r>
            <a:r>
              <a:rPr lang="en-GB" sz="800" dirty="0">
                <a:effectLst/>
                <a:latin typeface="Arial" panose="020B0604020202020204" pitchFamily="34" charset="0"/>
                <a:ea typeface="Arial" panose="020B0604020202020204" pitchFamily="34" charset="0"/>
              </a:rPr>
              <a:t>, A., 2024. Multifaceted roles of APOE in Alzheimer disease. </a:t>
            </a:r>
            <a:r>
              <a:rPr lang="en-GB" sz="800" i="1" dirty="0">
                <a:effectLst/>
                <a:latin typeface="Arial" panose="020B0604020202020204" pitchFamily="34" charset="0"/>
                <a:ea typeface="Arial" panose="020B0604020202020204" pitchFamily="34" charset="0"/>
              </a:rPr>
              <a:t>Nature Reviews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20</a:t>
            </a:r>
            <a:r>
              <a:rPr lang="en-GB" sz="800" dirty="0">
                <a:effectLst/>
                <a:latin typeface="Arial" panose="020B0604020202020204" pitchFamily="34" charset="0"/>
                <a:ea typeface="Arial" panose="020B0604020202020204" pitchFamily="34" charset="0"/>
              </a:rPr>
              <a:t>(8), pp.457-474. </a:t>
            </a:r>
            <a:r>
              <a:rPr lang="en-GB" sz="800" u="sng" dirty="0">
                <a:solidFill>
                  <a:srgbClr val="0000FF"/>
                </a:solidFill>
                <a:effectLst/>
                <a:latin typeface="Arial" panose="020B0604020202020204" pitchFamily="34" charset="0"/>
                <a:ea typeface="Arial" panose="020B0604020202020204" pitchFamily="34" charset="0"/>
                <a:hlinkClick r:id="rId5"/>
              </a:rPr>
              <a:t>https://doi.org/10.1038/s41582-024-00988-2</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a:effectLst/>
                <a:latin typeface="Arial" panose="020B0604020202020204" pitchFamily="34" charset="0"/>
                <a:ea typeface="Arial" panose="020B0604020202020204" pitchFamily="34" charset="0"/>
              </a:rPr>
              <a:t>Jia, J., Ning, Y., Chen, M., Wang, S., Yang, H., Li, F., Ding, J., Li, Y., Zhao, B., </a:t>
            </a:r>
            <a:r>
              <a:rPr lang="en-GB" sz="800" dirty="0" err="1">
                <a:effectLst/>
                <a:latin typeface="Arial" panose="020B0604020202020204" pitchFamily="34" charset="0"/>
                <a:ea typeface="Arial" panose="020B0604020202020204" pitchFamily="34" charset="0"/>
              </a:rPr>
              <a:t>Lyu</a:t>
            </a:r>
            <a:r>
              <a:rPr lang="en-GB" sz="800" dirty="0">
                <a:effectLst/>
                <a:latin typeface="Arial" panose="020B0604020202020204" pitchFamily="34" charset="0"/>
                <a:ea typeface="Arial" panose="020B0604020202020204" pitchFamily="34" charset="0"/>
              </a:rPr>
              <a:t>, J. and Yang, S., 2024. Biomarker changes during 20 years preceding Alzheimer’s disease. </a:t>
            </a:r>
            <a:r>
              <a:rPr lang="en-GB" sz="800" i="1" dirty="0">
                <a:effectLst/>
                <a:latin typeface="Arial" panose="020B0604020202020204" pitchFamily="34" charset="0"/>
                <a:ea typeface="Arial" panose="020B0604020202020204" pitchFamily="34" charset="0"/>
              </a:rPr>
              <a:t>New England Journal of Medicine</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390</a:t>
            </a:r>
            <a:r>
              <a:rPr lang="en-GB" sz="800" dirty="0">
                <a:effectLst/>
                <a:latin typeface="Arial" panose="020B0604020202020204" pitchFamily="34" charset="0"/>
                <a:ea typeface="Arial" panose="020B0604020202020204" pitchFamily="34" charset="0"/>
              </a:rPr>
              <a:t>(8), pp.712-722. </a:t>
            </a:r>
            <a:r>
              <a:rPr lang="en-GB" sz="800" u="sng" dirty="0">
                <a:solidFill>
                  <a:srgbClr val="0000FF"/>
                </a:solidFill>
                <a:effectLst/>
                <a:latin typeface="Arial" panose="020B0604020202020204" pitchFamily="34" charset="0"/>
                <a:ea typeface="Arial" panose="020B0604020202020204" pitchFamily="34" charset="0"/>
                <a:hlinkClick r:id="rId6"/>
              </a:rPr>
              <a:t>https://doi.org/10.1056/NEJMoa2310168</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err="1">
                <a:effectLst/>
                <a:latin typeface="Arial" panose="020B0604020202020204" pitchFamily="34" charset="0"/>
                <a:ea typeface="Arial" panose="020B0604020202020204" pitchFamily="34" charset="0"/>
              </a:rPr>
              <a:t>Jungbauer</a:t>
            </a:r>
            <a:r>
              <a:rPr lang="en-GB" sz="800" dirty="0">
                <a:effectLst/>
                <a:latin typeface="Arial" panose="020B0604020202020204" pitchFamily="34" charset="0"/>
                <a:ea typeface="Arial" panose="020B0604020202020204" pitchFamily="34" charset="0"/>
              </a:rPr>
              <a:t>, G., </a:t>
            </a:r>
            <a:r>
              <a:rPr lang="en-GB" sz="800" dirty="0" err="1">
                <a:effectLst/>
                <a:latin typeface="Arial" panose="020B0604020202020204" pitchFamily="34" charset="0"/>
                <a:ea typeface="Arial" panose="020B0604020202020204" pitchFamily="34" charset="0"/>
              </a:rPr>
              <a:t>Stähli</a:t>
            </a:r>
            <a:r>
              <a:rPr lang="en-GB" sz="800" dirty="0">
                <a:effectLst/>
                <a:latin typeface="Arial" panose="020B0604020202020204" pitchFamily="34" charset="0"/>
                <a:ea typeface="Arial" panose="020B0604020202020204" pitchFamily="34" charset="0"/>
              </a:rPr>
              <a:t>, A., Zhu, X., Auber </a:t>
            </a:r>
            <a:r>
              <a:rPr lang="en-GB" sz="800" dirty="0" err="1">
                <a:effectLst/>
                <a:latin typeface="Arial" panose="020B0604020202020204" pitchFamily="34" charset="0"/>
                <a:ea typeface="Arial" panose="020B0604020202020204" pitchFamily="34" charset="0"/>
              </a:rPr>
              <a:t>Alberi</a:t>
            </a:r>
            <a:r>
              <a:rPr lang="en-GB" sz="800" dirty="0">
                <a:effectLst/>
                <a:latin typeface="Arial" panose="020B0604020202020204" pitchFamily="34" charset="0"/>
                <a:ea typeface="Arial" panose="020B0604020202020204" pitchFamily="34" charset="0"/>
              </a:rPr>
              <a:t>, L., </a:t>
            </a:r>
            <a:r>
              <a:rPr lang="en-GB" sz="800" dirty="0" err="1">
                <a:effectLst/>
                <a:latin typeface="Arial" panose="020B0604020202020204" pitchFamily="34" charset="0"/>
                <a:ea typeface="Arial" panose="020B0604020202020204" pitchFamily="34" charset="0"/>
              </a:rPr>
              <a:t>Sculean</a:t>
            </a:r>
            <a:r>
              <a:rPr lang="en-GB" sz="800" dirty="0">
                <a:effectLst/>
                <a:latin typeface="Arial" panose="020B0604020202020204" pitchFamily="34" charset="0"/>
                <a:ea typeface="Arial" panose="020B0604020202020204" pitchFamily="34" charset="0"/>
              </a:rPr>
              <a:t>, A. and </a:t>
            </a:r>
            <a:r>
              <a:rPr lang="en-GB" sz="800" dirty="0" err="1">
                <a:effectLst/>
                <a:latin typeface="Arial" panose="020B0604020202020204" pitchFamily="34" charset="0"/>
                <a:ea typeface="Arial" panose="020B0604020202020204" pitchFamily="34" charset="0"/>
              </a:rPr>
              <a:t>Eick</a:t>
            </a:r>
            <a:r>
              <a:rPr lang="en-GB" sz="800" dirty="0">
                <a:effectLst/>
                <a:latin typeface="Arial" panose="020B0604020202020204" pitchFamily="34" charset="0"/>
                <a:ea typeface="Arial" panose="020B0604020202020204" pitchFamily="34" charset="0"/>
              </a:rPr>
              <a:t>, S., 2022. Periodontal microorganisms and Alzheimer disease–A causative relationship?. </a:t>
            </a:r>
            <a:r>
              <a:rPr lang="en-GB" sz="800" i="1" dirty="0">
                <a:effectLst/>
                <a:latin typeface="Arial" panose="020B0604020202020204" pitchFamily="34" charset="0"/>
                <a:ea typeface="Arial" panose="020B0604020202020204" pitchFamily="34" charset="0"/>
              </a:rPr>
              <a:t>Periodontology 2000</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89</a:t>
            </a:r>
            <a:r>
              <a:rPr lang="en-GB" sz="800" dirty="0">
                <a:effectLst/>
                <a:latin typeface="Arial" panose="020B0604020202020204" pitchFamily="34" charset="0"/>
                <a:ea typeface="Arial" panose="020B0604020202020204" pitchFamily="34" charset="0"/>
              </a:rPr>
              <a:t>(1), pp.59-82. </a:t>
            </a:r>
            <a:r>
              <a:rPr lang="en-GB" sz="800" u="sng" dirty="0">
                <a:solidFill>
                  <a:srgbClr val="0000FF"/>
                </a:solidFill>
                <a:effectLst/>
                <a:latin typeface="Arial" panose="020B0604020202020204" pitchFamily="34" charset="0"/>
                <a:ea typeface="Arial" panose="020B0604020202020204" pitchFamily="34" charset="0"/>
                <a:hlinkClick r:id="rId7"/>
              </a:rPr>
              <a:t>https://doi.org/10.1111/prd.12429</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err="1">
                <a:effectLst/>
                <a:latin typeface="Arial" panose="020B0604020202020204" pitchFamily="34" charset="0"/>
                <a:ea typeface="Arial" panose="020B0604020202020204" pitchFamily="34" charset="0"/>
              </a:rPr>
              <a:t>Karran</a:t>
            </a:r>
            <a:r>
              <a:rPr lang="en-GB" sz="800" dirty="0">
                <a:effectLst/>
                <a:latin typeface="Arial" panose="020B0604020202020204" pitchFamily="34" charset="0"/>
                <a:ea typeface="Arial" panose="020B0604020202020204" pitchFamily="34" charset="0"/>
              </a:rPr>
              <a:t>, E. and De </a:t>
            </a:r>
            <a:r>
              <a:rPr lang="en-GB" sz="800" dirty="0" err="1">
                <a:effectLst/>
                <a:latin typeface="Arial" panose="020B0604020202020204" pitchFamily="34" charset="0"/>
                <a:ea typeface="Arial" panose="020B0604020202020204" pitchFamily="34" charset="0"/>
              </a:rPr>
              <a:t>Strooper</a:t>
            </a:r>
            <a:r>
              <a:rPr lang="en-GB" sz="800" dirty="0">
                <a:effectLst/>
                <a:latin typeface="Arial" panose="020B0604020202020204" pitchFamily="34" charset="0"/>
                <a:ea typeface="Arial" panose="020B0604020202020204" pitchFamily="34" charset="0"/>
              </a:rPr>
              <a:t>, B., 2022. The amyloid hypothesis in Alzheimer disease: new insights from new therapeutics. </a:t>
            </a:r>
            <a:r>
              <a:rPr lang="en-GB" sz="800" i="1" dirty="0">
                <a:effectLst/>
                <a:latin typeface="Arial" panose="020B0604020202020204" pitchFamily="34" charset="0"/>
                <a:ea typeface="Arial" panose="020B0604020202020204" pitchFamily="34" charset="0"/>
              </a:rPr>
              <a:t>Nature reviews Drug discovery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21</a:t>
            </a:r>
            <a:r>
              <a:rPr lang="en-GB" sz="800" dirty="0">
                <a:effectLst/>
                <a:latin typeface="Arial" panose="020B0604020202020204" pitchFamily="34" charset="0"/>
                <a:ea typeface="Arial" panose="020B0604020202020204" pitchFamily="34" charset="0"/>
              </a:rPr>
              <a:t>(4), pp.306-318. </a:t>
            </a:r>
            <a:r>
              <a:rPr lang="en-GB" sz="800" u="sng" dirty="0">
                <a:solidFill>
                  <a:srgbClr val="0000FF"/>
                </a:solidFill>
                <a:effectLst/>
                <a:latin typeface="Arial" panose="020B0604020202020204" pitchFamily="34" charset="0"/>
                <a:ea typeface="Arial" panose="020B0604020202020204" pitchFamily="34" charset="0"/>
                <a:hlinkClick r:id="rId8"/>
              </a:rPr>
              <a:t>https://www.nature.com/articles/s41573-022-00391-w</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err="1">
                <a:effectLst/>
                <a:latin typeface="Arial" panose="020B0604020202020204" pitchFamily="34" charset="0"/>
                <a:ea typeface="Arial" panose="020B0604020202020204" pitchFamily="34" charset="0"/>
              </a:rPr>
              <a:t>Korczyn</a:t>
            </a:r>
            <a:r>
              <a:rPr lang="en-GB" sz="800" dirty="0">
                <a:effectLst/>
                <a:latin typeface="Arial" panose="020B0604020202020204" pitchFamily="34" charset="0"/>
                <a:ea typeface="Arial" panose="020B0604020202020204" pitchFamily="34" charset="0"/>
              </a:rPr>
              <a:t>, A.D. and Grinberg, L.T., 2024. Is Alzheimer disease a disease?. </a:t>
            </a:r>
            <a:r>
              <a:rPr lang="en-GB" sz="800" i="1" dirty="0">
                <a:effectLst/>
                <a:latin typeface="Arial" panose="020B0604020202020204" pitchFamily="34" charset="0"/>
                <a:ea typeface="Arial" panose="020B0604020202020204" pitchFamily="34" charset="0"/>
              </a:rPr>
              <a:t>Nature Reviews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20</a:t>
            </a:r>
            <a:r>
              <a:rPr lang="en-GB" sz="800" dirty="0">
                <a:effectLst/>
                <a:latin typeface="Arial" panose="020B0604020202020204" pitchFamily="34" charset="0"/>
                <a:ea typeface="Arial" panose="020B0604020202020204" pitchFamily="34" charset="0"/>
              </a:rPr>
              <a:t>(4), pp.245-251. </a:t>
            </a:r>
            <a:r>
              <a:rPr lang="en-GB" sz="800" u="sng" dirty="0">
                <a:solidFill>
                  <a:srgbClr val="0000FF"/>
                </a:solidFill>
                <a:effectLst/>
                <a:latin typeface="Arial" panose="020B0604020202020204" pitchFamily="34" charset="0"/>
                <a:ea typeface="Arial" panose="020B0604020202020204" pitchFamily="34" charset="0"/>
                <a:hlinkClick r:id="rId9"/>
              </a:rPr>
              <a:t>https://doi.org/10.1038/s41582-024-00940-4</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a:effectLst/>
                <a:latin typeface="Arial" panose="020B0604020202020204" pitchFamily="34" charset="0"/>
                <a:ea typeface="Arial" panose="020B0604020202020204" pitchFamily="34" charset="0"/>
              </a:rPr>
              <a:t>Luo, J., </a:t>
            </a:r>
            <a:r>
              <a:rPr lang="en-GB" sz="800" dirty="0" err="1">
                <a:effectLst/>
                <a:latin typeface="Arial" panose="020B0604020202020204" pitchFamily="34" charset="0"/>
                <a:ea typeface="Arial" panose="020B0604020202020204" pitchFamily="34" charset="0"/>
              </a:rPr>
              <a:t>Thomassen</a:t>
            </a:r>
            <a:r>
              <a:rPr lang="en-GB" sz="800" dirty="0">
                <a:effectLst/>
                <a:latin typeface="Arial" panose="020B0604020202020204" pitchFamily="34" charset="0"/>
                <a:ea typeface="Arial" panose="020B0604020202020204" pitchFamily="34" charset="0"/>
              </a:rPr>
              <a:t>, J.Q., </a:t>
            </a:r>
            <a:r>
              <a:rPr lang="en-GB" sz="800" dirty="0" err="1">
                <a:effectLst/>
                <a:latin typeface="Arial" panose="020B0604020202020204" pitchFamily="34" charset="0"/>
                <a:ea typeface="Arial" panose="020B0604020202020204" pitchFamily="34" charset="0"/>
              </a:rPr>
              <a:t>Bellenguez</a:t>
            </a:r>
            <a:r>
              <a:rPr lang="en-GB" sz="800" dirty="0">
                <a:effectLst/>
                <a:latin typeface="Arial" panose="020B0604020202020204" pitchFamily="34" charset="0"/>
                <a:ea typeface="Arial" panose="020B0604020202020204" pitchFamily="34" charset="0"/>
              </a:rPr>
              <a:t>, C., </a:t>
            </a:r>
            <a:r>
              <a:rPr lang="en-GB" sz="800" dirty="0" err="1">
                <a:effectLst/>
                <a:latin typeface="Arial" panose="020B0604020202020204" pitchFamily="34" charset="0"/>
                <a:ea typeface="Arial" panose="020B0604020202020204" pitchFamily="34" charset="0"/>
              </a:rPr>
              <a:t>Grenier-Boley</a:t>
            </a:r>
            <a:r>
              <a:rPr lang="en-GB" sz="800" dirty="0">
                <a:effectLst/>
                <a:latin typeface="Arial" panose="020B0604020202020204" pitchFamily="34" charset="0"/>
                <a:ea typeface="Arial" panose="020B0604020202020204" pitchFamily="34" charset="0"/>
              </a:rPr>
              <a:t>, B., de Rojas, I., Castillo, A., Parveen, K., </a:t>
            </a:r>
            <a:r>
              <a:rPr lang="en-GB" sz="800" dirty="0" err="1">
                <a:effectLst/>
                <a:latin typeface="Arial" panose="020B0604020202020204" pitchFamily="34" charset="0"/>
                <a:ea typeface="Arial" panose="020B0604020202020204" pitchFamily="34" charset="0"/>
              </a:rPr>
              <a:t>Küçükali</a:t>
            </a:r>
            <a:r>
              <a:rPr lang="en-GB" sz="800" dirty="0">
                <a:effectLst/>
                <a:latin typeface="Arial" panose="020B0604020202020204" pitchFamily="34" charset="0"/>
                <a:ea typeface="Arial" panose="020B0604020202020204" pitchFamily="34" charset="0"/>
              </a:rPr>
              <a:t>, F., Nicolas, A. and Peters, O., 2023. Genetic associations between modifiable risk factors and Alzheimer disease. </a:t>
            </a:r>
            <a:r>
              <a:rPr lang="en-GB" sz="800" i="1" dirty="0">
                <a:effectLst/>
                <a:latin typeface="Arial" panose="020B0604020202020204" pitchFamily="34" charset="0"/>
                <a:ea typeface="Arial" panose="020B0604020202020204" pitchFamily="34" charset="0"/>
              </a:rPr>
              <a:t>JAMA network open</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6</a:t>
            </a:r>
            <a:r>
              <a:rPr lang="en-GB" sz="800" dirty="0">
                <a:effectLst/>
                <a:latin typeface="Arial" panose="020B0604020202020204" pitchFamily="34" charset="0"/>
                <a:ea typeface="Arial" panose="020B0604020202020204" pitchFamily="34" charset="0"/>
              </a:rPr>
              <a:t>(5), p.e2313734. </a:t>
            </a:r>
            <a:r>
              <a:rPr lang="en-GB" sz="800" u="sng" dirty="0">
                <a:solidFill>
                  <a:srgbClr val="0000FF"/>
                </a:solidFill>
                <a:effectLst/>
                <a:latin typeface="Arial" panose="020B0604020202020204" pitchFamily="34" charset="0"/>
                <a:ea typeface="Arial" panose="020B0604020202020204" pitchFamily="34" charset="0"/>
                <a:hlinkClick r:id="rId10"/>
              </a:rPr>
              <a:t>https://doi.org/10.1001/jamanetworkopen.2023.13734</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err="1">
                <a:effectLst/>
                <a:latin typeface="Arial" panose="020B0604020202020204" pitchFamily="34" charset="0"/>
                <a:ea typeface="Arial" panose="020B0604020202020204" pitchFamily="34" charset="0"/>
              </a:rPr>
              <a:t>Mattsson-Carlgren</a:t>
            </a:r>
            <a:r>
              <a:rPr lang="en-GB" sz="800" dirty="0">
                <a:effectLst/>
                <a:latin typeface="Arial" panose="020B0604020202020204" pitchFamily="34" charset="0"/>
                <a:ea typeface="Arial" panose="020B0604020202020204" pitchFamily="34" charset="0"/>
              </a:rPr>
              <a:t>, N., </a:t>
            </a:r>
            <a:r>
              <a:rPr lang="en-GB" sz="800" dirty="0" err="1">
                <a:effectLst/>
                <a:latin typeface="Arial" panose="020B0604020202020204" pitchFamily="34" charset="0"/>
                <a:ea typeface="Arial" panose="020B0604020202020204" pitchFamily="34" charset="0"/>
              </a:rPr>
              <a:t>Collij</a:t>
            </a:r>
            <a:r>
              <a:rPr lang="en-GB" sz="800" dirty="0">
                <a:effectLst/>
                <a:latin typeface="Arial" panose="020B0604020202020204" pitchFamily="34" charset="0"/>
                <a:ea typeface="Arial" panose="020B0604020202020204" pitchFamily="34" charset="0"/>
              </a:rPr>
              <a:t>, L.E., </a:t>
            </a:r>
            <a:r>
              <a:rPr lang="en-GB" sz="800" dirty="0" err="1">
                <a:effectLst/>
                <a:latin typeface="Arial" panose="020B0604020202020204" pitchFamily="34" charset="0"/>
                <a:ea typeface="Arial" panose="020B0604020202020204" pitchFamily="34" charset="0"/>
              </a:rPr>
              <a:t>Stomrud</a:t>
            </a:r>
            <a:r>
              <a:rPr lang="en-GB" sz="800" dirty="0">
                <a:effectLst/>
                <a:latin typeface="Arial" panose="020B0604020202020204" pitchFamily="34" charset="0"/>
                <a:ea typeface="Arial" panose="020B0604020202020204" pitchFamily="34" charset="0"/>
              </a:rPr>
              <a:t>, E., </a:t>
            </a:r>
            <a:r>
              <a:rPr lang="en-GB" sz="800" dirty="0" err="1">
                <a:effectLst/>
                <a:latin typeface="Arial" panose="020B0604020202020204" pitchFamily="34" charset="0"/>
                <a:ea typeface="Arial" panose="020B0604020202020204" pitchFamily="34" charset="0"/>
              </a:rPr>
              <a:t>Pichet</a:t>
            </a:r>
            <a:r>
              <a:rPr lang="en-GB" sz="800" dirty="0">
                <a:effectLst/>
                <a:latin typeface="Arial" panose="020B0604020202020204" pitchFamily="34" charset="0"/>
                <a:ea typeface="Arial" panose="020B0604020202020204" pitchFamily="34" charset="0"/>
              </a:rPr>
              <a:t> </a:t>
            </a:r>
            <a:r>
              <a:rPr lang="en-GB" sz="800" dirty="0" err="1">
                <a:effectLst/>
                <a:latin typeface="Arial" panose="020B0604020202020204" pitchFamily="34" charset="0"/>
                <a:ea typeface="Arial" panose="020B0604020202020204" pitchFamily="34" charset="0"/>
              </a:rPr>
              <a:t>Binette</a:t>
            </a:r>
            <a:r>
              <a:rPr lang="en-GB" sz="800" dirty="0">
                <a:effectLst/>
                <a:latin typeface="Arial" panose="020B0604020202020204" pitchFamily="34" charset="0"/>
                <a:ea typeface="Arial" panose="020B0604020202020204" pitchFamily="34" charset="0"/>
              </a:rPr>
              <a:t>, A., </a:t>
            </a:r>
            <a:r>
              <a:rPr lang="en-GB" sz="800" dirty="0" err="1">
                <a:effectLst/>
                <a:latin typeface="Arial" panose="020B0604020202020204" pitchFamily="34" charset="0"/>
                <a:ea typeface="Arial" panose="020B0604020202020204" pitchFamily="34" charset="0"/>
              </a:rPr>
              <a:t>Ossenkoppele</a:t>
            </a:r>
            <a:r>
              <a:rPr lang="en-GB" sz="800" dirty="0">
                <a:effectLst/>
                <a:latin typeface="Arial" panose="020B0604020202020204" pitchFamily="34" charset="0"/>
                <a:ea typeface="Arial" panose="020B0604020202020204" pitchFamily="34" charset="0"/>
              </a:rPr>
              <a:t>, R., Smith, R., Karlsson, L., </a:t>
            </a:r>
            <a:r>
              <a:rPr lang="en-GB" sz="800" dirty="0" err="1">
                <a:effectLst/>
                <a:latin typeface="Arial" panose="020B0604020202020204" pitchFamily="34" charset="0"/>
                <a:ea typeface="Arial" panose="020B0604020202020204" pitchFamily="34" charset="0"/>
              </a:rPr>
              <a:t>Lantero</a:t>
            </a:r>
            <a:r>
              <a:rPr lang="en-GB" sz="800" dirty="0">
                <a:effectLst/>
                <a:latin typeface="Arial" panose="020B0604020202020204" pitchFamily="34" charset="0"/>
                <a:ea typeface="Arial" panose="020B0604020202020204" pitchFamily="34" charset="0"/>
              </a:rPr>
              <a:t>-Rodriguez, J., </a:t>
            </a:r>
            <a:r>
              <a:rPr lang="en-GB" sz="800" dirty="0" err="1">
                <a:effectLst/>
                <a:latin typeface="Arial" panose="020B0604020202020204" pitchFamily="34" charset="0"/>
                <a:ea typeface="Arial" panose="020B0604020202020204" pitchFamily="34" charset="0"/>
              </a:rPr>
              <a:t>Snellman</a:t>
            </a:r>
            <a:r>
              <a:rPr lang="en-GB" sz="800" dirty="0">
                <a:effectLst/>
                <a:latin typeface="Arial" panose="020B0604020202020204" pitchFamily="34" charset="0"/>
                <a:ea typeface="Arial" panose="020B0604020202020204" pitchFamily="34" charset="0"/>
              </a:rPr>
              <a:t>, A., Strandberg, O. and </a:t>
            </a:r>
            <a:r>
              <a:rPr lang="en-GB" sz="800" dirty="0" err="1">
                <a:effectLst/>
                <a:latin typeface="Arial" panose="020B0604020202020204" pitchFamily="34" charset="0"/>
                <a:ea typeface="Arial" panose="020B0604020202020204" pitchFamily="34" charset="0"/>
              </a:rPr>
              <a:t>Palmqvist</a:t>
            </a:r>
            <a:r>
              <a:rPr lang="en-GB" sz="800" dirty="0">
                <a:effectLst/>
                <a:latin typeface="Arial" panose="020B0604020202020204" pitchFamily="34" charset="0"/>
                <a:ea typeface="Arial" panose="020B0604020202020204" pitchFamily="34" charset="0"/>
              </a:rPr>
              <a:t>, S., 2024. Plasma biomarker strategy for selecting patients with Alzheimer disease for </a:t>
            </a:r>
            <a:r>
              <a:rPr lang="en-GB" sz="800" dirty="0" err="1">
                <a:effectLst/>
                <a:latin typeface="Arial" panose="020B0604020202020204" pitchFamily="34" charset="0"/>
                <a:ea typeface="Arial" panose="020B0604020202020204" pitchFamily="34" charset="0"/>
              </a:rPr>
              <a:t>antiamyloid</a:t>
            </a:r>
            <a:r>
              <a:rPr lang="en-GB" sz="800" dirty="0">
                <a:effectLst/>
                <a:latin typeface="Arial" panose="020B0604020202020204" pitchFamily="34" charset="0"/>
                <a:ea typeface="Arial" panose="020B0604020202020204" pitchFamily="34" charset="0"/>
              </a:rPr>
              <a:t> immunotherapies. </a:t>
            </a:r>
            <a:r>
              <a:rPr lang="en-GB" sz="800" i="1" dirty="0">
                <a:effectLst/>
                <a:latin typeface="Arial" panose="020B0604020202020204" pitchFamily="34" charset="0"/>
                <a:ea typeface="Arial" panose="020B0604020202020204" pitchFamily="34" charset="0"/>
              </a:rPr>
              <a:t>JAMA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81</a:t>
            </a:r>
            <a:r>
              <a:rPr lang="en-GB" sz="800" dirty="0">
                <a:effectLst/>
                <a:latin typeface="Arial" panose="020B0604020202020204" pitchFamily="34" charset="0"/>
                <a:ea typeface="Arial" panose="020B0604020202020204" pitchFamily="34" charset="0"/>
              </a:rPr>
              <a:t>(1), pp.69-78. </a:t>
            </a:r>
            <a:r>
              <a:rPr lang="en-GB" sz="800" u="sng" dirty="0">
                <a:solidFill>
                  <a:srgbClr val="0000FF"/>
                </a:solidFill>
                <a:effectLst/>
                <a:latin typeface="Arial" panose="020B0604020202020204" pitchFamily="34" charset="0"/>
                <a:ea typeface="Arial" panose="020B0604020202020204" pitchFamily="34" charset="0"/>
                <a:hlinkClick r:id="rId11"/>
              </a:rPr>
              <a:t>https://doi.org/10.1001/jamaneurol.2023.4596</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a:effectLst/>
                <a:latin typeface="Arial" panose="020B0604020202020204" pitchFamily="34" charset="0"/>
                <a:ea typeface="Arial" panose="020B0604020202020204" pitchFamily="34" charset="0"/>
              </a:rPr>
              <a:t>‌Mayo Clinic, 2024. </a:t>
            </a:r>
            <a:r>
              <a:rPr lang="en-GB" sz="800" i="1" dirty="0">
                <a:effectLst/>
                <a:latin typeface="Arial" panose="020B0604020202020204" pitchFamily="34" charset="0"/>
                <a:ea typeface="Arial" panose="020B0604020202020204" pitchFamily="34" charset="0"/>
              </a:rPr>
              <a:t>Alzheimer’s disease</a:t>
            </a:r>
            <a:r>
              <a:rPr lang="en-GB" sz="800" dirty="0">
                <a:effectLst/>
                <a:latin typeface="Arial" panose="020B0604020202020204" pitchFamily="34" charset="0"/>
                <a:ea typeface="Arial" panose="020B0604020202020204" pitchFamily="34" charset="0"/>
              </a:rPr>
              <a:t>. [online] Mayo Clinic. Available at: </a:t>
            </a:r>
            <a:r>
              <a:rPr lang="en-GB" sz="800" u="sng" dirty="0">
                <a:solidFill>
                  <a:srgbClr val="0000FF"/>
                </a:solidFill>
                <a:effectLst/>
                <a:latin typeface="Arial" panose="020B0604020202020204" pitchFamily="34" charset="0"/>
                <a:ea typeface="Arial" panose="020B0604020202020204" pitchFamily="34" charset="0"/>
                <a:hlinkClick r:id="rId12"/>
              </a:rPr>
              <a:t>https://www.mayoclinic.org/diseases-conditions/alzheimers-disease/symptoms-causes/syc-20350447</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startAt="16"/>
            </a:pPr>
            <a:r>
              <a:rPr lang="en-GB" sz="800" dirty="0">
                <a:effectLst/>
                <a:latin typeface="Arial" panose="020B0604020202020204" pitchFamily="34" charset="0"/>
                <a:ea typeface="Arial" panose="020B0604020202020204" pitchFamily="34" charset="0"/>
              </a:rPr>
              <a:t>‌Medline Plus, 2026. </a:t>
            </a:r>
            <a:r>
              <a:rPr lang="en-GB" sz="800" i="1" dirty="0">
                <a:effectLst/>
                <a:latin typeface="Arial" panose="020B0604020202020204" pitchFamily="34" charset="0"/>
                <a:ea typeface="Arial" panose="020B0604020202020204" pitchFamily="34" charset="0"/>
              </a:rPr>
              <a:t>Alzheimer disease: MedlinePlus Medical </a:t>
            </a:r>
            <a:r>
              <a:rPr lang="en-GB" sz="800" i="1" dirty="0" err="1">
                <a:effectLst/>
                <a:latin typeface="Arial" panose="020B0604020202020204" pitchFamily="34" charset="0"/>
                <a:ea typeface="Arial" panose="020B0604020202020204" pitchFamily="34" charset="0"/>
              </a:rPr>
              <a:t>Encyclopedia</a:t>
            </a:r>
            <a:r>
              <a:rPr lang="en-GB" sz="800" dirty="0">
                <a:effectLst/>
                <a:latin typeface="Arial" panose="020B0604020202020204" pitchFamily="34" charset="0"/>
                <a:ea typeface="Arial" panose="020B0604020202020204" pitchFamily="34" charset="0"/>
              </a:rPr>
              <a:t>. [online] Medlineplus.gov. Available at: </a:t>
            </a:r>
            <a:r>
              <a:rPr lang="en-GB" sz="800" u="sng" dirty="0">
                <a:solidFill>
                  <a:srgbClr val="0000FF"/>
                </a:solidFill>
                <a:effectLst/>
                <a:latin typeface="Arial" panose="020B0604020202020204" pitchFamily="34" charset="0"/>
                <a:ea typeface="Arial" panose="020B0604020202020204" pitchFamily="34" charset="0"/>
                <a:hlinkClick r:id="rId13"/>
              </a:rPr>
              <a:t>https://medlineplus.gov/ency/article/000760.htm</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startAt="16"/>
            </a:pPr>
            <a:r>
              <a:rPr lang="en-GB" sz="800" dirty="0">
                <a:effectLst/>
                <a:latin typeface="Arial" panose="020B0604020202020204" pitchFamily="34" charset="0"/>
                <a:ea typeface="Arial" panose="020B0604020202020204" pitchFamily="34" charset="0"/>
              </a:rPr>
              <a:t>‌Mehta, A., 2022. </a:t>
            </a:r>
            <a:r>
              <a:rPr lang="en-GB" sz="800" i="1" dirty="0">
                <a:effectLst/>
                <a:latin typeface="Arial" panose="020B0604020202020204" pitchFamily="34" charset="0"/>
                <a:ea typeface="Arial" panose="020B0604020202020204" pitchFamily="34" charset="0"/>
              </a:rPr>
              <a:t>Alzheimer’s Disease and Dementia Today</a:t>
            </a:r>
            <a:r>
              <a:rPr lang="en-GB" sz="800" dirty="0">
                <a:effectLst/>
                <a:latin typeface="Arial" panose="020B0604020202020204" pitchFamily="34" charset="0"/>
                <a:ea typeface="Arial" panose="020B0604020202020204" pitchFamily="34" charset="0"/>
              </a:rPr>
              <a:t>. [online] Brainfacts.org. Available at: </a:t>
            </a:r>
            <a:r>
              <a:rPr lang="en-GB" sz="800" u="sng" dirty="0">
                <a:solidFill>
                  <a:srgbClr val="0000FF"/>
                </a:solidFill>
                <a:effectLst/>
                <a:latin typeface="Arial" panose="020B0604020202020204" pitchFamily="34" charset="0"/>
                <a:ea typeface="Arial" panose="020B0604020202020204" pitchFamily="34" charset="0"/>
                <a:hlinkClick r:id="rId14"/>
              </a:rPr>
              <a:t>https://www.brainfacts.org/archives/2012/alzheimers-disease-today</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startAt="16"/>
            </a:pPr>
            <a:r>
              <a:rPr lang="en-GB" sz="800" dirty="0">
                <a:effectLst/>
                <a:latin typeface="Arial" panose="020B0604020202020204" pitchFamily="34" charset="0"/>
                <a:ea typeface="Arial" panose="020B0604020202020204" pitchFamily="34" charset="0"/>
              </a:rPr>
              <a:t>Mielke, M.M. and Fowler, N.R., 2024. Alzheimer disease blood biomarkers: considerations for population-level use. </a:t>
            </a:r>
            <a:r>
              <a:rPr lang="en-GB" sz="800" i="1" dirty="0">
                <a:effectLst/>
                <a:latin typeface="Arial" panose="020B0604020202020204" pitchFamily="34" charset="0"/>
                <a:ea typeface="Arial" panose="020B0604020202020204" pitchFamily="34" charset="0"/>
              </a:rPr>
              <a:t>Nature Reviews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20</a:t>
            </a:r>
            <a:r>
              <a:rPr lang="en-GB" sz="800" dirty="0">
                <a:effectLst/>
                <a:latin typeface="Arial" panose="020B0604020202020204" pitchFamily="34" charset="0"/>
                <a:ea typeface="Arial" panose="020B0604020202020204" pitchFamily="34" charset="0"/>
              </a:rPr>
              <a:t>(8), pp.495-504. </a:t>
            </a:r>
            <a:r>
              <a:rPr lang="en-GB" sz="800" u="sng" dirty="0">
                <a:solidFill>
                  <a:srgbClr val="0000FF"/>
                </a:solidFill>
                <a:effectLst/>
                <a:latin typeface="Arial" panose="020B0604020202020204" pitchFamily="34" charset="0"/>
                <a:ea typeface="Arial" panose="020B0604020202020204" pitchFamily="34" charset="0"/>
                <a:hlinkClick r:id="rId15"/>
              </a:rPr>
              <a:t>https://doi.org/10.1038/s41582-024-00989-1</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16"/>
            </a:pPr>
            <a:r>
              <a:rPr lang="en-GB" sz="800" dirty="0" err="1">
                <a:effectLst/>
                <a:latin typeface="Arial" panose="020B0604020202020204" pitchFamily="34" charset="0"/>
                <a:ea typeface="Arial" panose="020B0604020202020204" pitchFamily="34" charset="0"/>
              </a:rPr>
              <a:t>Palmqvist</a:t>
            </a:r>
            <a:r>
              <a:rPr lang="en-GB" sz="800" dirty="0">
                <a:effectLst/>
                <a:latin typeface="Arial" panose="020B0604020202020204" pitchFamily="34" charset="0"/>
                <a:ea typeface="Arial" panose="020B0604020202020204" pitchFamily="34" charset="0"/>
              </a:rPr>
              <a:t>, S., </a:t>
            </a:r>
            <a:r>
              <a:rPr lang="en-GB" sz="800" dirty="0" err="1">
                <a:effectLst/>
                <a:latin typeface="Arial" panose="020B0604020202020204" pitchFamily="34" charset="0"/>
                <a:ea typeface="Arial" panose="020B0604020202020204" pitchFamily="34" charset="0"/>
              </a:rPr>
              <a:t>Tideman</a:t>
            </a:r>
            <a:r>
              <a:rPr lang="en-GB" sz="800" dirty="0">
                <a:effectLst/>
                <a:latin typeface="Arial" panose="020B0604020202020204" pitchFamily="34" charset="0"/>
                <a:ea typeface="Arial" panose="020B0604020202020204" pitchFamily="34" charset="0"/>
              </a:rPr>
              <a:t>, P., </a:t>
            </a:r>
            <a:r>
              <a:rPr lang="en-GB" sz="800" dirty="0" err="1">
                <a:effectLst/>
                <a:latin typeface="Arial" panose="020B0604020202020204" pitchFamily="34" charset="0"/>
                <a:ea typeface="Arial" panose="020B0604020202020204" pitchFamily="34" charset="0"/>
              </a:rPr>
              <a:t>Mattsson-Carlgren</a:t>
            </a:r>
            <a:r>
              <a:rPr lang="en-GB" sz="800" dirty="0">
                <a:effectLst/>
                <a:latin typeface="Arial" panose="020B0604020202020204" pitchFamily="34" charset="0"/>
                <a:ea typeface="Arial" panose="020B0604020202020204" pitchFamily="34" charset="0"/>
              </a:rPr>
              <a:t>, N., Schindler, S.E., Smith, R., </a:t>
            </a:r>
            <a:r>
              <a:rPr lang="en-GB" sz="800" dirty="0" err="1">
                <a:effectLst/>
                <a:latin typeface="Arial" panose="020B0604020202020204" pitchFamily="34" charset="0"/>
                <a:ea typeface="Arial" panose="020B0604020202020204" pitchFamily="34" charset="0"/>
              </a:rPr>
              <a:t>Ossenkoppele</a:t>
            </a:r>
            <a:r>
              <a:rPr lang="en-GB" sz="800" dirty="0">
                <a:effectLst/>
                <a:latin typeface="Arial" panose="020B0604020202020204" pitchFamily="34" charset="0"/>
                <a:ea typeface="Arial" panose="020B0604020202020204" pitchFamily="34" charset="0"/>
              </a:rPr>
              <a:t>, R., Calling, S., West, T., </a:t>
            </a:r>
            <a:r>
              <a:rPr lang="en-GB" sz="800" dirty="0" err="1">
                <a:effectLst/>
                <a:latin typeface="Arial" panose="020B0604020202020204" pitchFamily="34" charset="0"/>
                <a:ea typeface="Arial" panose="020B0604020202020204" pitchFamily="34" charset="0"/>
              </a:rPr>
              <a:t>Monane</a:t>
            </a:r>
            <a:r>
              <a:rPr lang="en-GB" sz="800" dirty="0">
                <a:effectLst/>
                <a:latin typeface="Arial" panose="020B0604020202020204" pitchFamily="34" charset="0"/>
                <a:ea typeface="Arial" panose="020B0604020202020204" pitchFamily="34" charset="0"/>
              </a:rPr>
              <a:t>, M., </a:t>
            </a:r>
            <a:r>
              <a:rPr lang="en-GB" sz="800" dirty="0" err="1">
                <a:effectLst/>
                <a:latin typeface="Arial" panose="020B0604020202020204" pitchFamily="34" charset="0"/>
                <a:ea typeface="Arial" panose="020B0604020202020204" pitchFamily="34" charset="0"/>
              </a:rPr>
              <a:t>Verghese</a:t>
            </a:r>
            <a:r>
              <a:rPr lang="en-GB" sz="800" dirty="0">
                <a:effectLst/>
                <a:latin typeface="Arial" panose="020B0604020202020204" pitchFamily="34" charset="0"/>
                <a:ea typeface="Arial" panose="020B0604020202020204" pitchFamily="34" charset="0"/>
              </a:rPr>
              <a:t>, P.B. and Braunstein, J.B., 2024. Blood biomarkers to detect Alzheimer disease in primary care and secondary care. </a:t>
            </a:r>
            <a:r>
              <a:rPr lang="en-GB" sz="800" i="1" dirty="0">
                <a:effectLst/>
                <a:latin typeface="Arial" panose="020B0604020202020204" pitchFamily="34" charset="0"/>
                <a:ea typeface="Arial" panose="020B0604020202020204" pitchFamily="34" charset="0"/>
              </a:rPr>
              <a:t>Jama</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332</a:t>
            </a:r>
            <a:r>
              <a:rPr lang="en-GB" sz="800" dirty="0">
                <a:effectLst/>
                <a:latin typeface="Arial" panose="020B0604020202020204" pitchFamily="34" charset="0"/>
                <a:ea typeface="Arial" panose="020B0604020202020204" pitchFamily="34" charset="0"/>
              </a:rPr>
              <a:t>(15), pp.1245-1257. </a:t>
            </a:r>
            <a:r>
              <a:rPr lang="en-GB" sz="800" u="sng" dirty="0">
                <a:solidFill>
                  <a:srgbClr val="0000FF"/>
                </a:solidFill>
                <a:effectLst/>
                <a:latin typeface="Arial" panose="020B0604020202020204" pitchFamily="34" charset="0"/>
                <a:ea typeface="Arial" panose="020B0604020202020204" pitchFamily="34" charset="0"/>
                <a:hlinkClick r:id="rId16"/>
              </a:rPr>
              <a:t>https://doi.org/10.1001/jama.2024.13855</a:t>
            </a:r>
            <a:endParaRPr lang="en-IN" sz="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11575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59D5E-66F2-4438-8B01-8467A7044B0E}"/>
              </a:ext>
            </a:extLst>
          </p:cNvPr>
          <p:cNvSpPr>
            <a:spLocks noGrp="1"/>
          </p:cNvSpPr>
          <p:nvPr>
            <p:ph type="title"/>
          </p:nvPr>
        </p:nvSpPr>
        <p:spPr/>
        <p:txBody>
          <a:bodyPr/>
          <a:lstStyle/>
          <a:p>
            <a:pPr algn="ctr">
              <a:lnSpc>
                <a:spcPct val="150000"/>
              </a:lnSpc>
            </a:pPr>
            <a:r>
              <a:rPr lang="en-GB" sz="2400" b="1" dirty="0">
                <a:latin typeface="Arial" panose="020B0604020202020204" pitchFamily="34" charset="0"/>
                <a:cs typeface="Arial" panose="020B0604020202020204" pitchFamily="34" charset="0"/>
              </a:rPr>
              <a:t>Reference List (</a:t>
            </a:r>
            <a:r>
              <a:rPr lang="en-GB" sz="2400" b="1" dirty="0" err="1">
                <a:latin typeface="Arial" panose="020B0604020202020204" pitchFamily="34" charset="0"/>
                <a:cs typeface="Arial" panose="020B0604020202020204" pitchFamily="34" charset="0"/>
              </a:rPr>
              <a:t>Contd</a:t>
            </a:r>
            <a:r>
              <a:rPr lang="en-GB" sz="2400" b="1" dirty="0">
                <a:latin typeface="Arial" panose="020B0604020202020204" pitchFamily="34" charset="0"/>
                <a:cs typeface="Arial" panose="020B0604020202020204" pitchFamily="34" charset="0"/>
              </a:rPr>
              <a:t>…)</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25D4EE-6B36-40B9-9A15-AB3F0DD4A205}"/>
              </a:ext>
            </a:extLst>
          </p:cNvPr>
          <p:cNvSpPr>
            <a:spLocks noGrp="1"/>
          </p:cNvSpPr>
          <p:nvPr>
            <p:ph idx="1"/>
          </p:nvPr>
        </p:nvSpPr>
        <p:spPr>
          <a:xfrm>
            <a:off x="591671" y="2103120"/>
            <a:ext cx="11093823" cy="3931920"/>
          </a:xfrm>
        </p:spPr>
        <p:txBody>
          <a:bodyPr>
            <a:noAutofit/>
          </a:bodyPr>
          <a:lstStyle/>
          <a:p>
            <a:pPr marL="228600" indent="-228600" algn="just">
              <a:lnSpc>
                <a:spcPct val="150000"/>
              </a:lnSpc>
              <a:spcBef>
                <a:spcPts val="0"/>
              </a:spcBef>
              <a:buFont typeface="+mj-lt"/>
              <a:buAutoNum type="arabicPeriod" startAt="31"/>
            </a:pPr>
            <a:r>
              <a:rPr lang="en-GB" sz="800" dirty="0" err="1">
                <a:effectLst/>
                <a:latin typeface="Arial" panose="020B0604020202020204" pitchFamily="34" charset="0"/>
                <a:ea typeface="Arial" panose="020B0604020202020204" pitchFamily="34" charset="0"/>
              </a:rPr>
              <a:t>Pichet</a:t>
            </a:r>
            <a:r>
              <a:rPr lang="en-GB" sz="800" dirty="0">
                <a:effectLst/>
                <a:latin typeface="Arial" panose="020B0604020202020204" pitchFamily="34" charset="0"/>
                <a:ea typeface="Arial" panose="020B0604020202020204" pitchFamily="34" charset="0"/>
              </a:rPr>
              <a:t> </a:t>
            </a:r>
            <a:r>
              <a:rPr lang="en-GB" sz="800" dirty="0" err="1">
                <a:effectLst/>
                <a:latin typeface="Arial" panose="020B0604020202020204" pitchFamily="34" charset="0"/>
                <a:ea typeface="Arial" panose="020B0604020202020204" pitchFamily="34" charset="0"/>
              </a:rPr>
              <a:t>Binette</a:t>
            </a:r>
            <a:r>
              <a:rPr lang="en-GB" sz="800" dirty="0">
                <a:effectLst/>
                <a:latin typeface="Arial" panose="020B0604020202020204" pitchFamily="34" charset="0"/>
                <a:ea typeface="Arial" panose="020B0604020202020204" pitchFamily="34" charset="0"/>
              </a:rPr>
              <a:t>, A., Smith, R., </a:t>
            </a:r>
            <a:r>
              <a:rPr lang="en-GB" sz="800" dirty="0" err="1">
                <a:effectLst/>
                <a:latin typeface="Arial" panose="020B0604020202020204" pitchFamily="34" charset="0"/>
                <a:ea typeface="Arial" panose="020B0604020202020204" pitchFamily="34" charset="0"/>
              </a:rPr>
              <a:t>Salvadó</a:t>
            </a:r>
            <a:r>
              <a:rPr lang="en-GB" sz="800" dirty="0">
                <a:effectLst/>
                <a:latin typeface="Arial" panose="020B0604020202020204" pitchFamily="34" charset="0"/>
                <a:ea typeface="Arial" panose="020B0604020202020204" pitchFamily="34" charset="0"/>
              </a:rPr>
              <a:t>, G., </a:t>
            </a:r>
            <a:r>
              <a:rPr lang="en-GB" sz="800" dirty="0" err="1">
                <a:effectLst/>
                <a:latin typeface="Arial" panose="020B0604020202020204" pitchFamily="34" charset="0"/>
                <a:ea typeface="Arial" panose="020B0604020202020204" pitchFamily="34" charset="0"/>
              </a:rPr>
              <a:t>Tideman</a:t>
            </a:r>
            <a:r>
              <a:rPr lang="en-GB" sz="800" dirty="0">
                <a:effectLst/>
                <a:latin typeface="Arial" panose="020B0604020202020204" pitchFamily="34" charset="0"/>
                <a:ea typeface="Arial" panose="020B0604020202020204" pitchFamily="34" charset="0"/>
              </a:rPr>
              <a:t>, P., Glans, I., Van </a:t>
            </a:r>
            <a:r>
              <a:rPr lang="en-GB" sz="800" dirty="0" err="1">
                <a:effectLst/>
                <a:latin typeface="Arial" panose="020B0604020202020204" pitchFamily="34" charset="0"/>
                <a:ea typeface="Arial" panose="020B0604020202020204" pitchFamily="34" charset="0"/>
              </a:rPr>
              <a:t>Westen</a:t>
            </a:r>
            <a:r>
              <a:rPr lang="en-GB" sz="800" dirty="0">
                <a:effectLst/>
                <a:latin typeface="Arial" panose="020B0604020202020204" pitchFamily="34" charset="0"/>
                <a:ea typeface="Arial" panose="020B0604020202020204" pitchFamily="34" charset="0"/>
              </a:rPr>
              <a:t>, D., Groot, C., </a:t>
            </a:r>
            <a:r>
              <a:rPr lang="en-GB" sz="800" dirty="0" err="1">
                <a:effectLst/>
                <a:latin typeface="Arial" panose="020B0604020202020204" pitchFamily="34" charset="0"/>
                <a:ea typeface="Arial" panose="020B0604020202020204" pitchFamily="34" charset="0"/>
              </a:rPr>
              <a:t>Ossenkoppele</a:t>
            </a:r>
            <a:r>
              <a:rPr lang="en-GB" sz="800" dirty="0">
                <a:effectLst/>
                <a:latin typeface="Arial" panose="020B0604020202020204" pitchFamily="34" charset="0"/>
                <a:ea typeface="Arial" panose="020B0604020202020204" pitchFamily="34" charset="0"/>
              </a:rPr>
              <a:t>, R., </a:t>
            </a:r>
            <a:r>
              <a:rPr lang="en-GB" sz="800" dirty="0" err="1">
                <a:effectLst/>
                <a:latin typeface="Arial" panose="020B0604020202020204" pitchFamily="34" charset="0"/>
                <a:ea typeface="Arial" panose="020B0604020202020204" pitchFamily="34" charset="0"/>
              </a:rPr>
              <a:t>Stomrud</a:t>
            </a:r>
            <a:r>
              <a:rPr lang="en-GB" sz="800" dirty="0">
                <a:effectLst/>
                <a:latin typeface="Arial" panose="020B0604020202020204" pitchFamily="34" charset="0"/>
                <a:ea typeface="Arial" panose="020B0604020202020204" pitchFamily="34" charset="0"/>
              </a:rPr>
              <a:t>, E., </a:t>
            </a:r>
            <a:r>
              <a:rPr lang="en-GB" sz="800" dirty="0" err="1">
                <a:effectLst/>
                <a:latin typeface="Arial" panose="020B0604020202020204" pitchFamily="34" charset="0"/>
                <a:ea typeface="Arial" panose="020B0604020202020204" pitchFamily="34" charset="0"/>
              </a:rPr>
              <a:t>Parchi</a:t>
            </a:r>
            <a:r>
              <a:rPr lang="en-GB" sz="800" dirty="0">
                <a:effectLst/>
                <a:latin typeface="Arial" panose="020B0604020202020204" pitchFamily="34" charset="0"/>
                <a:ea typeface="Arial" panose="020B0604020202020204" pitchFamily="34" charset="0"/>
              </a:rPr>
              <a:t>, P. and Zetterberg, H., 2025. Evaluation of the revised criteria for biological and clinical staging of Alzheimer disease. </a:t>
            </a:r>
            <a:r>
              <a:rPr lang="en-GB" sz="800" i="1" dirty="0">
                <a:effectLst/>
                <a:latin typeface="Arial" panose="020B0604020202020204" pitchFamily="34" charset="0"/>
                <a:ea typeface="Arial" panose="020B0604020202020204" pitchFamily="34" charset="0"/>
              </a:rPr>
              <a:t>JAMA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82</a:t>
            </a:r>
            <a:r>
              <a:rPr lang="en-GB" sz="800" dirty="0">
                <a:effectLst/>
                <a:latin typeface="Arial" panose="020B0604020202020204" pitchFamily="34" charset="0"/>
                <a:ea typeface="Arial" panose="020B0604020202020204" pitchFamily="34" charset="0"/>
              </a:rPr>
              <a:t>(7), pp.666-675. </a:t>
            </a:r>
            <a:r>
              <a:rPr lang="en-GB" sz="800" u="sng" dirty="0">
                <a:solidFill>
                  <a:srgbClr val="0000FF"/>
                </a:solidFill>
                <a:effectLst/>
                <a:latin typeface="Arial" panose="020B0604020202020204" pitchFamily="34" charset="0"/>
                <a:ea typeface="Arial" panose="020B0604020202020204" pitchFamily="34" charset="0"/>
                <a:hlinkClick r:id="rId2"/>
              </a:rPr>
              <a:t>https://doi.org/10.1001/jamaneurol.2025.1100</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a:effectLst/>
                <a:latin typeface="Arial" panose="020B0604020202020204" pitchFamily="34" charset="0"/>
                <a:ea typeface="Arial" panose="020B0604020202020204" pitchFamily="34" charset="0"/>
              </a:rPr>
              <a:t>Raza, N., Naseer, A., </a:t>
            </a:r>
            <a:r>
              <a:rPr lang="en-GB" sz="800" dirty="0" err="1">
                <a:effectLst/>
                <a:latin typeface="Arial" panose="020B0604020202020204" pitchFamily="34" charset="0"/>
                <a:ea typeface="Arial" panose="020B0604020202020204" pitchFamily="34" charset="0"/>
              </a:rPr>
              <a:t>Tamoor</a:t>
            </a:r>
            <a:r>
              <a:rPr lang="en-GB" sz="800" dirty="0">
                <a:effectLst/>
                <a:latin typeface="Arial" panose="020B0604020202020204" pitchFamily="34" charset="0"/>
                <a:ea typeface="Arial" panose="020B0604020202020204" pitchFamily="34" charset="0"/>
              </a:rPr>
              <a:t>, M. and Zafar, K., 2023. Alzheimer disease classification through transfer learning approach. </a:t>
            </a:r>
            <a:r>
              <a:rPr lang="en-GB" sz="800" i="1" dirty="0">
                <a:effectLst/>
                <a:latin typeface="Arial" panose="020B0604020202020204" pitchFamily="34" charset="0"/>
                <a:ea typeface="Arial" panose="020B0604020202020204" pitchFamily="34" charset="0"/>
              </a:rPr>
              <a:t>Diagnostics</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13</a:t>
            </a:r>
            <a:r>
              <a:rPr lang="en-GB" sz="800" dirty="0">
                <a:effectLst/>
                <a:latin typeface="Arial" panose="020B0604020202020204" pitchFamily="34" charset="0"/>
                <a:ea typeface="Arial" panose="020B0604020202020204" pitchFamily="34" charset="0"/>
              </a:rPr>
              <a:t>(4), p.801. </a:t>
            </a:r>
            <a:r>
              <a:rPr lang="en-GB" sz="800" u="sng" dirty="0">
                <a:solidFill>
                  <a:srgbClr val="0000FF"/>
                </a:solidFill>
                <a:effectLst/>
                <a:latin typeface="Arial" panose="020B0604020202020204" pitchFamily="34" charset="0"/>
                <a:ea typeface="Arial" panose="020B0604020202020204" pitchFamily="34" charset="0"/>
                <a:hlinkClick r:id="rId3"/>
              </a:rPr>
              <a:t>https://doi.org/10.3390/diagnostics13040801</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a:effectLst/>
                <a:latin typeface="Arial" panose="020B0604020202020204" pitchFamily="34" charset="0"/>
                <a:ea typeface="Arial" panose="020B0604020202020204" pitchFamily="34" charset="0"/>
              </a:rPr>
              <a:t>Reitz, C., Pericak-Vance, M.A., </a:t>
            </a:r>
            <a:r>
              <a:rPr lang="en-GB" sz="800" dirty="0" err="1">
                <a:effectLst/>
                <a:latin typeface="Arial" panose="020B0604020202020204" pitchFamily="34" charset="0"/>
                <a:ea typeface="Arial" panose="020B0604020202020204" pitchFamily="34" charset="0"/>
              </a:rPr>
              <a:t>Foroud</a:t>
            </a:r>
            <a:r>
              <a:rPr lang="en-GB" sz="800" dirty="0">
                <a:effectLst/>
                <a:latin typeface="Arial" panose="020B0604020202020204" pitchFamily="34" charset="0"/>
                <a:ea typeface="Arial" panose="020B0604020202020204" pitchFamily="34" charset="0"/>
              </a:rPr>
              <a:t>, T. and Mayeux, R., 2023. A global view of the genetic basis of Alzheimer disease. </a:t>
            </a:r>
            <a:r>
              <a:rPr lang="en-GB" sz="800" i="1" dirty="0">
                <a:effectLst/>
                <a:latin typeface="Arial" panose="020B0604020202020204" pitchFamily="34" charset="0"/>
                <a:ea typeface="Arial" panose="020B0604020202020204" pitchFamily="34" charset="0"/>
              </a:rPr>
              <a:t>Nature Reviews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19</a:t>
            </a:r>
            <a:r>
              <a:rPr lang="en-GB" sz="800" dirty="0">
                <a:effectLst/>
                <a:latin typeface="Arial" panose="020B0604020202020204" pitchFamily="34" charset="0"/>
                <a:ea typeface="Arial" panose="020B0604020202020204" pitchFamily="34" charset="0"/>
              </a:rPr>
              <a:t>(5), pp.261-277. </a:t>
            </a:r>
            <a:r>
              <a:rPr lang="en-GB" sz="800" u="sng" dirty="0">
                <a:solidFill>
                  <a:srgbClr val="0000FF"/>
                </a:solidFill>
                <a:effectLst/>
                <a:latin typeface="Arial" panose="020B0604020202020204" pitchFamily="34" charset="0"/>
                <a:ea typeface="Arial" panose="020B0604020202020204" pitchFamily="34" charset="0"/>
                <a:hlinkClick r:id="rId4"/>
              </a:rPr>
              <a:t>https://doi.org/10.1038/s41582-023-00789-z</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err="1">
                <a:effectLst/>
                <a:latin typeface="Arial" panose="020B0604020202020204" pitchFamily="34" charset="0"/>
                <a:ea typeface="Arial" panose="020B0604020202020204" pitchFamily="34" charset="0"/>
              </a:rPr>
              <a:t>Rostagno</a:t>
            </a:r>
            <a:r>
              <a:rPr lang="en-GB" sz="800" dirty="0">
                <a:effectLst/>
                <a:latin typeface="Arial" panose="020B0604020202020204" pitchFamily="34" charset="0"/>
                <a:ea typeface="Arial" panose="020B0604020202020204" pitchFamily="34" charset="0"/>
              </a:rPr>
              <a:t>, A.A., 2022. Pathogenesis of Alzheimer’s disease. </a:t>
            </a:r>
            <a:r>
              <a:rPr lang="en-GB" sz="800" i="1" dirty="0">
                <a:effectLst/>
                <a:latin typeface="Arial" panose="020B0604020202020204" pitchFamily="34" charset="0"/>
                <a:ea typeface="Arial" panose="020B0604020202020204" pitchFamily="34" charset="0"/>
              </a:rPr>
              <a:t>International journal of molecular sciences</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24</a:t>
            </a:r>
            <a:r>
              <a:rPr lang="en-GB" sz="800" dirty="0">
                <a:effectLst/>
                <a:latin typeface="Arial" panose="020B0604020202020204" pitchFamily="34" charset="0"/>
                <a:ea typeface="Arial" panose="020B0604020202020204" pitchFamily="34" charset="0"/>
              </a:rPr>
              <a:t>(1), p.107. </a:t>
            </a:r>
            <a:r>
              <a:rPr lang="en-GB" sz="800" u="sng" dirty="0">
                <a:solidFill>
                  <a:srgbClr val="0000FF"/>
                </a:solidFill>
                <a:effectLst/>
                <a:latin typeface="Arial" panose="020B0604020202020204" pitchFamily="34" charset="0"/>
                <a:ea typeface="Arial" panose="020B0604020202020204" pitchFamily="34" charset="0"/>
                <a:hlinkClick r:id="rId5"/>
              </a:rPr>
              <a:t>https://doi.org/10.3390/ijms24010107</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a:effectLst/>
                <a:latin typeface="Arial" panose="020B0604020202020204" pitchFamily="34" charset="0"/>
                <a:ea typeface="Arial" panose="020B0604020202020204" pitchFamily="34" charset="0"/>
              </a:rPr>
              <a:t>‌Scientific American, 2025. </a:t>
            </a:r>
            <a:r>
              <a:rPr lang="en-GB" sz="800" i="1" dirty="0">
                <a:effectLst/>
                <a:latin typeface="Arial" panose="020B0604020202020204" pitchFamily="34" charset="0"/>
                <a:ea typeface="Arial" panose="020B0604020202020204" pitchFamily="34" charset="0"/>
              </a:rPr>
              <a:t>Scientific American</a:t>
            </a:r>
            <a:r>
              <a:rPr lang="en-GB" sz="800" dirty="0">
                <a:effectLst/>
                <a:latin typeface="Arial" panose="020B0604020202020204" pitchFamily="34" charset="0"/>
                <a:ea typeface="Arial" panose="020B0604020202020204" pitchFamily="34" charset="0"/>
              </a:rPr>
              <a:t>. [online] Available at: </a:t>
            </a:r>
            <a:r>
              <a:rPr lang="en-GB" sz="800" u="sng" dirty="0">
                <a:solidFill>
                  <a:srgbClr val="0000FF"/>
                </a:solidFill>
                <a:effectLst/>
                <a:latin typeface="Arial" panose="020B0604020202020204" pitchFamily="34" charset="0"/>
                <a:ea typeface="Arial" panose="020B0604020202020204" pitchFamily="34" charset="0"/>
                <a:hlinkClick r:id="rId6"/>
              </a:rPr>
              <a:t>https://www.scientificamerican.com/alzheimer-s-disease/</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a:effectLst/>
                <a:latin typeface="Arial" panose="020B0604020202020204" pitchFamily="34" charset="0"/>
                <a:ea typeface="Arial" panose="020B0604020202020204" pitchFamily="34" charset="0"/>
              </a:rPr>
              <a:t>‌</a:t>
            </a:r>
            <a:r>
              <a:rPr lang="en-GB" sz="800" dirty="0" err="1">
                <a:effectLst/>
                <a:latin typeface="Arial" panose="020B0604020202020204" pitchFamily="34" charset="0"/>
                <a:ea typeface="Arial" panose="020B0604020202020204" pitchFamily="34" charset="0"/>
              </a:rPr>
              <a:t>SciToons</a:t>
            </a:r>
            <a:r>
              <a:rPr lang="en-GB" sz="800" dirty="0">
                <a:effectLst/>
                <a:latin typeface="Arial" panose="020B0604020202020204" pitchFamily="34" charset="0"/>
                <a:ea typeface="Arial" panose="020B0604020202020204" pitchFamily="34" charset="0"/>
              </a:rPr>
              <a:t>, 2021. </a:t>
            </a:r>
            <a:r>
              <a:rPr lang="en-GB" sz="800" i="1" dirty="0">
                <a:effectLst/>
                <a:latin typeface="Arial" panose="020B0604020202020204" pitchFamily="34" charset="0"/>
                <a:ea typeface="Arial" panose="020B0604020202020204" pitchFamily="34" charset="0"/>
              </a:rPr>
              <a:t>What is Alzheimer’s Disease?</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YouTube</a:t>
            </a:r>
            <a:r>
              <a:rPr lang="en-GB" sz="800" dirty="0">
                <a:effectLst/>
                <a:latin typeface="Arial" panose="020B0604020202020204" pitchFamily="34" charset="0"/>
                <a:ea typeface="Arial" panose="020B0604020202020204" pitchFamily="34" charset="0"/>
              </a:rPr>
              <a:t>. Available at: </a:t>
            </a:r>
            <a:r>
              <a:rPr lang="en-GB" sz="800" u="sng" dirty="0">
                <a:solidFill>
                  <a:srgbClr val="0000FF"/>
                </a:solidFill>
                <a:effectLst/>
                <a:latin typeface="Arial" panose="020B0604020202020204" pitchFamily="34" charset="0"/>
                <a:ea typeface="Arial" panose="020B0604020202020204" pitchFamily="34" charset="0"/>
                <a:hlinkClick r:id="rId7"/>
              </a:rPr>
              <a:t>https://www.youtube.com/watch?v=7F-t9yvPP_0</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startAt="31"/>
            </a:pPr>
            <a:r>
              <a:rPr lang="en-GB" sz="800" dirty="0">
                <a:effectLst/>
                <a:latin typeface="Arial" panose="020B0604020202020204" pitchFamily="34" charset="0"/>
                <a:ea typeface="Arial" panose="020B0604020202020204" pitchFamily="34" charset="0"/>
              </a:rPr>
              <a:t>Self, W.K. and Holtzman, D.M., 2023. Emerging diagnostics and therapeutics for Alzheimer disease. </a:t>
            </a:r>
            <a:r>
              <a:rPr lang="en-GB" sz="800" i="1" dirty="0">
                <a:effectLst/>
                <a:latin typeface="Arial" panose="020B0604020202020204" pitchFamily="34" charset="0"/>
                <a:ea typeface="Arial" panose="020B0604020202020204" pitchFamily="34" charset="0"/>
              </a:rPr>
              <a:t>Nature medicine</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29</a:t>
            </a:r>
            <a:r>
              <a:rPr lang="en-GB" sz="800" dirty="0">
                <a:effectLst/>
                <a:latin typeface="Arial" panose="020B0604020202020204" pitchFamily="34" charset="0"/>
                <a:ea typeface="Arial" panose="020B0604020202020204" pitchFamily="34" charset="0"/>
              </a:rPr>
              <a:t>(9), pp.2187-2199. </a:t>
            </a:r>
            <a:r>
              <a:rPr lang="en-GB" sz="800" u="sng" dirty="0">
                <a:solidFill>
                  <a:srgbClr val="0000FF"/>
                </a:solidFill>
                <a:effectLst/>
                <a:latin typeface="Arial" panose="020B0604020202020204" pitchFamily="34" charset="0"/>
                <a:ea typeface="Arial" panose="020B0604020202020204" pitchFamily="34" charset="0"/>
                <a:hlinkClick r:id="rId8"/>
              </a:rPr>
              <a:t>https://doi.org/10.1038/s41591-023-02505-2</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a:effectLst/>
                <a:latin typeface="Arial" panose="020B0604020202020204" pitchFamily="34" charset="0"/>
                <a:ea typeface="Arial" panose="020B0604020202020204" pitchFamily="34" charset="0"/>
              </a:rPr>
              <a:t>‌</a:t>
            </a:r>
            <a:r>
              <a:rPr lang="en-GB" sz="800" dirty="0" err="1">
                <a:effectLst/>
                <a:latin typeface="Arial" panose="020B0604020202020204" pitchFamily="34" charset="0"/>
                <a:ea typeface="Arial" panose="020B0604020202020204" pitchFamily="34" charset="0"/>
              </a:rPr>
              <a:t>Shinon</a:t>
            </a:r>
            <a:r>
              <a:rPr lang="en-GB" sz="800" dirty="0">
                <a:effectLst/>
                <a:latin typeface="Arial" panose="020B0604020202020204" pitchFamily="34" charset="0"/>
                <a:ea typeface="Arial" panose="020B0604020202020204" pitchFamily="34" charset="0"/>
              </a:rPr>
              <a:t> Global, 2024. </a:t>
            </a:r>
            <a:r>
              <a:rPr lang="en-GB" sz="800" i="1" dirty="0">
                <a:effectLst/>
                <a:latin typeface="Arial" panose="020B0604020202020204" pitchFamily="34" charset="0"/>
                <a:ea typeface="Arial" panose="020B0604020202020204" pitchFamily="34" charset="0"/>
              </a:rPr>
              <a:t>Understanding the Different Stages of Alzheimer’s Progression - </a:t>
            </a:r>
            <a:r>
              <a:rPr lang="en-GB" sz="800" i="1" dirty="0" err="1">
                <a:effectLst/>
                <a:latin typeface="Arial" panose="020B0604020202020204" pitchFamily="34" charset="0"/>
                <a:ea typeface="Arial" panose="020B0604020202020204" pitchFamily="34" charset="0"/>
              </a:rPr>
              <a:t>Shinon</a:t>
            </a:r>
            <a:r>
              <a:rPr lang="en-GB" sz="800" i="1" dirty="0">
                <a:effectLst/>
                <a:latin typeface="Arial" panose="020B0604020202020204" pitchFamily="34" charset="0"/>
                <a:ea typeface="Arial" panose="020B0604020202020204" pitchFamily="34" charset="0"/>
              </a:rPr>
              <a:t> Global</a:t>
            </a:r>
            <a:r>
              <a:rPr lang="en-GB" sz="800" dirty="0">
                <a:effectLst/>
                <a:latin typeface="Arial" panose="020B0604020202020204" pitchFamily="34" charset="0"/>
                <a:ea typeface="Arial" panose="020B0604020202020204" pitchFamily="34" charset="0"/>
              </a:rPr>
              <a:t>. [online] Available at: </a:t>
            </a:r>
            <a:r>
              <a:rPr lang="en-GB" sz="800" u="sng" dirty="0">
                <a:solidFill>
                  <a:srgbClr val="0000FF"/>
                </a:solidFill>
                <a:effectLst/>
                <a:latin typeface="Arial" panose="020B0604020202020204" pitchFamily="34" charset="0"/>
                <a:ea typeface="Arial" panose="020B0604020202020204" pitchFamily="34" charset="0"/>
                <a:hlinkClick r:id="rId9"/>
              </a:rPr>
              <a:t>https://shinonglobal.com/understanding-the-different-stages-of-alzheimers-progression/</a:t>
            </a:r>
            <a:r>
              <a:rPr lang="en-GB" sz="800" dirty="0">
                <a:effectLst/>
                <a:latin typeface="Arial" panose="020B0604020202020204" pitchFamily="34" charset="0"/>
                <a:ea typeface="Arial" panose="020B0604020202020204" pitchFamily="34" charset="0"/>
              </a:rPr>
              <a:t> [Accessed 15 Apr. 2026].</a:t>
            </a:r>
            <a:endParaRPr lang="en-IN" sz="800" dirty="0">
              <a:effectLst/>
              <a:latin typeface="Arial" panose="020B0604020202020204" pitchFamily="34" charset="0"/>
              <a:ea typeface="Arial" panose="020B0604020202020204" pitchFamily="34" charset="0"/>
            </a:endParaRPr>
          </a:p>
          <a:p>
            <a:pPr marL="228600" indent="-228600">
              <a:lnSpc>
                <a:spcPct val="150000"/>
              </a:lnSpc>
              <a:spcBef>
                <a:spcPts val="0"/>
              </a:spcBef>
              <a:buFont typeface="+mj-lt"/>
              <a:buAutoNum type="arabicPeriod" startAt="31"/>
            </a:pPr>
            <a:r>
              <a:rPr lang="en-GB" sz="800" dirty="0">
                <a:effectLst/>
                <a:latin typeface="Arial" panose="020B0604020202020204" pitchFamily="34" charset="0"/>
                <a:ea typeface="Arial" panose="020B0604020202020204" pitchFamily="34" charset="0"/>
              </a:rPr>
              <a:t>Sims, J.R., Zimmer, J.A., Evans, C.D., Lu, M., </a:t>
            </a:r>
            <a:r>
              <a:rPr lang="en-GB" sz="800" dirty="0" err="1">
                <a:effectLst/>
                <a:latin typeface="Arial" panose="020B0604020202020204" pitchFamily="34" charset="0"/>
                <a:ea typeface="Arial" panose="020B0604020202020204" pitchFamily="34" charset="0"/>
              </a:rPr>
              <a:t>Ardayfio</a:t>
            </a:r>
            <a:r>
              <a:rPr lang="en-GB" sz="800" dirty="0">
                <a:effectLst/>
                <a:latin typeface="Arial" panose="020B0604020202020204" pitchFamily="34" charset="0"/>
                <a:ea typeface="Arial" panose="020B0604020202020204" pitchFamily="34" charset="0"/>
              </a:rPr>
              <a:t>, P., Sparks, J., Wessels, A.M., </a:t>
            </a:r>
            <a:r>
              <a:rPr lang="en-GB" sz="800" dirty="0" err="1">
                <a:effectLst/>
                <a:latin typeface="Arial" panose="020B0604020202020204" pitchFamily="34" charset="0"/>
                <a:ea typeface="Arial" panose="020B0604020202020204" pitchFamily="34" charset="0"/>
              </a:rPr>
              <a:t>Shcherbinin</a:t>
            </a:r>
            <a:r>
              <a:rPr lang="en-GB" sz="800" dirty="0">
                <a:effectLst/>
                <a:latin typeface="Arial" panose="020B0604020202020204" pitchFamily="34" charset="0"/>
                <a:ea typeface="Arial" panose="020B0604020202020204" pitchFamily="34" charset="0"/>
              </a:rPr>
              <a:t>, S., Wang, H., </a:t>
            </a:r>
            <a:r>
              <a:rPr lang="en-GB" sz="800" dirty="0" err="1">
                <a:effectLst/>
                <a:latin typeface="Arial" panose="020B0604020202020204" pitchFamily="34" charset="0"/>
                <a:ea typeface="Arial" panose="020B0604020202020204" pitchFamily="34" charset="0"/>
              </a:rPr>
              <a:t>Monkul</a:t>
            </a:r>
            <a:r>
              <a:rPr lang="en-GB" sz="800" dirty="0">
                <a:effectLst/>
                <a:latin typeface="Arial" panose="020B0604020202020204" pitchFamily="34" charset="0"/>
                <a:ea typeface="Arial" panose="020B0604020202020204" pitchFamily="34" charset="0"/>
              </a:rPr>
              <a:t> Nery, E.S. and Collins, E.C., 2023. </a:t>
            </a:r>
            <a:r>
              <a:rPr lang="en-GB" sz="800" dirty="0" err="1">
                <a:effectLst/>
                <a:latin typeface="Arial" panose="020B0604020202020204" pitchFamily="34" charset="0"/>
                <a:ea typeface="Arial" panose="020B0604020202020204" pitchFamily="34" charset="0"/>
              </a:rPr>
              <a:t>Donanemab</a:t>
            </a:r>
            <a:r>
              <a:rPr lang="en-GB" sz="800" dirty="0">
                <a:effectLst/>
                <a:latin typeface="Arial" panose="020B0604020202020204" pitchFamily="34" charset="0"/>
                <a:ea typeface="Arial" panose="020B0604020202020204" pitchFamily="34" charset="0"/>
              </a:rPr>
              <a:t> in early symptomatic Alzheimer disease: the TRAILBLAZER-ALZ 2 randomized clinical trial. </a:t>
            </a:r>
            <a:r>
              <a:rPr lang="en-GB" sz="800" i="1" dirty="0">
                <a:effectLst/>
                <a:latin typeface="Arial" panose="020B0604020202020204" pitchFamily="34" charset="0"/>
                <a:ea typeface="Arial" panose="020B0604020202020204" pitchFamily="34" charset="0"/>
              </a:rPr>
              <a:t>Jama</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330</a:t>
            </a:r>
            <a:r>
              <a:rPr lang="en-GB" sz="800" dirty="0">
                <a:effectLst/>
                <a:latin typeface="Arial" panose="020B0604020202020204" pitchFamily="34" charset="0"/>
                <a:ea typeface="Arial" panose="020B0604020202020204" pitchFamily="34" charset="0"/>
              </a:rPr>
              <a:t>(6), pp.512-527. </a:t>
            </a:r>
            <a:r>
              <a:rPr lang="en-GB" sz="800" u="sng" dirty="0">
                <a:solidFill>
                  <a:srgbClr val="0000FF"/>
                </a:solidFill>
                <a:effectLst/>
                <a:latin typeface="Arial" panose="020B0604020202020204" pitchFamily="34" charset="0"/>
                <a:ea typeface="Arial" panose="020B0604020202020204" pitchFamily="34" charset="0"/>
                <a:hlinkClick r:id="rId10"/>
              </a:rPr>
              <a:t>https://doi.org/10.1001/jama.2023.13239</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err="1">
                <a:effectLst/>
                <a:latin typeface="Arial" panose="020B0604020202020204" pitchFamily="34" charset="0"/>
                <a:ea typeface="Arial" panose="020B0604020202020204" pitchFamily="34" charset="0"/>
              </a:rPr>
              <a:t>Skaria</a:t>
            </a:r>
            <a:r>
              <a:rPr lang="en-GB" sz="800" dirty="0">
                <a:effectLst/>
                <a:latin typeface="Arial" panose="020B0604020202020204" pitchFamily="34" charset="0"/>
                <a:ea typeface="Arial" panose="020B0604020202020204" pitchFamily="34" charset="0"/>
              </a:rPr>
              <a:t>, A.P., 2022. The economic and societal burden of Alzheimer disease: managed care considerations. </a:t>
            </a:r>
            <a:r>
              <a:rPr lang="en-GB" sz="800" i="1" dirty="0">
                <a:effectLst/>
                <a:latin typeface="Arial" panose="020B0604020202020204" pitchFamily="34" charset="0"/>
                <a:ea typeface="Arial" panose="020B0604020202020204" pitchFamily="34" charset="0"/>
              </a:rPr>
              <a:t>The American journal of managed care</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28</a:t>
            </a:r>
            <a:r>
              <a:rPr lang="en-GB" sz="800" dirty="0">
                <a:effectLst/>
                <a:latin typeface="Arial" panose="020B0604020202020204" pitchFamily="34" charset="0"/>
                <a:ea typeface="Arial" panose="020B0604020202020204" pitchFamily="34" charset="0"/>
              </a:rPr>
              <a:t>(10 </a:t>
            </a:r>
            <a:r>
              <a:rPr lang="en-GB" sz="800" dirty="0" err="1">
                <a:effectLst/>
                <a:latin typeface="Arial" panose="020B0604020202020204" pitchFamily="34" charset="0"/>
                <a:ea typeface="Arial" panose="020B0604020202020204" pitchFamily="34" charset="0"/>
              </a:rPr>
              <a:t>Suppl</a:t>
            </a:r>
            <a:r>
              <a:rPr lang="en-GB" sz="800" dirty="0">
                <a:effectLst/>
                <a:latin typeface="Arial" panose="020B0604020202020204" pitchFamily="34" charset="0"/>
                <a:ea typeface="Arial" panose="020B0604020202020204" pitchFamily="34" charset="0"/>
              </a:rPr>
              <a:t>), pp.S188-S196. </a:t>
            </a:r>
            <a:r>
              <a:rPr lang="en-GB" sz="800" u="sng" dirty="0">
                <a:solidFill>
                  <a:srgbClr val="0000FF"/>
                </a:solidFill>
                <a:effectLst/>
                <a:latin typeface="Arial" panose="020B0604020202020204" pitchFamily="34" charset="0"/>
                <a:ea typeface="Arial" panose="020B0604020202020204" pitchFamily="34" charset="0"/>
                <a:hlinkClick r:id="rId11"/>
              </a:rPr>
              <a:t>https://doi.org/10.37765/ajmc.2022.89236</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a:effectLst/>
                <a:latin typeface="Arial" panose="020B0604020202020204" pitchFamily="34" charset="0"/>
                <a:ea typeface="Arial" panose="020B0604020202020204" pitchFamily="34" charset="0"/>
              </a:rPr>
              <a:t>Sperling, R.A., Donohue, M.C., Raman, R., </a:t>
            </a:r>
            <a:r>
              <a:rPr lang="en-GB" sz="800" dirty="0" err="1">
                <a:effectLst/>
                <a:latin typeface="Arial" panose="020B0604020202020204" pitchFamily="34" charset="0"/>
                <a:ea typeface="Arial" panose="020B0604020202020204" pitchFamily="34" charset="0"/>
              </a:rPr>
              <a:t>Rafii</a:t>
            </a:r>
            <a:r>
              <a:rPr lang="en-GB" sz="800" dirty="0">
                <a:effectLst/>
                <a:latin typeface="Arial" panose="020B0604020202020204" pitchFamily="34" charset="0"/>
                <a:ea typeface="Arial" panose="020B0604020202020204" pitchFamily="34" charset="0"/>
              </a:rPr>
              <a:t>, M.S., Johnson, K., Masters, C.L., van Dyck, C.H., </a:t>
            </a:r>
            <a:r>
              <a:rPr lang="en-GB" sz="800" dirty="0" err="1">
                <a:effectLst/>
                <a:latin typeface="Arial" panose="020B0604020202020204" pitchFamily="34" charset="0"/>
                <a:ea typeface="Arial" panose="020B0604020202020204" pitchFamily="34" charset="0"/>
              </a:rPr>
              <a:t>Iwatsubo</a:t>
            </a:r>
            <a:r>
              <a:rPr lang="en-GB" sz="800" dirty="0">
                <a:effectLst/>
                <a:latin typeface="Arial" panose="020B0604020202020204" pitchFamily="34" charset="0"/>
                <a:ea typeface="Arial" panose="020B0604020202020204" pitchFamily="34" charset="0"/>
              </a:rPr>
              <a:t>, T., Marshall, G.A., </a:t>
            </a:r>
            <a:r>
              <a:rPr lang="en-GB" sz="800" dirty="0" err="1">
                <a:effectLst/>
                <a:latin typeface="Arial" panose="020B0604020202020204" pitchFamily="34" charset="0"/>
                <a:ea typeface="Arial" panose="020B0604020202020204" pitchFamily="34" charset="0"/>
              </a:rPr>
              <a:t>Yaari</a:t>
            </a:r>
            <a:r>
              <a:rPr lang="en-GB" sz="800" dirty="0">
                <a:effectLst/>
                <a:latin typeface="Arial" panose="020B0604020202020204" pitchFamily="34" charset="0"/>
                <a:ea typeface="Arial" panose="020B0604020202020204" pitchFamily="34" charset="0"/>
              </a:rPr>
              <a:t>, R. and Mancini, M., 2023. Trial of </a:t>
            </a:r>
            <a:r>
              <a:rPr lang="en-GB" sz="800" dirty="0" err="1">
                <a:effectLst/>
                <a:latin typeface="Arial" panose="020B0604020202020204" pitchFamily="34" charset="0"/>
                <a:ea typeface="Arial" panose="020B0604020202020204" pitchFamily="34" charset="0"/>
              </a:rPr>
              <a:t>solanezumab</a:t>
            </a:r>
            <a:r>
              <a:rPr lang="en-GB" sz="800" dirty="0">
                <a:effectLst/>
                <a:latin typeface="Arial" panose="020B0604020202020204" pitchFamily="34" charset="0"/>
                <a:ea typeface="Arial" panose="020B0604020202020204" pitchFamily="34" charset="0"/>
              </a:rPr>
              <a:t> in preclinical Alzheimer’s disease. </a:t>
            </a:r>
            <a:r>
              <a:rPr lang="en-GB" sz="800" i="1" dirty="0">
                <a:effectLst/>
                <a:latin typeface="Arial" panose="020B0604020202020204" pitchFamily="34" charset="0"/>
                <a:ea typeface="Arial" panose="020B0604020202020204" pitchFamily="34" charset="0"/>
              </a:rPr>
              <a:t>New England Journal of Medicine</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389</a:t>
            </a:r>
            <a:r>
              <a:rPr lang="en-GB" sz="800" dirty="0">
                <a:effectLst/>
                <a:latin typeface="Arial" panose="020B0604020202020204" pitchFamily="34" charset="0"/>
                <a:ea typeface="Arial" panose="020B0604020202020204" pitchFamily="34" charset="0"/>
              </a:rPr>
              <a:t>(12), pp.1096-1107. </a:t>
            </a:r>
            <a:r>
              <a:rPr lang="en-GB" sz="800" u="sng" dirty="0">
                <a:solidFill>
                  <a:srgbClr val="0000FF"/>
                </a:solidFill>
                <a:effectLst/>
                <a:latin typeface="Arial" panose="020B0604020202020204" pitchFamily="34" charset="0"/>
                <a:ea typeface="Arial" panose="020B0604020202020204" pitchFamily="34" charset="0"/>
                <a:hlinkClick r:id="rId12"/>
              </a:rPr>
              <a:t>https://doi.org/10.1056/NEJMoa2305032</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err="1">
                <a:effectLst/>
                <a:latin typeface="Arial" panose="020B0604020202020204" pitchFamily="34" charset="0"/>
                <a:ea typeface="Arial" panose="020B0604020202020204" pitchFamily="34" charset="0"/>
              </a:rPr>
              <a:t>Therriault</a:t>
            </a:r>
            <a:r>
              <a:rPr lang="en-GB" sz="800" dirty="0">
                <a:effectLst/>
                <a:latin typeface="Arial" panose="020B0604020202020204" pitchFamily="34" charset="0"/>
                <a:ea typeface="Arial" panose="020B0604020202020204" pitchFamily="34" charset="0"/>
              </a:rPr>
              <a:t>, J., Schindler, S.E., </a:t>
            </a:r>
            <a:r>
              <a:rPr lang="en-GB" sz="800" dirty="0" err="1">
                <a:effectLst/>
                <a:latin typeface="Arial" panose="020B0604020202020204" pitchFamily="34" charset="0"/>
                <a:ea typeface="Arial" panose="020B0604020202020204" pitchFamily="34" charset="0"/>
              </a:rPr>
              <a:t>Salvadó</a:t>
            </a:r>
            <a:r>
              <a:rPr lang="en-GB" sz="800" dirty="0">
                <a:effectLst/>
                <a:latin typeface="Arial" panose="020B0604020202020204" pitchFamily="34" charset="0"/>
                <a:ea typeface="Arial" panose="020B0604020202020204" pitchFamily="34" charset="0"/>
              </a:rPr>
              <a:t>, G., </a:t>
            </a:r>
            <a:r>
              <a:rPr lang="en-GB" sz="800" dirty="0" err="1">
                <a:effectLst/>
                <a:latin typeface="Arial" panose="020B0604020202020204" pitchFamily="34" charset="0"/>
                <a:ea typeface="Arial" panose="020B0604020202020204" pitchFamily="34" charset="0"/>
              </a:rPr>
              <a:t>Pascoal</a:t>
            </a:r>
            <a:r>
              <a:rPr lang="en-GB" sz="800" dirty="0">
                <a:effectLst/>
                <a:latin typeface="Arial" panose="020B0604020202020204" pitchFamily="34" charset="0"/>
                <a:ea typeface="Arial" panose="020B0604020202020204" pitchFamily="34" charset="0"/>
              </a:rPr>
              <a:t>, T.A., </a:t>
            </a:r>
            <a:r>
              <a:rPr lang="en-GB" sz="800" dirty="0" err="1">
                <a:effectLst/>
                <a:latin typeface="Arial" panose="020B0604020202020204" pitchFamily="34" charset="0"/>
                <a:ea typeface="Arial" panose="020B0604020202020204" pitchFamily="34" charset="0"/>
              </a:rPr>
              <a:t>Benedet</a:t>
            </a:r>
            <a:r>
              <a:rPr lang="en-GB" sz="800" dirty="0">
                <a:effectLst/>
                <a:latin typeface="Arial" panose="020B0604020202020204" pitchFamily="34" charset="0"/>
                <a:ea typeface="Arial" panose="020B0604020202020204" pitchFamily="34" charset="0"/>
              </a:rPr>
              <a:t>, A.L., Ashton, N.J., </a:t>
            </a:r>
            <a:r>
              <a:rPr lang="en-GB" sz="800" dirty="0" err="1">
                <a:effectLst/>
                <a:latin typeface="Arial" panose="020B0604020202020204" pitchFamily="34" charset="0"/>
                <a:ea typeface="Arial" panose="020B0604020202020204" pitchFamily="34" charset="0"/>
              </a:rPr>
              <a:t>Karikari</a:t>
            </a:r>
            <a:r>
              <a:rPr lang="en-GB" sz="800" dirty="0">
                <a:effectLst/>
                <a:latin typeface="Arial" panose="020B0604020202020204" pitchFamily="34" charset="0"/>
                <a:ea typeface="Arial" panose="020B0604020202020204" pitchFamily="34" charset="0"/>
              </a:rPr>
              <a:t>, T.K., </a:t>
            </a:r>
            <a:r>
              <a:rPr lang="en-GB" sz="800" dirty="0" err="1">
                <a:effectLst/>
                <a:latin typeface="Arial" panose="020B0604020202020204" pitchFamily="34" charset="0"/>
                <a:ea typeface="Arial" panose="020B0604020202020204" pitchFamily="34" charset="0"/>
              </a:rPr>
              <a:t>Apostolova</a:t>
            </a:r>
            <a:r>
              <a:rPr lang="en-GB" sz="800" dirty="0">
                <a:effectLst/>
                <a:latin typeface="Arial" panose="020B0604020202020204" pitchFamily="34" charset="0"/>
                <a:ea typeface="Arial" panose="020B0604020202020204" pitchFamily="34" charset="0"/>
              </a:rPr>
              <a:t>, L., Murray, M.E., </a:t>
            </a:r>
            <a:r>
              <a:rPr lang="en-GB" sz="800" dirty="0" err="1">
                <a:effectLst/>
                <a:latin typeface="Arial" panose="020B0604020202020204" pitchFamily="34" charset="0"/>
                <a:ea typeface="Arial" panose="020B0604020202020204" pitchFamily="34" charset="0"/>
              </a:rPr>
              <a:t>Verberk</a:t>
            </a:r>
            <a:r>
              <a:rPr lang="en-GB" sz="800" dirty="0">
                <a:effectLst/>
                <a:latin typeface="Arial" panose="020B0604020202020204" pitchFamily="34" charset="0"/>
                <a:ea typeface="Arial" panose="020B0604020202020204" pitchFamily="34" charset="0"/>
              </a:rPr>
              <a:t>, I. and Vogel, J.W., 2024. Biomarker-based staging of Alzheimer disease: rationale and clinical applications. </a:t>
            </a:r>
            <a:r>
              <a:rPr lang="en-GB" sz="800" i="1" dirty="0">
                <a:effectLst/>
                <a:latin typeface="Arial" panose="020B0604020202020204" pitchFamily="34" charset="0"/>
                <a:ea typeface="Arial" panose="020B0604020202020204" pitchFamily="34" charset="0"/>
              </a:rPr>
              <a:t>Nature Reviews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20</a:t>
            </a:r>
            <a:r>
              <a:rPr lang="en-GB" sz="800" dirty="0">
                <a:effectLst/>
                <a:latin typeface="Arial" panose="020B0604020202020204" pitchFamily="34" charset="0"/>
                <a:ea typeface="Arial" panose="020B0604020202020204" pitchFamily="34" charset="0"/>
              </a:rPr>
              <a:t>(4), pp.232-244. </a:t>
            </a:r>
            <a:r>
              <a:rPr lang="en-GB" sz="800" u="sng" dirty="0">
                <a:solidFill>
                  <a:srgbClr val="0000FF"/>
                </a:solidFill>
                <a:effectLst/>
                <a:latin typeface="Arial" panose="020B0604020202020204" pitchFamily="34" charset="0"/>
                <a:ea typeface="Arial" panose="020B0604020202020204" pitchFamily="34" charset="0"/>
                <a:hlinkClick r:id="rId13"/>
              </a:rPr>
              <a:t>https://discovery.ucl.ac.uk/id/eprint/10189239/2/Zetterberg_Therriault.pdf</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err="1">
                <a:effectLst/>
                <a:latin typeface="Arial" panose="020B0604020202020204" pitchFamily="34" charset="0"/>
                <a:ea typeface="Arial" panose="020B0604020202020204" pitchFamily="34" charset="0"/>
              </a:rPr>
              <a:t>Tzioras</a:t>
            </a:r>
            <a:r>
              <a:rPr lang="en-GB" sz="800" dirty="0">
                <a:effectLst/>
                <a:latin typeface="Arial" panose="020B0604020202020204" pitchFamily="34" charset="0"/>
                <a:ea typeface="Arial" panose="020B0604020202020204" pitchFamily="34" charset="0"/>
              </a:rPr>
              <a:t>, M., </a:t>
            </a:r>
            <a:r>
              <a:rPr lang="en-GB" sz="800" dirty="0" err="1">
                <a:effectLst/>
                <a:latin typeface="Arial" panose="020B0604020202020204" pitchFamily="34" charset="0"/>
                <a:ea typeface="Arial" panose="020B0604020202020204" pitchFamily="34" charset="0"/>
              </a:rPr>
              <a:t>McGeachan</a:t>
            </a:r>
            <a:r>
              <a:rPr lang="en-GB" sz="800" dirty="0">
                <a:effectLst/>
                <a:latin typeface="Arial" panose="020B0604020202020204" pitchFamily="34" charset="0"/>
                <a:ea typeface="Arial" panose="020B0604020202020204" pitchFamily="34" charset="0"/>
              </a:rPr>
              <a:t>, R.I., </a:t>
            </a:r>
            <a:r>
              <a:rPr lang="en-GB" sz="800" dirty="0" err="1">
                <a:effectLst/>
                <a:latin typeface="Arial" panose="020B0604020202020204" pitchFamily="34" charset="0"/>
                <a:ea typeface="Arial" panose="020B0604020202020204" pitchFamily="34" charset="0"/>
              </a:rPr>
              <a:t>Durrant</a:t>
            </a:r>
            <a:r>
              <a:rPr lang="en-GB" sz="800" dirty="0">
                <a:effectLst/>
                <a:latin typeface="Arial" panose="020B0604020202020204" pitchFamily="34" charset="0"/>
                <a:ea typeface="Arial" panose="020B0604020202020204" pitchFamily="34" charset="0"/>
              </a:rPr>
              <a:t>, C.S. and Spires-Jones, T.L., 2023. Synaptic degeneration in Alzheimer disease. </a:t>
            </a:r>
            <a:r>
              <a:rPr lang="en-GB" sz="800" i="1" dirty="0">
                <a:effectLst/>
                <a:latin typeface="Arial" panose="020B0604020202020204" pitchFamily="34" charset="0"/>
                <a:ea typeface="Arial" panose="020B0604020202020204" pitchFamily="34" charset="0"/>
              </a:rPr>
              <a:t>Nature Reviews Neurology</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19</a:t>
            </a:r>
            <a:r>
              <a:rPr lang="en-GB" sz="800" dirty="0">
                <a:effectLst/>
                <a:latin typeface="Arial" panose="020B0604020202020204" pitchFamily="34" charset="0"/>
                <a:ea typeface="Arial" panose="020B0604020202020204" pitchFamily="34" charset="0"/>
              </a:rPr>
              <a:t>(1), pp.19-38. </a:t>
            </a:r>
            <a:r>
              <a:rPr lang="en-GB" sz="800" u="sng" dirty="0">
                <a:solidFill>
                  <a:srgbClr val="0000FF"/>
                </a:solidFill>
                <a:effectLst/>
                <a:latin typeface="Arial" panose="020B0604020202020204" pitchFamily="34" charset="0"/>
                <a:ea typeface="Arial" panose="020B0604020202020204" pitchFamily="34" charset="0"/>
                <a:hlinkClick r:id="rId14"/>
              </a:rPr>
              <a:t>https://doi.org/10.1038/s41582-022-00749-z</a:t>
            </a:r>
            <a:endParaRPr lang="en-IN" sz="800" dirty="0">
              <a:effectLst/>
              <a:latin typeface="Arial" panose="020B0604020202020204" pitchFamily="34" charset="0"/>
              <a:ea typeface="Arial" panose="020B0604020202020204" pitchFamily="34" charset="0"/>
            </a:endParaRPr>
          </a:p>
          <a:p>
            <a:pPr marL="228600" indent="-228600" algn="just">
              <a:lnSpc>
                <a:spcPct val="150000"/>
              </a:lnSpc>
              <a:spcBef>
                <a:spcPts val="0"/>
              </a:spcBef>
              <a:buFont typeface="+mj-lt"/>
              <a:buAutoNum type="arabicPeriod" startAt="31"/>
            </a:pPr>
            <a:r>
              <a:rPr lang="en-GB" sz="800" dirty="0">
                <a:effectLst/>
                <a:latin typeface="Arial" panose="020B0604020202020204" pitchFamily="34" charset="0"/>
                <a:ea typeface="Arial" panose="020B0604020202020204" pitchFamily="34" charset="0"/>
              </a:rPr>
              <a:t>Van Dyck, C.H., Swanson, C.J., </a:t>
            </a:r>
            <a:r>
              <a:rPr lang="en-GB" sz="800" dirty="0" err="1">
                <a:effectLst/>
                <a:latin typeface="Arial" panose="020B0604020202020204" pitchFamily="34" charset="0"/>
                <a:ea typeface="Arial" panose="020B0604020202020204" pitchFamily="34" charset="0"/>
              </a:rPr>
              <a:t>Aisen</a:t>
            </a:r>
            <a:r>
              <a:rPr lang="en-GB" sz="800" dirty="0">
                <a:effectLst/>
                <a:latin typeface="Arial" panose="020B0604020202020204" pitchFamily="34" charset="0"/>
                <a:ea typeface="Arial" panose="020B0604020202020204" pitchFamily="34" charset="0"/>
              </a:rPr>
              <a:t>, P., Bateman, R.J., Chen, C., Gee, M., </a:t>
            </a:r>
            <a:r>
              <a:rPr lang="en-GB" sz="800" dirty="0" err="1">
                <a:effectLst/>
                <a:latin typeface="Arial" panose="020B0604020202020204" pitchFamily="34" charset="0"/>
                <a:ea typeface="Arial" panose="020B0604020202020204" pitchFamily="34" charset="0"/>
              </a:rPr>
              <a:t>Kanekiyo</a:t>
            </a:r>
            <a:r>
              <a:rPr lang="en-GB" sz="800" dirty="0">
                <a:effectLst/>
                <a:latin typeface="Arial" panose="020B0604020202020204" pitchFamily="34" charset="0"/>
                <a:ea typeface="Arial" panose="020B0604020202020204" pitchFamily="34" charset="0"/>
              </a:rPr>
              <a:t>, M., Li, D., </a:t>
            </a:r>
            <a:r>
              <a:rPr lang="en-GB" sz="800" dirty="0" err="1">
                <a:effectLst/>
                <a:latin typeface="Arial" panose="020B0604020202020204" pitchFamily="34" charset="0"/>
                <a:ea typeface="Arial" panose="020B0604020202020204" pitchFamily="34" charset="0"/>
              </a:rPr>
              <a:t>Reyderman</a:t>
            </a:r>
            <a:r>
              <a:rPr lang="en-GB" sz="800" dirty="0">
                <a:effectLst/>
                <a:latin typeface="Arial" panose="020B0604020202020204" pitchFamily="34" charset="0"/>
                <a:ea typeface="Arial" panose="020B0604020202020204" pitchFamily="34" charset="0"/>
              </a:rPr>
              <a:t>, L., Cohen, S. and Froelich, L., 2023. </a:t>
            </a:r>
            <a:r>
              <a:rPr lang="en-GB" sz="800" dirty="0" err="1">
                <a:effectLst/>
                <a:latin typeface="Arial" panose="020B0604020202020204" pitchFamily="34" charset="0"/>
                <a:ea typeface="Arial" panose="020B0604020202020204" pitchFamily="34" charset="0"/>
              </a:rPr>
              <a:t>Lecanemab</a:t>
            </a:r>
            <a:r>
              <a:rPr lang="en-GB" sz="800" dirty="0">
                <a:effectLst/>
                <a:latin typeface="Arial" panose="020B0604020202020204" pitchFamily="34" charset="0"/>
                <a:ea typeface="Arial" panose="020B0604020202020204" pitchFamily="34" charset="0"/>
              </a:rPr>
              <a:t> in early Alzheimer’s disease. </a:t>
            </a:r>
            <a:r>
              <a:rPr lang="en-GB" sz="800" i="1" dirty="0">
                <a:effectLst/>
                <a:latin typeface="Arial" panose="020B0604020202020204" pitchFamily="34" charset="0"/>
                <a:ea typeface="Arial" panose="020B0604020202020204" pitchFamily="34" charset="0"/>
              </a:rPr>
              <a:t>New England Journal of Medicine</a:t>
            </a:r>
            <a:r>
              <a:rPr lang="en-GB" sz="800" dirty="0">
                <a:effectLst/>
                <a:latin typeface="Arial" panose="020B0604020202020204" pitchFamily="34" charset="0"/>
                <a:ea typeface="Arial" panose="020B0604020202020204" pitchFamily="34" charset="0"/>
              </a:rPr>
              <a:t>, </a:t>
            </a:r>
            <a:r>
              <a:rPr lang="en-GB" sz="800" i="1" dirty="0">
                <a:effectLst/>
                <a:latin typeface="Arial" panose="020B0604020202020204" pitchFamily="34" charset="0"/>
                <a:ea typeface="Arial" panose="020B0604020202020204" pitchFamily="34" charset="0"/>
              </a:rPr>
              <a:t>388</a:t>
            </a:r>
            <a:r>
              <a:rPr lang="en-GB" sz="800" dirty="0">
                <a:effectLst/>
                <a:latin typeface="Arial" panose="020B0604020202020204" pitchFamily="34" charset="0"/>
                <a:ea typeface="Arial" panose="020B0604020202020204" pitchFamily="34" charset="0"/>
              </a:rPr>
              <a:t>(1), pp.9-21. </a:t>
            </a:r>
            <a:r>
              <a:rPr lang="en-GB" sz="800" u="sng" dirty="0">
                <a:solidFill>
                  <a:srgbClr val="0000FF"/>
                </a:solidFill>
                <a:effectLst/>
                <a:latin typeface="Arial" panose="020B0604020202020204" pitchFamily="34" charset="0"/>
                <a:ea typeface="Arial" panose="020B0604020202020204" pitchFamily="34" charset="0"/>
                <a:hlinkClick r:id="rId15"/>
              </a:rPr>
              <a:t>https://doi.org/10.1056/NEJMoa2212948</a:t>
            </a:r>
            <a:endParaRPr lang="en-IN" sz="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191099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Freepik">
            <a:extLst>
              <a:ext uri="{FF2B5EF4-FFF2-40B4-BE49-F238E27FC236}">
                <a16:creationId xmlns:a16="http://schemas.microsoft.com/office/drawing/2014/main" id="{D14BF709-B7C1-4F9D-9AE0-6C19B07C76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71750" y="933450"/>
            <a:ext cx="7048500" cy="499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22578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0</TotalTime>
  <Words>4833</Words>
  <Application>Microsoft Office PowerPoint</Application>
  <PresentationFormat>Widescreen</PresentationFormat>
  <Paragraphs>162</Paragraphs>
  <Slides>20</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Garamond</vt:lpstr>
      <vt:lpstr>Symbol</vt:lpstr>
      <vt:lpstr>Times New Roman</vt:lpstr>
      <vt:lpstr>Savon</vt:lpstr>
      <vt:lpstr>A Comprehensive Analysis of Alzheimer's Disease: Prevalence, Impact, Diagnosis, and Management in the United Kingdom and Global Perspectives Programme: MSc Public Health and Social Care in Practice Module: Community Care and Management of Longer-term Conditions Module Code: LCHS7003 Assignment Title: Component 2 Individual Presentation Lecturer’s Name: MUHAMMED KHAN Student Name: VIDHI CHATURBHAI GONDALIYA Student ID: 2521864</vt:lpstr>
      <vt:lpstr>Overview of the long-term condition, including the definition, symptoms and aetiology </vt:lpstr>
      <vt:lpstr>Prevalence of the long-term condition in the UK and worldwide</vt:lpstr>
      <vt:lpstr>Economic Burden of the chosen long-term condition</vt:lpstr>
      <vt:lpstr>Social Burden of the chosen long-term condition</vt:lpstr>
      <vt:lpstr>Diagnosis of the chosen long-term condition</vt:lpstr>
      <vt:lpstr>Initial Assessment of the chosen long-term condition</vt:lpstr>
      <vt:lpstr>Management of the Long-term condition following a specific UK guidance</vt:lpstr>
      <vt:lpstr>Management of the Long-term condition following a specific UK guidance (Contd…)</vt:lpstr>
      <vt:lpstr>Treatment options available for the long-term condition in the United Kingdom</vt:lpstr>
      <vt:lpstr>Comorbidities that can accompany the chosen long-term condition</vt:lpstr>
      <vt:lpstr>How the chosen long-term condition can be prevented</vt:lpstr>
      <vt:lpstr>Skills, values and behaviours required to provide co-productive care to a person suffering from a long-term condition</vt:lpstr>
      <vt:lpstr>Recommendations</vt:lpstr>
      <vt:lpstr>Recommendations (Contd…)</vt:lpstr>
      <vt:lpstr>Conclusion</vt:lpstr>
      <vt:lpstr>Reference List</vt:lpstr>
      <vt:lpstr>Reference List (Contd…)</vt:lpstr>
      <vt:lpstr>Reference List (Contd…)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2026-04-06T09:03:38Z</dcterms:created>
  <dcterms:modified xsi:type="dcterms:W3CDTF">2026-04-15T15:51:29Z</dcterms:modified>
</cp:coreProperties>
</file>