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1"/>
  </p:sldMasterIdLst>
  <p:notesMasterIdLst>
    <p:notesMasterId r:id="rId11"/>
  </p:notesMasterIdLst>
  <p:sldIdLst>
    <p:sldId id="267" r:id="rId2"/>
    <p:sldId id="257" r:id="rId3"/>
    <p:sldId id="258" r:id="rId4"/>
    <p:sldId id="259" r:id="rId5"/>
    <p:sldId id="260" r:id="rId6"/>
    <p:sldId id="264" r:id="rId7"/>
    <p:sldId id="265" r:id="rId8"/>
    <p:sldId id="266" r:id="rId9"/>
    <p:sldId id="263"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F2A59"/>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37A95A-2886-9BA3-2E21-55D15C0148FD}" v="3" dt="2025-03-24T17:03:10.3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70"/>
    <p:restoredTop sz="68999" autoAdjust="0"/>
  </p:normalViewPr>
  <p:slideViewPr>
    <p:cSldViewPr snapToGrid="0" snapToObjects="1">
      <p:cViewPr varScale="1">
        <p:scale>
          <a:sx n="45" d="100"/>
          <a:sy n="45" d="100"/>
        </p:scale>
        <p:origin x="174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08B439-3196-FD45-95FA-2FF335DE1199}" type="datetimeFigureOut">
              <a:rPr lang="en-BD" smtClean="0"/>
              <a:t>03/24/2025</a:t>
            </a:fld>
            <a:endParaRPr lang="en-BD"/>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B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B0D6E2-0376-844E-A6DE-A341E62B9807}" type="slidenum">
              <a:rPr lang="en-BD" smtClean="0"/>
              <a:t>‹#›</a:t>
            </a:fld>
            <a:endParaRPr lang="en-BD"/>
          </a:p>
        </p:txBody>
      </p:sp>
    </p:spTree>
    <p:extLst>
      <p:ext uri="{BB962C8B-B14F-4D97-AF65-F5344CB8AC3E}">
        <p14:creationId xmlns:p14="http://schemas.microsoft.com/office/powerpoint/2010/main" val="3281661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BD" dirty="0"/>
          </a:p>
        </p:txBody>
      </p:sp>
      <p:sp>
        <p:nvSpPr>
          <p:cNvPr id="4" name="Slide Number Placeholder 3"/>
          <p:cNvSpPr>
            <a:spLocks noGrp="1"/>
          </p:cNvSpPr>
          <p:nvPr>
            <p:ph type="sldNum" sz="quarter" idx="5"/>
          </p:nvPr>
        </p:nvSpPr>
        <p:spPr/>
        <p:txBody>
          <a:bodyPr/>
          <a:lstStyle/>
          <a:p>
            <a:fld id="{25B0D6E2-0376-844E-A6DE-A341E62B9807}" type="slidenum">
              <a:rPr lang="en-BD" smtClean="0"/>
              <a:t>1</a:t>
            </a:fld>
            <a:endParaRPr lang="en-BD"/>
          </a:p>
        </p:txBody>
      </p:sp>
    </p:spTree>
    <p:extLst>
      <p:ext uri="{BB962C8B-B14F-4D97-AF65-F5344CB8AC3E}">
        <p14:creationId xmlns:p14="http://schemas.microsoft.com/office/powerpoint/2010/main" val="34078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presentation has four key sections. It starts by defining communication and explaining why it’s important in teamwork. Then, it explores two communication models — Transactional Analysis and The Drama Triangle — showing how they affect relationships. Next, core communication skills are discussed, followed by real-life examples and reflections. </a:t>
            </a:r>
            <a:endParaRPr lang="en-BD" sz="1800" dirty="0">
              <a:effectLst/>
              <a:latin typeface="Times New Roman" panose="02020603050405020304" pitchFamily="18" charset="0"/>
              <a:ea typeface="Times New Roman" panose="02020603050405020304" pitchFamily="18" charset="0"/>
            </a:endParaRPr>
          </a:p>
          <a:p>
            <a:endParaRPr lang="en-GB" sz="2800" dirty="0"/>
          </a:p>
        </p:txBody>
      </p:sp>
      <p:sp>
        <p:nvSpPr>
          <p:cNvPr id="4" name="Slide Number Placeholder 3"/>
          <p:cNvSpPr>
            <a:spLocks noGrp="1"/>
          </p:cNvSpPr>
          <p:nvPr>
            <p:ph type="sldNum" sz="quarter" idx="5"/>
          </p:nvPr>
        </p:nvSpPr>
        <p:spPr/>
        <p:txBody>
          <a:bodyPr/>
          <a:lstStyle/>
          <a:p>
            <a:fld id="{25B0D6E2-0376-844E-A6DE-A341E62B9807}" type="slidenum">
              <a:rPr lang="en-BD" smtClean="0"/>
              <a:t>2</a:t>
            </a:fld>
            <a:endParaRPr lang="en-BD"/>
          </a:p>
        </p:txBody>
      </p:sp>
    </p:spTree>
    <p:extLst>
      <p:ext uri="{BB962C8B-B14F-4D97-AF65-F5344CB8AC3E}">
        <p14:creationId xmlns:p14="http://schemas.microsoft.com/office/powerpoint/2010/main" val="1336664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Communication can be defined as the actual conveying of ideas from one or more people to another in a manner that can be understood by all the parties involved (Cohn, 2009). Lack of communication in teams may lead to confusion, poor inter-and intra-team collaboration, and poor conflict management (</a:t>
            </a:r>
            <a:r>
              <a:rPr lang="en-GB" sz="1800" dirty="0" err="1">
                <a:effectLst/>
                <a:latin typeface="Times New Roman" panose="02020603050405020304" pitchFamily="18" charset="0"/>
                <a:ea typeface="Times New Roman" panose="02020603050405020304" pitchFamily="18" charset="0"/>
              </a:rPr>
              <a:t>Musheke</a:t>
            </a:r>
            <a:r>
              <a:rPr lang="en-GB" sz="1800" dirty="0">
                <a:effectLst/>
                <a:latin typeface="Times New Roman" panose="02020603050405020304" pitchFamily="18" charset="0"/>
                <a:ea typeface="Times New Roman" panose="02020603050405020304" pitchFamily="18" charset="0"/>
              </a:rPr>
              <a:t> and Phiri, 2021). Key elements of communication include simplicity of messages, listening, feedback, and empathy, where the person is conscious of his or her mode of communication and how it may impact others (Cohn, 2009). These include assumptions, emotional sensitivity, and culture, which may alter the meaning of the message intended to be conveyed (</a:t>
            </a:r>
            <a:r>
              <a:rPr lang="en-GB" sz="1800" dirty="0" err="1">
                <a:effectLst/>
                <a:latin typeface="Times New Roman" panose="02020603050405020304" pitchFamily="18" charset="0"/>
                <a:ea typeface="Times New Roman" panose="02020603050405020304" pitchFamily="18" charset="0"/>
              </a:rPr>
              <a:t>Musheke</a:t>
            </a:r>
            <a:r>
              <a:rPr lang="en-GB" sz="1800" dirty="0">
                <a:effectLst/>
                <a:latin typeface="Times New Roman" panose="02020603050405020304" pitchFamily="18" charset="0"/>
                <a:ea typeface="Times New Roman" panose="02020603050405020304" pitchFamily="18" charset="0"/>
              </a:rPr>
              <a:t> and Phiri, 2021). Communication is essential in teams because it builds cohesion, fosters creativity, and enhances the ability to solve problems; conversely, ineffective communication results in such things as lateness, mistakes, and conflict. It has been observed that companies that invest in good communication practises have high levels of employee satisfaction, employee performance, and fewer cases of employee turnover (</a:t>
            </a:r>
            <a:r>
              <a:rPr lang="en-GB" sz="1800" dirty="0" err="1">
                <a:effectLst/>
                <a:latin typeface="Times New Roman" panose="02020603050405020304" pitchFamily="18" charset="0"/>
                <a:ea typeface="Times New Roman" panose="02020603050405020304" pitchFamily="18" charset="0"/>
              </a:rPr>
              <a:t>Musheke</a:t>
            </a:r>
            <a:r>
              <a:rPr lang="en-GB" sz="1800" dirty="0">
                <a:effectLst/>
                <a:latin typeface="Times New Roman" panose="02020603050405020304" pitchFamily="18" charset="0"/>
                <a:ea typeface="Times New Roman" panose="02020603050405020304" pitchFamily="18" charset="0"/>
              </a:rPr>
              <a:t> and Phiri, 2021).</a:t>
            </a:r>
            <a:endParaRPr lang="en-BD" sz="1800" dirty="0">
              <a:effectLst/>
              <a:latin typeface="Times New Roman" panose="02020603050405020304" pitchFamily="18" charset="0"/>
              <a:ea typeface="Times New Roman" panose="02020603050405020304" pitchFamily="18" charset="0"/>
            </a:endParaRPr>
          </a:p>
          <a:p>
            <a:endParaRPr lang="en-BD" dirty="0"/>
          </a:p>
        </p:txBody>
      </p:sp>
      <p:sp>
        <p:nvSpPr>
          <p:cNvPr id="4" name="Slide Number Placeholder 3"/>
          <p:cNvSpPr>
            <a:spLocks noGrp="1"/>
          </p:cNvSpPr>
          <p:nvPr>
            <p:ph type="sldNum" sz="quarter" idx="5"/>
          </p:nvPr>
        </p:nvSpPr>
        <p:spPr/>
        <p:txBody>
          <a:bodyPr/>
          <a:lstStyle/>
          <a:p>
            <a:fld id="{25B0D6E2-0376-844E-A6DE-A341E62B9807}" type="slidenum">
              <a:rPr lang="en-BD" smtClean="0"/>
              <a:t>3</a:t>
            </a:fld>
            <a:endParaRPr lang="en-BD"/>
          </a:p>
        </p:txBody>
      </p:sp>
    </p:spTree>
    <p:extLst>
      <p:ext uri="{BB962C8B-B14F-4D97-AF65-F5344CB8AC3E}">
        <p14:creationId xmlns:p14="http://schemas.microsoft.com/office/powerpoint/2010/main" val="3619345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According to Berne’s Transactional Analysis or TA, there are three ego states; Parent, Adult and Child (Ernst, 2006; </a:t>
            </a:r>
            <a:r>
              <a:rPr lang="en-GB" sz="1800" dirty="0" err="1">
                <a:effectLst/>
                <a:latin typeface="Times New Roman" panose="02020603050405020304" pitchFamily="18" charset="0"/>
                <a:ea typeface="Times New Roman" panose="02020603050405020304" pitchFamily="18" charset="0"/>
              </a:rPr>
              <a:t>Karpman</a:t>
            </a:r>
            <a:r>
              <a:rPr lang="en-GB" sz="1800" dirty="0">
                <a:effectLst/>
                <a:latin typeface="Times New Roman" panose="02020603050405020304" pitchFamily="18" charset="0"/>
                <a:ea typeface="Times New Roman" panose="02020603050405020304" pitchFamily="18" charset="0"/>
              </a:rPr>
              <a:t>, 2019). Parent state can be either nurturing or critical, from nurturing communication which offers support to the child to critical which is just like being controlling or judgmental. The Adult state is logical and facts-oriented and that is why it is effective in business communication (</a:t>
            </a:r>
            <a:r>
              <a:rPr lang="en-GB" sz="1800" dirty="0" err="1">
                <a:effectLst/>
                <a:latin typeface="Times New Roman" panose="02020603050405020304" pitchFamily="18" charset="0"/>
                <a:ea typeface="Times New Roman" panose="02020603050405020304" pitchFamily="18" charset="0"/>
              </a:rPr>
              <a:t>Karpman</a:t>
            </a:r>
            <a:r>
              <a:rPr lang="en-GB" sz="1800" dirty="0">
                <a:effectLst/>
                <a:latin typeface="Times New Roman" panose="02020603050405020304" pitchFamily="18" charset="0"/>
                <a:ea typeface="Times New Roman" panose="02020603050405020304" pitchFamily="18" charset="0"/>
              </a:rPr>
              <a:t>, 2019). The Child state implies feelings or emotions of playfulness or defiance. In Adult-to-Adult interactions, there is mutual respect as well as clear communication between the two parties involved (Ernst, 2006). </a:t>
            </a:r>
            <a:endParaRPr lang="en-BD"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5B0D6E2-0376-844E-A6DE-A341E62B9807}" type="slidenum">
              <a:rPr lang="en-BD" smtClean="0"/>
              <a:t>4</a:t>
            </a:fld>
            <a:endParaRPr lang="en-BD"/>
          </a:p>
        </p:txBody>
      </p:sp>
    </p:spTree>
    <p:extLst>
      <p:ext uri="{BB962C8B-B14F-4D97-AF65-F5344CB8AC3E}">
        <p14:creationId xmlns:p14="http://schemas.microsoft.com/office/powerpoint/2010/main" val="1918855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err="1">
                <a:effectLst/>
                <a:latin typeface="Times New Roman" panose="02020603050405020304" pitchFamily="18" charset="0"/>
                <a:ea typeface="Times New Roman" panose="02020603050405020304" pitchFamily="18" charset="0"/>
              </a:rPr>
              <a:t>Karpman’s</a:t>
            </a:r>
            <a:r>
              <a:rPr lang="en-GB" sz="1800" dirty="0">
                <a:effectLst/>
                <a:latin typeface="Times New Roman" panose="02020603050405020304" pitchFamily="18" charset="0"/>
                <a:ea typeface="Times New Roman" panose="02020603050405020304" pitchFamily="18" charset="0"/>
              </a:rPr>
              <a:t> Drama Triangle (2019) depicts the negative behaviour cycle by three roles of Victim, Persecutor and Rescuer. The Victim is helpless and passive, resentful towards other people, the Persecutor harasses and reproaches the Victim, and the Rescuer is oversolicitous and the Victim becomes resentful toward the Rescuer. While the Adult-to-Adult communication implies responsibility, mutual respect, and equal partnership, it helps to establish healthier and more effective working relationships (</a:t>
            </a:r>
            <a:r>
              <a:rPr lang="en-GB" sz="1800" dirty="0" err="1">
                <a:effectLst/>
                <a:latin typeface="Times New Roman" panose="02020603050405020304" pitchFamily="18" charset="0"/>
                <a:ea typeface="Times New Roman" panose="02020603050405020304" pitchFamily="18" charset="0"/>
              </a:rPr>
              <a:t>Karpman</a:t>
            </a:r>
            <a:r>
              <a:rPr lang="en-GB" sz="1800" dirty="0">
                <a:effectLst/>
                <a:latin typeface="Times New Roman" panose="02020603050405020304" pitchFamily="18" charset="0"/>
                <a:ea typeface="Times New Roman" panose="02020603050405020304" pitchFamily="18" charset="0"/>
              </a:rPr>
              <a:t>, 2019).</a:t>
            </a:r>
            <a:endParaRPr lang="en-BD"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5B0D6E2-0376-844E-A6DE-A341E62B9807}" type="slidenum">
              <a:rPr lang="en-BD" smtClean="0"/>
              <a:t>5</a:t>
            </a:fld>
            <a:endParaRPr lang="en-BD"/>
          </a:p>
        </p:txBody>
      </p:sp>
    </p:spTree>
    <p:extLst>
      <p:ext uri="{BB962C8B-B14F-4D97-AF65-F5344CB8AC3E}">
        <p14:creationId xmlns:p14="http://schemas.microsoft.com/office/powerpoint/2010/main" val="1782451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Active listening means listening attentively to the message that the sender wants to pass across in a particular context and acknowledging it (Cohn, 2009). These are paraphrasing the information that has been provided by the patient, asking questions that will help to clarify the information and the doctor-patient gestures such as eye contact and nodding (Haut et al., 2023). In virtual environment, feedback instruments enhance active listening (Zhao et al., 2017). Listening increases the level of trust, develops rapport, and fosters healthy communication between two or more people.</a:t>
            </a:r>
            <a:endParaRPr lang="en-BD"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5B0D6E2-0376-844E-A6DE-A341E62B9807}" type="slidenum">
              <a:rPr lang="en-BD" smtClean="0"/>
              <a:t>6</a:t>
            </a:fld>
            <a:endParaRPr lang="en-BD"/>
          </a:p>
        </p:txBody>
      </p:sp>
    </p:spTree>
    <p:extLst>
      <p:ext uri="{BB962C8B-B14F-4D97-AF65-F5344CB8AC3E}">
        <p14:creationId xmlns:p14="http://schemas.microsoft.com/office/powerpoint/2010/main" val="35848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Feedback is an essential part of the coaching process and this can only be achieved through good communication. Coaching involves listening to the client, asking questions, and providing timely and descriptive feedback (Lin et al., 2024; Cohn, 2009). These are the four components of the GROW Model which is used to structure the general structure of a coaching talk (Lin et al., 2024). It is important that strong coaching practises show development of trust, continuous learning, and coaching as a growth profession.</a:t>
            </a:r>
          </a:p>
        </p:txBody>
      </p:sp>
      <p:sp>
        <p:nvSpPr>
          <p:cNvPr id="4" name="Slide Number Placeholder 3"/>
          <p:cNvSpPr>
            <a:spLocks noGrp="1"/>
          </p:cNvSpPr>
          <p:nvPr>
            <p:ph type="sldNum" sz="quarter" idx="5"/>
          </p:nvPr>
        </p:nvSpPr>
        <p:spPr/>
        <p:txBody>
          <a:bodyPr/>
          <a:lstStyle/>
          <a:p>
            <a:fld id="{25B0D6E2-0376-844E-A6DE-A341E62B9807}" type="slidenum">
              <a:rPr lang="en-BD" smtClean="0"/>
              <a:t>7</a:t>
            </a:fld>
            <a:endParaRPr lang="en-BD"/>
          </a:p>
        </p:txBody>
      </p:sp>
    </p:spTree>
    <p:extLst>
      <p:ext uri="{BB962C8B-B14F-4D97-AF65-F5344CB8AC3E}">
        <p14:creationId xmlns:p14="http://schemas.microsoft.com/office/powerpoint/2010/main" val="1183195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Communication is a critical factor in organisations and leadership since it determines organisational success. The openness is further seen through Google’s management encouraging open forums where employees can freely contribute with their ideas. In its communication with the customers, Amazon makes sure that services are made clear.  Barack Obama’s speeches showcase engagement and emotional intelligence. Airlines like Southwest Airlines handle crises with timely, honest messaging. These examples illustrate how the management of SC is a critical success factor for leadership, trust, and organisation operations in various professions.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GB"/>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5BCAD085-E8A6-8845-BD4E-CB4CCA059FC4}" type="datetimeFigureOut">
              <a:rPr lang="en-US" smtClean="0"/>
              <a:t>3/24/2025</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985192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95012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840058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559367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372980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581783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5BCAD085-E8A6-8845-BD4E-CB4CCA059FC4}" type="datetimeFigureOut">
              <a:rPr lang="en-US" smtClean="0"/>
              <a:t>3/24/2025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298281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052258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748744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3/24/2025</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809250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GB"/>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545429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GB"/>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325727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512485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GB"/>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3/24/2025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784564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GB"/>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3/24/2025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6491419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249845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3/24/2025</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211926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5BCAD085-E8A6-8845-BD4E-CB4CCA059FC4}" type="datetimeFigureOut">
              <a:rPr lang="en-US" smtClean="0"/>
              <a:t>3/24/2025</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3329647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1647" y="876994"/>
            <a:ext cx="6343672" cy="709865"/>
          </a:xfrm>
        </p:spPr>
        <p:txBody>
          <a:bodyPr/>
          <a:lstStyle/>
          <a:p>
            <a:pPr marL="0" indent="0" algn="ctr">
              <a:lnSpc>
                <a:spcPct val="150000"/>
              </a:lnSpc>
              <a:buNone/>
            </a:pPr>
            <a:r>
              <a:rPr lang="en-GB" sz="2400" b="1" dirty="0">
                <a:latin typeface="Times New Roman" panose="02020603050405020304" pitchFamily="18" charset="0"/>
                <a:cs typeface="Times New Roman" panose="02020603050405020304" pitchFamily="18" charset="0"/>
              </a:rPr>
              <a:t>Effective Communication Skills: </a:t>
            </a:r>
            <a:r>
              <a:rPr lang="en-GB" sz="2400" dirty="0">
                <a:latin typeface="Times New Roman" panose="02020603050405020304" pitchFamily="18" charset="0"/>
                <a:cs typeface="Times New Roman" panose="02020603050405020304" pitchFamily="18" charset="0"/>
              </a:rPr>
              <a:t>Enhancing Team Performance through Listening, Coaching and Transactional Analysis</a:t>
            </a:r>
          </a:p>
        </p:txBody>
      </p:sp>
      <p:sp>
        <p:nvSpPr>
          <p:cNvPr id="3" name="Content Placeholder 2"/>
          <p:cNvSpPr>
            <a:spLocks noGrp="1"/>
          </p:cNvSpPr>
          <p:nvPr>
            <p:ph idx="1"/>
          </p:nvPr>
        </p:nvSpPr>
        <p:spPr>
          <a:xfrm>
            <a:off x="1399370" y="2518652"/>
            <a:ext cx="6345260" cy="3932252"/>
          </a:xfrm>
        </p:spPr>
        <p:txBody>
          <a:bodyPr vert="horz" lIns="91440" tIns="45720" rIns="91440" bIns="45720" rtlCol="0" anchor="t">
            <a:normAutofit/>
          </a:bodyPr>
          <a:lstStyle/>
          <a:p>
            <a:pPr marL="0" indent="0" algn="ctr">
              <a:lnSpc>
                <a:spcPct val="150000"/>
              </a:lnSpc>
              <a:buNone/>
            </a:pPr>
            <a:r>
              <a:rPr dirty="0">
                <a:latin typeface="Times New Roman"/>
                <a:cs typeface="Times New Roman"/>
              </a:rPr>
              <a:t>University of Wales </a:t>
            </a:r>
            <a:r>
              <a:rPr lang="en-GB" dirty="0">
                <a:latin typeface="Times New Roman"/>
                <a:cs typeface="Times New Roman"/>
              </a:rPr>
              <a:t>TSD</a:t>
            </a:r>
            <a:endParaRPr dirty="0">
              <a:latin typeface="Times New Roman" panose="02020603050405020304" pitchFamily="18" charset="0"/>
              <a:cs typeface="Times New Roman" panose="02020603050405020304" pitchFamily="18" charset="0"/>
            </a:endParaRPr>
          </a:p>
          <a:p>
            <a:pPr marL="0" indent="0" algn="ctr" rtl="0">
              <a:lnSpc>
                <a:spcPct val="150000"/>
              </a:lnSpc>
              <a:spcBef>
                <a:spcPts val="1200"/>
              </a:spcBef>
              <a:spcAft>
                <a:spcPts val="1200"/>
              </a:spcAft>
              <a:buNone/>
            </a:pPr>
            <a:r>
              <a:rPr b="1" dirty="0">
                <a:latin typeface="Times New Roman" panose="02020603050405020304" pitchFamily="18" charset="0"/>
                <a:cs typeface="Times New Roman" panose="02020603050405020304" pitchFamily="18" charset="0"/>
              </a:rPr>
              <a:t>Module Name</a:t>
            </a:r>
            <a:r>
              <a:rPr lang="en-US" b="1" dirty="0">
                <a:latin typeface="Times New Roman" panose="02020603050405020304" pitchFamily="18" charset="0"/>
                <a:cs typeface="Times New Roman" panose="02020603050405020304" pitchFamily="18" charset="0"/>
              </a:rPr>
              <a:t>: </a:t>
            </a:r>
            <a:r>
              <a:rPr lang="en-GB" sz="1800" b="1" i="0" u="none" strike="noStrike" dirty="0">
                <a:solidFill>
                  <a:srgbClr val="000000"/>
                </a:solidFill>
                <a:effectLst/>
                <a:latin typeface="Times New Roman" panose="02020603050405020304" pitchFamily="18" charset="0"/>
                <a:cs typeface="Times New Roman" panose="02020603050405020304" pitchFamily="18" charset="0"/>
              </a:rPr>
              <a:t>Effective Teamwork and Communication </a:t>
            </a:r>
            <a:r>
              <a:rPr lang="en-US" b="1" dirty="0">
                <a:latin typeface="Times New Roman" panose="02020603050405020304" pitchFamily="18" charset="0"/>
                <a:cs typeface="Times New Roman" panose="02020603050405020304" pitchFamily="18" charset="0"/>
              </a:rPr>
              <a:t>Module Code: </a:t>
            </a:r>
            <a:r>
              <a:rPr lang="en-GB" sz="1800" b="1" i="0" u="none" strike="noStrike" dirty="0">
                <a:solidFill>
                  <a:srgbClr val="000000"/>
                </a:solidFill>
                <a:effectLst/>
                <a:latin typeface="Times New Roman" panose="02020603050405020304" pitchFamily="18" charset="0"/>
                <a:cs typeface="Times New Roman" panose="02020603050405020304" pitchFamily="18" charset="0"/>
              </a:rPr>
              <a:t>BMSW4009</a:t>
            </a:r>
            <a:endParaRPr dirty="0">
              <a:latin typeface="Times New Roman" panose="02020603050405020304" pitchFamily="18" charset="0"/>
              <a:cs typeface="Times New Roman" panose="02020603050405020304" pitchFamily="18" charset="0"/>
            </a:endParaRPr>
          </a:p>
          <a:p>
            <a:pPr marL="0" indent="0" algn="ctr">
              <a:lnSpc>
                <a:spcPct val="150000"/>
              </a:lnSpc>
              <a:buNone/>
            </a:pPr>
            <a:r>
              <a:rPr b="1" dirty="0">
                <a:latin typeface="Times New Roman"/>
                <a:cs typeface="Times New Roman"/>
              </a:rPr>
              <a:t>Student Name</a:t>
            </a:r>
            <a:r>
              <a:rPr lang="en-US" b="1" dirty="0">
                <a:latin typeface="Times New Roman"/>
                <a:cs typeface="Times New Roman"/>
              </a:rPr>
              <a:t>: Abdul Rukshan </a:t>
            </a:r>
          </a:p>
          <a:p>
            <a:pPr marL="0" indent="0" algn="ctr">
              <a:lnSpc>
                <a:spcPct val="150000"/>
              </a:lnSpc>
              <a:buNone/>
            </a:pPr>
            <a:r>
              <a:rPr b="1" dirty="0">
                <a:latin typeface="Times New Roman" panose="02020603050405020304" pitchFamily="18" charset="0"/>
                <a:cs typeface="Times New Roman" panose="02020603050405020304" pitchFamily="18" charset="0"/>
              </a:rPr>
              <a:t>Student ID</a:t>
            </a:r>
            <a:r>
              <a:rPr lang="en-US" b="1" dirty="0">
                <a:latin typeface="Times New Roman" panose="02020603050405020304" pitchFamily="18" charset="0"/>
                <a:cs typeface="Times New Roman" panose="02020603050405020304" pitchFamily="18" charset="0"/>
              </a:rPr>
              <a:t>: 2412468</a:t>
            </a:r>
            <a:endParaRPr b="1" dirty="0">
              <a:latin typeface="Times New Roman" panose="02020603050405020304" pitchFamily="18" charset="0"/>
              <a:cs typeface="Times New Roman" panose="02020603050405020304" pitchFamily="18" charset="0"/>
            </a:endParaRPr>
          </a:p>
          <a:p>
            <a:pPr marL="0" indent="0" algn="ctr">
              <a:lnSpc>
                <a:spcPct val="150000"/>
              </a:lnSpc>
              <a:buNone/>
            </a:pPr>
            <a:r>
              <a:rPr b="1" dirty="0">
                <a:latin typeface="Times New Roman"/>
                <a:cs typeface="Times New Roman"/>
              </a:rPr>
              <a:t>Date of Submission</a:t>
            </a:r>
            <a:r>
              <a:rPr lang="en-US" b="1" dirty="0">
                <a:latin typeface="Times New Roman"/>
                <a:cs typeface="Times New Roman"/>
              </a:rPr>
              <a:t>: 25 March 2025</a:t>
            </a:r>
            <a:endParaRPr b="1" dirty="0">
              <a:latin typeface="Times New Roman"/>
              <a:cs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Presentation Overview</a:t>
            </a:r>
          </a:p>
        </p:txBody>
      </p:sp>
      <p:sp>
        <p:nvSpPr>
          <p:cNvPr id="3" name="Content Placeholder 2"/>
          <p:cNvSpPr>
            <a:spLocks noGrp="1"/>
          </p:cNvSpPr>
          <p:nvPr>
            <p:ph idx="1"/>
          </p:nvPr>
        </p:nvSpPr>
        <p:spPr>
          <a:xfrm>
            <a:off x="518392" y="2180280"/>
            <a:ext cx="8143693" cy="4677719"/>
          </a:xfrm>
        </p:spPr>
        <p:txBody>
          <a:bodyPr>
            <a:normAutofit/>
          </a:bodyPr>
          <a:lstStyle/>
          <a:p>
            <a:pPr marL="0" indent="0" algn="ctr">
              <a:lnSpc>
                <a:spcPct val="200000"/>
              </a:lnSpc>
              <a:buNone/>
            </a:pPr>
            <a:r>
              <a:rPr b="1" dirty="0">
                <a:latin typeface="Times New Roman" panose="02020603050405020304" pitchFamily="18" charset="0"/>
                <a:cs typeface="Times New Roman" panose="02020603050405020304" pitchFamily="18" charset="0"/>
              </a:rPr>
              <a:t>Effective Communication Skills: Enhancing Team Performance through Listening, Coaching </a:t>
            </a:r>
            <a:r>
              <a:rPr lang="en-GB" b="1" dirty="0">
                <a:latin typeface="Times New Roman" panose="02020603050405020304" pitchFamily="18" charset="0"/>
                <a:cs typeface="Times New Roman" panose="02020603050405020304" pitchFamily="18" charset="0"/>
              </a:rPr>
              <a:t>and</a:t>
            </a:r>
            <a:r>
              <a:rPr b="1" dirty="0">
                <a:latin typeface="Times New Roman" panose="02020603050405020304" pitchFamily="18" charset="0"/>
                <a:cs typeface="Times New Roman" panose="02020603050405020304" pitchFamily="18" charset="0"/>
              </a:rPr>
              <a:t> Transactional Analysis</a:t>
            </a:r>
          </a:p>
          <a:p>
            <a:pPr>
              <a:lnSpc>
                <a:spcPct val="200000"/>
              </a:lnSpc>
            </a:pPr>
            <a:r>
              <a:rPr dirty="0">
                <a:latin typeface="Times New Roman" panose="02020603050405020304" pitchFamily="18" charset="0"/>
                <a:cs typeface="Times New Roman" panose="02020603050405020304" pitchFamily="18" charset="0"/>
              </a:rPr>
              <a:t>1</a:t>
            </a:r>
            <a:r>
              <a:rPr b="1" dirty="0">
                <a:latin typeface="Times New Roman" panose="02020603050405020304" pitchFamily="18" charset="0"/>
                <a:cs typeface="Times New Roman" panose="02020603050405020304" pitchFamily="18" charset="0"/>
              </a:rPr>
              <a:t>. Defining Effective Communication</a:t>
            </a:r>
          </a:p>
          <a:p>
            <a:pPr>
              <a:lnSpc>
                <a:spcPct val="200000"/>
              </a:lnSpc>
            </a:pPr>
            <a:r>
              <a:rPr b="1" dirty="0">
                <a:latin typeface="Times New Roman" panose="02020603050405020304" pitchFamily="18" charset="0"/>
                <a:cs typeface="Times New Roman" panose="02020603050405020304" pitchFamily="18" charset="0"/>
              </a:rPr>
              <a:t>2. Communication Models</a:t>
            </a:r>
          </a:p>
          <a:p>
            <a:pPr>
              <a:lnSpc>
                <a:spcPct val="200000"/>
              </a:lnSpc>
            </a:pPr>
            <a:r>
              <a:rPr b="1" dirty="0">
                <a:latin typeface="Times New Roman" panose="02020603050405020304" pitchFamily="18" charset="0"/>
                <a:cs typeface="Times New Roman" panose="02020603050405020304" pitchFamily="18" charset="0"/>
              </a:rPr>
              <a:t>3. Core Communication Skills</a:t>
            </a:r>
            <a:endParaRPr lang="en-US" b="1" dirty="0">
              <a:latin typeface="Times New Roman" panose="02020603050405020304" pitchFamily="18" charset="0"/>
              <a:cs typeface="Times New Roman" panose="02020603050405020304" pitchFamily="18" charset="0"/>
            </a:endParaRPr>
          </a:p>
          <a:p>
            <a:pPr>
              <a:lnSpc>
                <a:spcPct val="200000"/>
              </a:lnSpc>
            </a:pPr>
            <a:r>
              <a:rPr lang="en-GB" b="1" dirty="0">
                <a:latin typeface="Times New Roman" panose="02020603050405020304" pitchFamily="18" charset="0"/>
                <a:cs typeface="Times New Roman" panose="02020603050405020304" pitchFamily="18" charset="0"/>
              </a:rPr>
              <a:t>4. Real-Life Examples of Effective Communication</a:t>
            </a:r>
            <a:endParaRPr b="1" dirty="0">
              <a:latin typeface="Times New Roman" panose="02020603050405020304" pitchFamily="18" charset="0"/>
              <a:cs typeface="Times New Roman" panose="02020603050405020304" pitchFamily="18" charset="0"/>
            </a:endParaRPr>
          </a:p>
          <a:p>
            <a:pPr>
              <a:lnSpc>
                <a:spcPct val="200000"/>
              </a:lnSpc>
            </a:pPr>
            <a:r>
              <a:rPr lang="en-US" b="1" dirty="0">
                <a:latin typeface="Times New Roman" panose="02020603050405020304" pitchFamily="18" charset="0"/>
                <a:cs typeface="Times New Roman" panose="02020603050405020304" pitchFamily="18" charset="0"/>
              </a:rPr>
              <a:t>4</a:t>
            </a:r>
            <a:r>
              <a:rPr b="1" dirty="0">
                <a:latin typeface="Times New Roman" panose="02020603050405020304" pitchFamily="18" charset="0"/>
                <a:cs typeface="Times New Roman" panose="02020603050405020304" pitchFamily="18" charset="0"/>
              </a:rPr>
              <a:t>.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0749" y="766461"/>
            <a:ext cx="6343672" cy="709865"/>
          </a:xfrm>
        </p:spPr>
        <p:txBody>
          <a:bodyPr/>
          <a:lstStyle/>
          <a:p>
            <a:pPr algn="ctr"/>
            <a:r>
              <a:rPr lang="en-US" dirty="0"/>
              <a:t>1. </a:t>
            </a:r>
            <a:r>
              <a:rPr dirty="0"/>
              <a:t>Defining Effective Communication </a:t>
            </a:r>
          </a:p>
        </p:txBody>
      </p:sp>
      <p:sp>
        <p:nvSpPr>
          <p:cNvPr id="3" name="Content Placeholder 2"/>
          <p:cNvSpPr>
            <a:spLocks noGrp="1"/>
          </p:cNvSpPr>
          <p:nvPr>
            <p:ph idx="1"/>
          </p:nvPr>
        </p:nvSpPr>
        <p:spPr>
          <a:xfrm>
            <a:off x="530223" y="2267211"/>
            <a:ext cx="4592922" cy="4590789"/>
          </a:xfrm>
        </p:spPr>
        <p:txBody>
          <a:bodyPr>
            <a:normAutofit/>
          </a:bodyPr>
          <a:lstStyle/>
          <a:p>
            <a:pPr marL="0" indent="0" algn="just">
              <a:lnSpc>
                <a:spcPct val="170000"/>
              </a:lnSpc>
              <a:buNone/>
            </a:pPr>
            <a:r>
              <a:rPr lang="en-GB" sz="1600" b="1" dirty="0">
                <a:latin typeface="Times New Roman" panose="02020603050405020304" pitchFamily="18" charset="0"/>
                <a:cs typeface="Times New Roman" panose="02020603050405020304" pitchFamily="18" charset="0"/>
              </a:rPr>
              <a:t>1.1 Definition</a:t>
            </a:r>
            <a:r>
              <a:rPr lang="en-GB" sz="1600" dirty="0">
                <a:latin typeface="Times New Roman" panose="02020603050405020304" pitchFamily="18" charset="0"/>
                <a:cs typeface="Times New Roman" panose="02020603050405020304" pitchFamily="18" charset="0"/>
              </a:rPr>
              <a:t>: Effective communication is the exchange of information where both parties understand and respond appropriately (</a:t>
            </a:r>
            <a:r>
              <a:rPr lang="en-GB" sz="1600" dirty="0" err="1">
                <a:latin typeface="Times New Roman" panose="02020603050405020304" pitchFamily="18" charset="0"/>
                <a:cs typeface="Times New Roman" panose="02020603050405020304" pitchFamily="18" charset="0"/>
              </a:rPr>
              <a:t>Musheke</a:t>
            </a:r>
            <a:r>
              <a:rPr lang="en-GB" sz="1600" dirty="0">
                <a:latin typeface="Times New Roman" panose="02020603050405020304" pitchFamily="18" charset="0"/>
                <a:cs typeface="Times New Roman" panose="02020603050405020304" pitchFamily="18" charset="0"/>
              </a:rPr>
              <a:t> and Phiri, 2021).</a:t>
            </a:r>
          </a:p>
          <a:p>
            <a:pPr marL="0" indent="0" algn="just">
              <a:lnSpc>
                <a:spcPct val="170000"/>
              </a:lnSpc>
              <a:buNone/>
            </a:pPr>
            <a:r>
              <a:rPr lang="en-GB" sz="1600" b="1" dirty="0">
                <a:latin typeface="Times New Roman" panose="02020603050405020304" pitchFamily="18" charset="0"/>
                <a:cs typeface="Times New Roman" panose="02020603050405020304" pitchFamily="18" charset="0"/>
              </a:rPr>
              <a:t>1.2 Key Elements:</a:t>
            </a:r>
          </a:p>
          <a:p>
            <a:pPr algn="just">
              <a:lnSpc>
                <a:spcPct val="170000"/>
              </a:lnSpc>
              <a:buFont typeface="Wingdings" pitchFamily="2" charset="2"/>
              <a:buChar char="v"/>
            </a:pPr>
            <a:r>
              <a:rPr lang="en-GB" sz="1600" dirty="0">
                <a:latin typeface="Times New Roman" panose="02020603050405020304" pitchFamily="18" charset="0"/>
                <a:cs typeface="Times New Roman" panose="02020603050405020304" pitchFamily="18" charset="0"/>
              </a:rPr>
              <a:t>Clarity and conciseness</a:t>
            </a:r>
          </a:p>
          <a:p>
            <a:pPr algn="just">
              <a:lnSpc>
                <a:spcPct val="170000"/>
              </a:lnSpc>
              <a:buFont typeface="Wingdings" pitchFamily="2" charset="2"/>
              <a:buChar char="v"/>
            </a:pPr>
            <a:r>
              <a:rPr lang="en-GB" sz="1600" dirty="0">
                <a:latin typeface="Times New Roman" panose="02020603050405020304" pitchFamily="18" charset="0"/>
                <a:cs typeface="Times New Roman" panose="02020603050405020304" pitchFamily="18" charset="0"/>
              </a:rPr>
              <a:t>Active listening</a:t>
            </a:r>
          </a:p>
          <a:p>
            <a:pPr algn="just">
              <a:lnSpc>
                <a:spcPct val="170000"/>
              </a:lnSpc>
              <a:buFont typeface="Wingdings" pitchFamily="2" charset="2"/>
              <a:buChar char="v"/>
            </a:pPr>
            <a:r>
              <a:rPr lang="en-GB" sz="1600" dirty="0">
                <a:latin typeface="Times New Roman" panose="02020603050405020304" pitchFamily="18" charset="0"/>
                <a:cs typeface="Times New Roman" panose="02020603050405020304" pitchFamily="18" charset="0"/>
              </a:rPr>
              <a:t>Timely and constructive feedback</a:t>
            </a:r>
          </a:p>
          <a:p>
            <a:pPr algn="just">
              <a:lnSpc>
                <a:spcPct val="170000"/>
              </a:lnSpc>
              <a:buFont typeface="Wingdings" pitchFamily="2" charset="2"/>
              <a:buChar char="v"/>
            </a:pPr>
            <a:r>
              <a:rPr lang="en-GB" sz="1600" dirty="0">
                <a:latin typeface="Times New Roman" panose="02020603050405020304" pitchFamily="18" charset="0"/>
                <a:cs typeface="Times New Roman" panose="02020603050405020304" pitchFamily="18" charset="0"/>
              </a:rPr>
              <a:t>Empathy and emotional intelligence</a:t>
            </a:r>
          </a:p>
        </p:txBody>
      </p:sp>
      <p:pic>
        <p:nvPicPr>
          <p:cNvPr id="1026" name="Picture 2" descr="Create a professional PowerPoint slide design for Slide 3 of a presentation titled 'Effective Communication Skills: Enhancing Team Performance through Listening, Coaching &amp; Transactional Analysis'. This slide is titled 'Defining Effective Communication' and should use a clean, modern design with a professional blue and white color scheme. The slide should contain the following subheadings: '1.1 Importance of Effective Communication', '1.2 Core Components of Effective Communication', '1.3 Barriers to Effective Communication', '1.4 Communication in Team Settings', and '1.5 Link to Organizational Performance'. Include icons representing communication, teamwork, and collaboration.">
            <a:extLst>
              <a:ext uri="{FF2B5EF4-FFF2-40B4-BE49-F238E27FC236}">
                <a16:creationId xmlns:a16="http://schemas.microsoft.com/office/drawing/2014/main" id="{318718BE-DFFE-5EC2-32F0-497769F081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4727" y="2563036"/>
            <a:ext cx="3546389" cy="354638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2">
            <a:extLst>
              <a:ext uri="{FF2B5EF4-FFF2-40B4-BE49-F238E27FC236}">
                <a16:creationId xmlns:a16="http://schemas.microsoft.com/office/drawing/2014/main" id="{E88B7E53-6BCC-AA50-F093-B64269635967}"/>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BD"/>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2. Communication Models</a:t>
            </a:r>
            <a:br>
              <a:rPr lang="en-US" b="1" dirty="0"/>
            </a:br>
            <a:r>
              <a:rPr lang="en-US" b="1" dirty="0"/>
              <a:t>(2.1 </a:t>
            </a:r>
            <a:r>
              <a:rPr b="1" dirty="0"/>
              <a:t>Transactional Analysis</a:t>
            </a:r>
            <a:r>
              <a:rPr lang="en-US" b="1" dirty="0"/>
              <a:t>)</a:t>
            </a:r>
            <a:endParaRPr b="1" dirty="0"/>
          </a:p>
        </p:txBody>
      </p:sp>
      <p:sp>
        <p:nvSpPr>
          <p:cNvPr id="3" name="Content Placeholder 2"/>
          <p:cNvSpPr>
            <a:spLocks noGrp="1"/>
          </p:cNvSpPr>
          <p:nvPr>
            <p:ph idx="1"/>
          </p:nvPr>
        </p:nvSpPr>
        <p:spPr>
          <a:xfrm>
            <a:off x="567820" y="2187146"/>
            <a:ext cx="4411953" cy="4670854"/>
          </a:xfrm>
          <a:solidFill>
            <a:schemeClr val="accent4">
              <a:lumMod val="40000"/>
              <a:lumOff val="60000"/>
            </a:schemeClr>
          </a:solidFill>
        </p:spPr>
        <p:txBody>
          <a:bodyPr>
            <a:noAutofit/>
          </a:bodyPr>
          <a:lstStyle/>
          <a:p>
            <a:pPr algn="just">
              <a:lnSpc>
                <a:spcPct val="200000"/>
              </a:lnSpc>
            </a:pPr>
            <a:r>
              <a:rPr lang="en-GB" b="1" dirty="0">
                <a:latin typeface="Times New Roman" panose="02020603050405020304" pitchFamily="18" charset="0"/>
                <a:cs typeface="Times New Roman" panose="02020603050405020304" pitchFamily="18" charset="0"/>
              </a:rPr>
              <a:t>2.1.1 Introduction: </a:t>
            </a:r>
            <a:r>
              <a:rPr lang="en-GB" dirty="0">
                <a:latin typeface="Times New Roman" panose="02020603050405020304" pitchFamily="18" charset="0"/>
                <a:cs typeface="Times New Roman" panose="02020603050405020304" pitchFamily="18" charset="0"/>
              </a:rPr>
              <a:t>Eric Berne’s model - Parent, Adult, Child states.</a:t>
            </a:r>
          </a:p>
          <a:p>
            <a:pPr algn="just">
              <a:lnSpc>
                <a:spcPct val="200000"/>
              </a:lnSpc>
            </a:pPr>
            <a:r>
              <a:rPr lang="en-GB" b="1" dirty="0">
                <a:latin typeface="Times New Roman" panose="02020603050405020304" pitchFamily="18" charset="0"/>
                <a:cs typeface="Times New Roman" panose="02020603050405020304" pitchFamily="18" charset="0"/>
              </a:rPr>
              <a:t>2.1.2 Parent Ego: </a:t>
            </a:r>
            <a:r>
              <a:rPr lang="en-GB" dirty="0">
                <a:latin typeface="Times New Roman" panose="02020603050405020304" pitchFamily="18" charset="0"/>
                <a:cs typeface="Times New Roman" panose="02020603050405020304" pitchFamily="18" charset="0"/>
              </a:rPr>
              <a:t>Critical or nurturing </a:t>
            </a:r>
          </a:p>
          <a:p>
            <a:pPr algn="just">
              <a:lnSpc>
                <a:spcPct val="200000"/>
              </a:lnSpc>
            </a:pPr>
            <a:r>
              <a:rPr lang="en-GB" b="1" dirty="0">
                <a:latin typeface="Times New Roman" panose="02020603050405020304" pitchFamily="18" charset="0"/>
                <a:cs typeface="Times New Roman" panose="02020603050405020304" pitchFamily="18" charset="0"/>
              </a:rPr>
              <a:t>2.1.3 Adult Ego:</a:t>
            </a:r>
            <a:r>
              <a:rPr lang="en-GB" dirty="0">
                <a:latin typeface="Times New Roman" panose="02020603050405020304" pitchFamily="18" charset="0"/>
                <a:cs typeface="Times New Roman" panose="02020603050405020304" pitchFamily="18" charset="0"/>
              </a:rPr>
              <a:t> Rational, ideal for professional dialogue </a:t>
            </a:r>
          </a:p>
          <a:p>
            <a:pPr algn="just">
              <a:lnSpc>
                <a:spcPct val="200000"/>
              </a:lnSpc>
            </a:pPr>
            <a:r>
              <a:rPr lang="en-GB" b="1" dirty="0">
                <a:latin typeface="Times New Roman" panose="02020603050405020304" pitchFamily="18" charset="0"/>
                <a:cs typeface="Times New Roman" panose="02020603050405020304" pitchFamily="18" charset="0"/>
              </a:rPr>
              <a:t>2.1.4 Child Ego: </a:t>
            </a:r>
            <a:r>
              <a:rPr lang="en-GB" dirty="0">
                <a:latin typeface="Times New Roman" panose="02020603050405020304" pitchFamily="18" charset="0"/>
                <a:cs typeface="Times New Roman" panose="02020603050405020304" pitchFamily="18" charset="0"/>
              </a:rPr>
              <a:t>Free or adapted child, creativity vs compliance (Ernst, 2006).</a:t>
            </a:r>
          </a:p>
        </p:txBody>
      </p:sp>
      <p:pic>
        <p:nvPicPr>
          <p:cNvPr id="1026" name="Picture 2" descr="Transaction Analysis, Coaching and ...">
            <a:extLst>
              <a:ext uri="{FF2B5EF4-FFF2-40B4-BE49-F238E27FC236}">
                <a16:creationId xmlns:a16="http://schemas.microsoft.com/office/drawing/2014/main" id="{B383B2A4-0996-A3CE-64D9-30A6DE5402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1680" y="3009213"/>
            <a:ext cx="2984500" cy="2717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0164" y="838200"/>
            <a:ext cx="6343672" cy="709865"/>
          </a:xfrm>
        </p:spPr>
        <p:txBody>
          <a:bodyPr/>
          <a:lstStyle/>
          <a:p>
            <a:pPr algn="ctr"/>
            <a:r>
              <a:rPr lang="en-US" b="1" dirty="0"/>
              <a:t>2. Communication Models (2.2</a:t>
            </a:r>
            <a:r>
              <a:rPr b="1" dirty="0"/>
              <a:t>Drama Triangle</a:t>
            </a:r>
            <a:r>
              <a:rPr lang="en-US" b="1" dirty="0"/>
              <a:t>)</a:t>
            </a:r>
            <a:endParaRPr b="1" dirty="0"/>
          </a:p>
        </p:txBody>
      </p:sp>
      <p:sp>
        <p:nvSpPr>
          <p:cNvPr id="3" name="Content Placeholder 2"/>
          <p:cNvSpPr>
            <a:spLocks noGrp="1"/>
          </p:cNvSpPr>
          <p:nvPr>
            <p:ph idx="1"/>
          </p:nvPr>
        </p:nvSpPr>
        <p:spPr>
          <a:xfrm>
            <a:off x="383058" y="2184400"/>
            <a:ext cx="4782065" cy="4673600"/>
          </a:xfrm>
          <a:solidFill>
            <a:schemeClr val="accent2">
              <a:lumMod val="20000"/>
              <a:lumOff val="80000"/>
            </a:schemeClr>
          </a:solidFill>
        </p:spPr>
        <p:txBody>
          <a:bodyPr>
            <a:normAutofit/>
          </a:bodyPr>
          <a:lstStyle/>
          <a:p>
            <a:pPr algn="just">
              <a:lnSpc>
                <a:spcPct val="170000"/>
              </a:lnSpc>
              <a:buFont typeface="Wingdings" pitchFamily="2" charset="2"/>
              <a:buChar char="v"/>
            </a:pPr>
            <a:r>
              <a:rPr lang="en-GB" b="1" dirty="0">
                <a:latin typeface="Times New Roman" panose="02020603050405020304" pitchFamily="18" charset="0"/>
                <a:cs typeface="Times New Roman" panose="02020603050405020304" pitchFamily="18" charset="0"/>
              </a:rPr>
              <a:t>2.2.1 Introduction</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Karpman’s</a:t>
            </a:r>
            <a:r>
              <a:rPr lang="en-GB" dirty="0">
                <a:latin typeface="Times New Roman" panose="02020603050405020304" pitchFamily="18" charset="0"/>
                <a:cs typeface="Times New Roman" panose="02020603050405020304" pitchFamily="18" charset="0"/>
              </a:rPr>
              <a:t> Drama Triangle - Victim, Persecutor, Rescuer.</a:t>
            </a:r>
          </a:p>
          <a:p>
            <a:pPr algn="just">
              <a:lnSpc>
                <a:spcPct val="170000"/>
              </a:lnSpc>
              <a:buFont typeface="Wingdings" pitchFamily="2" charset="2"/>
              <a:buChar char="v"/>
            </a:pPr>
            <a:r>
              <a:rPr lang="en-GB" b="1" dirty="0">
                <a:latin typeface="Times New Roman" panose="02020603050405020304" pitchFamily="18" charset="0"/>
                <a:cs typeface="Times New Roman" panose="02020603050405020304" pitchFamily="18" charset="0"/>
              </a:rPr>
              <a:t>2.2.2 Victim: </a:t>
            </a:r>
            <a:r>
              <a:rPr lang="en-GB" dirty="0">
                <a:latin typeface="Times New Roman" panose="02020603050405020304" pitchFamily="18" charset="0"/>
                <a:cs typeface="Times New Roman" panose="02020603050405020304" pitchFamily="18" charset="0"/>
              </a:rPr>
              <a:t>Feels powerless, disengages </a:t>
            </a:r>
          </a:p>
          <a:p>
            <a:pPr algn="just">
              <a:lnSpc>
                <a:spcPct val="170000"/>
              </a:lnSpc>
              <a:buFont typeface="Wingdings" pitchFamily="2" charset="2"/>
              <a:buChar char="v"/>
            </a:pPr>
            <a:r>
              <a:rPr lang="en-GB" b="1" dirty="0">
                <a:latin typeface="Times New Roman" panose="02020603050405020304" pitchFamily="18" charset="0"/>
                <a:cs typeface="Times New Roman" panose="02020603050405020304" pitchFamily="18" charset="0"/>
              </a:rPr>
              <a:t>2.2.3 Persecutor: </a:t>
            </a:r>
            <a:r>
              <a:rPr lang="en-GB" dirty="0">
                <a:latin typeface="Times New Roman" panose="02020603050405020304" pitchFamily="18" charset="0"/>
                <a:cs typeface="Times New Roman" panose="02020603050405020304" pitchFamily="18" charset="0"/>
              </a:rPr>
              <a:t>Blames, controls, stifles open communication </a:t>
            </a:r>
          </a:p>
          <a:p>
            <a:pPr algn="just">
              <a:lnSpc>
                <a:spcPct val="170000"/>
              </a:lnSpc>
              <a:buFont typeface="Wingdings" pitchFamily="2" charset="2"/>
              <a:buChar char="v"/>
            </a:pPr>
            <a:r>
              <a:rPr lang="en-GB" b="1" dirty="0">
                <a:latin typeface="Times New Roman" panose="02020603050405020304" pitchFamily="18" charset="0"/>
                <a:cs typeface="Times New Roman" panose="02020603050405020304" pitchFamily="18" charset="0"/>
              </a:rPr>
              <a:t>2.2.4 Rescuer: </a:t>
            </a:r>
            <a:r>
              <a:rPr lang="en-GB" dirty="0">
                <a:latin typeface="Times New Roman" panose="02020603050405020304" pitchFamily="18" charset="0"/>
                <a:cs typeface="Times New Roman" panose="02020603050405020304" pitchFamily="18" charset="0"/>
              </a:rPr>
              <a:t>Over-responsible, disempowers others (</a:t>
            </a:r>
            <a:r>
              <a:rPr lang="en-GB" dirty="0" err="1">
                <a:latin typeface="Times New Roman" panose="02020603050405020304" pitchFamily="18" charset="0"/>
                <a:cs typeface="Times New Roman" panose="02020603050405020304" pitchFamily="18" charset="0"/>
              </a:rPr>
              <a:t>Karpman</a:t>
            </a:r>
            <a:r>
              <a:rPr lang="en-GB" dirty="0">
                <a:latin typeface="Times New Roman" panose="02020603050405020304" pitchFamily="18" charset="0"/>
                <a:cs typeface="Times New Roman" panose="02020603050405020304" pitchFamily="18" charset="0"/>
              </a:rPr>
              <a:t>, 2019).</a:t>
            </a:r>
          </a:p>
        </p:txBody>
      </p:sp>
      <p:pic>
        <p:nvPicPr>
          <p:cNvPr id="2050" name="Picture 2" descr="Drama Triangle Explained | Management 3.0">
            <a:extLst>
              <a:ext uri="{FF2B5EF4-FFF2-40B4-BE49-F238E27FC236}">
                <a16:creationId xmlns:a16="http://schemas.microsoft.com/office/drawing/2014/main" id="{AECCC5C6-D849-0714-1CBD-B104B85EF0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5254" y="2435997"/>
            <a:ext cx="3336324" cy="41704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24F935-8726-AD09-6E40-06A49B02F9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A84799-EA50-90BF-5115-62C3556C35F5}"/>
              </a:ext>
            </a:extLst>
          </p:cNvPr>
          <p:cNvSpPr>
            <a:spLocks noGrp="1"/>
          </p:cNvSpPr>
          <p:nvPr>
            <p:ph type="title"/>
          </p:nvPr>
        </p:nvSpPr>
        <p:spPr>
          <a:xfrm>
            <a:off x="1400164" y="838200"/>
            <a:ext cx="6343672" cy="709865"/>
          </a:xfrm>
        </p:spPr>
        <p:txBody>
          <a:bodyPr/>
          <a:lstStyle/>
          <a:p>
            <a:pPr algn="ctr"/>
            <a:r>
              <a:rPr lang="en-GB" dirty="0"/>
              <a:t>3. Core communications Skills. 3.1Active Listening</a:t>
            </a:r>
            <a:endParaRPr dirty="0"/>
          </a:p>
        </p:txBody>
      </p:sp>
      <p:sp>
        <p:nvSpPr>
          <p:cNvPr id="3" name="Content Placeholder 2">
            <a:extLst>
              <a:ext uri="{FF2B5EF4-FFF2-40B4-BE49-F238E27FC236}">
                <a16:creationId xmlns:a16="http://schemas.microsoft.com/office/drawing/2014/main" id="{CF0FEC09-E2E0-B16D-7652-69835846F437}"/>
              </a:ext>
            </a:extLst>
          </p:cNvPr>
          <p:cNvSpPr>
            <a:spLocks noGrp="1"/>
          </p:cNvSpPr>
          <p:nvPr>
            <p:ph idx="1"/>
          </p:nvPr>
        </p:nvSpPr>
        <p:spPr>
          <a:xfrm>
            <a:off x="518392" y="2184400"/>
            <a:ext cx="4329181" cy="4673600"/>
          </a:xfrm>
          <a:solidFill>
            <a:schemeClr val="accent2">
              <a:lumMod val="20000"/>
              <a:lumOff val="80000"/>
            </a:schemeClr>
          </a:solidFill>
        </p:spPr>
        <p:txBody>
          <a:bodyPr>
            <a:normAutofit/>
          </a:bodyPr>
          <a:lstStyle/>
          <a:p>
            <a:pPr>
              <a:lnSpc>
                <a:spcPct val="200000"/>
              </a:lnSpc>
            </a:pPr>
            <a:r>
              <a:rPr lang="en-GB" b="1" dirty="0">
                <a:latin typeface="Times New Roman" panose="02020603050405020304" pitchFamily="18" charset="0"/>
                <a:cs typeface="Times New Roman" panose="02020603050405020304" pitchFamily="18" charset="0"/>
              </a:rPr>
              <a:t>3.1.1 Definition: </a:t>
            </a:r>
            <a:r>
              <a:rPr lang="en-GB" dirty="0">
                <a:latin typeface="Times New Roman" panose="02020603050405020304" pitchFamily="18" charset="0"/>
                <a:cs typeface="Times New Roman" panose="02020603050405020304" pitchFamily="18" charset="0"/>
              </a:rPr>
              <a:t>Fully concentrating, understanding, responding (Cohn, 2009).</a:t>
            </a:r>
          </a:p>
          <a:p>
            <a:pPr>
              <a:lnSpc>
                <a:spcPct val="200000"/>
              </a:lnSpc>
            </a:pPr>
            <a:r>
              <a:rPr lang="en-GB" b="1" dirty="0">
                <a:latin typeface="Times New Roman" panose="02020603050405020304" pitchFamily="18" charset="0"/>
                <a:cs typeface="Times New Roman" panose="02020603050405020304" pitchFamily="18" charset="0"/>
              </a:rPr>
              <a:t>3.1.2 Importance: </a:t>
            </a:r>
            <a:r>
              <a:rPr lang="en-GB" dirty="0">
                <a:latin typeface="Times New Roman" panose="02020603050405020304" pitchFamily="18" charset="0"/>
                <a:cs typeface="Times New Roman" panose="02020603050405020304" pitchFamily="18" charset="0"/>
              </a:rPr>
              <a:t>Builds trust, reduces misunderstanding </a:t>
            </a:r>
          </a:p>
          <a:p>
            <a:pPr>
              <a:lnSpc>
                <a:spcPct val="200000"/>
              </a:lnSpc>
            </a:pPr>
            <a:r>
              <a:rPr lang="en-GB" b="1" dirty="0">
                <a:latin typeface="Times New Roman" panose="02020603050405020304" pitchFamily="18" charset="0"/>
                <a:cs typeface="Times New Roman" panose="02020603050405020304" pitchFamily="18" charset="0"/>
              </a:rPr>
              <a:t>3.1.3 Techniques: </a:t>
            </a:r>
            <a:r>
              <a:rPr lang="en-GB" dirty="0">
                <a:latin typeface="Times New Roman" panose="02020603050405020304" pitchFamily="18" charset="0"/>
                <a:cs typeface="Times New Roman" panose="02020603050405020304" pitchFamily="18" charset="0"/>
              </a:rPr>
              <a:t>Paraphrasing, clarifying, non-verbal cues (Haut et al., 2023).</a:t>
            </a:r>
          </a:p>
          <a:p>
            <a:pPr>
              <a:lnSpc>
                <a:spcPct val="200000"/>
              </a:lnSpc>
            </a:pPr>
            <a:endParaRPr lang="en-GB" sz="1100" dirty="0">
              <a:latin typeface="Times New Roman" panose="02020603050405020304" pitchFamily="18" charset="0"/>
              <a:cs typeface="Times New Roman" panose="02020603050405020304" pitchFamily="18" charset="0"/>
            </a:endParaRPr>
          </a:p>
        </p:txBody>
      </p:sp>
      <p:pic>
        <p:nvPicPr>
          <p:cNvPr id="3074" name="Picture 2" descr="Eight Tips for Practicing Active Listening in the Classroom – TCEA  TechNotes Blog">
            <a:extLst>
              <a:ext uri="{FF2B5EF4-FFF2-40B4-BE49-F238E27FC236}">
                <a16:creationId xmlns:a16="http://schemas.microsoft.com/office/drawing/2014/main" id="{F05AD7A6-8BCC-63EC-5AA0-13FCA7E75B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3977" y="2739079"/>
            <a:ext cx="3768811" cy="3280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8021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04D38-D42E-B842-9E2A-C69B774164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E3FDAB-115E-CDC4-8975-1A8CBAB50B0D}"/>
              </a:ext>
            </a:extLst>
          </p:cNvPr>
          <p:cNvSpPr>
            <a:spLocks noGrp="1"/>
          </p:cNvSpPr>
          <p:nvPr>
            <p:ph type="title"/>
          </p:nvPr>
        </p:nvSpPr>
        <p:spPr>
          <a:xfrm>
            <a:off x="1400164" y="838200"/>
            <a:ext cx="6343672" cy="709865"/>
          </a:xfrm>
        </p:spPr>
        <p:txBody>
          <a:bodyPr/>
          <a:lstStyle/>
          <a:p>
            <a:pPr algn="ctr"/>
            <a:r>
              <a:rPr lang="en-GB" dirty="0"/>
              <a:t>3. Core communications Skills. 3.2 Coaching and Feedback</a:t>
            </a:r>
            <a:endParaRPr dirty="0"/>
          </a:p>
        </p:txBody>
      </p:sp>
      <p:sp>
        <p:nvSpPr>
          <p:cNvPr id="5" name="Content Placeholder 2">
            <a:extLst>
              <a:ext uri="{FF2B5EF4-FFF2-40B4-BE49-F238E27FC236}">
                <a16:creationId xmlns:a16="http://schemas.microsoft.com/office/drawing/2014/main" id="{0213C2B8-F041-B1BA-D408-B91E344D4785}"/>
              </a:ext>
            </a:extLst>
          </p:cNvPr>
          <p:cNvSpPr txBox="1">
            <a:spLocks/>
          </p:cNvSpPr>
          <p:nvPr/>
        </p:nvSpPr>
        <p:spPr>
          <a:xfrm>
            <a:off x="543696" y="2184400"/>
            <a:ext cx="4744995" cy="4673600"/>
          </a:xfrm>
          <a:prstGeom prst="rect">
            <a:avLst/>
          </a:prstGeom>
          <a:solidFill>
            <a:schemeClr val="accent4">
              <a:lumMod val="20000"/>
              <a:lumOff val="80000"/>
            </a:schemeClr>
          </a:solidFill>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nSpc>
                <a:spcPct val="150000"/>
              </a:lnSpc>
              <a:buFont typeface="Wingdings" pitchFamily="2" charset="2"/>
              <a:buChar char="Ø"/>
            </a:pPr>
            <a:r>
              <a:rPr lang="en-GB" sz="1600" b="1" dirty="0">
                <a:latin typeface="Times New Roman" panose="02020603050405020304" pitchFamily="18" charset="0"/>
                <a:cs typeface="Times New Roman" panose="02020603050405020304" pitchFamily="18" charset="0"/>
              </a:rPr>
              <a:t>3.2.1 Role of Communication in Coaching</a:t>
            </a:r>
          </a:p>
          <a:p>
            <a:pPr lvl="1">
              <a:lnSpc>
                <a:spcPct val="150000"/>
              </a:lnSpc>
              <a:buFont typeface="Wingdings" pitchFamily="2" charset="2"/>
              <a:buChar char="Ø"/>
            </a:pPr>
            <a:r>
              <a:rPr lang="en-GB" sz="1400" dirty="0">
                <a:latin typeface="Times New Roman" panose="02020603050405020304" pitchFamily="18" charset="0"/>
                <a:cs typeface="Times New Roman" panose="02020603050405020304" pitchFamily="18" charset="0"/>
              </a:rPr>
              <a:t>Effective coaching depends on two-way communication and feedback loops (Lin et al., 2024).</a:t>
            </a:r>
          </a:p>
          <a:p>
            <a:pPr>
              <a:lnSpc>
                <a:spcPct val="150000"/>
              </a:lnSpc>
              <a:buFont typeface="Wingdings" pitchFamily="2" charset="2"/>
              <a:buChar char="Ø"/>
            </a:pPr>
            <a:r>
              <a:rPr lang="en-GB" sz="1600" b="1" dirty="0">
                <a:latin typeface="Times New Roman" panose="02020603050405020304" pitchFamily="18" charset="0"/>
                <a:cs typeface="Times New Roman" panose="02020603050405020304" pitchFamily="18" charset="0"/>
              </a:rPr>
              <a:t>3.2.2 Coaching Models</a:t>
            </a:r>
          </a:p>
          <a:p>
            <a:pPr lvl="1">
              <a:lnSpc>
                <a:spcPct val="150000"/>
              </a:lnSpc>
              <a:buFont typeface="Wingdings" pitchFamily="2" charset="2"/>
              <a:buChar char="Ø"/>
            </a:pPr>
            <a:r>
              <a:rPr lang="en-GB" sz="1400" dirty="0">
                <a:latin typeface="Times New Roman" panose="02020603050405020304" pitchFamily="18" charset="0"/>
                <a:cs typeface="Times New Roman" panose="02020603050405020304" pitchFamily="18" charset="0"/>
              </a:rPr>
              <a:t>GROW Model (Goal, Reality, Options, Will) uses structured communication to support development</a:t>
            </a:r>
          </a:p>
          <a:p>
            <a:pPr>
              <a:lnSpc>
                <a:spcPct val="150000"/>
              </a:lnSpc>
              <a:buFont typeface="Wingdings" pitchFamily="2" charset="2"/>
              <a:buChar char="Ø"/>
            </a:pPr>
            <a:r>
              <a:rPr lang="en-GB" sz="1600" b="1" dirty="0">
                <a:latin typeface="Times New Roman" panose="02020603050405020304" pitchFamily="18" charset="0"/>
                <a:cs typeface="Times New Roman" panose="02020603050405020304" pitchFamily="18" charset="0"/>
              </a:rPr>
              <a:t>3.3.3 Feedback Delivery Techniques</a:t>
            </a:r>
          </a:p>
          <a:p>
            <a:pPr lvl="1">
              <a:lnSpc>
                <a:spcPct val="150000"/>
              </a:lnSpc>
              <a:buFont typeface="Wingdings" pitchFamily="2" charset="2"/>
              <a:buChar char="Ø"/>
            </a:pPr>
            <a:r>
              <a:rPr lang="en-GB" sz="1400" dirty="0">
                <a:latin typeface="Times New Roman" panose="02020603050405020304" pitchFamily="18" charset="0"/>
                <a:cs typeface="Times New Roman" panose="02020603050405020304" pitchFamily="18" charset="0"/>
              </a:rPr>
              <a:t>Constructive feedback is specific, timely, and tied to </a:t>
            </a:r>
            <a:r>
              <a:rPr lang="en-GB" sz="1400" dirty="0" err="1">
                <a:latin typeface="Times New Roman" panose="02020603050405020304" pitchFamily="18" charset="0"/>
                <a:cs typeface="Times New Roman" panose="02020603050405020304" pitchFamily="18" charset="0"/>
              </a:rPr>
              <a:t>behavior</a:t>
            </a:r>
            <a:r>
              <a:rPr lang="en-GB" sz="1400" dirty="0">
                <a:latin typeface="Times New Roman" panose="02020603050405020304" pitchFamily="18" charset="0"/>
                <a:cs typeface="Times New Roman" panose="02020603050405020304" pitchFamily="18" charset="0"/>
              </a:rPr>
              <a:t>.</a:t>
            </a:r>
          </a:p>
          <a:p>
            <a:pPr>
              <a:lnSpc>
                <a:spcPct val="150000"/>
              </a:lnSpc>
              <a:buFont typeface="Wingdings" pitchFamily="2" charset="2"/>
              <a:buChar char="Ø"/>
            </a:pPr>
            <a:r>
              <a:rPr lang="en-GB" sz="1600" b="1" dirty="0">
                <a:latin typeface="Times New Roman" panose="02020603050405020304" pitchFamily="18" charset="0"/>
                <a:cs typeface="Times New Roman" panose="02020603050405020304" pitchFamily="18" charset="0"/>
              </a:rPr>
              <a:t>3.3.4 Coaching in Team Development</a:t>
            </a:r>
          </a:p>
          <a:p>
            <a:pPr lvl="1">
              <a:lnSpc>
                <a:spcPct val="150000"/>
              </a:lnSpc>
              <a:buFont typeface="Wingdings" pitchFamily="2" charset="2"/>
              <a:buChar char="Ø"/>
            </a:pPr>
            <a:r>
              <a:rPr lang="en-GB" sz="1400" dirty="0">
                <a:latin typeface="Times New Roman" panose="02020603050405020304" pitchFamily="18" charset="0"/>
                <a:cs typeface="Times New Roman" panose="02020603050405020304" pitchFamily="18" charset="0"/>
              </a:rPr>
              <a:t>Supports goal alignment and conflict prevention (</a:t>
            </a:r>
            <a:r>
              <a:rPr lang="en-GB" sz="1400" dirty="0" err="1">
                <a:latin typeface="Times New Roman" panose="02020603050405020304" pitchFamily="18" charset="0"/>
                <a:cs typeface="Times New Roman" panose="02020603050405020304" pitchFamily="18" charset="0"/>
              </a:rPr>
              <a:t>Musheke</a:t>
            </a:r>
            <a:r>
              <a:rPr lang="en-GB" sz="1400" dirty="0">
                <a:latin typeface="Times New Roman" panose="02020603050405020304" pitchFamily="18" charset="0"/>
                <a:cs typeface="Times New Roman" panose="02020603050405020304" pitchFamily="18" charset="0"/>
              </a:rPr>
              <a:t> and Phiri, 2021).</a:t>
            </a:r>
          </a:p>
        </p:txBody>
      </p:sp>
      <p:pic>
        <p:nvPicPr>
          <p:cNvPr id="2050" name="Picture 2" descr="Feedback vs. Coaching: A Practical ...">
            <a:extLst>
              <a:ext uri="{FF2B5EF4-FFF2-40B4-BE49-F238E27FC236}">
                <a16:creationId xmlns:a16="http://schemas.microsoft.com/office/drawing/2014/main" id="{EA0AA87A-757C-8C87-BCE1-CC831D600B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972" y="3253260"/>
            <a:ext cx="3707027"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119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4. </a:t>
            </a:r>
            <a:r>
              <a:rPr dirty="0"/>
              <a:t>Real-Life Examples of Effective Communication</a:t>
            </a:r>
          </a:p>
        </p:txBody>
      </p:sp>
      <p:sp>
        <p:nvSpPr>
          <p:cNvPr id="3" name="Content Placeholder 2"/>
          <p:cNvSpPr>
            <a:spLocks noGrp="1"/>
          </p:cNvSpPr>
          <p:nvPr>
            <p:ph idx="1"/>
          </p:nvPr>
        </p:nvSpPr>
        <p:spPr>
          <a:xfrm>
            <a:off x="530748" y="2143210"/>
            <a:ext cx="4795013" cy="4714789"/>
          </a:xfrm>
        </p:spPr>
        <p:txBody>
          <a:bodyPr>
            <a:normAutofit fontScale="92500" lnSpcReduction="20000"/>
          </a:bodyPr>
          <a:lstStyle/>
          <a:p>
            <a:pPr algn="just">
              <a:lnSpc>
                <a:spcPct val="150000"/>
              </a:lnSpc>
            </a:pPr>
            <a:r>
              <a:rPr dirty="0">
                <a:latin typeface="Times New Roman" panose="02020603050405020304" pitchFamily="18" charset="0"/>
                <a:cs typeface="Times New Roman" panose="02020603050405020304" pitchFamily="18" charset="0"/>
              </a:rPr>
              <a:t>Google's Open Communication Culture: Encourages feedback through open forums and all-hands meetings.</a:t>
            </a:r>
          </a:p>
          <a:p>
            <a:pPr algn="just">
              <a:lnSpc>
                <a:spcPct val="150000"/>
              </a:lnSpc>
            </a:pPr>
            <a:r>
              <a:rPr dirty="0">
                <a:latin typeface="Times New Roman" panose="02020603050405020304" pitchFamily="18" charset="0"/>
                <a:cs typeface="Times New Roman" panose="02020603050405020304" pitchFamily="18" charset="0"/>
              </a:rPr>
              <a:t>Amazon’s Customer-Centric Approach: Uses clear, structured communication in customer service and operations.</a:t>
            </a:r>
          </a:p>
          <a:p>
            <a:pPr algn="just">
              <a:lnSpc>
                <a:spcPct val="150000"/>
              </a:lnSpc>
            </a:pPr>
            <a:r>
              <a:rPr dirty="0">
                <a:latin typeface="Times New Roman" panose="02020603050405020304" pitchFamily="18" charset="0"/>
                <a:cs typeface="Times New Roman" panose="02020603050405020304" pitchFamily="18" charset="0"/>
              </a:rPr>
              <a:t>Barack Obama’s Public Speaking: Known for clarity, engagement, and emotional connection in speeches.</a:t>
            </a:r>
          </a:p>
          <a:p>
            <a:pPr algn="just">
              <a:lnSpc>
                <a:spcPct val="150000"/>
              </a:lnSpc>
            </a:pPr>
            <a:r>
              <a:rPr dirty="0">
                <a:latin typeface="Times New Roman" panose="02020603050405020304" pitchFamily="18" charset="0"/>
                <a:cs typeface="Times New Roman" panose="02020603050405020304" pitchFamily="18" charset="0"/>
              </a:rPr>
              <a:t>Crisis Communication in Airlines: Companies like Southwest Airlines use transparent, timely messaging to handle crises.</a:t>
            </a:r>
          </a:p>
        </p:txBody>
      </p:sp>
      <p:pic>
        <p:nvPicPr>
          <p:cNvPr id="1026" name="Picture 2" descr="An engaging image representing effective communication in real-life scenarios. The image features a diverse team in a modern office setting, engaged in an open discussion with a leader facilitating the conversation. A whiteboard in the background displays key communication principles. The environment is dynamic, showcasing teamwork, attentive listening, and collaboration. The atmosphere is professional and inclusive, emphasizing the power of clear and effective communication.">
            <a:extLst>
              <a:ext uri="{FF2B5EF4-FFF2-40B4-BE49-F238E27FC236}">
                <a16:creationId xmlns:a16="http://schemas.microsoft.com/office/drawing/2014/main" id="{243E4B83-1F4F-9BBC-4288-6013C8BBE4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5761" y="2508422"/>
            <a:ext cx="3632886" cy="363288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5. </a:t>
            </a:r>
            <a:r>
              <a:rPr dirty="0"/>
              <a:t>References</a:t>
            </a:r>
          </a:p>
        </p:txBody>
      </p:sp>
      <p:sp>
        <p:nvSpPr>
          <p:cNvPr id="3" name="Content Placeholder 2"/>
          <p:cNvSpPr>
            <a:spLocks noGrp="1"/>
          </p:cNvSpPr>
          <p:nvPr>
            <p:ph idx="1"/>
          </p:nvPr>
        </p:nvSpPr>
        <p:spPr>
          <a:xfrm>
            <a:off x="629603" y="2242064"/>
            <a:ext cx="7772992" cy="4319373"/>
          </a:xfrm>
        </p:spPr>
        <p:txBody>
          <a:bodyPr>
            <a:normAutofit fontScale="85000" lnSpcReduction="10000"/>
          </a:bodyPr>
          <a:lstStyle/>
          <a:p>
            <a:r>
              <a:rPr dirty="0"/>
              <a:t>Cohn, K.H., 2009. Developing Effective Communication Skills. Journal of Oncology Practice, 5(5), pp.271-273.</a:t>
            </a:r>
          </a:p>
          <a:p>
            <a:r>
              <a:rPr dirty="0"/>
              <a:t>Ernst, F.H. Jr., 2006. Handbook of Listening: Transactional Analysis of the Listening Activity. Vallejo, CA: Franklin H. Ernst Jr., M.D.</a:t>
            </a:r>
          </a:p>
          <a:p>
            <a:r>
              <a:rPr dirty="0"/>
              <a:t>Haut, K., et al., 2023. Validating a Virtual Human and Automated Feedback System. </a:t>
            </a:r>
            <a:r>
              <a:rPr dirty="0" err="1"/>
              <a:t>arXiv</a:t>
            </a:r>
            <a:r>
              <a:rPr dirty="0"/>
              <a:t> preprint arXiv:2306.15213.</a:t>
            </a:r>
          </a:p>
          <a:p>
            <a:r>
              <a:rPr dirty="0" err="1"/>
              <a:t>Karpman</a:t>
            </a:r>
            <a:r>
              <a:rPr dirty="0"/>
              <a:t>, S.B., 2012. Listening, Learning, and Accountability. Transactional Analysis Journal, 42(1), pp.71-85.</a:t>
            </a:r>
          </a:p>
          <a:p>
            <a:r>
              <a:rPr dirty="0" err="1"/>
              <a:t>Karpman</a:t>
            </a:r>
            <a:r>
              <a:rPr dirty="0"/>
              <a:t>, S.B., 2019. Collected Papers in Transactional Analysis. San Francisco: Drama Triangle Publications.</a:t>
            </a:r>
          </a:p>
          <a:p>
            <a:r>
              <a:rPr dirty="0"/>
              <a:t>Lin, I.W., et al., 2024. IMBUE: Improving Interpersonal Effectiveness. </a:t>
            </a:r>
            <a:r>
              <a:rPr dirty="0" err="1"/>
              <a:t>arXiv</a:t>
            </a:r>
            <a:r>
              <a:rPr dirty="0"/>
              <a:t> preprint arXiv:2402.12556.</a:t>
            </a:r>
          </a:p>
          <a:p>
            <a:r>
              <a:rPr dirty="0" err="1"/>
              <a:t>Musheke</a:t>
            </a:r>
            <a:r>
              <a:rPr dirty="0"/>
              <a:t>, M.M. and Phiri, J., 2021. The Effects of Effective Communication. Open Journal of Business and Management, 9(2), pp.659-671.</a:t>
            </a:r>
          </a:p>
          <a:p>
            <a:r>
              <a:rPr dirty="0"/>
              <a:t>Zhao, R., et al., 2017. Semi-Automated Online Training Module. </a:t>
            </a:r>
            <a:r>
              <a:rPr dirty="0" err="1"/>
              <a:t>arXiv</a:t>
            </a:r>
            <a:r>
              <a:rPr dirty="0"/>
              <a:t> preprint arXiv:1704.08735.</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0</TotalTime>
  <Words>1406</Words>
  <Application>Microsoft Office PowerPoint</Application>
  <PresentationFormat>On-screen Show (4:3)</PresentationFormat>
  <Paragraphs>71</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Effective Communication Skills: Enhancing Team Performance through Listening, Coaching and Transactional Analysis</vt:lpstr>
      <vt:lpstr>Presentation Overview</vt:lpstr>
      <vt:lpstr>1. Defining Effective Communication </vt:lpstr>
      <vt:lpstr>2. Communication Models (2.1 Transactional Analysis)</vt:lpstr>
      <vt:lpstr>2. Communication Models (2.2Drama Triangle)</vt:lpstr>
      <vt:lpstr>3. Core communications Skills. 3.1Active Listening</vt:lpstr>
      <vt:lpstr>3. Core communications Skills. 3.2 Coaching and Feedback</vt:lpstr>
      <vt:lpstr>4. Real-Life Examples of Effective Communication</vt:lpstr>
      <vt:lpstr>5.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4</cp:revision>
  <dcterms:created xsi:type="dcterms:W3CDTF">2025-03-19T13:04:20Z</dcterms:created>
  <dcterms:modified xsi:type="dcterms:W3CDTF">2025-03-24T17:03:10Z</dcterms:modified>
  <cp:category/>
</cp:coreProperties>
</file>