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0" r:id="rId4"/>
  </p:sldMasterIdLst>
  <p:notesMasterIdLst>
    <p:notesMasterId r:id="rId38"/>
  </p:notesMasterIdLst>
  <p:sldIdLst>
    <p:sldId id="383" r:id="rId5"/>
    <p:sldId id="385" r:id="rId6"/>
    <p:sldId id="396" r:id="rId7"/>
    <p:sldId id="386" r:id="rId8"/>
    <p:sldId id="387" r:id="rId9"/>
    <p:sldId id="388" r:id="rId10"/>
    <p:sldId id="389" r:id="rId11"/>
    <p:sldId id="391" r:id="rId12"/>
    <p:sldId id="269" r:id="rId13"/>
    <p:sldId id="270" r:id="rId14"/>
    <p:sldId id="259" r:id="rId15"/>
    <p:sldId id="262" r:id="rId16"/>
    <p:sldId id="392" r:id="rId17"/>
    <p:sldId id="261" r:id="rId18"/>
    <p:sldId id="271" r:id="rId19"/>
    <p:sldId id="260" r:id="rId20"/>
    <p:sldId id="272" r:id="rId21"/>
    <p:sldId id="379" r:id="rId22"/>
    <p:sldId id="265" r:id="rId23"/>
    <p:sldId id="266" r:id="rId24"/>
    <p:sldId id="283" r:id="rId25"/>
    <p:sldId id="280" r:id="rId26"/>
    <p:sldId id="279" r:id="rId27"/>
    <p:sldId id="281" r:id="rId28"/>
    <p:sldId id="275" r:id="rId29"/>
    <p:sldId id="267" r:id="rId30"/>
    <p:sldId id="377" r:id="rId31"/>
    <p:sldId id="282" r:id="rId32"/>
    <p:sldId id="285" r:id="rId33"/>
    <p:sldId id="286" r:id="rId34"/>
    <p:sldId id="393" r:id="rId35"/>
    <p:sldId id="394" r:id="rId36"/>
    <p:sldId id="395"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33670B-4E98-49B5-9D25-0C48FA131C5C}" v="5" dt="2024-03-19T13:17:05.6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385" autoAdjust="0"/>
    <p:restoredTop sz="94660"/>
  </p:normalViewPr>
  <p:slideViewPr>
    <p:cSldViewPr snapToGrid="0">
      <p:cViewPr varScale="1">
        <p:scale>
          <a:sx n="103" d="100"/>
          <a:sy n="103" d="100"/>
        </p:scale>
        <p:origin x="312"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yne Obonyo" userId="9d8a9f74-2655-4960-a0b5-6ed99d900ceb" providerId="ADAL" clId="{8333670B-4E98-49B5-9D25-0C48FA131C5C}"/>
    <pc:docChg chg="custSel addSld modSld">
      <pc:chgData name="Carolyne Obonyo" userId="9d8a9f74-2655-4960-a0b5-6ed99d900ceb" providerId="ADAL" clId="{8333670B-4E98-49B5-9D25-0C48FA131C5C}" dt="2024-03-19T13:17:06.219" v="151" actId="962"/>
      <pc:docMkLst>
        <pc:docMk/>
      </pc:docMkLst>
      <pc:sldChg chg="addSp delSp modSp mod">
        <pc:chgData name="Carolyne Obonyo" userId="9d8a9f74-2655-4960-a0b5-6ed99d900ceb" providerId="ADAL" clId="{8333670B-4E98-49B5-9D25-0C48FA131C5C}" dt="2024-03-19T13:01:03.308" v="33" actId="14100"/>
        <pc:sldMkLst>
          <pc:docMk/>
          <pc:sldMk cId="4055867358" sldId="285"/>
        </pc:sldMkLst>
        <pc:spChg chg="mod">
          <ac:chgData name="Carolyne Obonyo" userId="9d8a9f74-2655-4960-a0b5-6ed99d900ceb" providerId="ADAL" clId="{8333670B-4E98-49B5-9D25-0C48FA131C5C}" dt="2024-03-19T13:00:19.940" v="26" actId="1035"/>
          <ac:spMkLst>
            <pc:docMk/>
            <pc:sldMk cId="4055867358" sldId="285"/>
            <ac:spMk id="3" creationId="{965249CD-D661-330C-87A5-1879CC3B2E62}"/>
          </ac:spMkLst>
        </pc:spChg>
        <pc:spChg chg="del">
          <ac:chgData name="Carolyne Obonyo" userId="9d8a9f74-2655-4960-a0b5-6ed99d900ceb" providerId="ADAL" clId="{8333670B-4E98-49B5-9D25-0C48FA131C5C}" dt="2024-03-19T13:00:15.265" v="0" actId="478"/>
          <ac:spMkLst>
            <pc:docMk/>
            <pc:sldMk cId="4055867358" sldId="285"/>
            <ac:spMk id="4" creationId="{FC68A169-C2C6-B29D-2FE2-7EB77065AEC9}"/>
          </ac:spMkLst>
        </pc:spChg>
        <pc:spChg chg="add del mod">
          <ac:chgData name="Carolyne Obonyo" userId="9d8a9f74-2655-4960-a0b5-6ed99d900ceb" providerId="ADAL" clId="{8333670B-4E98-49B5-9D25-0C48FA131C5C}" dt="2024-03-19T13:00:49.913" v="27" actId="931"/>
          <ac:spMkLst>
            <pc:docMk/>
            <pc:sldMk cId="4055867358" sldId="285"/>
            <ac:spMk id="5" creationId="{5DD427CC-984A-1901-25F0-258013540ECB}"/>
          </ac:spMkLst>
        </pc:spChg>
        <pc:picChg chg="add mod">
          <ac:chgData name="Carolyne Obonyo" userId="9d8a9f74-2655-4960-a0b5-6ed99d900ceb" providerId="ADAL" clId="{8333670B-4E98-49B5-9D25-0C48FA131C5C}" dt="2024-03-19T13:01:03.308" v="33" actId="14100"/>
          <ac:picMkLst>
            <pc:docMk/>
            <pc:sldMk cId="4055867358" sldId="285"/>
            <ac:picMk id="7" creationId="{434BEA89-2D88-9133-1B6A-664CDF4D7ACD}"/>
          </ac:picMkLst>
        </pc:picChg>
      </pc:sldChg>
      <pc:sldChg chg="addSp delSp modSp add mod">
        <pc:chgData name="Carolyne Obonyo" userId="9d8a9f74-2655-4960-a0b5-6ed99d900ceb" providerId="ADAL" clId="{8333670B-4E98-49B5-9D25-0C48FA131C5C}" dt="2024-03-19T13:03:16.678" v="119" actId="120"/>
        <pc:sldMkLst>
          <pc:docMk/>
          <pc:sldMk cId="2834965528" sldId="393"/>
        </pc:sldMkLst>
        <pc:spChg chg="mod">
          <ac:chgData name="Carolyne Obonyo" userId="9d8a9f74-2655-4960-a0b5-6ed99d900ceb" providerId="ADAL" clId="{8333670B-4E98-49B5-9D25-0C48FA131C5C}" dt="2024-03-19T13:03:16.678" v="119" actId="120"/>
          <ac:spMkLst>
            <pc:docMk/>
            <pc:sldMk cId="2834965528" sldId="393"/>
            <ac:spMk id="2" creationId="{AF197A8F-2576-13A7-0844-942A449E3031}"/>
          </ac:spMkLst>
        </pc:spChg>
        <pc:spChg chg="del">
          <ac:chgData name="Carolyne Obonyo" userId="9d8a9f74-2655-4960-a0b5-6ed99d900ceb" providerId="ADAL" clId="{8333670B-4E98-49B5-9D25-0C48FA131C5C}" dt="2024-03-19T13:01:55.533" v="95" actId="478"/>
          <ac:spMkLst>
            <pc:docMk/>
            <pc:sldMk cId="2834965528" sldId="393"/>
            <ac:spMk id="3" creationId="{66004457-AEF0-2CCA-CA80-BDB8FB06192D}"/>
          </ac:spMkLst>
        </pc:spChg>
        <pc:spChg chg="add del mod">
          <ac:chgData name="Carolyne Obonyo" userId="9d8a9f74-2655-4960-a0b5-6ed99d900ceb" providerId="ADAL" clId="{8333670B-4E98-49B5-9D25-0C48FA131C5C}" dt="2024-03-19T13:02:46.753" v="96" actId="931"/>
          <ac:spMkLst>
            <pc:docMk/>
            <pc:sldMk cId="2834965528" sldId="393"/>
            <ac:spMk id="5" creationId="{499CDE3B-4095-4579-C418-E4DAC87C495C}"/>
          </ac:spMkLst>
        </pc:spChg>
        <pc:picChg chg="add mod">
          <ac:chgData name="Carolyne Obonyo" userId="9d8a9f74-2655-4960-a0b5-6ed99d900ceb" providerId="ADAL" clId="{8333670B-4E98-49B5-9D25-0C48FA131C5C}" dt="2024-03-19T13:03:03.653" v="117" actId="14100"/>
          <ac:picMkLst>
            <pc:docMk/>
            <pc:sldMk cId="2834965528" sldId="393"/>
            <ac:picMk id="7" creationId="{C3422598-6515-A738-EFB6-8F5A57F00073}"/>
          </ac:picMkLst>
        </pc:picChg>
      </pc:sldChg>
      <pc:sldChg chg="addSp delSp modSp add mod">
        <pc:chgData name="Carolyne Obonyo" userId="9d8a9f74-2655-4960-a0b5-6ed99d900ceb" providerId="ADAL" clId="{8333670B-4E98-49B5-9D25-0C48FA131C5C}" dt="2024-03-19T13:05:05.510" v="128" actId="14100"/>
        <pc:sldMkLst>
          <pc:docMk/>
          <pc:sldMk cId="1497282901" sldId="394"/>
        </pc:sldMkLst>
        <pc:spChg chg="add del mod">
          <ac:chgData name="Carolyne Obonyo" userId="9d8a9f74-2655-4960-a0b5-6ed99d900ceb" providerId="ADAL" clId="{8333670B-4E98-49B5-9D25-0C48FA131C5C}" dt="2024-03-19T13:04:55.484" v="122" actId="931"/>
          <ac:spMkLst>
            <pc:docMk/>
            <pc:sldMk cId="1497282901" sldId="394"/>
            <ac:spMk id="4" creationId="{9DCAF66F-0415-4675-F40A-ED0B1C777288}"/>
          </ac:spMkLst>
        </pc:spChg>
        <pc:picChg chg="add mod">
          <ac:chgData name="Carolyne Obonyo" userId="9d8a9f74-2655-4960-a0b5-6ed99d900ceb" providerId="ADAL" clId="{8333670B-4E98-49B5-9D25-0C48FA131C5C}" dt="2024-03-19T13:05:05.510" v="128" actId="14100"/>
          <ac:picMkLst>
            <pc:docMk/>
            <pc:sldMk cId="1497282901" sldId="394"/>
            <ac:picMk id="6" creationId="{1AA5EC7D-F004-7C14-431C-902E78B8C3F8}"/>
          </ac:picMkLst>
        </pc:picChg>
        <pc:picChg chg="del">
          <ac:chgData name="Carolyne Obonyo" userId="9d8a9f74-2655-4960-a0b5-6ed99d900ceb" providerId="ADAL" clId="{8333670B-4E98-49B5-9D25-0C48FA131C5C}" dt="2024-03-19T13:04:04.037" v="121" actId="478"/>
          <ac:picMkLst>
            <pc:docMk/>
            <pc:sldMk cId="1497282901" sldId="394"/>
            <ac:picMk id="7" creationId="{A96BA866-7E95-1C79-2F94-26162196F88A}"/>
          </ac:picMkLst>
        </pc:picChg>
      </pc:sldChg>
      <pc:sldChg chg="addSp delSp modSp add mod">
        <pc:chgData name="Carolyne Obonyo" userId="9d8a9f74-2655-4960-a0b5-6ed99d900ceb" providerId="ADAL" clId="{8333670B-4E98-49B5-9D25-0C48FA131C5C}" dt="2024-03-19T13:06:45.296" v="139" actId="14100"/>
        <pc:sldMkLst>
          <pc:docMk/>
          <pc:sldMk cId="2319471098" sldId="395"/>
        </pc:sldMkLst>
        <pc:spChg chg="del">
          <ac:chgData name="Carolyne Obonyo" userId="9d8a9f74-2655-4960-a0b5-6ed99d900ceb" providerId="ADAL" clId="{8333670B-4E98-49B5-9D25-0C48FA131C5C}" dt="2024-03-19T13:06:35.592" v="134" actId="478"/>
          <ac:spMkLst>
            <pc:docMk/>
            <pc:sldMk cId="2319471098" sldId="395"/>
            <ac:spMk id="2" creationId="{C32D5EBD-0F29-F94D-EFF3-296985EC421B}"/>
          </ac:spMkLst>
        </pc:spChg>
        <pc:spChg chg="add del mod">
          <ac:chgData name="Carolyne Obonyo" userId="9d8a9f74-2655-4960-a0b5-6ed99d900ceb" providerId="ADAL" clId="{8333670B-4E98-49B5-9D25-0C48FA131C5C}" dt="2024-03-19T13:06:32.450" v="131" actId="931"/>
          <ac:spMkLst>
            <pc:docMk/>
            <pc:sldMk cId="2319471098" sldId="395"/>
            <ac:spMk id="4" creationId="{3C150969-B843-CD01-E771-0910E98E071A}"/>
          </ac:spMkLst>
        </pc:spChg>
        <pc:spChg chg="add del mod">
          <ac:chgData name="Carolyne Obonyo" userId="9d8a9f74-2655-4960-a0b5-6ed99d900ceb" providerId="ADAL" clId="{8333670B-4E98-49B5-9D25-0C48FA131C5C}" dt="2024-03-19T13:06:37.730" v="135" actId="478"/>
          <ac:spMkLst>
            <pc:docMk/>
            <pc:sldMk cId="2319471098" sldId="395"/>
            <ac:spMk id="9" creationId="{F4155B46-AF7C-0DBD-4880-45A169527C81}"/>
          </ac:spMkLst>
        </pc:spChg>
        <pc:picChg chg="del">
          <ac:chgData name="Carolyne Obonyo" userId="9d8a9f74-2655-4960-a0b5-6ed99d900ceb" providerId="ADAL" clId="{8333670B-4E98-49B5-9D25-0C48FA131C5C}" dt="2024-03-19T13:06:25.045" v="130" actId="478"/>
          <ac:picMkLst>
            <pc:docMk/>
            <pc:sldMk cId="2319471098" sldId="395"/>
            <ac:picMk id="6" creationId="{7B8AAC16-8452-0761-5F27-928612987D63}"/>
          </ac:picMkLst>
        </pc:picChg>
        <pc:picChg chg="add mod">
          <ac:chgData name="Carolyne Obonyo" userId="9d8a9f74-2655-4960-a0b5-6ed99d900ceb" providerId="ADAL" clId="{8333670B-4E98-49B5-9D25-0C48FA131C5C}" dt="2024-03-19T13:06:45.296" v="139" actId="14100"/>
          <ac:picMkLst>
            <pc:docMk/>
            <pc:sldMk cId="2319471098" sldId="395"/>
            <ac:picMk id="7" creationId="{A62A064B-CEC0-DFF1-FB1F-5968CBD06C95}"/>
          </ac:picMkLst>
        </pc:picChg>
      </pc:sldChg>
      <pc:sldChg chg="addSp delSp modSp add mod">
        <pc:chgData name="Carolyne Obonyo" userId="9d8a9f74-2655-4960-a0b5-6ed99d900ceb" providerId="ADAL" clId="{8333670B-4E98-49B5-9D25-0C48FA131C5C}" dt="2024-03-19T13:17:06.219" v="151" actId="962"/>
        <pc:sldMkLst>
          <pc:docMk/>
          <pc:sldMk cId="3631621984" sldId="396"/>
        </pc:sldMkLst>
        <pc:spChg chg="del mod">
          <ac:chgData name="Carolyne Obonyo" userId="9d8a9f74-2655-4960-a0b5-6ed99d900ceb" providerId="ADAL" clId="{8333670B-4E98-49B5-9D25-0C48FA131C5C}" dt="2024-03-19T13:16:20.598" v="144" actId="478"/>
          <ac:spMkLst>
            <pc:docMk/>
            <pc:sldMk cId="3631621984" sldId="396"/>
            <ac:spMk id="2" creationId="{1087460D-F2AB-F644-0CBA-624CF42D114D}"/>
          </ac:spMkLst>
        </pc:spChg>
        <pc:spChg chg="del">
          <ac:chgData name="Carolyne Obonyo" userId="9d8a9f74-2655-4960-a0b5-6ed99d900ceb" providerId="ADAL" clId="{8333670B-4E98-49B5-9D25-0C48FA131C5C}" dt="2024-03-19T13:16:12.661" v="142" actId="478"/>
          <ac:spMkLst>
            <pc:docMk/>
            <pc:sldMk cId="3631621984" sldId="396"/>
            <ac:spMk id="3" creationId="{B2D3AAEE-191A-7752-E026-9A1437442174}"/>
          </ac:spMkLst>
        </pc:spChg>
        <pc:spChg chg="del">
          <ac:chgData name="Carolyne Obonyo" userId="9d8a9f74-2655-4960-a0b5-6ed99d900ceb" providerId="ADAL" clId="{8333670B-4E98-49B5-9D25-0C48FA131C5C}" dt="2024-03-19T13:16:26.941" v="147" actId="478"/>
          <ac:spMkLst>
            <pc:docMk/>
            <pc:sldMk cId="3631621984" sldId="396"/>
            <ac:spMk id="5" creationId="{1D40D090-628C-8CD3-0D2F-731E8480D0A4}"/>
          </ac:spMkLst>
        </pc:spChg>
        <pc:spChg chg="del">
          <ac:chgData name="Carolyne Obonyo" userId="9d8a9f74-2655-4960-a0b5-6ed99d900ceb" providerId="ADAL" clId="{8333670B-4E98-49B5-9D25-0C48FA131C5C}" dt="2024-03-19T13:16:28.757" v="148" actId="478"/>
          <ac:spMkLst>
            <pc:docMk/>
            <pc:sldMk cId="3631621984" sldId="396"/>
            <ac:spMk id="6" creationId="{33D2A1A2-8F84-2E18-5536-484D8282ED4B}"/>
          </ac:spMkLst>
        </pc:spChg>
        <pc:spChg chg="del">
          <ac:chgData name="Carolyne Obonyo" userId="9d8a9f74-2655-4960-a0b5-6ed99d900ceb" providerId="ADAL" clId="{8333670B-4E98-49B5-9D25-0C48FA131C5C}" dt="2024-03-19T13:16:25.242" v="146" actId="478"/>
          <ac:spMkLst>
            <pc:docMk/>
            <pc:sldMk cId="3631621984" sldId="396"/>
            <ac:spMk id="7" creationId="{8A2074EB-E0DB-37DA-FED3-B0999306DAB5}"/>
          </ac:spMkLst>
        </pc:spChg>
        <pc:spChg chg="add del mod">
          <ac:chgData name="Carolyne Obonyo" userId="9d8a9f74-2655-4960-a0b5-6ed99d900ceb" providerId="ADAL" clId="{8333670B-4E98-49B5-9D25-0C48FA131C5C}" dt="2024-03-19T13:16:23.187" v="145" actId="478"/>
          <ac:spMkLst>
            <pc:docMk/>
            <pc:sldMk cId="3631621984" sldId="396"/>
            <ac:spMk id="9" creationId="{9A13B0C4-A6FD-2982-9A40-B5FB0C87AC09}"/>
          </ac:spMkLst>
        </pc:spChg>
        <pc:picChg chg="del">
          <ac:chgData name="Carolyne Obonyo" userId="9d8a9f74-2655-4960-a0b5-6ed99d900ceb" providerId="ADAL" clId="{8333670B-4E98-49B5-9D25-0C48FA131C5C}" dt="2024-03-19T13:16:09.115" v="141" actId="478"/>
          <ac:picMkLst>
            <pc:docMk/>
            <pc:sldMk cId="3631621984" sldId="396"/>
            <ac:picMk id="4" creationId="{F8CD1FE9-2F33-1B2D-30F6-BC243477552B}"/>
          </ac:picMkLst>
        </pc:picChg>
        <pc:picChg chg="add mod">
          <ac:chgData name="Carolyne Obonyo" userId="9d8a9f74-2655-4960-a0b5-6ed99d900ceb" providerId="ADAL" clId="{8333670B-4E98-49B5-9D25-0C48FA131C5C}" dt="2024-03-19T13:17:06.219" v="151" actId="962"/>
          <ac:picMkLst>
            <pc:docMk/>
            <pc:sldMk cId="3631621984" sldId="396"/>
            <ac:picMk id="11" creationId="{8D6A92DF-61EB-8691-C1E8-44DE368D89C9}"/>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ata3.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image" Target="../media/image29.png"/></Relationships>
</file>

<file path=ppt/diagrams/_rels/data4.xml.rels><?xml version="1.0" encoding="UTF-8" standalone="yes"?>
<Relationships xmlns="http://schemas.openxmlformats.org/package/2006/relationships"><Relationship Id="rId2" Type="http://schemas.openxmlformats.org/officeDocument/2006/relationships/image" Target="../media/image33.svg"/><Relationship Id="rId1" Type="http://schemas.openxmlformats.org/officeDocument/2006/relationships/image" Target="../media/image3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3.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image" Target="../media/image29.png"/></Relationships>
</file>

<file path=ppt/diagrams/_rels/drawing4.xml.rels><?xml version="1.0" encoding="UTF-8" standalone="yes"?>
<Relationships xmlns="http://schemas.openxmlformats.org/package/2006/relationships"><Relationship Id="rId2" Type="http://schemas.openxmlformats.org/officeDocument/2006/relationships/image" Target="../media/image33.svg"/><Relationship Id="rId1" Type="http://schemas.openxmlformats.org/officeDocument/2006/relationships/image" Target="../media/image3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8D00AF-E54C-4DF1-9627-EA5A6E13920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7A8BC00-7103-4569-BD40-382E586FABCA}">
      <dgm:prSet/>
      <dgm:spPr/>
      <dgm:t>
        <a:bodyPr/>
        <a:lstStyle/>
        <a:p>
          <a:pPr>
            <a:lnSpc>
              <a:spcPct val="100000"/>
            </a:lnSpc>
          </a:pPr>
          <a:r>
            <a:rPr lang="en-US" dirty="0"/>
            <a:t>*Emotional distress or psychological harm</a:t>
          </a:r>
        </a:p>
      </dgm:t>
    </dgm:pt>
    <dgm:pt modelId="{4CBB4807-F4CD-4584-84CF-7B69258D945E}" type="parTrans" cxnId="{01572150-8C4F-4D6D-868D-2C0F8812B009}">
      <dgm:prSet/>
      <dgm:spPr/>
      <dgm:t>
        <a:bodyPr/>
        <a:lstStyle/>
        <a:p>
          <a:endParaRPr lang="en-US"/>
        </a:p>
      </dgm:t>
    </dgm:pt>
    <dgm:pt modelId="{7C6A832D-8260-42BE-81C2-9C4393CCE76F}" type="sibTrans" cxnId="{01572150-8C4F-4D6D-868D-2C0F8812B009}">
      <dgm:prSet/>
      <dgm:spPr/>
      <dgm:t>
        <a:bodyPr/>
        <a:lstStyle/>
        <a:p>
          <a:endParaRPr lang="en-US"/>
        </a:p>
      </dgm:t>
    </dgm:pt>
    <dgm:pt modelId="{392B28B1-0F6B-4128-B1C3-1A4CED32ABBE}">
      <dgm:prSet/>
      <dgm:spPr/>
      <dgm:t>
        <a:bodyPr/>
        <a:lstStyle/>
        <a:p>
          <a:pPr>
            <a:lnSpc>
              <a:spcPct val="100000"/>
            </a:lnSpc>
          </a:pPr>
          <a:r>
            <a:rPr lang="en-US" i="0" dirty="0"/>
            <a:t>*Potential for discomfort and disagreement amongst participants during the group discussion may be considered harmful to the professional and reputational of individuals in the research. </a:t>
          </a:r>
          <a:endParaRPr lang="en-US" dirty="0"/>
        </a:p>
      </dgm:t>
    </dgm:pt>
    <dgm:pt modelId="{C79C66F6-2067-4604-817C-1AF4B4C99D88}" type="parTrans" cxnId="{8E6710E9-709F-45E5-81B2-39AB254E6620}">
      <dgm:prSet/>
      <dgm:spPr/>
      <dgm:t>
        <a:bodyPr/>
        <a:lstStyle/>
        <a:p>
          <a:endParaRPr lang="en-US"/>
        </a:p>
      </dgm:t>
    </dgm:pt>
    <dgm:pt modelId="{8C76D4FB-18E2-41F9-AFD9-5E265D9087D3}" type="sibTrans" cxnId="{8E6710E9-709F-45E5-81B2-39AB254E6620}">
      <dgm:prSet/>
      <dgm:spPr/>
      <dgm:t>
        <a:bodyPr/>
        <a:lstStyle/>
        <a:p>
          <a:endParaRPr lang="en-US"/>
        </a:p>
      </dgm:t>
    </dgm:pt>
    <dgm:pt modelId="{419DD6E3-360C-4316-9407-3BE7FC1D70AA}">
      <dgm:prSet/>
      <dgm:spPr/>
      <dgm:t>
        <a:bodyPr/>
        <a:lstStyle/>
        <a:p>
          <a:pPr>
            <a:lnSpc>
              <a:spcPct val="100000"/>
            </a:lnSpc>
          </a:pPr>
          <a:r>
            <a:rPr lang="en-US"/>
            <a:t>*Disturbance to relationships with staff</a:t>
          </a:r>
        </a:p>
      </dgm:t>
    </dgm:pt>
    <dgm:pt modelId="{201BFEC8-6B6C-4875-990C-1939E4748411}" type="parTrans" cxnId="{90B3233A-6A5B-40D2-85A8-E934786B8FC6}">
      <dgm:prSet/>
      <dgm:spPr/>
      <dgm:t>
        <a:bodyPr/>
        <a:lstStyle/>
        <a:p>
          <a:endParaRPr lang="en-US"/>
        </a:p>
      </dgm:t>
    </dgm:pt>
    <dgm:pt modelId="{882E3B7C-9B78-454C-91C5-F6FC4316DC1D}" type="sibTrans" cxnId="{90B3233A-6A5B-40D2-85A8-E934786B8FC6}">
      <dgm:prSet/>
      <dgm:spPr/>
      <dgm:t>
        <a:bodyPr/>
        <a:lstStyle/>
        <a:p>
          <a:endParaRPr lang="en-US"/>
        </a:p>
      </dgm:t>
    </dgm:pt>
    <dgm:pt modelId="{5C423D01-F369-4E15-BCD4-0E01D15DB9EA}">
      <dgm:prSet/>
      <dgm:spPr/>
      <dgm:t>
        <a:bodyPr/>
        <a:lstStyle/>
        <a:p>
          <a:pPr>
            <a:lnSpc>
              <a:spcPct val="100000"/>
            </a:lnSpc>
          </a:pPr>
          <a:r>
            <a:rPr lang="en-US" dirty="0"/>
            <a:t>*R</a:t>
          </a:r>
          <a:r>
            <a:rPr lang="en-US" i="0" dirty="0"/>
            <a:t>isk that participants may feel coerced into giving positive or biased responses to questions due to relationships and position in the organization as an employee</a:t>
          </a:r>
          <a:endParaRPr lang="en-US" dirty="0"/>
        </a:p>
      </dgm:t>
    </dgm:pt>
    <dgm:pt modelId="{D4E08B1F-75A5-4642-A9CC-EFE72800CAAF}" type="parTrans" cxnId="{BE1D90E3-AA99-4282-B008-63EF5012BFFA}">
      <dgm:prSet/>
      <dgm:spPr/>
      <dgm:t>
        <a:bodyPr/>
        <a:lstStyle/>
        <a:p>
          <a:endParaRPr lang="en-US"/>
        </a:p>
      </dgm:t>
    </dgm:pt>
    <dgm:pt modelId="{794F6B82-ABC2-4832-AE5A-ECE1556F9CA4}" type="sibTrans" cxnId="{BE1D90E3-AA99-4282-B008-63EF5012BFFA}">
      <dgm:prSet/>
      <dgm:spPr/>
      <dgm:t>
        <a:bodyPr/>
        <a:lstStyle/>
        <a:p>
          <a:endParaRPr lang="en-US"/>
        </a:p>
      </dgm:t>
    </dgm:pt>
    <dgm:pt modelId="{85AE4CC0-3704-47B5-B47B-03F004B4B4C9}" type="pres">
      <dgm:prSet presAssocID="{EB8D00AF-E54C-4DF1-9627-EA5A6E139206}" presName="root" presStyleCnt="0">
        <dgm:presLayoutVars>
          <dgm:dir/>
          <dgm:resizeHandles val="exact"/>
        </dgm:presLayoutVars>
      </dgm:prSet>
      <dgm:spPr/>
    </dgm:pt>
    <dgm:pt modelId="{C54AD7BB-23F6-4A04-86C1-928AF4BE228F}" type="pres">
      <dgm:prSet presAssocID="{E7A8BC00-7103-4569-BD40-382E586FABCA}" presName="compNode" presStyleCnt="0"/>
      <dgm:spPr/>
    </dgm:pt>
    <dgm:pt modelId="{DEE4CD83-BE62-47C8-8A8B-036BDF4518AA}" type="pres">
      <dgm:prSet presAssocID="{E7A8BC00-7103-4569-BD40-382E586FABCA}" presName="bgRect" presStyleLbl="bgShp" presStyleIdx="0" presStyleCnt="4"/>
      <dgm:spPr/>
    </dgm:pt>
    <dgm:pt modelId="{E1A8DD90-A42B-49DF-A9D2-47633307502D}" type="pres">
      <dgm:prSet presAssocID="{E7A8BC00-7103-4569-BD40-382E586FABC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rying Face with No Fill"/>
        </a:ext>
      </dgm:extLst>
    </dgm:pt>
    <dgm:pt modelId="{2DCD1778-CAE1-4859-94F5-31878E3C5D5C}" type="pres">
      <dgm:prSet presAssocID="{E7A8BC00-7103-4569-BD40-382E586FABCA}" presName="spaceRect" presStyleCnt="0"/>
      <dgm:spPr/>
    </dgm:pt>
    <dgm:pt modelId="{A8789A96-AE22-4091-A018-7CD099C01BB0}" type="pres">
      <dgm:prSet presAssocID="{E7A8BC00-7103-4569-BD40-382E586FABCA}" presName="parTx" presStyleLbl="revTx" presStyleIdx="0" presStyleCnt="4">
        <dgm:presLayoutVars>
          <dgm:chMax val="0"/>
          <dgm:chPref val="0"/>
        </dgm:presLayoutVars>
      </dgm:prSet>
      <dgm:spPr/>
    </dgm:pt>
    <dgm:pt modelId="{166AC809-C83F-4821-AEB5-F0C4BD839248}" type="pres">
      <dgm:prSet presAssocID="{7C6A832D-8260-42BE-81C2-9C4393CCE76F}" presName="sibTrans" presStyleCnt="0"/>
      <dgm:spPr/>
    </dgm:pt>
    <dgm:pt modelId="{7E0F2FC8-54DB-4D1D-A041-22B42F101F2D}" type="pres">
      <dgm:prSet presAssocID="{392B28B1-0F6B-4128-B1C3-1A4CED32ABBE}" presName="compNode" presStyleCnt="0"/>
      <dgm:spPr/>
    </dgm:pt>
    <dgm:pt modelId="{ABE2F7E0-791A-4C47-A655-8971E45562C0}" type="pres">
      <dgm:prSet presAssocID="{392B28B1-0F6B-4128-B1C3-1A4CED32ABBE}" presName="bgRect" presStyleLbl="bgShp" presStyleIdx="1" presStyleCnt="4"/>
      <dgm:spPr/>
    </dgm:pt>
    <dgm:pt modelId="{9386B9E6-E82D-4420-B8AE-90D730CE6401}" type="pres">
      <dgm:prSet presAssocID="{392B28B1-0F6B-4128-B1C3-1A4CED32ABB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F8AF68DC-715C-465E-A2D9-276E9FF19D1C}" type="pres">
      <dgm:prSet presAssocID="{392B28B1-0F6B-4128-B1C3-1A4CED32ABBE}" presName="spaceRect" presStyleCnt="0"/>
      <dgm:spPr/>
    </dgm:pt>
    <dgm:pt modelId="{EFEAE04F-98E6-427C-B80D-E13B86EED85C}" type="pres">
      <dgm:prSet presAssocID="{392B28B1-0F6B-4128-B1C3-1A4CED32ABBE}" presName="parTx" presStyleLbl="revTx" presStyleIdx="1" presStyleCnt="4">
        <dgm:presLayoutVars>
          <dgm:chMax val="0"/>
          <dgm:chPref val="0"/>
        </dgm:presLayoutVars>
      </dgm:prSet>
      <dgm:spPr/>
    </dgm:pt>
    <dgm:pt modelId="{21E1B743-33F7-49F7-8F8C-E11A8B0257C0}" type="pres">
      <dgm:prSet presAssocID="{8C76D4FB-18E2-41F9-AFD9-5E265D9087D3}" presName="sibTrans" presStyleCnt="0"/>
      <dgm:spPr/>
    </dgm:pt>
    <dgm:pt modelId="{D433C586-4A81-4C86-ABDF-63C88258579D}" type="pres">
      <dgm:prSet presAssocID="{419DD6E3-360C-4316-9407-3BE7FC1D70AA}" presName="compNode" presStyleCnt="0"/>
      <dgm:spPr/>
    </dgm:pt>
    <dgm:pt modelId="{86B7B620-370D-4299-9A1A-D3E70C8B0C32}" type="pres">
      <dgm:prSet presAssocID="{419DD6E3-360C-4316-9407-3BE7FC1D70AA}" presName="bgRect" presStyleLbl="bgShp" presStyleIdx="2" presStyleCnt="4"/>
      <dgm:spPr/>
    </dgm:pt>
    <dgm:pt modelId="{458872AD-0FE9-4331-9260-757EDEF9D3EC}" type="pres">
      <dgm:prSet presAssocID="{419DD6E3-360C-4316-9407-3BE7FC1D70A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ocial Network"/>
        </a:ext>
      </dgm:extLst>
    </dgm:pt>
    <dgm:pt modelId="{462D10D1-CC17-43BB-B582-A8924604C16B}" type="pres">
      <dgm:prSet presAssocID="{419DD6E3-360C-4316-9407-3BE7FC1D70AA}" presName="spaceRect" presStyleCnt="0"/>
      <dgm:spPr/>
    </dgm:pt>
    <dgm:pt modelId="{E0A61130-7F0A-45C5-B1E0-250EC410921F}" type="pres">
      <dgm:prSet presAssocID="{419DD6E3-360C-4316-9407-3BE7FC1D70AA}" presName="parTx" presStyleLbl="revTx" presStyleIdx="2" presStyleCnt="4">
        <dgm:presLayoutVars>
          <dgm:chMax val="0"/>
          <dgm:chPref val="0"/>
        </dgm:presLayoutVars>
      </dgm:prSet>
      <dgm:spPr/>
    </dgm:pt>
    <dgm:pt modelId="{50A2651A-6E25-4A0E-829F-58D719A5F492}" type="pres">
      <dgm:prSet presAssocID="{882E3B7C-9B78-454C-91C5-F6FC4316DC1D}" presName="sibTrans" presStyleCnt="0"/>
      <dgm:spPr/>
    </dgm:pt>
    <dgm:pt modelId="{761413CA-440D-47B9-ACBC-0A7456D696FD}" type="pres">
      <dgm:prSet presAssocID="{5C423D01-F369-4E15-BCD4-0E01D15DB9EA}" presName="compNode" presStyleCnt="0"/>
      <dgm:spPr/>
    </dgm:pt>
    <dgm:pt modelId="{36036A97-52F3-4F06-984C-A99D8FEADC78}" type="pres">
      <dgm:prSet presAssocID="{5C423D01-F369-4E15-BCD4-0E01D15DB9EA}" presName="bgRect" presStyleLbl="bgShp" presStyleIdx="3" presStyleCnt="4"/>
      <dgm:spPr/>
    </dgm:pt>
    <dgm:pt modelId="{F4ED6843-D956-4068-BD46-D9B3CB5BCC12}" type="pres">
      <dgm:prSet presAssocID="{5C423D01-F369-4E15-BCD4-0E01D15DB9E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a:ext>
      </dgm:extLst>
    </dgm:pt>
    <dgm:pt modelId="{9606E7DE-B890-4A90-B92E-6AEAFBDA3A50}" type="pres">
      <dgm:prSet presAssocID="{5C423D01-F369-4E15-BCD4-0E01D15DB9EA}" presName="spaceRect" presStyleCnt="0"/>
      <dgm:spPr/>
    </dgm:pt>
    <dgm:pt modelId="{66CCB50B-9A7E-4669-8D6C-0B00E0D6FBC1}" type="pres">
      <dgm:prSet presAssocID="{5C423D01-F369-4E15-BCD4-0E01D15DB9EA}" presName="parTx" presStyleLbl="revTx" presStyleIdx="3" presStyleCnt="4">
        <dgm:presLayoutVars>
          <dgm:chMax val="0"/>
          <dgm:chPref val="0"/>
        </dgm:presLayoutVars>
      </dgm:prSet>
      <dgm:spPr/>
    </dgm:pt>
  </dgm:ptLst>
  <dgm:cxnLst>
    <dgm:cxn modelId="{25A5300F-5FCD-447A-995A-608B80F34690}" type="presOf" srcId="{392B28B1-0F6B-4128-B1C3-1A4CED32ABBE}" destId="{EFEAE04F-98E6-427C-B80D-E13B86EED85C}" srcOrd="0" destOrd="0" presId="urn:microsoft.com/office/officeart/2018/2/layout/IconVerticalSolidList"/>
    <dgm:cxn modelId="{31946431-3AA0-45AB-A490-E3CB9AD67C26}" type="presOf" srcId="{419DD6E3-360C-4316-9407-3BE7FC1D70AA}" destId="{E0A61130-7F0A-45C5-B1E0-250EC410921F}" srcOrd="0" destOrd="0" presId="urn:microsoft.com/office/officeart/2018/2/layout/IconVerticalSolidList"/>
    <dgm:cxn modelId="{90B3233A-6A5B-40D2-85A8-E934786B8FC6}" srcId="{EB8D00AF-E54C-4DF1-9627-EA5A6E139206}" destId="{419DD6E3-360C-4316-9407-3BE7FC1D70AA}" srcOrd="2" destOrd="0" parTransId="{201BFEC8-6B6C-4875-990C-1939E4748411}" sibTransId="{882E3B7C-9B78-454C-91C5-F6FC4316DC1D}"/>
    <dgm:cxn modelId="{27F93165-68EC-4481-8373-BA5C9F11B662}" type="presOf" srcId="{5C423D01-F369-4E15-BCD4-0E01D15DB9EA}" destId="{66CCB50B-9A7E-4669-8D6C-0B00E0D6FBC1}" srcOrd="0" destOrd="0" presId="urn:microsoft.com/office/officeart/2018/2/layout/IconVerticalSolidList"/>
    <dgm:cxn modelId="{01572150-8C4F-4D6D-868D-2C0F8812B009}" srcId="{EB8D00AF-E54C-4DF1-9627-EA5A6E139206}" destId="{E7A8BC00-7103-4569-BD40-382E586FABCA}" srcOrd="0" destOrd="0" parTransId="{4CBB4807-F4CD-4584-84CF-7B69258D945E}" sibTransId="{7C6A832D-8260-42BE-81C2-9C4393CCE76F}"/>
    <dgm:cxn modelId="{A7D54058-D64F-4166-9501-94012E65B036}" type="presOf" srcId="{EB8D00AF-E54C-4DF1-9627-EA5A6E139206}" destId="{85AE4CC0-3704-47B5-B47B-03F004B4B4C9}" srcOrd="0" destOrd="0" presId="urn:microsoft.com/office/officeart/2018/2/layout/IconVerticalSolidList"/>
    <dgm:cxn modelId="{F84510E0-760F-4768-8CDB-10C1D06C1B3C}" type="presOf" srcId="{E7A8BC00-7103-4569-BD40-382E586FABCA}" destId="{A8789A96-AE22-4091-A018-7CD099C01BB0}" srcOrd="0" destOrd="0" presId="urn:microsoft.com/office/officeart/2018/2/layout/IconVerticalSolidList"/>
    <dgm:cxn modelId="{BE1D90E3-AA99-4282-B008-63EF5012BFFA}" srcId="{EB8D00AF-E54C-4DF1-9627-EA5A6E139206}" destId="{5C423D01-F369-4E15-BCD4-0E01D15DB9EA}" srcOrd="3" destOrd="0" parTransId="{D4E08B1F-75A5-4642-A9CC-EFE72800CAAF}" sibTransId="{794F6B82-ABC2-4832-AE5A-ECE1556F9CA4}"/>
    <dgm:cxn modelId="{8E6710E9-709F-45E5-81B2-39AB254E6620}" srcId="{EB8D00AF-E54C-4DF1-9627-EA5A6E139206}" destId="{392B28B1-0F6B-4128-B1C3-1A4CED32ABBE}" srcOrd="1" destOrd="0" parTransId="{C79C66F6-2067-4604-817C-1AF4B4C99D88}" sibTransId="{8C76D4FB-18E2-41F9-AFD9-5E265D9087D3}"/>
    <dgm:cxn modelId="{75EDAAF9-E974-4316-B814-B0C091AAF680}" type="presParOf" srcId="{85AE4CC0-3704-47B5-B47B-03F004B4B4C9}" destId="{C54AD7BB-23F6-4A04-86C1-928AF4BE228F}" srcOrd="0" destOrd="0" presId="urn:microsoft.com/office/officeart/2018/2/layout/IconVerticalSolidList"/>
    <dgm:cxn modelId="{FEC472EB-7181-4CC6-A17F-FAD87CDD0809}" type="presParOf" srcId="{C54AD7BB-23F6-4A04-86C1-928AF4BE228F}" destId="{DEE4CD83-BE62-47C8-8A8B-036BDF4518AA}" srcOrd="0" destOrd="0" presId="urn:microsoft.com/office/officeart/2018/2/layout/IconVerticalSolidList"/>
    <dgm:cxn modelId="{79F06406-6AE7-4146-A042-2052F457E553}" type="presParOf" srcId="{C54AD7BB-23F6-4A04-86C1-928AF4BE228F}" destId="{E1A8DD90-A42B-49DF-A9D2-47633307502D}" srcOrd="1" destOrd="0" presId="urn:microsoft.com/office/officeart/2018/2/layout/IconVerticalSolidList"/>
    <dgm:cxn modelId="{FB9DE057-472D-4EE2-B277-98FD55023C3C}" type="presParOf" srcId="{C54AD7BB-23F6-4A04-86C1-928AF4BE228F}" destId="{2DCD1778-CAE1-4859-94F5-31878E3C5D5C}" srcOrd="2" destOrd="0" presId="urn:microsoft.com/office/officeart/2018/2/layout/IconVerticalSolidList"/>
    <dgm:cxn modelId="{6EF9332A-5CCC-442F-AD28-741A523FACDF}" type="presParOf" srcId="{C54AD7BB-23F6-4A04-86C1-928AF4BE228F}" destId="{A8789A96-AE22-4091-A018-7CD099C01BB0}" srcOrd="3" destOrd="0" presId="urn:microsoft.com/office/officeart/2018/2/layout/IconVerticalSolidList"/>
    <dgm:cxn modelId="{442DBF69-EC85-40A8-9620-39B5C253C95A}" type="presParOf" srcId="{85AE4CC0-3704-47B5-B47B-03F004B4B4C9}" destId="{166AC809-C83F-4821-AEB5-F0C4BD839248}" srcOrd="1" destOrd="0" presId="urn:microsoft.com/office/officeart/2018/2/layout/IconVerticalSolidList"/>
    <dgm:cxn modelId="{1E4AE2B5-D92E-40D0-9173-DAD0EA9B9286}" type="presParOf" srcId="{85AE4CC0-3704-47B5-B47B-03F004B4B4C9}" destId="{7E0F2FC8-54DB-4D1D-A041-22B42F101F2D}" srcOrd="2" destOrd="0" presId="urn:microsoft.com/office/officeart/2018/2/layout/IconVerticalSolidList"/>
    <dgm:cxn modelId="{EAB3793B-8D0E-41D9-A0A0-2F1B0AF5B5D3}" type="presParOf" srcId="{7E0F2FC8-54DB-4D1D-A041-22B42F101F2D}" destId="{ABE2F7E0-791A-4C47-A655-8971E45562C0}" srcOrd="0" destOrd="0" presId="urn:microsoft.com/office/officeart/2018/2/layout/IconVerticalSolidList"/>
    <dgm:cxn modelId="{E8D00E6B-F74C-4914-9D9B-EA2BEC3E9567}" type="presParOf" srcId="{7E0F2FC8-54DB-4D1D-A041-22B42F101F2D}" destId="{9386B9E6-E82D-4420-B8AE-90D730CE6401}" srcOrd="1" destOrd="0" presId="urn:microsoft.com/office/officeart/2018/2/layout/IconVerticalSolidList"/>
    <dgm:cxn modelId="{CDF035B8-8811-4D8C-91A8-E74B2A1BBB6B}" type="presParOf" srcId="{7E0F2FC8-54DB-4D1D-A041-22B42F101F2D}" destId="{F8AF68DC-715C-465E-A2D9-276E9FF19D1C}" srcOrd="2" destOrd="0" presId="urn:microsoft.com/office/officeart/2018/2/layout/IconVerticalSolidList"/>
    <dgm:cxn modelId="{2A6206CB-8201-47C2-B5B9-CB9B75635D01}" type="presParOf" srcId="{7E0F2FC8-54DB-4D1D-A041-22B42F101F2D}" destId="{EFEAE04F-98E6-427C-B80D-E13B86EED85C}" srcOrd="3" destOrd="0" presId="urn:microsoft.com/office/officeart/2018/2/layout/IconVerticalSolidList"/>
    <dgm:cxn modelId="{3A38CAA4-D74E-4388-A7C6-D5F53B62C384}" type="presParOf" srcId="{85AE4CC0-3704-47B5-B47B-03F004B4B4C9}" destId="{21E1B743-33F7-49F7-8F8C-E11A8B0257C0}" srcOrd="3" destOrd="0" presId="urn:microsoft.com/office/officeart/2018/2/layout/IconVerticalSolidList"/>
    <dgm:cxn modelId="{4E19B289-46AB-467B-8EC4-DC43D00B5DDC}" type="presParOf" srcId="{85AE4CC0-3704-47B5-B47B-03F004B4B4C9}" destId="{D433C586-4A81-4C86-ABDF-63C88258579D}" srcOrd="4" destOrd="0" presId="urn:microsoft.com/office/officeart/2018/2/layout/IconVerticalSolidList"/>
    <dgm:cxn modelId="{BB07CDD5-DAF3-4B2A-B6E7-022DE29CBF47}" type="presParOf" srcId="{D433C586-4A81-4C86-ABDF-63C88258579D}" destId="{86B7B620-370D-4299-9A1A-D3E70C8B0C32}" srcOrd="0" destOrd="0" presId="urn:microsoft.com/office/officeart/2018/2/layout/IconVerticalSolidList"/>
    <dgm:cxn modelId="{95A55A1D-84E2-43E2-9955-C58F1CE16521}" type="presParOf" srcId="{D433C586-4A81-4C86-ABDF-63C88258579D}" destId="{458872AD-0FE9-4331-9260-757EDEF9D3EC}" srcOrd="1" destOrd="0" presId="urn:microsoft.com/office/officeart/2018/2/layout/IconVerticalSolidList"/>
    <dgm:cxn modelId="{84E2F0D0-76C7-49E4-AA0E-2E5CB9317F0D}" type="presParOf" srcId="{D433C586-4A81-4C86-ABDF-63C88258579D}" destId="{462D10D1-CC17-43BB-B582-A8924604C16B}" srcOrd="2" destOrd="0" presId="urn:microsoft.com/office/officeart/2018/2/layout/IconVerticalSolidList"/>
    <dgm:cxn modelId="{EC451A23-14A9-4614-893A-86B004C7601E}" type="presParOf" srcId="{D433C586-4A81-4C86-ABDF-63C88258579D}" destId="{E0A61130-7F0A-45C5-B1E0-250EC410921F}" srcOrd="3" destOrd="0" presId="urn:microsoft.com/office/officeart/2018/2/layout/IconVerticalSolidList"/>
    <dgm:cxn modelId="{70AFCB8B-D248-43E4-B1C3-9D28A3F2BC95}" type="presParOf" srcId="{85AE4CC0-3704-47B5-B47B-03F004B4B4C9}" destId="{50A2651A-6E25-4A0E-829F-58D719A5F492}" srcOrd="5" destOrd="0" presId="urn:microsoft.com/office/officeart/2018/2/layout/IconVerticalSolidList"/>
    <dgm:cxn modelId="{8C24047F-ABB3-40AE-B41A-F13110518B6D}" type="presParOf" srcId="{85AE4CC0-3704-47B5-B47B-03F004B4B4C9}" destId="{761413CA-440D-47B9-ACBC-0A7456D696FD}" srcOrd="6" destOrd="0" presId="urn:microsoft.com/office/officeart/2018/2/layout/IconVerticalSolidList"/>
    <dgm:cxn modelId="{08C2A71A-EA1F-4A09-89EA-56D3E278F6BB}" type="presParOf" srcId="{761413CA-440D-47B9-ACBC-0A7456D696FD}" destId="{36036A97-52F3-4F06-984C-A99D8FEADC78}" srcOrd="0" destOrd="0" presId="urn:microsoft.com/office/officeart/2018/2/layout/IconVerticalSolidList"/>
    <dgm:cxn modelId="{7CC06E25-1E80-41B8-AF37-9DCE1FFBC2D2}" type="presParOf" srcId="{761413CA-440D-47B9-ACBC-0A7456D696FD}" destId="{F4ED6843-D956-4068-BD46-D9B3CB5BCC12}" srcOrd="1" destOrd="0" presId="urn:microsoft.com/office/officeart/2018/2/layout/IconVerticalSolidList"/>
    <dgm:cxn modelId="{EDDC8C12-2241-4B88-AB79-BECC4518A5D4}" type="presParOf" srcId="{761413CA-440D-47B9-ACBC-0A7456D696FD}" destId="{9606E7DE-B890-4A90-B92E-6AEAFBDA3A50}" srcOrd="2" destOrd="0" presId="urn:microsoft.com/office/officeart/2018/2/layout/IconVerticalSolidList"/>
    <dgm:cxn modelId="{836A1EB6-B20E-4CEB-9563-50D8B8791A59}" type="presParOf" srcId="{761413CA-440D-47B9-ACBC-0A7456D696FD}" destId="{66CCB50B-9A7E-4669-8D6C-0B00E0D6FBC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8D00AF-E54C-4DF1-9627-EA5A6E13920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36A6044-A8D1-4003-B361-C48FEA1E40C2}">
      <dgm:prSet/>
      <dgm:spPr/>
      <dgm:t>
        <a:bodyPr/>
        <a:lstStyle/>
        <a:p>
          <a:pPr>
            <a:lnSpc>
              <a:spcPct val="100000"/>
            </a:lnSpc>
          </a:pPr>
          <a:r>
            <a:rPr lang="en-US"/>
            <a:t>*</a:t>
          </a:r>
          <a:r>
            <a:rPr lang="en-GB">
              <a:latin typeface="Calibri" panose="020F0502020204030204" pitchFamily="34" charset="0"/>
              <a:cs typeface="Calibri" panose="020F0502020204030204" pitchFamily="34" charset="0"/>
            </a:rPr>
            <a:t>Allegations while conducting interviews / Accusations of fabrication or falsification of data </a:t>
          </a:r>
          <a:endParaRPr lang="en-US"/>
        </a:p>
      </dgm:t>
    </dgm:pt>
    <dgm:pt modelId="{9B8C6CB8-C7C0-4577-A0E0-C741BF351FEF}" type="parTrans" cxnId="{B2EBB17A-DDB0-43CA-9834-2689F22E312B}">
      <dgm:prSet/>
      <dgm:spPr/>
      <dgm:t>
        <a:bodyPr/>
        <a:lstStyle/>
        <a:p>
          <a:endParaRPr lang="en-US"/>
        </a:p>
      </dgm:t>
    </dgm:pt>
    <dgm:pt modelId="{11A5917F-37FE-4C16-9064-E969F12E6D75}" type="sibTrans" cxnId="{B2EBB17A-DDB0-43CA-9834-2689F22E312B}">
      <dgm:prSet/>
      <dgm:spPr/>
      <dgm:t>
        <a:bodyPr/>
        <a:lstStyle/>
        <a:p>
          <a:endParaRPr lang="en-US"/>
        </a:p>
      </dgm:t>
    </dgm:pt>
    <dgm:pt modelId="{E7A8BC00-7103-4569-BD40-382E586FABCA}">
      <dgm:prSet/>
      <dgm:spPr/>
      <dgm:t>
        <a:bodyPr/>
        <a:lstStyle/>
        <a:p>
          <a:pPr>
            <a:lnSpc>
              <a:spcPct val="100000"/>
            </a:lnSpc>
          </a:pPr>
          <a:r>
            <a:rPr lang="en-US"/>
            <a:t>* </a:t>
          </a:r>
          <a:r>
            <a:rPr lang="en-GB" i="0">
              <a:effectLst/>
              <a:latin typeface="Calibri" panose="020F0502020204030204" pitchFamily="34" charset="0"/>
              <a:cs typeface="Calibri" panose="020F0502020204030204" pitchFamily="34" charset="0"/>
            </a:rPr>
            <a:t>Risks relating to the possibility of unexpected negative emotions of the interviewees and its impact on the researcher</a:t>
          </a:r>
          <a:r>
            <a:rPr lang="en-US"/>
            <a:t> </a:t>
          </a:r>
        </a:p>
      </dgm:t>
    </dgm:pt>
    <dgm:pt modelId="{4CBB4807-F4CD-4584-84CF-7B69258D945E}" type="parTrans" cxnId="{01572150-8C4F-4D6D-868D-2C0F8812B009}">
      <dgm:prSet/>
      <dgm:spPr/>
      <dgm:t>
        <a:bodyPr/>
        <a:lstStyle/>
        <a:p>
          <a:endParaRPr lang="en-US"/>
        </a:p>
      </dgm:t>
    </dgm:pt>
    <dgm:pt modelId="{7C6A832D-8260-42BE-81C2-9C4393CCE76F}" type="sibTrans" cxnId="{01572150-8C4F-4D6D-868D-2C0F8812B009}">
      <dgm:prSet/>
      <dgm:spPr/>
      <dgm:t>
        <a:bodyPr/>
        <a:lstStyle/>
        <a:p>
          <a:endParaRPr lang="en-US"/>
        </a:p>
      </dgm:t>
    </dgm:pt>
    <dgm:pt modelId="{392B28B1-0F6B-4128-B1C3-1A4CED32ABBE}">
      <dgm:prSet/>
      <dgm:spPr/>
      <dgm:t>
        <a:bodyPr/>
        <a:lstStyle/>
        <a:p>
          <a:pPr>
            <a:lnSpc>
              <a:spcPct val="100000"/>
            </a:lnSpc>
          </a:pPr>
          <a:r>
            <a:rPr lang="en-US" i="0"/>
            <a:t>* </a:t>
          </a:r>
          <a:r>
            <a:rPr lang="en-GB" i="0">
              <a:effectLst/>
              <a:latin typeface="Calibri" panose="020F0502020204030204" pitchFamily="34" charset="0"/>
              <a:cs typeface="Calibri" panose="020F0502020204030204" pitchFamily="34" charset="0"/>
            </a:rPr>
            <a:t>A confidentiality breach due to data being released accidently</a:t>
          </a:r>
          <a:endParaRPr lang="en-US"/>
        </a:p>
      </dgm:t>
    </dgm:pt>
    <dgm:pt modelId="{C79C66F6-2067-4604-817C-1AF4B4C99D88}" type="parTrans" cxnId="{8E6710E9-709F-45E5-81B2-39AB254E6620}">
      <dgm:prSet/>
      <dgm:spPr/>
      <dgm:t>
        <a:bodyPr/>
        <a:lstStyle/>
        <a:p>
          <a:endParaRPr lang="en-US"/>
        </a:p>
      </dgm:t>
    </dgm:pt>
    <dgm:pt modelId="{8C76D4FB-18E2-41F9-AFD9-5E265D9087D3}" type="sibTrans" cxnId="{8E6710E9-709F-45E5-81B2-39AB254E6620}">
      <dgm:prSet/>
      <dgm:spPr/>
      <dgm:t>
        <a:bodyPr/>
        <a:lstStyle/>
        <a:p>
          <a:endParaRPr lang="en-US"/>
        </a:p>
      </dgm:t>
    </dgm:pt>
    <dgm:pt modelId="{419DD6E3-360C-4316-9407-3BE7FC1D70AA}">
      <dgm:prSet/>
      <dgm:spPr/>
      <dgm:t>
        <a:bodyPr/>
        <a:lstStyle/>
        <a:p>
          <a:pPr>
            <a:lnSpc>
              <a:spcPct val="100000"/>
            </a:lnSpc>
          </a:pPr>
          <a:r>
            <a:rPr lang="en-US"/>
            <a:t>* </a:t>
          </a:r>
          <a:r>
            <a:rPr lang="en-GB" i="0">
              <a:effectLst/>
              <a:latin typeface="Calibri" panose="020F0502020204030204" pitchFamily="34" charset="0"/>
              <a:cs typeface="Calibri" panose="020F0502020204030204" pitchFamily="34" charset="0"/>
            </a:rPr>
            <a:t>A possible conflict of interests between the researcher and participants</a:t>
          </a:r>
          <a:endParaRPr lang="en-US"/>
        </a:p>
      </dgm:t>
    </dgm:pt>
    <dgm:pt modelId="{201BFEC8-6B6C-4875-990C-1939E4748411}" type="parTrans" cxnId="{90B3233A-6A5B-40D2-85A8-E934786B8FC6}">
      <dgm:prSet/>
      <dgm:spPr/>
      <dgm:t>
        <a:bodyPr/>
        <a:lstStyle/>
        <a:p>
          <a:endParaRPr lang="en-US"/>
        </a:p>
      </dgm:t>
    </dgm:pt>
    <dgm:pt modelId="{882E3B7C-9B78-454C-91C5-F6FC4316DC1D}" type="sibTrans" cxnId="{90B3233A-6A5B-40D2-85A8-E934786B8FC6}">
      <dgm:prSet/>
      <dgm:spPr/>
      <dgm:t>
        <a:bodyPr/>
        <a:lstStyle/>
        <a:p>
          <a:endParaRPr lang="en-US"/>
        </a:p>
      </dgm:t>
    </dgm:pt>
    <dgm:pt modelId="{5C423D01-F369-4E15-BCD4-0E01D15DB9EA}">
      <dgm:prSet/>
      <dgm:spPr/>
      <dgm:t>
        <a:bodyPr/>
        <a:lstStyle/>
        <a:p>
          <a:pPr>
            <a:lnSpc>
              <a:spcPct val="100000"/>
            </a:lnSpc>
          </a:pPr>
          <a:r>
            <a:rPr lang="en-US"/>
            <a:t>* </a:t>
          </a:r>
          <a:r>
            <a:rPr lang="en-GB" i="0">
              <a:effectLst/>
              <a:latin typeface="Calibri" panose="020F0502020204030204" pitchFamily="34" charset="0"/>
              <a:cs typeface="Calibri" panose="020F0502020204030204" pitchFamily="34" charset="0"/>
            </a:rPr>
            <a:t>Concerns of coercion </a:t>
          </a:r>
          <a:endParaRPr lang="en-US"/>
        </a:p>
      </dgm:t>
    </dgm:pt>
    <dgm:pt modelId="{D4E08B1F-75A5-4642-A9CC-EFE72800CAAF}" type="parTrans" cxnId="{BE1D90E3-AA99-4282-B008-63EF5012BFFA}">
      <dgm:prSet/>
      <dgm:spPr/>
      <dgm:t>
        <a:bodyPr/>
        <a:lstStyle/>
        <a:p>
          <a:endParaRPr lang="en-US"/>
        </a:p>
      </dgm:t>
    </dgm:pt>
    <dgm:pt modelId="{794F6B82-ABC2-4832-AE5A-ECE1556F9CA4}" type="sibTrans" cxnId="{BE1D90E3-AA99-4282-B008-63EF5012BFFA}">
      <dgm:prSet/>
      <dgm:spPr/>
      <dgm:t>
        <a:bodyPr/>
        <a:lstStyle/>
        <a:p>
          <a:endParaRPr lang="en-US"/>
        </a:p>
      </dgm:t>
    </dgm:pt>
    <dgm:pt modelId="{85AE4CC0-3704-47B5-B47B-03F004B4B4C9}" type="pres">
      <dgm:prSet presAssocID="{EB8D00AF-E54C-4DF1-9627-EA5A6E139206}" presName="root" presStyleCnt="0">
        <dgm:presLayoutVars>
          <dgm:dir/>
          <dgm:resizeHandles val="exact"/>
        </dgm:presLayoutVars>
      </dgm:prSet>
      <dgm:spPr/>
    </dgm:pt>
    <dgm:pt modelId="{48A6FCE6-B153-4732-9AC7-8446B352045F}" type="pres">
      <dgm:prSet presAssocID="{A36A6044-A8D1-4003-B361-C48FEA1E40C2}" presName="compNode" presStyleCnt="0"/>
      <dgm:spPr/>
    </dgm:pt>
    <dgm:pt modelId="{EC5F6B02-71F5-4937-93D1-3154B46FE2D5}" type="pres">
      <dgm:prSet presAssocID="{A36A6044-A8D1-4003-B361-C48FEA1E40C2}" presName="bgRect" presStyleLbl="bgShp" presStyleIdx="0" presStyleCnt="5"/>
      <dgm:spPr/>
    </dgm:pt>
    <dgm:pt modelId="{BC7BB4DB-DA6D-4ED9-9B2D-00D035BE35D3}" type="pres">
      <dgm:prSet presAssocID="{A36A6044-A8D1-4003-B361-C48FEA1E40C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DA1FFF1E-6B6D-43C4-9445-B7082B077BD7}" type="pres">
      <dgm:prSet presAssocID="{A36A6044-A8D1-4003-B361-C48FEA1E40C2}" presName="spaceRect" presStyleCnt="0"/>
      <dgm:spPr/>
    </dgm:pt>
    <dgm:pt modelId="{87ED2BB5-A206-47B5-9B5C-F9C3B395A810}" type="pres">
      <dgm:prSet presAssocID="{A36A6044-A8D1-4003-B361-C48FEA1E40C2}" presName="parTx" presStyleLbl="revTx" presStyleIdx="0" presStyleCnt="5">
        <dgm:presLayoutVars>
          <dgm:chMax val="0"/>
          <dgm:chPref val="0"/>
        </dgm:presLayoutVars>
      </dgm:prSet>
      <dgm:spPr/>
    </dgm:pt>
    <dgm:pt modelId="{C4D6A43C-496E-43E7-85AC-6FF1CF31BB45}" type="pres">
      <dgm:prSet presAssocID="{11A5917F-37FE-4C16-9064-E969F12E6D75}" presName="sibTrans" presStyleCnt="0"/>
      <dgm:spPr/>
    </dgm:pt>
    <dgm:pt modelId="{C54AD7BB-23F6-4A04-86C1-928AF4BE228F}" type="pres">
      <dgm:prSet presAssocID="{E7A8BC00-7103-4569-BD40-382E586FABCA}" presName="compNode" presStyleCnt="0"/>
      <dgm:spPr/>
    </dgm:pt>
    <dgm:pt modelId="{DEE4CD83-BE62-47C8-8A8B-036BDF4518AA}" type="pres">
      <dgm:prSet presAssocID="{E7A8BC00-7103-4569-BD40-382E586FABCA}" presName="bgRect" presStyleLbl="bgShp" presStyleIdx="1" presStyleCnt="5"/>
      <dgm:spPr/>
    </dgm:pt>
    <dgm:pt modelId="{E1A8DD90-A42B-49DF-A9D2-47633307502D}" type="pres">
      <dgm:prSet presAssocID="{E7A8BC00-7103-4569-BD40-382E586FABC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rying Face with No Fill"/>
        </a:ext>
      </dgm:extLst>
    </dgm:pt>
    <dgm:pt modelId="{2DCD1778-CAE1-4859-94F5-31878E3C5D5C}" type="pres">
      <dgm:prSet presAssocID="{E7A8BC00-7103-4569-BD40-382E586FABCA}" presName="spaceRect" presStyleCnt="0"/>
      <dgm:spPr/>
    </dgm:pt>
    <dgm:pt modelId="{A8789A96-AE22-4091-A018-7CD099C01BB0}" type="pres">
      <dgm:prSet presAssocID="{E7A8BC00-7103-4569-BD40-382E586FABCA}" presName="parTx" presStyleLbl="revTx" presStyleIdx="1" presStyleCnt="5">
        <dgm:presLayoutVars>
          <dgm:chMax val="0"/>
          <dgm:chPref val="0"/>
        </dgm:presLayoutVars>
      </dgm:prSet>
      <dgm:spPr/>
    </dgm:pt>
    <dgm:pt modelId="{166AC809-C83F-4821-AEB5-F0C4BD839248}" type="pres">
      <dgm:prSet presAssocID="{7C6A832D-8260-42BE-81C2-9C4393CCE76F}" presName="sibTrans" presStyleCnt="0"/>
      <dgm:spPr/>
    </dgm:pt>
    <dgm:pt modelId="{7E0F2FC8-54DB-4D1D-A041-22B42F101F2D}" type="pres">
      <dgm:prSet presAssocID="{392B28B1-0F6B-4128-B1C3-1A4CED32ABBE}" presName="compNode" presStyleCnt="0"/>
      <dgm:spPr/>
    </dgm:pt>
    <dgm:pt modelId="{ABE2F7E0-791A-4C47-A655-8971E45562C0}" type="pres">
      <dgm:prSet presAssocID="{392B28B1-0F6B-4128-B1C3-1A4CED32ABBE}" presName="bgRect" presStyleLbl="bgShp" presStyleIdx="2" presStyleCnt="5"/>
      <dgm:spPr/>
    </dgm:pt>
    <dgm:pt modelId="{9386B9E6-E82D-4420-B8AE-90D730CE6401}" type="pres">
      <dgm:prSet presAssocID="{392B28B1-0F6B-4128-B1C3-1A4CED32ABB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F8AF68DC-715C-465E-A2D9-276E9FF19D1C}" type="pres">
      <dgm:prSet presAssocID="{392B28B1-0F6B-4128-B1C3-1A4CED32ABBE}" presName="spaceRect" presStyleCnt="0"/>
      <dgm:spPr/>
    </dgm:pt>
    <dgm:pt modelId="{EFEAE04F-98E6-427C-B80D-E13B86EED85C}" type="pres">
      <dgm:prSet presAssocID="{392B28B1-0F6B-4128-B1C3-1A4CED32ABBE}" presName="parTx" presStyleLbl="revTx" presStyleIdx="2" presStyleCnt="5">
        <dgm:presLayoutVars>
          <dgm:chMax val="0"/>
          <dgm:chPref val="0"/>
        </dgm:presLayoutVars>
      </dgm:prSet>
      <dgm:spPr/>
    </dgm:pt>
    <dgm:pt modelId="{21E1B743-33F7-49F7-8F8C-E11A8B0257C0}" type="pres">
      <dgm:prSet presAssocID="{8C76D4FB-18E2-41F9-AFD9-5E265D9087D3}" presName="sibTrans" presStyleCnt="0"/>
      <dgm:spPr/>
    </dgm:pt>
    <dgm:pt modelId="{D433C586-4A81-4C86-ABDF-63C88258579D}" type="pres">
      <dgm:prSet presAssocID="{419DD6E3-360C-4316-9407-3BE7FC1D70AA}" presName="compNode" presStyleCnt="0"/>
      <dgm:spPr/>
    </dgm:pt>
    <dgm:pt modelId="{86B7B620-370D-4299-9A1A-D3E70C8B0C32}" type="pres">
      <dgm:prSet presAssocID="{419DD6E3-360C-4316-9407-3BE7FC1D70AA}" presName="bgRect" presStyleLbl="bgShp" presStyleIdx="3" presStyleCnt="5"/>
      <dgm:spPr/>
    </dgm:pt>
    <dgm:pt modelId="{458872AD-0FE9-4331-9260-757EDEF9D3EC}" type="pres">
      <dgm:prSet presAssocID="{419DD6E3-360C-4316-9407-3BE7FC1D70A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ocial Network"/>
        </a:ext>
      </dgm:extLst>
    </dgm:pt>
    <dgm:pt modelId="{462D10D1-CC17-43BB-B582-A8924604C16B}" type="pres">
      <dgm:prSet presAssocID="{419DD6E3-360C-4316-9407-3BE7FC1D70AA}" presName="spaceRect" presStyleCnt="0"/>
      <dgm:spPr/>
    </dgm:pt>
    <dgm:pt modelId="{E0A61130-7F0A-45C5-B1E0-250EC410921F}" type="pres">
      <dgm:prSet presAssocID="{419DD6E3-360C-4316-9407-3BE7FC1D70AA}" presName="parTx" presStyleLbl="revTx" presStyleIdx="3" presStyleCnt="5">
        <dgm:presLayoutVars>
          <dgm:chMax val="0"/>
          <dgm:chPref val="0"/>
        </dgm:presLayoutVars>
      </dgm:prSet>
      <dgm:spPr/>
    </dgm:pt>
    <dgm:pt modelId="{50A2651A-6E25-4A0E-829F-58D719A5F492}" type="pres">
      <dgm:prSet presAssocID="{882E3B7C-9B78-454C-91C5-F6FC4316DC1D}" presName="sibTrans" presStyleCnt="0"/>
      <dgm:spPr/>
    </dgm:pt>
    <dgm:pt modelId="{761413CA-440D-47B9-ACBC-0A7456D696FD}" type="pres">
      <dgm:prSet presAssocID="{5C423D01-F369-4E15-BCD4-0E01D15DB9EA}" presName="compNode" presStyleCnt="0"/>
      <dgm:spPr/>
    </dgm:pt>
    <dgm:pt modelId="{36036A97-52F3-4F06-984C-A99D8FEADC78}" type="pres">
      <dgm:prSet presAssocID="{5C423D01-F369-4E15-BCD4-0E01D15DB9EA}" presName="bgRect" presStyleLbl="bgShp" presStyleIdx="4" presStyleCnt="5"/>
      <dgm:spPr/>
    </dgm:pt>
    <dgm:pt modelId="{F4ED6843-D956-4068-BD46-D9B3CB5BCC12}" type="pres">
      <dgm:prSet presAssocID="{5C423D01-F369-4E15-BCD4-0E01D15DB9E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Group"/>
        </a:ext>
      </dgm:extLst>
    </dgm:pt>
    <dgm:pt modelId="{9606E7DE-B890-4A90-B92E-6AEAFBDA3A50}" type="pres">
      <dgm:prSet presAssocID="{5C423D01-F369-4E15-BCD4-0E01D15DB9EA}" presName="spaceRect" presStyleCnt="0"/>
      <dgm:spPr/>
    </dgm:pt>
    <dgm:pt modelId="{66CCB50B-9A7E-4669-8D6C-0B00E0D6FBC1}" type="pres">
      <dgm:prSet presAssocID="{5C423D01-F369-4E15-BCD4-0E01D15DB9EA}" presName="parTx" presStyleLbl="revTx" presStyleIdx="4" presStyleCnt="5">
        <dgm:presLayoutVars>
          <dgm:chMax val="0"/>
          <dgm:chPref val="0"/>
        </dgm:presLayoutVars>
      </dgm:prSet>
      <dgm:spPr/>
    </dgm:pt>
  </dgm:ptLst>
  <dgm:cxnLst>
    <dgm:cxn modelId="{00C27A04-0211-4BB8-A1E1-09F5B054EBE3}" type="presOf" srcId="{A36A6044-A8D1-4003-B361-C48FEA1E40C2}" destId="{87ED2BB5-A206-47B5-9B5C-F9C3B395A810}" srcOrd="0" destOrd="0" presId="urn:microsoft.com/office/officeart/2018/2/layout/IconVerticalSolidList"/>
    <dgm:cxn modelId="{46F5A436-E133-4031-9DBF-A4F512A96B1F}" type="presOf" srcId="{EB8D00AF-E54C-4DF1-9627-EA5A6E139206}" destId="{85AE4CC0-3704-47B5-B47B-03F004B4B4C9}" srcOrd="0" destOrd="0" presId="urn:microsoft.com/office/officeart/2018/2/layout/IconVerticalSolidList"/>
    <dgm:cxn modelId="{90B3233A-6A5B-40D2-85A8-E934786B8FC6}" srcId="{EB8D00AF-E54C-4DF1-9627-EA5A6E139206}" destId="{419DD6E3-360C-4316-9407-3BE7FC1D70AA}" srcOrd="3" destOrd="0" parTransId="{201BFEC8-6B6C-4875-990C-1939E4748411}" sibTransId="{882E3B7C-9B78-454C-91C5-F6FC4316DC1D}"/>
    <dgm:cxn modelId="{E2FC5F3F-D519-4114-BB10-EBFCB9616312}" type="presOf" srcId="{419DD6E3-360C-4316-9407-3BE7FC1D70AA}" destId="{E0A61130-7F0A-45C5-B1E0-250EC410921F}" srcOrd="0" destOrd="0" presId="urn:microsoft.com/office/officeart/2018/2/layout/IconVerticalSolidList"/>
    <dgm:cxn modelId="{8FD2AE6F-E134-4AB9-BC94-7FA34D42AD68}" type="presOf" srcId="{392B28B1-0F6B-4128-B1C3-1A4CED32ABBE}" destId="{EFEAE04F-98E6-427C-B80D-E13B86EED85C}" srcOrd="0" destOrd="0" presId="urn:microsoft.com/office/officeart/2018/2/layout/IconVerticalSolidList"/>
    <dgm:cxn modelId="{01572150-8C4F-4D6D-868D-2C0F8812B009}" srcId="{EB8D00AF-E54C-4DF1-9627-EA5A6E139206}" destId="{E7A8BC00-7103-4569-BD40-382E586FABCA}" srcOrd="1" destOrd="0" parTransId="{4CBB4807-F4CD-4584-84CF-7B69258D945E}" sibTransId="{7C6A832D-8260-42BE-81C2-9C4393CCE76F}"/>
    <dgm:cxn modelId="{B2EBB17A-DDB0-43CA-9834-2689F22E312B}" srcId="{EB8D00AF-E54C-4DF1-9627-EA5A6E139206}" destId="{A36A6044-A8D1-4003-B361-C48FEA1E40C2}" srcOrd="0" destOrd="0" parTransId="{9B8C6CB8-C7C0-4577-A0E0-C741BF351FEF}" sibTransId="{11A5917F-37FE-4C16-9064-E969F12E6D75}"/>
    <dgm:cxn modelId="{FD0DA9C2-677C-44DC-AF44-7584A0AEE432}" type="presOf" srcId="{5C423D01-F369-4E15-BCD4-0E01D15DB9EA}" destId="{66CCB50B-9A7E-4669-8D6C-0B00E0D6FBC1}" srcOrd="0" destOrd="0" presId="urn:microsoft.com/office/officeart/2018/2/layout/IconVerticalSolidList"/>
    <dgm:cxn modelId="{0460F9CC-DC03-4615-B4F0-AD12CA08F623}" type="presOf" srcId="{E7A8BC00-7103-4569-BD40-382E586FABCA}" destId="{A8789A96-AE22-4091-A018-7CD099C01BB0}" srcOrd="0" destOrd="0" presId="urn:microsoft.com/office/officeart/2018/2/layout/IconVerticalSolidList"/>
    <dgm:cxn modelId="{BE1D90E3-AA99-4282-B008-63EF5012BFFA}" srcId="{EB8D00AF-E54C-4DF1-9627-EA5A6E139206}" destId="{5C423D01-F369-4E15-BCD4-0E01D15DB9EA}" srcOrd="4" destOrd="0" parTransId="{D4E08B1F-75A5-4642-A9CC-EFE72800CAAF}" sibTransId="{794F6B82-ABC2-4832-AE5A-ECE1556F9CA4}"/>
    <dgm:cxn modelId="{8E6710E9-709F-45E5-81B2-39AB254E6620}" srcId="{EB8D00AF-E54C-4DF1-9627-EA5A6E139206}" destId="{392B28B1-0F6B-4128-B1C3-1A4CED32ABBE}" srcOrd="2" destOrd="0" parTransId="{C79C66F6-2067-4604-817C-1AF4B4C99D88}" sibTransId="{8C76D4FB-18E2-41F9-AFD9-5E265D9087D3}"/>
    <dgm:cxn modelId="{15994AB2-0299-42B7-9FC4-7C28C7FD1EB8}" type="presParOf" srcId="{85AE4CC0-3704-47B5-B47B-03F004B4B4C9}" destId="{48A6FCE6-B153-4732-9AC7-8446B352045F}" srcOrd="0" destOrd="0" presId="urn:microsoft.com/office/officeart/2018/2/layout/IconVerticalSolidList"/>
    <dgm:cxn modelId="{9327DDF8-E921-4B5A-A899-6A11492F19F5}" type="presParOf" srcId="{48A6FCE6-B153-4732-9AC7-8446B352045F}" destId="{EC5F6B02-71F5-4937-93D1-3154B46FE2D5}" srcOrd="0" destOrd="0" presId="urn:microsoft.com/office/officeart/2018/2/layout/IconVerticalSolidList"/>
    <dgm:cxn modelId="{2C27ADA8-A358-4127-BF15-28630E3BFB0E}" type="presParOf" srcId="{48A6FCE6-B153-4732-9AC7-8446B352045F}" destId="{BC7BB4DB-DA6D-4ED9-9B2D-00D035BE35D3}" srcOrd="1" destOrd="0" presId="urn:microsoft.com/office/officeart/2018/2/layout/IconVerticalSolidList"/>
    <dgm:cxn modelId="{65EF3B2E-5EA2-47EF-8F2A-ABBAD81EDC30}" type="presParOf" srcId="{48A6FCE6-B153-4732-9AC7-8446B352045F}" destId="{DA1FFF1E-6B6D-43C4-9445-B7082B077BD7}" srcOrd="2" destOrd="0" presId="urn:microsoft.com/office/officeart/2018/2/layout/IconVerticalSolidList"/>
    <dgm:cxn modelId="{07005C51-CEF8-4803-9CBE-B282B228B888}" type="presParOf" srcId="{48A6FCE6-B153-4732-9AC7-8446B352045F}" destId="{87ED2BB5-A206-47B5-9B5C-F9C3B395A810}" srcOrd="3" destOrd="0" presId="urn:microsoft.com/office/officeart/2018/2/layout/IconVerticalSolidList"/>
    <dgm:cxn modelId="{977C77AC-6AB0-4E93-8DCF-A954E784DDCE}" type="presParOf" srcId="{85AE4CC0-3704-47B5-B47B-03F004B4B4C9}" destId="{C4D6A43C-496E-43E7-85AC-6FF1CF31BB45}" srcOrd="1" destOrd="0" presId="urn:microsoft.com/office/officeart/2018/2/layout/IconVerticalSolidList"/>
    <dgm:cxn modelId="{7F1DEE17-ABCA-4BF0-AF0C-FE8A63D8B279}" type="presParOf" srcId="{85AE4CC0-3704-47B5-B47B-03F004B4B4C9}" destId="{C54AD7BB-23F6-4A04-86C1-928AF4BE228F}" srcOrd="2" destOrd="0" presId="urn:microsoft.com/office/officeart/2018/2/layout/IconVerticalSolidList"/>
    <dgm:cxn modelId="{87F3F0E9-7971-4794-B4A5-923AF001DCEC}" type="presParOf" srcId="{C54AD7BB-23F6-4A04-86C1-928AF4BE228F}" destId="{DEE4CD83-BE62-47C8-8A8B-036BDF4518AA}" srcOrd="0" destOrd="0" presId="urn:microsoft.com/office/officeart/2018/2/layout/IconVerticalSolidList"/>
    <dgm:cxn modelId="{F17C2867-DB07-4989-8038-C6C315276E95}" type="presParOf" srcId="{C54AD7BB-23F6-4A04-86C1-928AF4BE228F}" destId="{E1A8DD90-A42B-49DF-A9D2-47633307502D}" srcOrd="1" destOrd="0" presId="urn:microsoft.com/office/officeart/2018/2/layout/IconVerticalSolidList"/>
    <dgm:cxn modelId="{0399ED32-4AC3-41FD-B43D-1F7F114E5013}" type="presParOf" srcId="{C54AD7BB-23F6-4A04-86C1-928AF4BE228F}" destId="{2DCD1778-CAE1-4859-94F5-31878E3C5D5C}" srcOrd="2" destOrd="0" presId="urn:microsoft.com/office/officeart/2018/2/layout/IconVerticalSolidList"/>
    <dgm:cxn modelId="{15583492-3897-4BC4-B02F-68073B1545CC}" type="presParOf" srcId="{C54AD7BB-23F6-4A04-86C1-928AF4BE228F}" destId="{A8789A96-AE22-4091-A018-7CD099C01BB0}" srcOrd="3" destOrd="0" presId="urn:microsoft.com/office/officeart/2018/2/layout/IconVerticalSolidList"/>
    <dgm:cxn modelId="{B8637919-D850-4559-8A82-5650E1D9154D}" type="presParOf" srcId="{85AE4CC0-3704-47B5-B47B-03F004B4B4C9}" destId="{166AC809-C83F-4821-AEB5-F0C4BD839248}" srcOrd="3" destOrd="0" presId="urn:microsoft.com/office/officeart/2018/2/layout/IconVerticalSolidList"/>
    <dgm:cxn modelId="{9416DBFE-5893-4A9A-A9F6-6AF2278BE0A7}" type="presParOf" srcId="{85AE4CC0-3704-47B5-B47B-03F004B4B4C9}" destId="{7E0F2FC8-54DB-4D1D-A041-22B42F101F2D}" srcOrd="4" destOrd="0" presId="urn:microsoft.com/office/officeart/2018/2/layout/IconVerticalSolidList"/>
    <dgm:cxn modelId="{61F5E926-87AF-4A6A-8809-0C7AE77D0B89}" type="presParOf" srcId="{7E0F2FC8-54DB-4D1D-A041-22B42F101F2D}" destId="{ABE2F7E0-791A-4C47-A655-8971E45562C0}" srcOrd="0" destOrd="0" presId="urn:microsoft.com/office/officeart/2018/2/layout/IconVerticalSolidList"/>
    <dgm:cxn modelId="{4D609963-03A1-44E3-9970-85F4A6045B87}" type="presParOf" srcId="{7E0F2FC8-54DB-4D1D-A041-22B42F101F2D}" destId="{9386B9E6-E82D-4420-B8AE-90D730CE6401}" srcOrd="1" destOrd="0" presId="urn:microsoft.com/office/officeart/2018/2/layout/IconVerticalSolidList"/>
    <dgm:cxn modelId="{517706B5-CFF1-426E-80C1-A36C5FF3591E}" type="presParOf" srcId="{7E0F2FC8-54DB-4D1D-A041-22B42F101F2D}" destId="{F8AF68DC-715C-465E-A2D9-276E9FF19D1C}" srcOrd="2" destOrd="0" presId="urn:microsoft.com/office/officeart/2018/2/layout/IconVerticalSolidList"/>
    <dgm:cxn modelId="{79049C57-E120-4337-A47D-0B96B97D2767}" type="presParOf" srcId="{7E0F2FC8-54DB-4D1D-A041-22B42F101F2D}" destId="{EFEAE04F-98E6-427C-B80D-E13B86EED85C}" srcOrd="3" destOrd="0" presId="urn:microsoft.com/office/officeart/2018/2/layout/IconVerticalSolidList"/>
    <dgm:cxn modelId="{C138C8C9-E94F-41A4-B398-9209BC12021C}" type="presParOf" srcId="{85AE4CC0-3704-47B5-B47B-03F004B4B4C9}" destId="{21E1B743-33F7-49F7-8F8C-E11A8B0257C0}" srcOrd="5" destOrd="0" presId="urn:microsoft.com/office/officeart/2018/2/layout/IconVerticalSolidList"/>
    <dgm:cxn modelId="{0589F733-2279-4369-AE47-CAD63AC1790F}" type="presParOf" srcId="{85AE4CC0-3704-47B5-B47B-03F004B4B4C9}" destId="{D433C586-4A81-4C86-ABDF-63C88258579D}" srcOrd="6" destOrd="0" presId="urn:microsoft.com/office/officeart/2018/2/layout/IconVerticalSolidList"/>
    <dgm:cxn modelId="{DF0D732A-919B-4806-A12C-7E1904946F57}" type="presParOf" srcId="{D433C586-4A81-4C86-ABDF-63C88258579D}" destId="{86B7B620-370D-4299-9A1A-D3E70C8B0C32}" srcOrd="0" destOrd="0" presId="urn:microsoft.com/office/officeart/2018/2/layout/IconVerticalSolidList"/>
    <dgm:cxn modelId="{080E0BDB-F2A5-44CD-8E8A-640C4082AC4F}" type="presParOf" srcId="{D433C586-4A81-4C86-ABDF-63C88258579D}" destId="{458872AD-0FE9-4331-9260-757EDEF9D3EC}" srcOrd="1" destOrd="0" presId="urn:microsoft.com/office/officeart/2018/2/layout/IconVerticalSolidList"/>
    <dgm:cxn modelId="{9EE536E0-076A-4E14-8400-87BB50441E4F}" type="presParOf" srcId="{D433C586-4A81-4C86-ABDF-63C88258579D}" destId="{462D10D1-CC17-43BB-B582-A8924604C16B}" srcOrd="2" destOrd="0" presId="urn:microsoft.com/office/officeart/2018/2/layout/IconVerticalSolidList"/>
    <dgm:cxn modelId="{9DF4B63D-7365-4DC7-87BA-BB63B19FAE50}" type="presParOf" srcId="{D433C586-4A81-4C86-ABDF-63C88258579D}" destId="{E0A61130-7F0A-45C5-B1E0-250EC410921F}" srcOrd="3" destOrd="0" presId="urn:microsoft.com/office/officeart/2018/2/layout/IconVerticalSolidList"/>
    <dgm:cxn modelId="{1C93ADEF-95DF-4F7D-AD18-7BA5AFA0E868}" type="presParOf" srcId="{85AE4CC0-3704-47B5-B47B-03F004B4B4C9}" destId="{50A2651A-6E25-4A0E-829F-58D719A5F492}" srcOrd="7" destOrd="0" presId="urn:microsoft.com/office/officeart/2018/2/layout/IconVerticalSolidList"/>
    <dgm:cxn modelId="{1C34A95D-09A9-428E-BB29-EBF1A3107CE9}" type="presParOf" srcId="{85AE4CC0-3704-47B5-B47B-03F004B4B4C9}" destId="{761413CA-440D-47B9-ACBC-0A7456D696FD}" srcOrd="8" destOrd="0" presId="urn:microsoft.com/office/officeart/2018/2/layout/IconVerticalSolidList"/>
    <dgm:cxn modelId="{C3E39DC1-0924-4481-A590-D0BBAADEF155}" type="presParOf" srcId="{761413CA-440D-47B9-ACBC-0A7456D696FD}" destId="{36036A97-52F3-4F06-984C-A99D8FEADC78}" srcOrd="0" destOrd="0" presId="urn:microsoft.com/office/officeart/2018/2/layout/IconVerticalSolidList"/>
    <dgm:cxn modelId="{5480FF92-7B50-4404-A791-732AF308585E}" type="presParOf" srcId="{761413CA-440D-47B9-ACBC-0A7456D696FD}" destId="{F4ED6843-D956-4068-BD46-D9B3CB5BCC12}" srcOrd="1" destOrd="0" presId="urn:microsoft.com/office/officeart/2018/2/layout/IconVerticalSolidList"/>
    <dgm:cxn modelId="{6D7C64E3-205A-4579-8DCB-EAEB3E55B9CD}" type="presParOf" srcId="{761413CA-440D-47B9-ACBC-0A7456D696FD}" destId="{9606E7DE-B890-4A90-B92E-6AEAFBDA3A50}" srcOrd="2" destOrd="0" presId="urn:microsoft.com/office/officeart/2018/2/layout/IconVerticalSolidList"/>
    <dgm:cxn modelId="{B68D7CF5-BCFB-4596-9EC0-29194D988E50}" type="presParOf" srcId="{761413CA-440D-47B9-ACBC-0A7456D696FD}" destId="{66CCB50B-9A7E-4669-8D6C-0B00E0D6FBC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8D00AF-E54C-4DF1-9627-EA5A6E13920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36A6044-A8D1-4003-B361-C48FEA1E40C2}">
      <dgm:prSet/>
      <dgm:spPr/>
      <dgm:t>
        <a:bodyPr/>
        <a:lstStyle/>
        <a:p>
          <a:pPr>
            <a:lnSpc>
              <a:spcPct val="100000"/>
            </a:lnSpc>
          </a:pPr>
          <a:r>
            <a:rPr lang="en-US" dirty="0"/>
            <a:t>* </a:t>
          </a:r>
          <a:r>
            <a:rPr lang="en-GB" b="0"/>
            <a:t>Reputational damage / </a:t>
          </a:r>
          <a:r>
            <a:rPr lang="en-GB" b="0" i="0">
              <a:effectLst/>
              <a:latin typeface="+mn-lt"/>
              <a:cs typeface="Arial" panose="020B0604020202020204" pitchFamily="34" charset="0"/>
            </a:rPr>
            <a:t>Potential complaint against the researcher for causing emotional distress or embarrassment that could cause reputational damage</a:t>
          </a:r>
          <a:endParaRPr lang="en-US" b="0" dirty="0">
            <a:latin typeface="+mn-lt"/>
            <a:cs typeface="Arial" panose="020B0604020202020204" pitchFamily="34" charset="0"/>
          </a:endParaRPr>
        </a:p>
      </dgm:t>
    </dgm:pt>
    <dgm:pt modelId="{9B8C6CB8-C7C0-4577-A0E0-C741BF351FEF}" type="parTrans" cxnId="{B2EBB17A-DDB0-43CA-9834-2689F22E312B}">
      <dgm:prSet/>
      <dgm:spPr/>
      <dgm:t>
        <a:bodyPr/>
        <a:lstStyle/>
        <a:p>
          <a:endParaRPr lang="en-US"/>
        </a:p>
      </dgm:t>
    </dgm:pt>
    <dgm:pt modelId="{11A5917F-37FE-4C16-9064-E969F12E6D75}" type="sibTrans" cxnId="{B2EBB17A-DDB0-43CA-9834-2689F22E312B}">
      <dgm:prSet/>
      <dgm:spPr/>
      <dgm:t>
        <a:bodyPr/>
        <a:lstStyle/>
        <a:p>
          <a:endParaRPr lang="en-US"/>
        </a:p>
      </dgm:t>
    </dgm:pt>
    <dgm:pt modelId="{85AE4CC0-3704-47B5-B47B-03F004B4B4C9}" type="pres">
      <dgm:prSet presAssocID="{EB8D00AF-E54C-4DF1-9627-EA5A6E139206}" presName="root" presStyleCnt="0">
        <dgm:presLayoutVars>
          <dgm:dir/>
          <dgm:resizeHandles val="exact"/>
        </dgm:presLayoutVars>
      </dgm:prSet>
      <dgm:spPr/>
    </dgm:pt>
    <dgm:pt modelId="{48A6FCE6-B153-4732-9AC7-8446B352045F}" type="pres">
      <dgm:prSet presAssocID="{A36A6044-A8D1-4003-B361-C48FEA1E40C2}" presName="compNode" presStyleCnt="0"/>
      <dgm:spPr/>
    </dgm:pt>
    <dgm:pt modelId="{EC5F6B02-71F5-4937-93D1-3154B46FE2D5}" type="pres">
      <dgm:prSet presAssocID="{A36A6044-A8D1-4003-B361-C48FEA1E40C2}" presName="bgRect" presStyleLbl="bgShp" presStyleIdx="0" presStyleCnt="1" custLinFactNeighborX="-6058" custLinFactNeighborY="6953"/>
      <dgm:spPr/>
    </dgm:pt>
    <dgm:pt modelId="{BC7BB4DB-DA6D-4ED9-9B2D-00D035BE35D3}" type="pres">
      <dgm:prSet presAssocID="{A36A6044-A8D1-4003-B361-C48FEA1E40C2}" presName="iconRect" presStyleLbl="node1" presStyleIdx="0" presStyleCnt="1"/>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Graduation cap with solid fill"/>
        </a:ext>
      </dgm:extLst>
    </dgm:pt>
    <dgm:pt modelId="{DA1FFF1E-6B6D-43C4-9445-B7082B077BD7}" type="pres">
      <dgm:prSet presAssocID="{A36A6044-A8D1-4003-B361-C48FEA1E40C2}" presName="spaceRect" presStyleCnt="0"/>
      <dgm:spPr/>
    </dgm:pt>
    <dgm:pt modelId="{87ED2BB5-A206-47B5-9B5C-F9C3B395A810}" type="pres">
      <dgm:prSet presAssocID="{A36A6044-A8D1-4003-B361-C48FEA1E40C2}" presName="parTx" presStyleLbl="revTx" presStyleIdx="0" presStyleCnt="1">
        <dgm:presLayoutVars>
          <dgm:chMax val="0"/>
          <dgm:chPref val="0"/>
        </dgm:presLayoutVars>
      </dgm:prSet>
      <dgm:spPr/>
    </dgm:pt>
  </dgm:ptLst>
  <dgm:cxnLst>
    <dgm:cxn modelId="{00C27A04-0211-4BB8-A1E1-09F5B054EBE3}" type="presOf" srcId="{A36A6044-A8D1-4003-B361-C48FEA1E40C2}" destId="{87ED2BB5-A206-47B5-9B5C-F9C3B395A810}" srcOrd="0" destOrd="0" presId="urn:microsoft.com/office/officeart/2018/2/layout/IconVerticalSolidList"/>
    <dgm:cxn modelId="{46F5A436-E133-4031-9DBF-A4F512A96B1F}" type="presOf" srcId="{EB8D00AF-E54C-4DF1-9627-EA5A6E139206}" destId="{85AE4CC0-3704-47B5-B47B-03F004B4B4C9}" srcOrd="0" destOrd="0" presId="urn:microsoft.com/office/officeart/2018/2/layout/IconVerticalSolidList"/>
    <dgm:cxn modelId="{B2EBB17A-DDB0-43CA-9834-2689F22E312B}" srcId="{EB8D00AF-E54C-4DF1-9627-EA5A6E139206}" destId="{A36A6044-A8D1-4003-B361-C48FEA1E40C2}" srcOrd="0" destOrd="0" parTransId="{9B8C6CB8-C7C0-4577-A0E0-C741BF351FEF}" sibTransId="{11A5917F-37FE-4C16-9064-E969F12E6D75}"/>
    <dgm:cxn modelId="{15994AB2-0299-42B7-9FC4-7C28C7FD1EB8}" type="presParOf" srcId="{85AE4CC0-3704-47B5-B47B-03F004B4B4C9}" destId="{48A6FCE6-B153-4732-9AC7-8446B352045F}" srcOrd="0" destOrd="0" presId="urn:microsoft.com/office/officeart/2018/2/layout/IconVerticalSolidList"/>
    <dgm:cxn modelId="{9327DDF8-E921-4B5A-A899-6A11492F19F5}" type="presParOf" srcId="{48A6FCE6-B153-4732-9AC7-8446B352045F}" destId="{EC5F6B02-71F5-4937-93D1-3154B46FE2D5}" srcOrd="0" destOrd="0" presId="urn:microsoft.com/office/officeart/2018/2/layout/IconVerticalSolidList"/>
    <dgm:cxn modelId="{2C27ADA8-A358-4127-BF15-28630E3BFB0E}" type="presParOf" srcId="{48A6FCE6-B153-4732-9AC7-8446B352045F}" destId="{BC7BB4DB-DA6D-4ED9-9B2D-00D035BE35D3}" srcOrd="1" destOrd="0" presId="urn:microsoft.com/office/officeart/2018/2/layout/IconVerticalSolidList"/>
    <dgm:cxn modelId="{65EF3B2E-5EA2-47EF-8F2A-ABBAD81EDC30}" type="presParOf" srcId="{48A6FCE6-B153-4732-9AC7-8446B352045F}" destId="{DA1FFF1E-6B6D-43C4-9445-B7082B077BD7}" srcOrd="2" destOrd="0" presId="urn:microsoft.com/office/officeart/2018/2/layout/IconVerticalSolidList"/>
    <dgm:cxn modelId="{07005C51-CEF8-4803-9CBE-B282B228B888}" type="presParOf" srcId="{48A6FCE6-B153-4732-9AC7-8446B352045F}" destId="{87ED2BB5-A206-47B5-9B5C-F9C3B395A81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8D00AF-E54C-4DF1-9627-EA5A6E13920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36A6044-A8D1-4003-B361-C48FEA1E40C2}">
      <dgm:prSet/>
      <dgm:spPr/>
      <dgm:t>
        <a:bodyPr/>
        <a:lstStyle/>
        <a:p>
          <a:pPr>
            <a:lnSpc>
              <a:spcPct val="100000"/>
            </a:lnSpc>
          </a:pPr>
          <a:r>
            <a:rPr lang="en-US" dirty="0"/>
            <a:t>* </a:t>
          </a:r>
          <a:r>
            <a:rPr lang="en-GB" b="0" i="0" dirty="0">
              <a:effectLst/>
              <a:latin typeface="Calibri" panose="020F0502020204030204" pitchFamily="34" charset="0"/>
              <a:cs typeface="Calibri" panose="020F0502020204030204" pitchFamily="34" charset="0"/>
            </a:rPr>
            <a:t>Use of paper</a:t>
          </a:r>
        </a:p>
        <a:p>
          <a:pPr>
            <a:lnSpc>
              <a:spcPct val="100000"/>
            </a:lnSpc>
          </a:pPr>
          <a:r>
            <a:rPr lang="en-GB" b="0" i="0" dirty="0">
              <a:effectLst/>
              <a:latin typeface="Calibri" panose="020F0502020204030204" pitchFamily="34" charset="0"/>
              <a:cs typeface="Calibri" panose="020F0502020204030204" pitchFamily="34" charset="0"/>
            </a:rPr>
            <a:t>* Carbon footprint  - travel to location of research</a:t>
          </a:r>
          <a:endParaRPr lang="en-US" b="0" dirty="0">
            <a:latin typeface="+mn-lt"/>
            <a:cs typeface="Arial" panose="020B0604020202020204" pitchFamily="34" charset="0"/>
          </a:endParaRPr>
        </a:p>
      </dgm:t>
    </dgm:pt>
    <dgm:pt modelId="{9B8C6CB8-C7C0-4577-A0E0-C741BF351FEF}" type="parTrans" cxnId="{B2EBB17A-DDB0-43CA-9834-2689F22E312B}">
      <dgm:prSet/>
      <dgm:spPr/>
      <dgm:t>
        <a:bodyPr/>
        <a:lstStyle/>
        <a:p>
          <a:endParaRPr lang="en-US"/>
        </a:p>
      </dgm:t>
    </dgm:pt>
    <dgm:pt modelId="{11A5917F-37FE-4C16-9064-E969F12E6D75}" type="sibTrans" cxnId="{B2EBB17A-DDB0-43CA-9834-2689F22E312B}">
      <dgm:prSet/>
      <dgm:spPr/>
      <dgm:t>
        <a:bodyPr/>
        <a:lstStyle/>
        <a:p>
          <a:endParaRPr lang="en-US"/>
        </a:p>
      </dgm:t>
    </dgm:pt>
    <dgm:pt modelId="{85AE4CC0-3704-47B5-B47B-03F004B4B4C9}" type="pres">
      <dgm:prSet presAssocID="{EB8D00AF-E54C-4DF1-9627-EA5A6E139206}" presName="root" presStyleCnt="0">
        <dgm:presLayoutVars>
          <dgm:dir/>
          <dgm:resizeHandles val="exact"/>
        </dgm:presLayoutVars>
      </dgm:prSet>
      <dgm:spPr/>
    </dgm:pt>
    <dgm:pt modelId="{48A6FCE6-B153-4732-9AC7-8446B352045F}" type="pres">
      <dgm:prSet presAssocID="{A36A6044-A8D1-4003-B361-C48FEA1E40C2}" presName="compNode" presStyleCnt="0"/>
      <dgm:spPr/>
    </dgm:pt>
    <dgm:pt modelId="{EC5F6B02-71F5-4937-93D1-3154B46FE2D5}" type="pres">
      <dgm:prSet presAssocID="{A36A6044-A8D1-4003-B361-C48FEA1E40C2}" presName="bgRect" presStyleLbl="bgShp" presStyleIdx="0" presStyleCnt="1" custLinFactNeighborX="-6058" custLinFactNeighborY="6953"/>
      <dgm:spPr/>
    </dgm:pt>
    <dgm:pt modelId="{BC7BB4DB-DA6D-4ED9-9B2D-00D035BE35D3}" type="pres">
      <dgm:prSet presAssocID="{A36A6044-A8D1-4003-B361-C48FEA1E40C2}"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Open book outline"/>
        </a:ext>
      </dgm:extLst>
    </dgm:pt>
    <dgm:pt modelId="{DA1FFF1E-6B6D-43C4-9445-B7082B077BD7}" type="pres">
      <dgm:prSet presAssocID="{A36A6044-A8D1-4003-B361-C48FEA1E40C2}" presName="spaceRect" presStyleCnt="0"/>
      <dgm:spPr/>
    </dgm:pt>
    <dgm:pt modelId="{87ED2BB5-A206-47B5-9B5C-F9C3B395A810}" type="pres">
      <dgm:prSet presAssocID="{A36A6044-A8D1-4003-B361-C48FEA1E40C2}" presName="parTx" presStyleLbl="revTx" presStyleIdx="0" presStyleCnt="1" custLinFactNeighborY="5938">
        <dgm:presLayoutVars>
          <dgm:chMax val="0"/>
          <dgm:chPref val="0"/>
        </dgm:presLayoutVars>
      </dgm:prSet>
      <dgm:spPr/>
    </dgm:pt>
  </dgm:ptLst>
  <dgm:cxnLst>
    <dgm:cxn modelId="{00C27A04-0211-4BB8-A1E1-09F5B054EBE3}" type="presOf" srcId="{A36A6044-A8D1-4003-B361-C48FEA1E40C2}" destId="{87ED2BB5-A206-47B5-9B5C-F9C3B395A810}" srcOrd="0" destOrd="0" presId="urn:microsoft.com/office/officeart/2018/2/layout/IconVerticalSolidList"/>
    <dgm:cxn modelId="{46F5A436-E133-4031-9DBF-A4F512A96B1F}" type="presOf" srcId="{EB8D00AF-E54C-4DF1-9627-EA5A6E139206}" destId="{85AE4CC0-3704-47B5-B47B-03F004B4B4C9}" srcOrd="0" destOrd="0" presId="urn:microsoft.com/office/officeart/2018/2/layout/IconVerticalSolidList"/>
    <dgm:cxn modelId="{B2EBB17A-DDB0-43CA-9834-2689F22E312B}" srcId="{EB8D00AF-E54C-4DF1-9627-EA5A6E139206}" destId="{A36A6044-A8D1-4003-B361-C48FEA1E40C2}" srcOrd="0" destOrd="0" parTransId="{9B8C6CB8-C7C0-4577-A0E0-C741BF351FEF}" sibTransId="{11A5917F-37FE-4C16-9064-E969F12E6D75}"/>
    <dgm:cxn modelId="{15994AB2-0299-42B7-9FC4-7C28C7FD1EB8}" type="presParOf" srcId="{85AE4CC0-3704-47B5-B47B-03F004B4B4C9}" destId="{48A6FCE6-B153-4732-9AC7-8446B352045F}" srcOrd="0" destOrd="0" presId="urn:microsoft.com/office/officeart/2018/2/layout/IconVerticalSolidList"/>
    <dgm:cxn modelId="{9327DDF8-E921-4B5A-A899-6A11492F19F5}" type="presParOf" srcId="{48A6FCE6-B153-4732-9AC7-8446B352045F}" destId="{EC5F6B02-71F5-4937-93D1-3154B46FE2D5}" srcOrd="0" destOrd="0" presId="urn:microsoft.com/office/officeart/2018/2/layout/IconVerticalSolidList"/>
    <dgm:cxn modelId="{2C27ADA8-A358-4127-BF15-28630E3BFB0E}" type="presParOf" srcId="{48A6FCE6-B153-4732-9AC7-8446B352045F}" destId="{BC7BB4DB-DA6D-4ED9-9B2D-00D035BE35D3}" srcOrd="1" destOrd="0" presId="urn:microsoft.com/office/officeart/2018/2/layout/IconVerticalSolidList"/>
    <dgm:cxn modelId="{65EF3B2E-5EA2-47EF-8F2A-ABBAD81EDC30}" type="presParOf" srcId="{48A6FCE6-B153-4732-9AC7-8446B352045F}" destId="{DA1FFF1E-6B6D-43C4-9445-B7082B077BD7}" srcOrd="2" destOrd="0" presId="urn:microsoft.com/office/officeart/2018/2/layout/IconVerticalSolidList"/>
    <dgm:cxn modelId="{07005C51-CEF8-4803-9CBE-B282B228B888}" type="presParOf" srcId="{48A6FCE6-B153-4732-9AC7-8446B352045F}" destId="{87ED2BB5-A206-47B5-9B5C-F9C3B395A81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E4CD83-BE62-47C8-8A8B-036BDF4518AA}">
      <dsp:nvSpPr>
        <dsp:cNvPr id="0" name=""/>
        <dsp:cNvSpPr/>
      </dsp:nvSpPr>
      <dsp:spPr>
        <a:xfrm>
          <a:off x="0" y="2692"/>
          <a:ext cx="5585772" cy="13643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A8DD90-A42B-49DF-A9D2-47633307502D}">
      <dsp:nvSpPr>
        <dsp:cNvPr id="0" name=""/>
        <dsp:cNvSpPr/>
      </dsp:nvSpPr>
      <dsp:spPr>
        <a:xfrm>
          <a:off x="412728" y="309679"/>
          <a:ext cx="750414" cy="7504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789A96-AE22-4091-A018-7CD099C01BB0}">
      <dsp:nvSpPr>
        <dsp:cNvPr id="0" name=""/>
        <dsp:cNvSpPr/>
      </dsp:nvSpPr>
      <dsp:spPr>
        <a:xfrm>
          <a:off x="1575871" y="2692"/>
          <a:ext cx="4009900" cy="1364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98" tIns="144398" rIns="144398" bIns="144398" numCol="1" spcCol="1270" anchor="ctr" anchorCtr="0">
          <a:noAutofit/>
        </a:bodyPr>
        <a:lstStyle/>
        <a:p>
          <a:pPr marL="0" lvl="0" indent="0" algn="l" defTabSz="666750">
            <a:lnSpc>
              <a:spcPct val="100000"/>
            </a:lnSpc>
            <a:spcBef>
              <a:spcPct val="0"/>
            </a:spcBef>
            <a:spcAft>
              <a:spcPct val="35000"/>
            </a:spcAft>
            <a:buNone/>
          </a:pPr>
          <a:r>
            <a:rPr lang="en-US" sz="1500" kern="1200" dirty="0"/>
            <a:t>*Emotional distress or psychological harm</a:t>
          </a:r>
        </a:p>
      </dsp:txBody>
      <dsp:txXfrm>
        <a:off x="1575871" y="2692"/>
        <a:ext cx="4009900" cy="1364390"/>
      </dsp:txXfrm>
    </dsp:sp>
    <dsp:sp modelId="{ABE2F7E0-791A-4C47-A655-8971E45562C0}">
      <dsp:nvSpPr>
        <dsp:cNvPr id="0" name=""/>
        <dsp:cNvSpPr/>
      </dsp:nvSpPr>
      <dsp:spPr>
        <a:xfrm>
          <a:off x="0" y="1708180"/>
          <a:ext cx="5585772" cy="13643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6B9E6-E82D-4420-B8AE-90D730CE6401}">
      <dsp:nvSpPr>
        <dsp:cNvPr id="0" name=""/>
        <dsp:cNvSpPr/>
      </dsp:nvSpPr>
      <dsp:spPr>
        <a:xfrm>
          <a:off x="412728" y="2015168"/>
          <a:ext cx="750414" cy="7504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EAE04F-98E6-427C-B80D-E13B86EED85C}">
      <dsp:nvSpPr>
        <dsp:cNvPr id="0" name=""/>
        <dsp:cNvSpPr/>
      </dsp:nvSpPr>
      <dsp:spPr>
        <a:xfrm>
          <a:off x="1575871" y="1708180"/>
          <a:ext cx="4009900" cy="1364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98" tIns="144398" rIns="144398" bIns="144398" numCol="1" spcCol="1270" anchor="ctr" anchorCtr="0">
          <a:noAutofit/>
        </a:bodyPr>
        <a:lstStyle/>
        <a:p>
          <a:pPr marL="0" lvl="0" indent="0" algn="l" defTabSz="666750">
            <a:lnSpc>
              <a:spcPct val="100000"/>
            </a:lnSpc>
            <a:spcBef>
              <a:spcPct val="0"/>
            </a:spcBef>
            <a:spcAft>
              <a:spcPct val="35000"/>
            </a:spcAft>
            <a:buNone/>
          </a:pPr>
          <a:r>
            <a:rPr lang="en-US" sz="1500" i="0" kern="1200" dirty="0"/>
            <a:t>*Potential for discomfort and disagreement amongst participants during the group discussion may be considered harmful to the professional and reputational of individuals in the research. </a:t>
          </a:r>
          <a:endParaRPr lang="en-US" sz="1500" kern="1200" dirty="0"/>
        </a:p>
      </dsp:txBody>
      <dsp:txXfrm>
        <a:off x="1575871" y="1708180"/>
        <a:ext cx="4009900" cy="1364390"/>
      </dsp:txXfrm>
    </dsp:sp>
    <dsp:sp modelId="{86B7B620-370D-4299-9A1A-D3E70C8B0C32}">
      <dsp:nvSpPr>
        <dsp:cNvPr id="0" name=""/>
        <dsp:cNvSpPr/>
      </dsp:nvSpPr>
      <dsp:spPr>
        <a:xfrm>
          <a:off x="0" y="3413668"/>
          <a:ext cx="5585772" cy="13643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8872AD-0FE9-4331-9260-757EDEF9D3EC}">
      <dsp:nvSpPr>
        <dsp:cNvPr id="0" name=""/>
        <dsp:cNvSpPr/>
      </dsp:nvSpPr>
      <dsp:spPr>
        <a:xfrm>
          <a:off x="412728" y="3720656"/>
          <a:ext cx="750414" cy="7504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A61130-7F0A-45C5-B1E0-250EC410921F}">
      <dsp:nvSpPr>
        <dsp:cNvPr id="0" name=""/>
        <dsp:cNvSpPr/>
      </dsp:nvSpPr>
      <dsp:spPr>
        <a:xfrm>
          <a:off x="1575871" y="3413668"/>
          <a:ext cx="4009900" cy="1364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98" tIns="144398" rIns="144398" bIns="144398" numCol="1" spcCol="1270" anchor="ctr" anchorCtr="0">
          <a:noAutofit/>
        </a:bodyPr>
        <a:lstStyle/>
        <a:p>
          <a:pPr marL="0" lvl="0" indent="0" algn="l" defTabSz="666750">
            <a:lnSpc>
              <a:spcPct val="100000"/>
            </a:lnSpc>
            <a:spcBef>
              <a:spcPct val="0"/>
            </a:spcBef>
            <a:spcAft>
              <a:spcPct val="35000"/>
            </a:spcAft>
            <a:buNone/>
          </a:pPr>
          <a:r>
            <a:rPr lang="en-US" sz="1500" kern="1200"/>
            <a:t>*Disturbance to relationships with staff</a:t>
          </a:r>
        </a:p>
      </dsp:txBody>
      <dsp:txXfrm>
        <a:off x="1575871" y="3413668"/>
        <a:ext cx="4009900" cy="1364390"/>
      </dsp:txXfrm>
    </dsp:sp>
    <dsp:sp modelId="{36036A97-52F3-4F06-984C-A99D8FEADC78}">
      <dsp:nvSpPr>
        <dsp:cNvPr id="0" name=""/>
        <dsp:cNvSpPr/>
      </dsp:nvSpPr>
      <dsp:spPr>
        <a:xfrm>
          <a:off x="0" y="5119156"/>
          <a:ext cx="5585772" cy="13643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ED6843-D956-4068-BD46-D9B3CB5BCC12}">
      <dsp:nvSpPr>
        <dsp:cNvPr id="0" name=""/>
        <dsp:cNvSpPr/>
      </dsp:nvSpPr>
      <dsp:spPr>
        <a:xfrm>
          <a:off x="412728" y="5426144"/>
          <a:ext cx="750414" cy="7504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CCB50B-9A7E-4669-8D6C-0B00E0D6FBC1}">
      <dsp:nvSpPr>
        <dsp:cNvPr id="0" name=""/>
        <dsp:cNvSpPr/>
      </dsp:nvSpPr>
      <dsp:spPr>
        <a:xfrm>
          <a:off x="1575871" y="5119156"/>
          <a:ext cx="4009900" cy="1364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98" tIns="144398" rIns="144398" bIns="144398" numCol="1" spcCol="1270" anchor="ctr" anchorCtr="0">
          <a:noAutofit/>
        </a:bodyPr>
        <a:lstStyle/>
        <a:p>
          <a:pPr marL="0" lvl="0" indent="0" algn="l" defTabSz="666750">
            <a:lnSpc>
              <a:spcPct val="100000"/>
            </a:lnSpc>
            <a:spcBef>
              <a:spcPct val="0"/>
            </a:spcBef>
            <a:spcAft>
              <a:spcPct val="35000"/>
            </a:spcAft>
            <a:buNone/>
          </a:pPr>
          <a:r>
            <a:rPr lang="en-US" sz="1500" kern="1200" dirty="0"/>
            <a:t>*R</a:t>
          </a:r>
          <a:r>
            <a:rPr lang="en-US" sz="1500" i="0" kern="1200" dirty="0"/>
            <a:t>isk that participants may feel coerced into giving positive or biased responses to questions due to relationships and position in the organization as an employee</a:t>
          </a:r>
          <a:endParaRPr lang="en-US" sz="1500" kern="1200" dirty="0"/>
        </a:p>
      </dsp:txBody>
      <dsp:txXfrm>
        <a:off x="1575871" y="5119156"/>
        <a:ext cx="4009900" cy="13643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5F6B02-71F5-4937-93D1-3154B46FE2D5}">
      <dsp:nvSpPr>
        <dsp:cNvPr id="0" name=""/>
        <dsp:cNvSpPr/>
      </dsp:nvSpPr>
      <dsp:spPr>
        <a:xfrm>
          <a:off x="0" y="5043"/>
          <a:ext cx="5278155" cy="10741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7BB4DB-DA6D-4ED9-9B2D-00D035BE35D3}">
      <dsp:nvSpPr>
        <dsp:cNvPr id="0" name=""/>
        <dsp:cNvSpPr/>
      </dsp:nvSpPr>
      <dsp:spPr>
        <a:xfrm>
          <a:off x="324937" y="246731"/>
          <a:ext cx="590794" cy="5907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ED2BB5-A206-47B5-9B5C-F9C3B395A810}">
      <dsp:nvSpPr>
        <dsp:cNvPr id="0" name=""/>
        <dsp:cNvSpPr/>
      </dsp:nvSpPr>
      <dsp:spPr>
        <a:xfrm>
          <a:off x="1240669" y="5043"/>
          <a:ext cx="4037485" cy="10741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83" tIns="113683" rIns="113683" bIns="113683" numCol="1" spcCol="1270" anchor="ctr" anchorCtr="0">
          <a:noAutofit/>
        </a:bodyPr>
        <a:lstStyle/>
        <a:p>
          <a:pPr marL="0" lvl="0" indent="0" algn="l" defTabSz="711200">
            <a:lnSpc>
              <a:spcPct val="100000"/>
            </a:lnSpc>
            <a:spcBef>
              <a:spcPct val="0"/>
            </a:spcBef>
            <a:spcAft>
              <a:spcPct val="35000"/>
            </a:spcAft>
            <a:buNone/>
          </a:pPr>
          <a:r>
            <a:rPr lang="en-US" sz="1600" kern="1200"/>
            <a:t>*</a:t>
          </a:r>
          <a:r>
            <a:rPr lang="en-GB" sz="1600" kern="1200">
              <a:latin typeface="Calibri" panose="020F0502020204030204" pitchFamily="34" charset="0"/>
              <a:cs typeface="Calibri" panose="020F0502020204030204" pitchFamily="34" charset="0"/>
            </a:rPr>
            <a:t>Allegations while conducting interviews / Accusations of fabrication or falsification of data </a:t>
          </a:r>
          <a:endParaRPr lang="en-US" sz="1600" kern="1200"/>
        </a:p>
      </dsp:txBody>
      <dsp:txXfrm>
        <a:off x="1240669" y="5043"/>
        <a:ext cx="4037485" cy="1074172"/>
      </dsp:txXfrm>
    </dsp:sp>
    <dsp:sp modelId="{DEE4CD83-BE62-47C8-8A8B-036BDF4518AA}">
      <dsp:nvSpPr>
        <dsp:cNvPr id="0" name=""/>
        <dsp:cNvSpPr/>
      </dsp:nvSpPr>
      <dsp:spPr>
        <a:xfrm>
          <a:off x="0" y="1347758"/>
          <a:ext cx="5278155" cy="10741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A8DD90-A42B-49DF-A9D2-47633307502D}">
      <dsp:nvSpPr>
        <dsp:cNvPr id="0" name=""/>
        <dsp:cNvSpPr/>
      </dsp:nvSpPr>
      <dsp:spPr>
        <a:xfrm>
          <a:off x="324937" y="1589447"/>
          <a:ext cx="590794" cy="5907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789A96-AE22-4091-A018-7CD099C01BB0}">
      <dsp:nvSpPr>
        <dsp:cNvPr id="0" name=""/>
        <dsp:cNvSpPr/>
      </dsp:nvSpPr>
      <dsp:spPr>
        <a:xfrm>
          <a:off x="1240669" y="1347758"/>
          <a:ext cx="4037485" cy="10741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83" tIns="113683" rIns="113683" bIns="113683" numCol="1" spcCol="1270" anchor="ctr" anchorCtr="0">
          <a:noAutofit/>
        </a:bodyPr>
        <a:lstStyle/>
        <a:p>
          <a:pPr marL="0" lvl="0" indent="0" algn="l" defTabSz="711200">
            <a:lnSpc>
              <a:spcPct val="100000"/>
            </a:lnSpc>
            <a:spcBef>
              <a:spcPct val="0"/>
            </a:spcBef>
            <a:spcAft>
              <a:spcPct val="35000"/>
            </a:spcAft>
            <a:buNone/>
          </a:pPr>
          <a:r>
            <a:rPr lang="en-US" sz="1600" kern="1200"/>
            <a:t>* </a:t>
          </a:r>
          <a:r>
            <a:rPr lang="en-GB" sz="1600" i="0" kern="1200">
              <a:effectLst/>
              <a:latin typeface="Calibri" panose="020F0502020204030204" pitchFamily="34" charset="0"/>
              <a:cs typeface="Calibri" panose="020F0502020204030204" pitchFamily="34" charset="0"/>
            </a:rPr>
            <a:t>Risks relating to the possibility of unexpected negative emotions of the interviewees and its impact on the researcher</a:t>
          </a:r>
          <a:r>
            <a:rPr lang="en-US" sz="1600" kern="1200"/>
            <a:t> </a:t>
          </a:r>
        </a:p>
      </dsp:txBody>
      <dsp:txXfrm>
        <a:off x="1240669" y="1347758"/>
        <a:ext cx="4037485" cy="1074172"/>
      </dsp:txXfrm>
    </dsp:sp>
    <dsp:sp modelId="{ABE2F7E0-791A-4C47-A655-8971E45562C0}">
      <dsp:nvSpPr>
        <dsp:cNvPr id="0" name=""/>
        <dsp:cNvSpPr/>
      </dsp:nvSpPr>
      <dsp:spPr>
        <a:xfrm>
          <a:off x="0" y="2690474"/>
          <a:ext cx="5278155" cy="10741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6B9E6-E82D-4420-B8AE-90D730CE6401}">
      <dsp:nvSpPr>
        <dsp:cNvPr id="0" name=""/>
        <dsp:cNvSpPr/>
      </dsp:nvSpPr>
      <dsp:spPr>
        <a:xfrm>
          <a:off x="324937" y="2932163"/>
          <a:ext cx="590794" cy="5907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EAE04F-98E6-427C-B80D-E13B86EED85C}">
      <dsp:nvSpPr>
        <dsp:cNvPr id="0" name=""/>
        <dsp:cNvSpPr/>
      </dsp:nvSpPr>
      <dsp:spPr>
        <a:xfrm>
          <a:off x="1240669" y="2690474"/>
          <a:ext cx="4037485" cy="10741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83" tIns="113683" rIns="113683" bIns="113683" numCol="1" spcCol="1270" anchor="ctr" anchorCtr="0">
          <a:noAutofit/>
        </a:bodyPr>
        <a:lstStyle/>
        <a:p>
          <a:pPr marL="0" lvl="0" indent="0" algn="l" defTabSz="711200">
            <a:lnSpc>
              <a:spcPct val="100000"/>
            </a:lnSpc>
            <a:spcBef>
              <a:spcPct val="0"/>
            </a:spcBef>
            <a:spcAft>
              <a:spcPct val="35000"/>
            </a:spcAft>
            <a:buNone/>
          </a:pPr>
          <a:r>
            <a:rPr lang="en-US" sz="1600" i="0" kern="1200"/>
            <a:t>* </a:t>
          </a:r>
          <a:r>
            <a:rPr lang="en-GB" sz="1600" i="0" kern="1200">
              <a:effectLst/>
              <a:latin typeface="Calibri" panose="020F0502020204030204" pitchFamily="34" charset="0"/>
              <a:cs typeface="Calibri" panose="020F0502020204030204" pitchFamily="34" charset="0"/>
            </a:rPr>
            <a:t>A confidentiality breach due to data being released accidently</a:t>
          </a:r>
          <a:endParaRPr lang="en-US" sz="1600" kern="1200"/>
        </a:p>
      </dsp:txBody>
      <dsp:txXfrm>
        <a:off x="1240669" y="2690474"/>
        <a:ext cx="4037485" cy="1074172"/>
      </dsp:txXfrm>
    </dsp:sp>
    <dsp:sp modelId="{86B7B620-370D-4299-9A1A-D3E70C8B0C32}">
      <dsp:nvSpPr>
        <dsp:cNvPr id="0" name=""/>
        <dsp:cNvSpPr/>
      </dsp:nvSpPr>
      <dsp:spPr>
        <a:xfrm>
          <a:off x="0" y="4033189"/>
          <a:ext cx="5278155" cy="10741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8872AD-0FE9-4331-9260-757EDEF9D3EC}">
      <dsp:nvSpPr>
        <dsp:cNvPr id="0" name=""/>
        <dsp:cNvSpPr/>
      </dsp:nvSpPr>
      <dsp:spPr>
        <a:xfrm>
          <a:off x="324937" y="4274878"/>
          <a:ext cx="590794" cy="5907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A61130-7F0A-45C5-B1E0-250EC410921F}">
      <dsp:nvSpPr>
        <dsp:cNvPr id="0" name=""/>
        <dsp:cNvSpPr/>
      </dsp:nvSpPr>
      <dsp:spPr>
        <a:xfrm>
          <a:off x="1240669" y="4033189"/>
          <a:ext cx="4037485" cy="10741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83" tIns="113683" rIns="113683" bIns="113683" numCol="1" spcCol="1270" anchor="ctr" anchorCtr="0">
          <a:noAutofit/>
        </a:bodyPr>
        <a:lstStyle/>
        <a:p>
          <a:pPr marL="0" lvl="0" indent="0" algn="l" defTabSz="711200">
            <a:lnSpc>
              <a:spcPct val="100000"/>
            </a:lnSpc>
            <a:spcBef>
              <a:spcPct val="0"/>
            </a:spcBef>
            <a:spcAft>
              <a:spcPct val="35000"/>
            </a:spcAft>
            <a:buNone/>
          </a:pPr>
          <a:r>
            <a:rPr lang="en-US" sz="1600" kern="1200"/>
            <a:t>* </a:t>
          </a:r>
          <a:r>
            <a:rPr lang="en-GB" sz="1600" i="0" kern="1200">
              <a:effectLst/>
              <a:latin typeface="Calibri" panose="020F0502020204030204" pitchFamily="34" charset="0"/>
              <a:cs typeface="Calibri" panose="020F0502020204030204" pitchFamily="34" charset="0"/>
            </a:rPr>
            <a:t>A possible conflict of interests between the researcher and participants</a:t>
          </a:r>
          <a:endParaRPr lang="en-US" sz="1600" kern="1200"/>
        </a:p>
      </dsp:txBody>
      <dsp:txXfrm>
        <a:off x="1240669" y="4033189"/>
        <a:ext cx="4037485" cy="1074172"/>
      </dsp:txXfrm>
    </dsp:sp>
    <dsp:sp modelId="{36036A97-52F3-4F06-984C-A99D8FEADC78}">
      <dsp:nvSpPr>
        <dsp:cNvPr id="0" name=""/>
        <dsp:cNvSpPr/>
      </dsp:nvSpPr>
      <dsp:spPr>
        <a:xfrm>
          <a:off x="0" y="5375905"/>
          <a:ext cx="5278155" cy="10741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ED6843-D956-4068-BD46-D9B3CB5BCC12}">
      <dsp:nvSpPr>
        <dsp:cNvPr id="0" name=""/>
        <dsp:cNvSpPr/>
      </dsp:nvSpPr>
      <dsp:spPr>
        <a:xfrm>
          <a:off x="324937" y="5617594"/>
          <a:ext cx="590794" cy="5907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CCB50B-9A7E-4669-8D6C-0B00E0D6FBC1}">
      <dsp:nvSpPr>
        <dsp:cNvPr id="0" name=""/>
        <dsp:cNvSpPr/>
      </dsp:nvSpPr>
      <dsp:spPr>
        <a:xfrm>
          <a:off x="1240669" y="5375905"/>
          <a:ext cx="4037485" cy="10741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83" tIns="113683" rIns="113683" bIns="113683" numCol="1" spcCol="1270" anchor="ctr" anchorCtr="0">
          <a:noAutofit/>
        </a:bodyPr>
        <a:lstStyle/>
        <a:p>
          <a:pPr marL="0" lvl="0" indent="0" algn="l" defTabSz="711200">
            <a:lnSpc>
              <a:spcPct val="100000"/>
            </a:lnSpc>
            <a:spcBef>
              <a:spcPct val="0"/>
            </a:spcBef>
            <a:spcAft>
              <a:spcPct val="35000"/>
            </a:spcAft>
            <a:buNone/>
          </a:pPr>
          <a:r>
            <a:rPr lang="en-US" sz="1600" kern="1200"/>
            <a:t>* </a:t>
          </a:r>
          <a:r>
            <a:rPr lang="en-GB" sz="1600" i="0" kern="1200">
              <a:effectLst/>
              <a:latin typeface="Calibri" panose="020F0502020204030204" pitchFamily="34" charset="0"/>
              <a:cs typeface="Calibri" panose="020F0502020204030204" pitchFamily="34" charset="0"/>
            </a:rPr>
            <a:t>Concerns of coercion </a:t>
          </a:r>
          <a:endParaRPr lang="en-US" sz="1600" kern="1200"/>
        </a:p>
      </dsp:txBody>
      <dsp:txXfrm>
        <a:off x="1240669" y="5375905"/>
        <a:ext cx="4037485" cy="10741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5F6B02-71F5-4937-93D1-3154B46FE2D5}">
      <dsp:nvSpPr>
        <dsp:cNvPr id="0" name=""/>
        <dsp:cNvSpPr/>
      </dsp:nvSpPr>
      <dsp:spPr>
        <a:xfrm>
          <a:off x="0" y="1491863"/>
          <a:ext cx="9720262" cy="12068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7BB4DB-DA6D-4ED9-9B2D-00D035BE35D3}">
      <dsp:nvSpPr>
        <dsp:cNvPr id="0" name=""/>
        <dsp:cNvSpPr/>
      </dsp:nvSpPr>
      <dsp:spPr>
        <a:xfrm>
          <a:off x="365062" y="1679487"/>
          <a:ext cx="663749" cy="663749"/>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ED2BB5-A206-47B5-9B5C-F9C3B395A810}">
      <dsp:nvSpPr>
        <dsp:cNvPr id="0" name=""/>
        <dsp:cNvSpPr/>
      </dsp:nvSpPr>
      <dsp:spPr>
        <a:xfrm>
          <a:off x="1393874" y="1407953"/>
          <a:ext cx="8326387" cy="1206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722" tIns="127722" rIns="127722" bIns="127722" numCol="1" spcCol="1270" anchor="ctr" anchorCtr="0">
          <a:noAutofit/>
        </a:bodyPr>
        <a:lstStyle/>
        <a:p>
          <a:pPr marL="0" lvl="0" indent="0" algn="l" defTabSz="977900">
            <a:lnSpc>
              <a:spcPct val="100000"/>
            </a:lnSpc>
            <a:spcBef>
              <a:spcPct val="0"/>
            </a:spcBef>
            <a:spcAft>
              <a:spcPct val="35000"/>
            </a:spcAft>
            <a:buNone/>
          </a:pPr>
          <a:r>
            <a:rPr lang="en-US" sz="2200" kern="1200" dirty="0"/>
            <a:t>* </a:t>
          </a:r>
          <a:r>
            <a:rPr lang="en-GB" sz="2200" b="0" kern="1200"/>
            <a:t>Reputational damage / </a:t>
          </a:r>
          <a:r>
            <a:rPr lang="en-GB" sz="2200" b="0" i="0" kern="1200">
              <a:effectLst/>
              <a:latin typeface="+mn-lt"/>
              <a:cs typeface="Arial" panose="020B0604020202020204" pitchFamily="34" charset="0"/>
            </a:rPr>
            <a:t>Potential complaint against the researcher for causing emotional distress or embarrassment that could cause reputational damage</a:t>
          </a:r>
          <a:endParaRPr lang="en-US" sz="2200" b="0" kern="1200" dirty="0">
            <a:latin typeface="+mn-lt"/>
            <a:cs typeface="Arial" panose="020B0604020202020204" pitchFamily="34" charset="0"/>
          </a:endParaRPr>
        </a:p>
      </dsp:txBody>
      <dsp:txXfrm>
        <a:off x="1393874" y="1407953"/>
        <a:ext cx="8326387" cy="12068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5F6B02-71F5-4937-93D1-3154B46FE2D5}">
      <dsp:nvSpPr>
        <dsp:cNvPr id="0" name=""/>
        <dsp:cNvSpPr/>
      </dsp:nvSpPr>
      <dsp:spPr>
        <a:xfrm>
          <a:off x="0" y="2402897"/>
          <a:ext cx="5278155" cy="19437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7BB4DB-DA6D-4ED9-9B2D-00D035BE35D3}">
      <dsp:nvSpPr>
        <dsp:cNvPr id="0" name=""/>
        <dsp:cNvSpPr/>
      </dsp:nvSpPr>
      <dsp:spPr>
        <a:xfrm>
          <a:off x="587994" y="2705096"/>
          <a:ext cx="1069080" cy="10690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ED2BB5-A206-47B5-9B5C-F9C3B395A810}">
      <dsp:nvSpPr>
        <dsp:cNvPr id="0" name=""/>
        <dsp:cNvSpPr/>
      </dsp:nvSpPr>
      <dsp:spPr>
        <a:xfrm>
          <a:off x="2245068" y="2383167"/>
          <a:ext cx="3033086" cy="1943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17" tIns="205717" rIns="205717" bIns="205717" numCol="1" spcCol="1270" anchor="ctr" anchorCtr="0">
          <a:noAutofit/>
        </a:bodyPr>
        <a:lstStyle/>
        <a:p>
          <a:pPr marL="0" lvl="0" indent="0" algn="l" defTabSz="977900">
            <a:lnSpc>
              <a:spcPct val="100000"/>
            </a:lnSpc>
            <a:spcBef>
              <a:spcPct val="0"/>
            </a:spcBef>
            <a:spcAft>
              <a:spcPct val="35000"/>
            </a:spcAft>
            <a:buNone/>
          </a:pPr>
          <a:r>
            <a:rPr lang="en-US" sz="2200" kern="1200" dirty="0"/>
            <a:t>* </a:t>
          </a:r>
          <a:r>
            <a:rPr lang="en-GB" sz="2200" b="0" i="0" kern="1200" dirty="0">
              <a:effectLst/>
              <a:latin typeface="Calibri" panose="020F0502020204030204" pitchFamily="34" charset="0"/>
              <a:cs typeface="Calibri" panose="020F0502020204030204" pitchFamily="34" charset="0"/>
            </a:rPr>
            <a:t>Use of paper</a:t>
          </a:r>
        </a:p>
        <a:p>
          <a:pPr marL="0" lvl="0" indent="0" algn="l" defTabSz="977900">
            <a:lnSpc>
              <a:spcPct val="100000"/>
            </a:lnSpc>
            <a:spcBef>
              <a:spcPct val="0"/>
            </a:spcBef>
            <a:spcAft>
              <a:spcPct val="35000"/>
            </a:spcAft>
            <a:buNone/>
          </a:pPr>
          <a:r>
            <a:rPr lang="en-GB" sz="2200" b="0" i="0" kern="1200" dirty="0">
              <a:effectLst/>
              <a:latin typeface="Calibri" panose="020F0502020204030204" pitchFamily="34" charset="0"/>
              <a:cs typeface="Calibri" panose="020F0502020204030204" pitchFamily="34" charset="0"/>
            </a:rPr>
            <a:t>* Carbon footprint  - travel to location of research</a:t>
          </a:r>
          <a:endParaRPr lang="en-US" sz="2200" b="0" kern="1200" dirty="0">
            <a:latin typeface="+mn-lt"/>
            <a:cs typeface="Arial" panose="020B0604020202020204" pitchFamily="34" charset="0"/>
          </a:endParaRPr>
        </a:p>
      </dsp:txBody>
      <dsp:txXfrm>
        <a:off x="2245068" y="2383167"/>
        <a:ext cx="3033086" cy="194378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983D13-CDED-4375-98F5-774D058A9DCE}" type="datetimeFigureOut">
              <a:rPr lang="en-GB" smtClean="0"/>
              <a:t>19/03/2024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03B93-2BED-4854-96D6-07E3AA3E2E9E}" type="slidenum">
              <a:rPr lang="en-GB" smtClean="0"/>
              <a:t>‹#›</a:t>
            </a:fld>
            <a:endParaRPr lang="en-GB"/>
          </a:p>
        </p:txBody>
      </p:sp>
    </p:spTree>
    <p:extLst>
      <p:ext uri="{BB962C8B-B14F-4D97-AF65-F5344CB8AC3E}">
        <p14:creationId xmlns:p14="http://schemas.microsoft.com/office/powerpoint/2010/main" val="2083944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a:t>
            </a:fld>
            <a:endParaRPr lang="en-US"/>
          </a:p>
        </p:txBody>
      </p:sp>
    </p:spTree>
    <p:extLst>
      <p:ext uri="{BB962C8B-B14F-4D97-AF65-F5344CB8AC3E}">
        <p14:creationId xmlns:p14="http://schemas.microsoft.com/office/powerpoint/2010/main" val="2247072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2DC298-436D-3D33-1F4B-D391DD9B9D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B5DA36-D216-5E1C-FB80-3C9DE777A2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196CCE-234C-9B58-C046-5084957EC2D2}"/>
              </a:ext>
            </a:extLst>
          </p:cNvPr>
          <p:cNvSpPr>
            <a:spLocks noGrp="1"/>
          </p:cNvSpPr>
          <p:nvPr>
            <p:ph type="body" idx="1"/>
          </p:nvPr>
        </p:nvSpPr>
        <p:spPr/>
        <p:txBody>
          <a:bodyPr/>
          <a:lstStyle/>
          <a:p>
            <a:endParaRPr lang="en-GB" baseline="0" dirty="0"/>
          </a:p>
        </p:txBody>
      </p:sp>
      <p:sp>
        <p:nvSpPr>
          <p:cNvPr id="4" name="Slide Number Placeholder 3">
            <a:extLst>
              <a:ext uri="{FF2B5EF4-FFF2-40B4-BE49-F238E27FC236}">
                <a16:creationId xmlns:a16="http://schemas.microsoft.com/office/drawing/2014/main" id="{B04E809C-7C24-2BEE-58B6-A21574275224}"/>
              </a:ext>
            </a:extLst>
          </p:cNvPr>
          <p:cNvSpPr>
            <a:spLocks noGrp="1"/>
          </p:cNvSpPr>
          <p:nvPr>
            <p:ph type="sldNum" sz="quarter" idx="10"/>
          </p:nvPr>
        </p:nvSpPr>
        <p:spPr/>
        <p:txBody>
          <a:bodyPr/>
          <a:lstStyle/>
          <a:p>
            <a:fld id="{ED2AEBD7-9D13-7643-8245-7ECE34AC4406}" type="slidenum">
              <a:rPr lang="en-US" smtClean="0"/>
              <a:pPr/>
              <a:t>3</a:t>
            </a:fld>
            <a:endParaRPr lang="en-US"/>
          </a:p>
        </p:txBody>
      </p:sp>
    </p:spTree>
    <p:extLst>
      <p:ext uri="{BB962C8B-B14F-4D97-AF65-F5344CB8AC3E}">
        <p14:creationId xmlns:p14="http://schemas.microsoft.com/office/powerpoint/2010/main" val="222124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5</a:t>
            </a:fld>
            <a:endParaRPr lang="en-US"/>
          </a:p>
        </p:txBody>
      </p:sp>
    </p:spTree>
    <p:extLst>
      <p:ext uri="{BB962C8B-B14F-4D97-AF65-F5344CB8AC3E}">
        <p14:creationId xmlns:p14="http://schemas.microsoft.com/office/powerpoint/2010/main" val="4069643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03B93-2BED-4854-96D6-07E3AA3E2E9E}" type="slidenum">
              <a:rPr lang="en-GB" smtClean="0"/>
              <a:t>7</a:t>
            </a:fld>
            <a:endParaRPr lang="en-GB"/>
          </a:p>
        </p:txBody>
      </p:sp>
    </p:spTree>
    <p:extLst>
      <p:ext uri="{BB962C8B-B14F-4D97-AF65-F5344CB8AC3E}">
        <p14:creationId xmlns:p14="http://schemas.microsoft.com/office/powerpoint/2010/main" val="37360848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MUST make sure that each of these things</a:t>
            </a:r>
            <a:r>
              <a:rPr lang="en-GB" baseline="0" dirty="0"/>
              <a:t> have been discussed in the proposed methods section.</a:t>
            </a:r>
            <a:endParaRPr lang="en-GB"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8</a:t>
            </a:fld>
            <a:endParaRPr lang="en-US"/>
          </a:p>
        </p:txBody>
      </p:sp>
    </p:spTree>
    <p:extLst>
      <p:ext uri="{BB962C8B-B14F-4D97-AF65-F5344CB8AC3E}">
        <p14:creationId xmlns:p14="http://schemas.microsoft.com/office/powerpoint/2010/main" val="6266200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slides include examples relating to each of these possible risks.</a:t>
            </a:r>
          </a:p>
        </p:txBody>
      </p:sp>
      <p:sp>
        <p:nvSpPr>
          <p:cNvPr id="4" name="Slide Number Placeholder 3"/>
          <p:cNvSpPr>
            <a:spLocks noGrp="1"/>
          </p:cNvSpPr>
          <p:nvPr>
            <p:ph type="sldNum" sz="quarter" idx="5"/>
          </p:nvPr>
        </p:nvSpPr>
        <p:spPr/>
        <p:txBody>
          <a:bodyPr/>
          <a:lstStyle/>
          <a:p>
            <a:fld id="{CE503B93-2BED-4854-96D6-07E3AA3E2E9E}" type="slidenum">
              <a:rPr lang="en-GB" smtClean="0"/>
              <a:t>11</a:t>
            </a:fld>
            <a:endParaRPr lang="en-GB"/>
          </a:p>
        </p:txBody>
      </p:sp>
    </p:spTree>
    <p:extLst>
      <p:ext uri="{BB962C8B-B14F-4D97-AF65-F5344CB8AC3E}">
        <p14:creationId xmlns:p14="http://schemas.microsoft.com/office/powerpoint/2010/main" val="26778257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3/19/2024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3745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D3794B-289A-4A80-97D7-111025398D45}" type="datetimeFigureOut">
              <a:rPr lang="en-US" dirty="0"/>
              <a:t>3/19/2024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769951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3/19/2024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69238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3C6A301-0538-44EC-B09D-202E1042A48B}" type="datetimeFigureOut">
              <a:rPr lang="en-US" dirty="0"/>
              <a:t>3/19/2024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42342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789574A-8875-45EF-8EA2-3CAA0F7ABC4C}" type="datetimeFigureOut">
              <a:rPr lang="en-US" dirty="0"/>
              <a:t>3/19/2024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170800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7EF4D4C-5367-4C26-9E2B-D8088D7FCA81}" type="datetimeFigureOut">
              <a:rPr lang="en-US" dirty="0"/>
              <a:t>3/19/2024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799184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3/19/2024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24986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3/19/2024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182808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3/19/2024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0023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D73815-2707-4475-8F1A-B873CB631BB4}" type="datetimeFigureOut">
              <a:rPr lang="en-US" dirty="0"/>
              <a:t>3/19/2024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40276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A4AFB99-0EAB-4182-AFF8-E214C82A68F6}" type="datetimeFigureOut">
              <a:rPr lang="en-US" dirty="0"/>
              <a:t>3/19/2024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8640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3/19/2024</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703793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3.png"/><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2.JPG"/></Relationships>
</file>

<file path=ppt/slides/_rels/slide12.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7.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6763418-BFC0-E550-610B-FE2FDA8DB4A6}"/>
              </a:ext>
            </a:extLst>
          </p:cNvPr>
          <p:cNvPicPr>
            <a:picLocks noChangeAspect="1"/>
          </p:cNvPicPr>
          <p:nvPr/>
        </p:nvPicPr>
        <p:blipFill rotWithShape="1">
          <a:blip r:embed="rId2"/>
          <a:srcRect t="1747"/>
          <a:stretch/>
        </p:blipFill>
        <p:spPr>
          <a:xfrm>
            <a:off x="20" y="-1"/>
            <a:ext cx="12188932" cy="6858000"/>
          </a:xfrm>
          <a:prstGeom prst="rect">
            <a:avLst/>
          </a:prstGeom>
        </p:spPr>
      </p:pic>
      <p:sp>
        <p:nvSpPr>
          <p:cNvPr id="18" name="Rectangle 17">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C2CA27-6132-D2BF-BC1E-3AAC9F01D80A}"/>
              </a:ext>
            </a:extLst>
          </p:cNvPr>
          <p:cNvSpPr>
            <a:spLocks noGrp="1"/>
          </p:cNvSpPr>
          <p:nvPr>
            <p:ph type="title"/>
          </p:nvPr>
        </p:nvSpPr>
        <p:spPr>
          <a:xfrm>
            <a:off x="4309349" y="3429000"/>
            <a:ext cx="7501651" cy="1090938"/>
          </a:xfrm>
        </p:spPr>
        <p:txBody>
          <a:bodyPr vert="horz" lIns="91440" tIns="45720" rIns="91440" bIns="45720" rtlCol="0" anchor="b">
            <a:normAutofit/>
          </a:bodyPr>
          <a:lstStyle/>
          <a:p>
            <a:pPr algn="l"/>
            <a:r>
              <a:rPr lang="en-US" kern="1200" cap="all" spc="200" baseline="0" dirty="0">
                <a:solidFill>
                  <a:srgbClr val="FFFFFF"/>
                </a:solidFill>
                <a:latin typeface="+mj-lt"/>
                <a:ea typeface="+mj-ea"/>
                <a:cs typeface="+mj-cs"/>
              </a:rPr>
              <a:t>completing The ethics form</a:t>
            </a:r>
          </a:p>
        </p:txBody>
      </p:sp>
      <p:sp>
        <p:nvSpPr>
          <p:cNvPr id="3" name="Text Placeholder 2">
            <a:extLst>
              <a:ext uri="{FF2B5EF4-FFF2-40B4-BE49-F238E27FC236}">
                <a16:creationId xmlns:a16="http://schemas.microsoft.com/office/drawing/2014/main" id="{B64B5272-37EE-8AC5-A187-40374DE4332F}"/>
              </a:ext>
            </a:extLst>
          </p:cNvPr>
          <p:cNvSpPr>
            <a:spLocks noGrp="1"/>
          </p:cNvSpPr>
          <p:nvPr>
            <p:ph type="body" idx="1"/>
          </p:nvPr>
        </p:nvSpPr>
        <p:spPr>
          <a:xfrm>
            <a:off x="4309349" y="4779313"/>
            <a:ext cx="7501650" cy="514816"/>
          </a:xfrm>
        </p:spPr>
        <p:txBody>
          <a:bodyPr vert="horz" lIns="91440" tIns="45720" rIns="91440" bIns="45720" rtlCol="0" anchor="t">
            <a:normAutofit/>
          </a:bodyPr>
          <a:lstStyle/>
          <a:p>
            <a:r>
              <a:rPr lang="en-US" dirty="0">
                <a:solidFill>
                  <a:srgbClr val="FFFFFF"/>
                </a:solidFill>
              </a:rPr>
              <a:t>					By Catherine Morgan</a:t>
            </a:r>
          </a:p>
        </p:txBody>
      </p:sp>
      <p:cxnSp>
        <p:nvCxnSpPr>
          <p:cNvPr id="20" name="Straight Connector 19">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F6FB79"/>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47064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Section B</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1718780" y="2375808"/>
            <a:ext cx="8619735" cy="2789104"/>
          </a:xfrm>
          <a:prstGeom prst="rect">
            <a:avLst/>
          </a:prstGeom>
        </p:spPr>
      </p:pic>
      <p:sp>
        <p:nvSpPr>
          <p:cNvPr id="5" name="Left Arrow Callout 4"/>
          <p:cNvSpPr/>
          <p:nvPr/>
        </p:nvSpPr>
        <p:spPr>
          <a:xfrm>
            <a:off x="10108945" y="4223653"/>
            <a:ext cx="1571003" cy="941755"/>
          </a:xfrm>
          <a:prstGeom prst="leftArrowCallout">
            <a:avLst>
              <a:gd name="adj1" fmla="val 25000"/>
              <a:gd name="adj2" fmla="val 25000"/>
              <a:gd name="adj3" fmla="val 25000"/>
              <a:gd name="adj4" fmla="val 73959"/>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350" dirty="0"/>
              <a:t>Put in today’s date</a:t>
            </a:r>
          </a:p>
        </p:txBody>
      </p:sp>
      <p:sp>
        <p:nvSpPr>
          <p:cNvPr id="6" name="Left Arrow Callout 5"/>
          <p:cNvSpPr/>
          <p:nvPr/>
        </p:nvSpPr>
        <p:spPr>
          <a:xfrm flipH="1">
            <a:off x="3008186" y="4442620"/>
            <a:ext cx="2172902" cy="611392"/>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350"/>
              <a:t>Include name of module tutor here</a:t>
            </a:r>
          </a:p>
        </p:txBody>
      </p:sp>
      <p:sp>
        <p:nvSpPr>
          <p:cNvPr id="7" name="Arrow: Down 6">
            <a:extLst>
              <a:ext uri="{FF2B5EF4-FFF2-40B4-BE49-F238E27FC236}">
                <a16:creationId xmlns:a16="http://schemas.microsoft.com/office/drawing/2014/main" id="{84FBDEF4-E39F-1A59-D5CF-EDA2EA85A0A9}"/>
              </a:ext>
            </a:extLst>
          </p:cNvPr>
          <p:cNvSpPr/>
          <p:nvPr/>
        </p:nvSpPr>
        <p:spPr>
          <a:xfrm>
            <a:off x="8924544" y="1938528"/>
            <a:ext cx="292608" cy="10607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749629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2B92DD-891F-1178-E261-04507CCFFD07}"/>
            </a:ext>
          </a:extLst>
        </p:cNvPr>
        <p:cNvGrpSpPr/>
        <p:nvPr/>
      </p:nvGrpSpPr>
      <p:grpSpPr>
        <a:xfrm>
          <a:off x="0" y="0"/>
          <a:ext cx="0" cy="0"/>
          <a:chOff x="0" y="0"/>
          <a:chExt cx="0" cy="0"/>
        </a:xfrm>
      </p:grpSpPr>
      <p:pic>
        <p:nvPicPr>
          <p:cNvPr id="11" name="Picture 10" descr="A screenshot of a document&#10;&#10;Description automatically generated">
            <a:extLst>
              <a:ext uri="{FF2B5EF4-FFF2-40B4-BE49-F238E27FC236}">
                <a16:creationId xmlns:a16="http://schemas.microsoft.com/office/drawing/2014/main" id="{8D6A92DF-61EB-8691-C1E8-44DE368D89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0150" y="190500"/>
            <a:ext cx="9791700" cy="6477000"/>
          </a:xfrm>
          <a:prstGeom prst="rect">
            <a:avLst/>
          </a:prstGeom>
        </p:spPr>
      </p:pic>
    </p:spTree>
    <p:extLst>
      <p:ext uri="{BB962C8B-B14F-4D97-AF65-F5344CB8AC3E}">
        <p14:creationId xmlns:p14="http://schemas.microsoft.com/office/powerpoint/2010/main" val="3631621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Section D</a:t>
            </a:r>
          </a:p>
        </p:txBody>
      </p:sp>
      <p:pic>
        <p:nvPicPr>
          <p:cNvPr id="4" name="Content Placeholder 3"/>
          <p:cNvPicPr>
            <a:picLocks noGrp="1" noChangeAspect="1"/>
          </p:cNvPicPr>
          <p:nvPr>
            <p:ph idx="1"/>
          </p:nvPr>
        </p:nvPicPr>
        <p:blipFill>
          <a:blip r:embed="rId2"/>
          <a:stretch>
            <a:fillRect/>
          </a:stretch>
        </p:blipFill>
        <p:spPr>
          <a:xfrm>
            <a:off x="2196589" y="2387111"/>
            <a:ext cx="7618553" cy="2911720"/>
          </a:xfrm>
          <a:prstGeom prst="rect">
            <a:avLst/>
          </a:prstGeom>
        </p:spPr>
      </p:pic>
      <p:sp>
        <p:nvSpPr>
          <p:cNvPr id="5" name="Down Arrow Callout 4"/>
          <p:cNvSpPr/>
          <p:nvPr/>
        </p:nvSpPr>
        <p:spPr>
          <a:xfrm>
            <a:off x="8352694" y="857251"/>
            <a:ext cx="2250830" cy="1745900"/>
          </a:xfrm>
          <a:prstGeom prst="downArrowCallout">
            <a:avLst>
              <a:gd name="adj1" fmla="val 18783"/>
              <a:gd name="adj2" fmla="val 25000"/>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Usually, no.</a:t>
            </a:r>
            <a:endParaRPr lang="en-US" sz="2000" b="1" dirty="0">
              <a:solidFill>
                <a:srgbClr val="FFFF00"/>
              </a:solidFill>
            </a:endParaRPr>
          </a:p>
        </p:txBody>
      </p:sp>
    </p:spTree>
    <p:extLst>
      <p:ext uri="{BB962C8B-B14F-4D97-AF65-F5344CB8AC3E}">
        <p14:creationId xmlns:p14="http://schemas.microsoft.com/office/powerpoint/2010/main" val="2365236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Section E</a:t>
            </a:r>
          </a:p>
        </p:txBody>
      </p:sp>
      <p:pic>
        <p:nvPicPr>
          <p:cNvPr id="4" name="Picture 4">
            <a:extLst>
              <a:ext uri="{FF2B5EF4-FFF2-40B4-BE49-F238E27FC236}">
                <a16:creationId xmlns:a16="http://schemas.microsoft.com/office/drawing/2014/main" id="{54C51633-C988-08F4-E9DF-83B5765AFC1B}"/>
              </a:ext>
            </a:extLst>
          </p:cNvPr>
          <p:cNvPicPr>
            <a:picLocks noGrp="1" noChangeAspect="1"/>
          </p:cNvPicPr>
          <p:nvPr>
            <p:ph idx="1"/>
          </p:nvPr>
        </p:nvPicPr>
        <p:blipFill>
          <a:blip r:embed="rId3"/>
          <a:stretch>
            <a:fillRect/>
          </a:stretch>
        </p:blipFill>
        <p:spPr>
          <a:xfrm>
            <a:off x="316992" y="2240762"/>
            <a:ext cx="11292841" cy="1864411"/>
          </a:xfrm>
        </p:spPr>
      </p:pic>
      <p:sp>
        <p:nvSpPr>
          <p:cNvPr id="10" name="Down Arrow Callout 9"/>
          <p:cNvSpPr/>
          <p:nvPr/>
        </p:nvSpPr>
        <p:spPr>
          <a:xfrm>
            <a:off x="3417012" y="187809"/>
            <a:ext cx="4566990" cy="3372877"/>
          </a:xfrm>
          <a:prstGeom prst="downArrowCallout">
            <a:avLst>
              <a:gd name="adj1" fmla="val 24529"/>
              <a:gd name="adj2" fmla="val 25000"/>
              <a:gd name="adj3" fmla="val 25000"/>
              <a:gd name="adj4" fmla="val 63522"/>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When do you intend beginning the data collection? This date should be later than the date for the ethics panel in which you intend for your form to be considered.</a:t>
            </a:r>
          </a:p>
        </p:txBody>
      </p:sp>
    </p:spTree>
    <p:extLst>
      <p:ext uri="{BB962C8B-B14F-4D97-AF65-F5344CB8AC3E}">
        <p14:creationId xmlns:p14="http://schemas.microsoft.com/office/powerpoint/2010/main" val="714179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A8E00-271E-3422-1037-8AAC2451653F}"/>
              </a:ext>
            </a:extLst>
          </p:cNvPr>
          <p:cNvSpPr>
            <a:spLocks noGrp="1"/>
          </p:cNvSpPr>
          <p:nvPr>
            <p:ph type="title"/>
          </p:nvPr>
        </p:nvSpPr>
        <p:spPr/>
        <p:txBody>
          <a:bodyPr/>
          <a:lstStyle/>
          <a:p>
            <a:r>
              <a:rPr lang="en-GB"/>
              <a:t>Section E</a:t>
            </a:r>
          </a:p>
        </p:txBody>
      </p:sp>
      <p:pic>
        <p:nvPicPr>
          <p:cNvPr id="4" name="Picture 4" descr="Table&#10;&#10;Description automatically generated">
            <a:extLst>
              <a:ext uri="{FF2B5EF4-FFF2-40B4-BE49-F238E27FC236}">
                <a16:creationId xmlns:a16="http://schemas.microsoft.com/office/drawing/2014/main" id="{D04B8BAB-9ABE-FC67-1470-E8190C56790D}"/>
              </a:ext>
            </a:extLst>
          </p:cNvPr>
          <p:cNvPicPr>
            <a:picLocks noGrp="1" noChangeAspect="1"/>
          </p:cNvPicPr>
          <p:nvPr>
            <p:ph idx="1"/>
          </p:nvPr>
        </p:nvPicPr>
        <p:blipFill>
          <a:blip r:embed="rId2"/>
          <a:stretch>
            <a:fillRect/>
          </a:stretch>
        </p:blipFill>
        <p:spPr>
          <a:xfrm>
            <a:off x="1741406" y="2286000"/>
            <a:ext cx="8285517" cy="4023360"/>
          </a:xfrm>
        </p:spPr>
      </p:pic>
      <p:sp>
        <p:nvSpPr>
          <p:cNvPr id="5" name="Arrow: Down 4">
            <a:extLst>
              <a:ext uri="{FF2B5EF4-FFF2-40B4-BE49-F238E27FC236}">
                <a16:creationId xmlns:a16="http://schemas.microsoft.com/office/drawing/2014/main" id="{D8922DA9-F001-5CE3-0CF4-2742B3C12937}"/>
              </a:ext>
            </a:extLst>
          </p:cNvPr>
          <p:cNvSpPr/>
          <p:nvPr/>
        </p:nvSpPr>
        <p:spPr>
          <a:xfrm>
            <a:off x="6490447" y="448236"/>
            <a:ext cx="3227294" cy="27611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You need to fill in each of these boxes!</a:t>
            </a:r>
          </a:p>
        </p:txBody>
      </p:sp>
    </p:spTree>
    <p:extLst>
      <p:ext uri="{BB962C8B-B14F-4D97-AF65-F5344CB8AC3E}">
        <p14:creationId xmlns:p14="http://schemas.microsoft.com/office/powerpoint/2010/main" val="333173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A0C2B-61E9-B8B7-5FA7-BC8118331B5B}"/>
              </a:ext>
            </a:extLst>
          </p:cNvPr>
          <p:cNvSpPr>
            <a:spLocks noGrp="1"/>
          </p:cNvSpPr>
          <p:nvPr>
            <p:ph type="title"/>
          </p:nvPr>
        </p:nvSpPr>
        <p:spPr/>
        <p:txBody>
          <a:bodyPr/>
          <a:lstStyle/>
          <a:p>
            <a:r>
              <a:rPr lang="en-GB"/>
              <a:t>Section e</a:t>
            </a:r>
          </a:p>
        </p:txBody>
      </p:sp>
      <p:pic>
        <p:nvPicPr>
          <p:cNvPr id="4" name="Picture 4" descr="Text&#10;&#10;Description automatically generated">
            <a:extLst>
              <a:ext uri="{FF2B5EF4-FFF2-40B4-BE49-F238E27FC236}">
                <a16:creationId xmlns:a16="http://schemas.microsoft.com/office/drawing/2014/main" id="{88063ACE-60B6-AD13-FBBF-639F9DD5781E}"/>
              </a:ext>
            </a:extLst>
          </p:cNvPr>
          <p:cNvPicPr>
            <a:picLocks noGrp="1" noChangeAspect="1"/>
          </p:cNvPicPr>
          <p:nvPr>
            <p:ph idx="1"/>
          </p:nvPr>
        </p:nvPicPr>
        <p:blipFill>
          <a:blip r:embed="rId3"/>
          <a:stretch>
            <a:fillRect/>
          </a:stretch>
        </p:blipFill>
        <p:spPr>
          <a:xfrm>
            <a:off x="952410" y="2083964"/>
            <a:ext cx="10751014" cy="2984111"/>
          </a:xfrm>
        </p:spPr>
      </p:pic>
      <p:sp>
        <p:nvSpPr>
          <p:cNvPr id="5" name="Arrow: Up 4">
            <a:extLst>
              <a:ext uri="{FF2B5EF4-FFF2-40B4-BE49-F238E27FC236}">
                <a16:creationId xmlns:a16="http://schemas.microsoft.com/office/drawing/2014/main" id="{F34CCD91-C962-DF94-3D7E-3DD2E45C1341}"/>
              </a:ext>
            </a:extLst>
          </p:cNvPr>
          <p:cNvSpPr/>
          <p:nvPr/>
        </p:nvSpPr>
        <p:spPr>
          <a:xfrm>
            <a:off x="2312893" y="4446494"/>
            <a:ext cx="6992470" cy="216945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This part is VERY important.  You need to give detailed information about each of the research methods that you have chosen to use as part of your study.</a:t>
            </a:r>
          </a:p>
        </p:txBody>
      </p:sp>
    </p:spTree>
    <p:extLst>
      <p:ext uri="{BB962C8B-B14F-4D97-AF65-F5344CB8AC3E}">
        <p14:creationId xmlns:p14="http://schemas.microsoft.com/office/powerpoint/2010/main" val="1131329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123577"/>
            <a:ext cx="9720072" cy="1499616"/>
          </a:xfrm>
        </p:spPr>
        <p:txBody>
          <a:bodyPr/>
          <a:lstStyle/>
          <a:p>
            <a:r>
              <a:rPr lang="en-GB" dirty="0"/>
              <a:t>Section F</a:t>
            </a:r>
          </a:p>
        </p:txBody>
      </p:sp>
      <p:pic>
        <p:nvPicPr>
          <p:cNvPr id="7" name="Content Placeholder 6" descr="Table&#10;&#10;Description automatically generated">
            <a:extLst>
              <a:ext uri="{FF2B5EF4-FFF2-40B4-BE49-F238E27FC236}">
                <a16:creationId xmlns:a16="http://schemas.microsoft.com/office/drawing/2014/main" id="{5C106D8C-2C06-6121-F27A-FD10788D69EE}"/>
              </a:ext>
            </a:extLst>
          </p:cNvPr>
          <p:cNvPicPr>
            <a:picLocks noGrp="1" noChangeAspect="1"/>
          </p:cNvPicPr>
          <p:nvPr>
            <p:ph idx="1"/>
          </p:nvPr>
        </p:nvPicPr>
        <p:blipFill>
          <a:blip r:embed="rId3"/>
          <a:stretch>
            <a:fillRect/>
          </a:stretch>
        </p:blipFill>
        <p:spPr>
          <a:xfrm>
            <a:off x="3357708" y="1311057"/>
            <a:ext cx="5866416" cy="5423366"/>
          </a:xfrm>
        </p:spPr>
      </p:pic>
      <p:sp>
        <p:nvSpPr>
          <p:cNvPr id="5" name="Down Arrow Callout 4"/>
          <p:cNvSpPr/>
          <p:nvPr/>
        </p:nvSpPr>
        <p:spPr>
          <a:xfrm>
            <a:off x="7817118" y="119299"/>
            <a:ext cx="2039816" cy="180647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350" dirty="0"/>
              <a:t>Any boxes ticked </a:t>
            </a:r>
            <a:r>
              <a:rPr lang="en-US" sz="1350" b="1" dirty="0">
                <a:solidFill>
                  <a:srgbClr val="FFFF00"/>
                </a:solidFill>
              </a:rPr>
              <a:t>YES</a:t>
            </a:r>
            <a:r>
              <a:rPr lang="en-US" sz="1350" dirty="0">
                <a:solidFill>
                  <a:srgbClr val="FFFF00"/>
                </a:solidFill>
              </a:rPr>
              <a:t> </a:t>
            </a:r>
            <a:r>
              <a:rPr lang="en-US" sz="1350" dirty="0"/>
              <a:t>should be discussed in the proposed </a:t>
            </a:r>
            <a:r>
              <a:rPr lang="en-US" sz="1350" dirty="0" err="1"/>
              <a:t>methodos</a:t>
            </a:r>
            <a:r>
              <a:rPr lang="en-US" sz="1350" dirty="0"/>
              <a:t> (Section E).</a:t>
            </a:r>
          </a:p>
        </p:txBody>
      </p:sp>
    </p:spTree>
    <p:extLst>
      <p:ext uri="{BB962C8B-B14F-4D97-AF65-F5344CB8AC3E}">
        <p14:creationId xmlns:p14="http://schemas.microsoft.com/office/powerpoint/2010/main" val="1074442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3928B-3875-FF66-2F41-AD96928F8274}"/>
              </a:ext>
            </a:extLst>
          </p:cNvPr>
          <p:cNvSpPr>
            <a:spLocks noGrp="1"/>
          </p:cNvSpPr>
          <p:nvPr>
            <p:ph type="title"/>
          </p:nvPr>
        </p:nvSpPr>
        <p:spPr>
          <a:xfrm>
            <a:off x="1038337" y="76180"/>
            <a:ext cx="7559817" cy="2098849"/>
          </a:xfrm>
        </p:spPr>
        <p:txBody>
          <a:bodyPr vert="horz" lIns="91440" tIns="45720" rIns="91440" bIns="45720" rtlCol="0" anchor="ctr">
            <a:normAutofit/>
          </a:bodyPr>
          <a:lstStyle/>
          <a:p>
            <a:pPr algn="ctr"/>
            <a:r>
              <a:rPr lang="en-US" sz="4400" dirty="0"/>
              <a:t>Section g – INTENDED participants</a:t>
            </a:r>
          </a:p>
        </p:txBody>
      </p:sp>
      <p:pic>
        <p:nvPicPr>
          <p:cNvPr id="3" name="Content Placeholder 4">
            <a:extLst>
              <a:ext uri="{FF2B5EF4-FFF2-40B4-BE49-F238E27FC236}">
                <a16:creationId xmlns:a16="http://schemas.microsoft.com/office/drawing/2014/main" id="{714383D2-DF4D-EE45-6AD2-33F559466C8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9983" y="2871333"/>
            <a:ext cx="11212034" cy="990719"/>
          </a:xfrm>
        </p:spPr>
      </p:pic>
    </p:spTree>
    <p:extLst>
      <p:ext uri="{BB962C8B-B14F-4D97-AF65-F5344CB8AC3E}">
        <p14:creationId xmlns:p14="http://schemas.microsoft.com/office/powerpoint/2010/main" val="3186184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12">
            <a:extLst>
              <a:ext uri="{FF2B5EF4-FFF2-40B4-BE49-F238E27FC236}">
                <a16:creationId xmlns:a16="http://schemas.microsoft.com/office/drawing/2014/main" id="{CBA27C57-150C-940F-CEB2-242640BB8057}"/>
              </a:ext>
            </a:extLst>
          </p:cNvPr>
          <p:cNvSpPr>
            <a:spLocks noGrp="1"/>
          </p:cNvSpPr>
          <p:nvPr>
            <p:ph idx="1"/>
          </p:nvPr>
        </p:nvSpPr>
        <p:spPr>
          <a:xfrm>
            <a:off x="897570" y="513880"/>
            <a:ext cx="6961781" cy="5830240"/>
          </a:xfrm>
        </p:spPr>
        <p:txBody>
          <a:bodyPr>
            <a:noAutofit/>
          </a:bodyPr>
          <a:lstStyle/>
          <a:p>
            <a:r>
              <a:rPr lang="en-GB" sz="1400" b="0" i="0" dirty="0">
                <a:effectLst/>
                <a:latin typeface="Calibri" panose="020F0502020204030204" pitchFamily="34" charset="0"/>
                <a:cs typeface="Calibri" panose="020F0502020204030204" pitchFamily="34" charset="0"/>
              </a:rPr>
              <a:t>10 - Maximum of 10 participants in total to form two focus groups</a:t>
            </a:r>
            <a:r>
              <a:rPr lang="en-GB" sz="1400" dirty="0">
                <a:latin typeface="Calibri" panose="020F0502020204030204" pitchFamily="34" charset="0"/>
                <a:cs typeface="Calibri" panose="020F0502020204030204" pitchFamily="34" charset="0"/>
              </a:rPr>
              <a:t> with five pupils in each group.</a:t>
            </a:r>
            <a:endParaRPr lang="en-GB" sz="1400" b="0" i="0" dirty="0">
              <a:effectLst/>
              <a:latin typeface="Calibri" panose="020F0502020204030204" pitchFamily="34" charset="0"/>
              <a:cs typeface="Calibri" panose="020F0502020204030204" pitchFamily="34" charset="0"/>
            </a:endParaRPr>
          </a:p>
          <a:p>
            <a:endParaRPr lang="en-GB" sz="1400" b="0" i="0" dirty="0">
              <a:effectLst/>
              <a:latin typeface="Calibri" panose="020F0502020204030204" pitchFamily="34" charset="0"/>
              <a:cs typeface="Calibri" panose="020F0502020204030204" pitchFamily="34" charset="0"/>
            </a:endParaRPr>
          </a:p>
          <a:p>
            <a:r>
              <a:rPr lang="en-GB" sz="1400" b="0" i="0" dirty="0">
                <a:effectLst/>
                <a:latin typeface="Calibri" panose="020F0502020204030204" pitchFamily="34" charset="0"/>
                <a:cs typeface="Calibri" panose="020F0502020204030204" pitchFamily="34" charset="0"/>
              </a:rPr>
              <a:t>11 - A representative sample of the class.  </a:t>
            </a:r>
          </a:p>
          <a:p>
            <a:r>
              <a:rPr lang="en-GB" sz="1400" dirty="0">
                <a:latin typeface="Calibri" panose="020F0502020204030204" pitchFamily="34" charset="0"/>
                <a:cs typeface="Calibri" panose="020F0502020204030204" pitchFamily="34" charset="0"/>
              </a:rPr>
              <a:t>Example 1 - </a:t>
            </a:r>
            <a:r>
              <a:rPr lang="en-GB" sz="1400" b="0" i="0" dirty="0">
                <a:effectLst/>
                <a:latin typeface="Calibri" panose="020F0502020204030204" pitchFamily="34" charset="0"/>
                <a:cs typeface="Calibri" panose="020F0502020204030204" pitchFamily="34" charset="0"/>
              </a:rPr>
              <a:t>There are 30 pupils in the class – 18 boys and 12 girls. The sample will, therefore, include 6 boys and 4 girls.</a:t>
            </a:r>
          </a:p>
          <a:p>
            <a:r>
              <a:rPr lang="en-GB" sz="1400" dirty="0">
                <a:latin typeface="Calibri" panose="020F0502020204030204" pitchFamily="34" charset="0"/>
                <a:cs typeface="Calibri" panose="020F0502020204030204" pitchFamily="34" charset="0"/>
              </a:rPr>
              <a:t>Example 2 – The class has been grouped by the teacher into three ‘ability’ groups.  The sample will include the same number of pupils from each group.</a:t>
            </a:r>
            <a:endParaRPr lang="en-GB" sz="1400" b="0" i="0" dirty="0">
              <a:effectLst/>
              <a:latin typeface="Calibri" panose="020F0502020204030204" pitchFamily="34" charset="0"/>
              <a:cs typeface="Calibri" panose="020F0502020204030204" pitchFamily="34" charset="0"/>
            </a:endParaRPr>
          </a:p>
          <a:p>
            <a:endParaRPr lang="en-GB" sz="1400" b="0" dirty="0">
              <a:latin typeface="Calibri" panose="020F0502020204030204" pitchFamily="34" charset="0"/>
              <a:cs typeface="Calibri" panose="020F0502020204030204" pitchFamily="34" charset="0"/>
            </a:endParaRPr>
          </a:p>
          <a:p>
            <a:endParaRPr lang="en-GB" sz="1400" b="0" i="0" dirty="0">
              <a:effectLst/>
              <a:latin typeface="Calibri" panose="020F0502020204030204" pitchFamily="34" charset="0"/>
              <a:cs typeface="Calibri" panose="020F0502020204030204" pitchFamily="34" charset="0"/>
            </a:endParaRPr>
          </a:p>
          <a:p>
            <a:endParaRPr lang="en-GB" sz="1400" b="0" i="0" dirty="0">
              <a:effectLst/>
              <a:latin typeface="Calibri" panose="020F0502020204030204" pitchFamily="34" charset="0"/>
              <a:cs typeface="Calibri" panose="020F0502020204030204" pitchFamily="34" charset="0"/>
            </a:endParaRPr>
          </a:p>
          <a:p>
            <a:r>
              <a:rPr lang="en-GB" sz="1400" b="0" i="0" dirty="0">
                <a:effectLst/>
                <a:latin typeface="Calibri" panose="020F0502020204030204" pitchFamily="34" charset="0"/>
                <a:cs typeface="Calibri" panose="020F0502020204030204" pitchFamily="34" charset="0"/>
              </a:rPr>
              <a:t>12 -</a:t>
            </a:r>
            <a:endParaRPr lang="en-US" sz="1400" dirty="0">
              <a:latin typeface="Calibri" panose="020F0502020204030204" pitchFamily="34" charset="0"/>
              <a:cs typeface="Calibri" panose="020F0502020204030204" pitchFamily="34" charset="0"/>
            </a:endParaRPr>
          </a:p>
        </p:txBody>
      </p:sp>
      <p:pic>
        <p:nvPicPr>
          <p:cNvPr id="9" name="Content Placeholder 8" descr="A picture containing chart&#10;&#10;Description automatically generated">
            <a:extLst>
              <a:ext uri="{FF2B5EF4-FFF2-40B4-BE49-F238E27FC236}">
                <a16:creationId xmlns:a16="http://schemas.microsoft.com/office/drawing/2014/main" id="{4A877BCB-E717-C55C-FF8F-54F619825C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73698" y="251457"/>
            <a:ext cx="3130365" cy="6454361"/>
          </a:xfrm>
          <a:prstGeom prst="rect">
            <a:avLst/>
          </a:prstGeom>
        </p:spPr>
      </p:pic>
      <p:pic>
        <p:nvPicPr>
          <p:cNvPr id="3" name="Picture 2" descr="A close-up of a sign&#10;&#10;Description automatically generated">
            <a:extLst>
              <a:ext uri="{FF2B5EF4-FFF2-40B4-BE49-F238E27FC236}">
                <a16:creationId xmlns:a16="http://schemas.microsoft.com/office/drawing/2014/main" id="{B99B671B-1A90-7EC3-BB35-AD7223D3FD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6854" y="4056704"/>
            <a:ext cx="6775229" cy="1571625"/>
          </a:xfrm>
          <a:prstGeom prst="rect">
            <a:avLst/>
          </a:prstGeom>
        </p:spPr>
      </p:pic>
    </p:spTree>
    <p:extLst>
      <p:ext uri="{BB962C8B-B14F-4D97-AF65-F5344CB8AC3E}">
        <p14:creationId xmlns:p14="http://schemas.microsoft.com/office/powerpoint/2010/main" val="3762639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a:xfrm>
            <a:off x="700148" y="4662010"/>
            <a:ext cx="5952442" cy="1693899"/>
          </a:xfrm>
        </p:spPr>
        <p:txBody>
          <a:bodyPr vert="horz" lIns="91440" tIns="45720" rIns="91440" bIns="45720" rtlCol="0" anchor="ctr">
            <a:normAutofit/>
          </a:bodyPr>
          <a:lstStyle/>
          <a:p>
            <a:pPr algn="ctr">
              <a:lnSpc>
                <a:spcPct val="90000"/>
              </a:lnSpc>
            </a:pPr>
            <a:br>
              <a:rPr lang="en-US" sz="2300" b="1" kern="1200" spc="100" baseline="0">
                <a:solidFill>
                  <a:schemeClr val="tx1"/>
                </a:solidFill>
                <a:latin typeface="+mj-lt"/>
                <a:ea typeface="+mj-ea"/>
                <a:cs typeface="+mj-cs"/>
              </a:rPr>
            </a:br>
            <a:br>
              <a:rPr lang="en-US" sz="2300" b="1" kern="1200" spc="100" baseline="0">
                <a:solidFill>
                  <a:schemeClr val="tx1"/>
                </a:solidFill>
                <a:latin typeface="+mj-lt"/>
                <a:ea typeface="+mj-ea"/>
                <a:cs typeface="+mj-cs"/>
              </a:rPr>
            </a:br>
            <a:br>
              <a:rPr lang="en-US" sz="2300" b="1" kern="1200" spc="100" baseline="0">
                <a:solidFill>
                  <a:schemeClr val="tx1"/>
                </a:solidFill>
                <a:latin typeface="+mj-lt"/>
                <a:ea typeface="+mj-ea"/>
                <a:cs typeface="+mj-cs"/>
              </a:rPr>
            </a:br>
            <a:br>
              <a:rPr lang="en-US" sz="2300" b="1" kern="1200" spc="100" baseline="0">
                <a:solidFill>
                  <a:schemeClr val="tx1"/>
                </a:solidFill>
                <a:latin typeface="+mj-lt"/>
                <a:ea typeface="+mj-ea"/>
                <a:cs typeface="+mj-cs"/>
              </a:rPr>
            </a:br>
            <a:endParaRPr lang="en-US" sz="2300" b="1" kern="1200" spc="100" baseline="0">
              <a:solidFill>
                <a:schemeClr val="tx1"/>
              </a:solidFill>
              <a:latin typeface="+mj-lt"/>
              <a:ea typeface="+mj-ea"/>
              <a:cs typeface="+mj-cs"/>
            </a:endParaRPr>
          </a:p>
        </p:txBody>
      </p:sp>
      <p:pic>
        <p:nvPicPr>
          <p:cNvPr id="5" name="Content Placeholder 4">
            <a:extLst>
              <a:ext uri="{FF2B5EF4-FFF2-40B4-BE49-F238E27FC236}">
                <a16:creationId xmlns:a16="http://schemas.microsoft.com/office/drawing/2014/main" id="{6B815371-D904-B4D2-3929-9E2FF51E00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595364"/>
            <a:ext cx="6316885" cy="1527650"/>
          </a:xfrm>
          <a:prstGeom prst="rect">
            <a:avLst/>
          </a:prstGeom>
        </p:spPr>
      </p:pic>
      <p:graphicFrame>
        <p:nvGraphicFramePr>
          <p:cNvPr id="8" name="TextBox 5">
            <a:extLst>
              <a:ext uri="{FF2B5EF4-FFF2-40B4-BE49-F238E27FC236}">
                <a16:creationId xmlns:a16="http://schemas.microsoft.com/office/drawing/2014/main" id="{61171101-E486-20E5-6D51-1702DF09310D}"/>
              </a:ext>
            </a:extLst>
          </p:cNvPr>
          <p:cNvGraphicFramePr/>
          <p:nvPr>
            <p:extLst>
              <p:ext uri="{D42A27DB-BD31-4B8C-83A1-F6EECF244321}">
                <p14:modId xmlns:p14="http://schemas.microsoft.com/office/powerpoint/2010/main" val="1791877783"/>
              </p:ext>
            </p:extLst>
          </p:nvPr>
        </p:nvGraphicFramePr>
        <p:xfrm>
          <a:off x="6428178" y="186165"/>
          <a:ext cx="5585772" cy="64862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itle 1">
            <a:extLst>
              <a:ext uri="{FF2B5EF4-FFF2-40B4-BE49-F238E27FC236}">
                <a16:creationId xmlns:a16="http://schemas.microsoft.com/office/drawing/2014/main" id="{5BFDFACA-C464-9E0B-1C28-C8213BEBF3E4}"/>
              </a:ext>
            </a:extLst>
          </p:cNvPr>
          <p:cNvSpPr txBox="1">
            <a:spLocks/>
          </p:cNvSpPr>
          <p:nvPr/>
        </p:nvSpPr>
        <p:spPr>
          <a:xfrm>
            <a:off x="692107" y="786396"/>
            <a:ext cx="5877370" cy="1157816"/>
          </a:xfrm>
          <a:prstGeom prst="rect">
            <a:avLst/>
          </a:prstGeom>
        </p:spPr>
        <p:txBody>
          <a:bodyPr vert="horz" lIns="91440" tIns="45720" rIns="91440" bIns="45720" rtlCol="0" anchor="ctr">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US" sz="4400" dirty="0"/>
              <a:t>Section H – Anticipated Risks</a:t>
            </a:r>
          </a:p>
        </p:txBody>
      </p:sp>
      <p:pic>
        <p:nvPicPr>
          <p:cNvPr id="6" name="Picture 5" descr="A purple circle with yellow text&#10;&#10;Description automatically generated">
            <a:extLst>
              <a:ext uri="{FF2B5EF4-FFF2-40B4-BE49-F238E27FC236}">
                <a16:creationId xmlns:a16="http://schemas.microsoft.com/office/drawing/2014/main" id="{FC9FA5DC-69C8-435E-DDCB-566BBD873C3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4618" y="4011664"/>
            <a:ext cx="5781675" cy="2324100"/>
          </a:xfrm>
          <a:prstGeom prst="rect">
            <a:avLst/>
          </a:prstGeom>
        </p:spPr>
      </p:pic>
    </p:spTree>
    <p:extLst>
      <p:ext uri="{BB962C8B-B14F-4D97-AF65-F5344CB8AC3E}">
        <p14:creationId xmlns:p14="http://schemas.microsoft.com/office/powerpoint/2010/main" val="25358701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paper with text on it&#10;&#10;Description automatically generated">
            <a:extLst>
              <a:ext uri="{FF2B5EF4-FFF2-40B4-BE49-F238E27FC236}">
                <a16:creationId xmlns:a16="http://schemas.microsoft.com/office/drawing/2014/main" id="{5712A0E0-8273-3844-3236-0B16B3B2EB4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4800" y="560388"/>
            <a:ext cx="11267090" cy="6145212"/>
          </a:xfrm>
        </p:spPr>
      </p:pic>
    </p:spTree>
    <p:extLst>
      <p:ext uri="{BB962C8B-B14F-4D97-AF65-F5344CB8AC3E}">
        <p14:creationId xmlns:p14="http://schemas.microsoft.com/office/powerpoint/2010/main" val="2268234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6419B-1481-7C33-2D06-C0AFC4C9C3EC}"/>
            </a:ext>
          </a:extLst>
        </p:cNvPr>
        <p:cNvGrpSpPr/>
        <p:nvPr/>
      </p:nvGrpSpPr>
      <p:grpSpPr>
        <a:xfrm>
          <a:off x="0" y="0"/>
          <a:ext cx="0" cy="0"/>
          <a:chOff x="0" y="0"/>
          <a:chExt cx="0" cy="0"/>
        </a:xfrm>
      </p:grpSpPr>
      <p:pic>
        <p:nvPicPr>
          <p:cNvPr id="5" name="Content Placeholder 4" descr="A close-up of a document&#10;&#10;Description automatically generated">
            <a:extLst>
              <a:ext uri="{FF2B5EF4-FFF2-40B4-BE49-F238E27FC236}">
                <a16:creationId xmlns:a16="http://schemas.microsoft.com/office/drawing/2014/main" id="{1FDC8009-3AC2-2B2C-3798-94A7618AC25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9392" y="493986"/>
            <a:ext cx="11067393" cy="6138042"/>
          </a:xfrm>
        </p:spPr>
      </p:pic>
    </p:spTree>
    <p:extLst>
      <p:ext uri="{BB962C8B-B14F-4D97-AF65-F5344CB8AC3E}">
        <p14:creationId xmlns:p14="http://schemas.microsoft.com/office/powerpoint/2010/main" val="14959923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p:txBody>
          <a:bodyPr>
            <a:normAutofit fontScale="90000"/>
          </a:bodyPr>
          <a:lstStyle/>
          <a:p>
            <a:pPr algn="ctr">
              <a:lnSpc>
                <a:spcPct val="90000"/>
              </a:lnSpc>
            </a:pPr>
            <a:br>
              <a:rPr lang="en-GB" sz="2300"/>
            </a:br>
            <a:br>
              <a:rPr lang="en-GB" sz="2300"/>
            </a:br>
            <a:br>
              <a:rPr lang="en-GB" sz="2300"/>
            </a:br>
            <a:br>
              <a:rPr lang="en-GB" sz="2300"/>
            </a:br>
            <a:endParaRPr lang="en-GB" sz="2300"/>
          </a:p>
        </p:txBody>
      </p:sp>
      <p:sp>
        <p:nvSpPr>
          <p:cNvPr id="3" name="Content Placeholder 2">
            <a:extLst>
              <a:ext uri="{FF2B5EF4-FFF2-40B4-BE49-F238E27FC236}">
                <a16:creationId xmlns:a16="http://schemas.microsoft.com/office/drawing/2014/main" id="{D9F9F987-8A7A-E8BB-3A78-4C8A29201A24}"/>
              </a:ext>
            </a:extLst>
          </p:cNvPr>
          <p:cNvSpPr>
            <a:spLocks noGrp="1"/>
          </p:cNvSpPr>
          <p:nvPr>
            <p:ph idx="1"/>
          </p:nvPr>
        </p:nvSpPr>
        <p:spPr>
          <a:xfrm>
            <a:off x="1024128" y="1259633"/>
            <a:ext cx="9720073" cy="5049727"/>
          </a:xfrm>
        </p:spPr>
        <p:txBody>
          <a:bodyPr>
            <a:normAutofit lnSpcReduction="10000"/>
          </a:bodyPr>
          <a:lstStyle/>
          <a:p>
            <a:r>
              <a:rPr lang="en-GB" sz="1600" b="0" dirty="0">
                <a:latin typeface="Calibri" panose="020F0502020204030204" pitchFamily="34" charset="0"/>
                <a:cs typeface="Calibri" panose="020F0502020204030204" pitchFamily="34" charset="0"/>
              </a:rPr>
              <a:t>Ensure access to appropriate support should this become evident, and reconsider/revise approach being taken. </a:t>
            </a:r>
          </a:p>
          <a:p>
            <a:r>
              <a:rPr lang="en-GB" sz="1600" b="0" dirty="0">
                <a:latin typeface="Calibri" panose="020F0502020204030204" pitchFamily="34" charset="0"/>
                <a:cs typeface="Calibri" panose="020F0502020204030204" pitchFamily="34" charset="0"/>
              </a:rPr>
              <a:t>Adherence to child protection and safeguarding regulations. </a:t>
            </a:r>
          </a:p>
          <a:p>
            <a:r>
              <a:rPr lang="en-GB" sz="1600" b="0" dirty="0">
                <a:latin typeface="Calibri" panose="020F0502020204030204" pitchFamily="34" charset="0"/>
                <a:cs typeface="Calibri" panose="020F0502020204030204" pitchFamily="34" charset="0"/>
              </a:rPr>
              <a:t>Ensure informed consent and assent process are robust and thorough e.g. clarity regarding the purposes, benefits and risks of taking part in the research, ensuring that young people fully understand their own position it relation to the research, and their right to withdraw from it at any time. </a:t>
            </a:r>
          </a:p>
          <a:p>
            <a:endParaRPr lang="en-GB" sz="1600" b="0" dirty="0">
              <a:latin typeface="Calibri" panose="020F0502020204030204" pitchFamily="34" charset="0"/>
              <a:cs typeface="Calibri" panose="020F0502020204030204" pitchFamily="34" charset="0"/>
            </a:endParaRPr>
          </a:p>
          <a:p>
            <a:r>
              <a:rPr lang="en-GB" sz="1600" b="0" dirty="0">
                <a:latin typeface="Calibri" panose="020F0502020204030204" pitchFamily="34" charset="0"/>
                <a:cs typeface="Calibri" panose="020F0502020204030204" pitchFamily="34" charset="0"/>
              </a:rPr>
              <a:t>Work with gatekeepers in clarifying the availability of support services for those participating in the research. Work collaboratively with gatekeepers in exploring any issues that may arise in the interviews which may be a cause of distress to each of the young people taking part in the research. </a:t>
            </a:r>
          </a:p>
          <a:p>
            <a:r>
              <a:rPr lang="en-GB" sz="1600" b="0" dirty="0">
                <a:latin typeface="Calibri" panose="020F0502020204030204" pitchFamily="34" charset="0"/>
                <a:cs typeface="Calibri" panose="020F0502020204030204" pitchFamily="34" charset="0"/>
              </a:rPr>
              <a:t>Be clear with the young people regarding the conduct of the interviews, the area to the covered, and their rights to stop the interview or withdraw from it at any time. Ensure that interviews are conducted on a one-to-one basis in a safe and private space, in which young people can express themselves freely without fear of recrimination from staff or peers. </a:t>
            </a:r>
          </a:p>
          <a:p>
            <a:r>
              <a:rPr lang="en-GB" sz="1600" b="0" dirty="0">
                <a:latin typeface="Calibri" panose="020F0502020204030204" pitchFamily="34" charset="0"/>
                <a:cs typeface="Calibri" panose="020F0502020204030204" pitchFamily="34" charset="0"/>
              </a:rPr>
              <a:t>Consult with staff, parents/guardians, to gain an understand of personal circumstances of the young people participating in the research to ensure that the interviews are conducted in a sensitive way, and the interview subject matter does not cause distress. </a:t>
            </a:r>
          </a:p>
          <a:p>
            <a:r>
              <a:rPr lang="en-GB" sz="1600" b="0" dirty="0">
                <a:latin typeface="Calibri" panose="020F0502020204030204" pitchFamily="34" charset="0"/>
                <a:cs typeface="Calibri" panose="020F0502020204030204" pitchFamily="34" charset="0"/>
              </a:rPr>
              <a:t>Ensure, as fully as possible, that young people understand the nature of the research, its purposes, and possible implications in order to avoid misunderstandings and manage expectations. Ensure regular follow up communication with participants to re-affirm consent, and to update them on the research’s progress. </a:t>
            </a:r>
          </a:p>
        </p:txBody>
      </p:sp>
      <p:sp>
        <p:nvSpPr>
          <p:cNvPr id="6" name="TextBox 5">
            <a:extLst>
              <a:ext uri="{FF2B5EF4-FFF2-40B4-BE49-F238E27FC236}">
                <a16:creationId xmlns:a16="http://schemas.microsoft.com/office/drawing/2014/main" id="{DB992BA1-6E3C-60E2-E0FD-CE8EC81A9903}"/>
              </a:ext>
            </a:extLst>
          </p:cNvPr>
          <p:cNvSpPr txBox="1"/>
          <p:nvPr/>
        </p:nvSpPr>
        <p:spPr>
          <a:xfrm>
            <a:off x="1024127" y="261142"/>
            <a:ext cx="8987619" cy="1384995"/>
          </a:xfrm>
          <a:prstGeom prst="rect">
            <a:avLst/>
          </a:prstGeom>
          <a:noFill/>
        </p:spPr>
        <p:txBody>
          <a:bodyPr wrap="square" lIns="91440" tIns="45720" rIns="91440" bIns="45720" rtlCol="0" anchor="t">
            <a:spAutoFit/>
          </a:bodyPr>
          <a:lstStyle/>
          <a:p>
            <a:r>
              <a:rPr lang="en-GB" sz="4800" dirty="0">
                <a:latin typeface="+mj-lt"/>
              </a:rPr>
              <a:t>EMOTIONAL DISTRESS OR PSYCHOLOGICAL HARM</a:t>
            </a:r>
          </a:p>
          <a:p>
            <a:endParaRPr lang="en-GB" dirty="0"/>
          </a:p>
          <a:p>
            <a:endParaRPr lang="en-GB" dirty="0"/>
          </a:p>
        </p:txBody>
      </p:sp>
    </p:spTree>
    <p:extLst>
      <p:ext uri="{BB962C8B-B14F-4D97-AF65-F5344CB8AC3E}">
        <p14:creationId xmlns:p14="http://schemas.microsoft.com/office/powerpoint/2010/main" val="6875431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2D51D-1403-D36D-4A34-9E19F2A462BC}"/>
              </a:ext>
            </a:extLst>
          </p:cNvPr>
          <p:cNvSpPr>
            <a:spLocks noGrp="1"/>
          </p:cNvSpPr>
          <p:nvPr>
            <p:ph type="title"/>
          </p:nvPr>
        </p:nvSpPr>
        <p:spPr/>
        <p:txBody>
          <a:bodyPr/>
          <a:lstStyle/>
          <a:p>
            <a:r>
              <a:rPr lang="en-GB" sz="4800" i="0">
                <a:effectLst/>
              </a:rPr>
              <a:t>Potential for discomfort and disagreement</a:t>
            </a:r>
            <a:endParaRPr lang="en-GB"/>
          </a:p>
        </p:txBody>
      </p:sp>
      <p:sp>
        <p:nvSpPr>
          <p:cNvPr id="3" name="Content Placeholder 2">
            <a:extLst>
              <a:ext uri="{FF2B5EF4-FFF2-40B4-BE49-F238E27FC236}">
                <a16:creationId xmlns:a16="http://schemas.microsoft.com/office/drawing/2014/main" id="{5206399C-49AE-DE27-8DB2-60C9A4C97115}"/>
              </a:ext>
            </a:extLst>
          </p:cNvPr>
          <p:cNvSpPr>
            <a:spLocks noGrp="1"/>
          </p:cNvSpPr>
          <p:nvPr>
            <p:ph idx="1"/>
          </p:nvPr>
        </p:nvSpPr>
        <p:spPr>
          <a:xfrm>
            <a:off x="1020726" y="2089297"/>
            <a:ext cx="10333074" cy="4210493"/>
          </a:xfrm>
        </p:spPr>
        <p:txBody>
          <a:bodyPr>
            <a:normAutofit/>
          </a:bodyPr>
          <a:lstStyle/>
          <a:p>
            <a:r>
              <a:rPr lang="en-GB" b="0" i="0">
                <a:effectLst/>
                <a:latin typeface="Calibri" panose="020F0502020204030204" pitchFamily="34" charset="0"/>
                <a:cs typeface="Calibri" panose="020F0502020204030204" pitchFamily="34" charset="0"/>
              </a:rPr>
              <a:t>To avoid discomfort and disagreement during the focus group discussion, I will develop a discussion guide which will define the parameters and scope of the questions being discussed. Participants will be given a participant information sheet intended to remind them of the following: Context and background to the research; Purpose of the discussion; Research questions; Informed Consent; Specific questions/statements to be addressed (no more than four); Use of the data gathered in the discussion; Closure and briefing on the use of the information and data gathered in the discussion. </a:t>
            </a:r>
          </a:p>
          <a:p>
            <a:r>
              <a:rPr lang="en-GB" b="0" i="0">
                <a:effectLst/>
                <a:latin typeface="Calibri" panose="020F0502020204030204" pitchFamily="34" charset="0"/>
                <a:cs typeface="Calibri" panose="020F0502020204030204" pitchFamily="34" charset="0"/>
              </a:rPr>
              <a:t>I will moderate the discussion, providing reminders throughout as to the purpose of the discussion so as to ensure professional decorum is maintained in line with UWTSD codes of conduct. During the discussion of the assessment of xxx, if group members begin to be critical in a way that exposes participants to any degree of risk to the reputation of individuals or UWTSD, I will remind group members of their obligations with regards to professional conduct at the close of the discussion.</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982967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p:txBody>
          <a:bodyPr>
            <a:normAutofit fontScale="90000"/>
          </a:bodyPr>
          <a:lstStyle/>
          <a:p>
            <a:pPr algn="ctr">
              <a:lnSpc>
                <a:spcPct val="90000"/>
              </a:lnSpc>
            </a:pPr>
            <a:br>
              <a:rPr lang="en-GB" sz="2300"/>
            </a:br>
            <a:br>
              <a:rPr lang="en-GB" sz="2300"/>
            </a:br>
            <a:br>
              <a:rPr lang="en-GB" sz="2300"/>
            </a:br>
            <a:br>
              <a:rPr lang="en-GB" sz="2300"/>
            </a:br>
            <a:endParaRPr lang="en-GB" sz="2300"/>
          </a:p>
        </p:txBody>
      </p:sp>
      <p:sp>
        <p:nvSpPr>
          <p:cNvPr id="3" name="Content Placeholder 2">
            <a:extLst>
              <a:ext uri="{FF2B5EF4-FFF2-40B4-BE49-F238E27FC236}">
                <a16:creationId xmlns:a16="http://schemas.microsoft.com/office/drawing/2014/main" id="{6E3B3DF8-063A-2E04-1605-B955AEF46DD1}"/>
              </a:ext>
            </a:extLst>
          </p:cNvPr>
          <p:cNvSpPr>
            <a:spLocks noGrp="1"/>
          </p:cNvSpPr>
          <p:nvPr>
            <p:ph idx="1"/>
          </p:nvPr>
        </p:nvSpPr>
        <p:spPr/>
        <p:txBody>
          <a:bodyPr>
            <a:normAutofit fontScale="92500"/>
          </a:bodyPr>
          <a:lstStyle/>
          <a:p>
            <a:r>
              <a:rPr lang="en-GB" b="0">
                <a:latin typeface="Calibri" panose="020F0502020204030204" pitchFamily="34" charset="0"/>
                <a:cs typeface="Calibri" panose="020F0502020204030204" pitchFamily="34" charset="0"/>
              </a:rPr>
              <a:t>Ensure clarity with all young people and staff/gatekeepers regarding the aims and focus of the research. </a:t>
            </a:r>
          </a:p>
          <a:p>
            <a:r>
              <a:rPr lang="en-GB" b="0">
                <a:latin typeface="Calibri" panose="020F0502020204030204" pitchFamily="34" charset="0"/>
                <a:cs typeface="Calibri" panose="020F0502020204030204" pitchFamily="34" charset="0"/>
              </a:rPr>
              <a:t>Minimise disturbance of day-to-day activities within the provision due to the research project. </a:t>
            </a:r>
          </a:p>
          <a:p>
            <a:r>
              <a:rPr lang="en-GB" b="0">
                <a:latin typeface="Calibri" panose="020F0502020204030204" pitchFamily="34" charset="0"/>
                <a:cs typeface="Calibri" panose="020F0502020204030204" pitchFamily="34" charset="0"/>
              </a:rPr>
              <a:t>Ensure confidentiality and anonymity of those participating in the research at all times. </a:t>
            </a:r>
          </a:p>
          <a:p>
            <a:r>
              <a:rPr lang="en-GB" b="0">
                <a:latin typeface="Calibri" panose="020F0502020204030204" pitchFamily="34" charset="0"/>
                <a:cs typeface="Calibri" panose="020F0502020204030204" pitchFamily="34" charset="0"/>
              </a:rPr>
              <a:t>Ensure appropriate and secure storage of data. Reassure participants that the information that they provide will not be disclosed without their consent. </a:t>
            </a:r>
          </a:p>
          <a:p>
            <a:r>
              <a:rPr lang="en-GB" b="0">
                <a:latin typeface="Calibri" panose="020F0502020204030204" pitchFamily="34" charset="0"/>
                <a:cs typeface="Calibri" panose="020F0502020204030204" pitchFamily="34" charset="0"/>
              </a:rPr>
              <a:t>Ensure interviews are conducted in a suitably confidential environment. </a:t>
            </a:r>
          </a:p>
          <a:p>
            <a:r>
              <a:rPr lang="en-GB" b="0">
                <a:latin typeface="Calibri" panose="020F0502020204030204" pitchFamily="34" charset="0"/>
                <a:cs typeface="Calibri" panose="020F0502020204030204" pitchFamily="34" charset="0"/>
              </a:rPr>
              <a:t>Work with gatekeepers to promote an understanding of the nature of the research, and to gain assurances that the young people’s participation in it is fully supported, and not result in recrimination by staff or peers.</a:t>
            </a:r>
          </a:p>
        </p:txBody>
      </p:sp>
      <p:sp>
        <p:nvSpPr>
          <p:cNvPr id="6" name="TextBox 5">
            <a:extLst>
              <a:ext uri="{FF2B5EF4-FFF2-40B4-BE49-F238E27FC236}">
                <a16:creationId xmlns:a16="http://schemas.microsoft.com/office/drawing/2014/main" id="{DB992BA1-6E3C-60E2-E0FD-CE8EC81A9903}"/>
              </a:ext>
            </a:extLst>
          </p:cNvPr>
          <p:cNvSpPr txBox="1"/>
          <p:nvPr/>
        </p:nvSpPr>
        <p:spPr>
          <a:xfrm>
            <a:off x="908789" y="919525"/>
            <a:ext cx="8734484" cy="830997"/>
          </a:xfrm>
          <a:prstGeom prst="rect">
            <a:avLst/>
          </a:prstGeom>
          <a:noFill/>
        </p:spPr>
        <p:txBody>
          <a:bodyPr wrap="square" lIns="91440" tIns="45720" rIns="91440" bIns="45720" rtlCol="0" anchor="t">
            <a:spAutoFit/>
          </a:bodyPr>
          <a:lstStyle/>
          <a:p>
            <a:r>
              <a:rPr lang="en-GB" sz="4800">
                <a:latin typeface="+mj-lt"/>
              </a:rPr>
              <a:t>DISTURBANCE TO RELATIONSHIPS</a:t>
            </a:r>
          </a:p>
        </p:txBody>
      </p:sp>
    </p:spTree>
    <p:extLst>
      <p:ext uri="{BB962C8B-B14F-4D97-AF65-F5344CB8AC3E}">
        <p14:creationId xmlns:p14="http://schemas.microsoft.com/office/powerpoint/2010/main" val="40960454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78334-6075-7632-6D69-78757F32C39E}"/>
              </a:ext>
            </a:extLst>
          </p:cNvPr>
          <p:cNvSpPr>
            <a:spLocks noGrp="1"/>
          </p:cNvSpPr>
          <p:nvPr>
            <p:ph type="title"/>
          </p:nvPr>
        </p:nvSpPr>
        <p:spPr>
          <a:xfrm>
            <a:off x="1020725" y="940980"/>
            <a:ext cx="10333075" cy="1414131"/>
          </a:xfrm>
        </p:spPr>
        <p:txBody>
          <a:bodyPr>
            <a:normAutofit fontScale="90000"/>
          </a:bodyPr>
          <a:lstStyle/>
          <a:p>
            <a:r>
              <a:rPr lang="en-GB" sz="4800"/>
              <a:t>R</a:t>
            </a:r>
            <a:r>
              <a:rPr lang="en-GB" sz="4800" i="0">
                <a:effectLst/>
              </a:rPr>
              <a:t>isk that participants may feel coerced into giving positive or biased responses</a:t>
            </a:r>
            <a:br>
              <a:rPr lang="en-GB" sz="4800">
                <a:latin typeface="The Hand "/>
              </a:rPr>
            </a:br>
            <a:endParaRPr lang="en-GB"/>
          </a:p>
        </p:txBody>
      </p:sp>
      <p:sp>
        <p:nvSpPr>
          <p:cNvPr id="3" name="Content Placeholder 2">
            <a:extLst>
              <a:ext uri="{FF2B5EF4-FFF2-40B4-BE49-F238E27FC236}">
                <a16:creationId xmlns:a16="http://schemas.microsoft.com/office/drawing/2014/main" id="{F24FB532-95A4-538D-3634-01B7CEDB7184}"/>
              </a:ext>
            </a:extLst>
          </p:cNvPr>
          <p:cNvSpPr>
            <a:spLocks noGrp="1"/>
          </p:cNvSpPr>
          <p:nvPr>
            <p:ph idx="1"/>
          </p:nvPr>
        </p:nvSpPr>
        <p:spPr/>
        <p:txBody>
          <a:bodyPr/>
          <a:lstStyle/>
          <a:p>
            <a:r>
              <a:rPr lang="en-GB" b="0" i="0" dirty="0">
                <a:effectLst/>
                <a:latin typeface="Calibri" panose="020F0502020204030204" pitchFamily="34" charset="0"/>
                <a:cs typeface="Calibri" panose="020F0502020204030204" pitchFamily="34" charset="0"/>
              </a:rPr>
              <a:t>Prior to the group interview, participants will be provided with a participant information sheet with which informed consent will be sought. </a:t>
            </a:r>
          </a:p>
          <a:p>
            <a:r>
              <a:rPr lang="en-GB" b="0" i="0" dirty="0">
                <a:effectLst/>
                <a:latin typeface="Calibri" panose="020F0502020204030204" pitchFamily="34" charset="0"/>
                <a:cs typeface="Calibri" panose="020F0502020204030204" pitchFamily="34" charset="0"/>
              </a:rPr>
              <a:t>To avoid the risk of participants feeling coerced, a debrief and synopsised transcript of the discussion will be available to participants following the discussion.</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993009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a:xfrm>
            <a:off x="700148" y="4662010"/>
            <a:ext cx="5952442" cy="1693899"/>
          </a:xfrm>
        </p:spPr>
        <p:txBody>
          <a:bodyPr vert="horz" lIns="91440" tIns="45720" rIns="91440" bIns="45720" rtlCol="0" anchor="ctr">
            <a:normAutofit/>
          </a:bodyPr>
          <a:lstStyle/>
          <a:p>
            <a:pPr algn="ctr">
              <a:lnSpc>
                <a:spcPct val="90000"/>
              </a:lnSpc>
            </a:pPr>
            <a:br>
              <a:rPr lang="en-US" sz="2300" b="1" kern="1200" spc="100" baseline="0">
                <a:solidFill>
                  <a:schemeClr val="tx1"/>
                </a:solidFill>
                <a:latin typeface="+mj-lt"/>
                <a:ea typeface="+mj-ea"/>
                <a:cs typeface="+mj-cs"/>
              </a:rPr>
            </a:br>
            <a:br>
              <a:rPr lang="en-US" sz="2300" b="1" kern="1200" spc="100" baseline="0">
                <a:solidFill>
                  <a:schemeClr val="tx1"/>
                </a:solidFill>
                <a:latin typeface="+mj-lt"/>
                <a:ea typeface="+mj-ea"/>
                <a:cs typeface="+mj-cs"/>
              </a:rPr>
            </a:br>
            <a:br>
              <a:rPr lang="en-US" sz="2300" b="1" kern="1200" spc="100" baseline="0">
                <a:solidFill>
                  <a:schemeClr val="tx1"/>
                </a:solidFill>
                <a:latin typeface="+mj-lt"/>
                <a:ea typeface="+mj-ea"/>
                <a:cs typeface="+mj-cs"/>
              </a:rPr>
            </a:br>
            <a:br>
              <a:rPr lang="en-US" sz="2300" b="1" kern="1200" spc="100" baseline="0">
                <a:solidFill>
                  <a:schemeClr val="tx1"/>
                </a:solidFill>
                <a:latin typeface="+mj-lt"/>
                <a:ea typeface="+mj-ea"/>
                <a:cs typeface="+mj-cs"/>
              </a:rPr>
            </a:br>
            <a:endParaRPr lang="en-US" sz="2300" b="1" kern="1200" spc="100" baseline="0">
              <a:solidFill>
                <a:schemeClr val="tx1"/>
              </a:solidFill>
              <a:latin typeface="+mj-lt"/>
              <a:ea typeface="+mj-ea"/>
              <a:cs typeface="+mj-cs"/>
            </a:endParaRPr>
          </a:p>
        </p:txBody>
      </p:sp>
      <p:graphicFrame>
        <p:nvGraphicFramePr>
          <p:cNvPr id="8" name="TextBox 5">
            <a:extLst>
              <a:ext uri="{FF2B5EF4-FFF2-40B4-BE49-F238E27FC236}">
                <a16:creationId xmlns:a16="http://schemas.microsoft.com/office/drawing/2014/main" id="{61171101-E486-20E5-6D51-1702DF09310D}"/>
              </a:ext>
            </a:extLst>
          </p:cNvPr>
          <p:cNvGraphicFramePr/>
          <p:nvPr>
            <p:extLst>
              <p:ext uri="{D42A27DB-BD31-4B8C-83A1-F6EECF244321}">
                <p14:modId xmlns:p14="http://schemas.microsoft.com/office/powerpoint/2010/main" val="1908294446"/>
              </p:ext>
            </p:extLst>
          </p:nvPr>
        </p:nvGraphicFramePr>
        <p:xfrm>
          <a:off x="6735794" y="217283"/>
          <a:ext cx="5278155" cy="64551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18A4A4D5-0B51-68AC-92ED-2D650B80A72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78051" y="1864311"/>
            <a:ext cx="6400302" cy="1190818"/>
          </a:xfrm>
          <a:prstGeom prst="rect">
            <a:avLst/>
          </a:prstGeom>
        </p:spPr>
      </p:pic>
    </p:spTree>
    <p:extLst>
      <p:ext uri="{BB962C8B-B14F-4D97-AF65-F5344CB8AC3E}">
        <p14:creationId xmlns:p14="http://schemas.microsoft.com/office/powerpoint/2010/main" val="5477182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2D670-1BBC-1171-4000-E6341ED215CC}"/>
              </a:ext>
            </a:extLst>
          </p:cNvPr>
          <p:cNvSpPr>
            <a:spLocks noGrp="1"/>
          </p:cNvSpPr>
          <p:nvPr>
            <p:ph type="title"/>
          </p:nvPr>
        </p:nvSpPr>
        <p:spPr/>
        <p:txBody>
          <a:bodyPr>
            <a:normAutofit/>
          </a:bodyPr>
          <a:lstStyle/>
          <a:p>
            <a:r>
              <a:rPr lang="en-GB" sz="4800"/>
              <a:t>Allegations while conducting interviews </a:t>
            </a:r>
            <a:endParaRPr lang="en-GB"/>
          </a:p>
        </p:txBody>
      </p:sp>
      <p:sp>
        <p:nvSpPr>
          <p:cNvPr id="3" name="Content Placeholder 2">
            <a:extLst>
              <a:ext uri="{FF2B5EF4-FFF2-40B4-BE49-F238E27FC236}">
                <a16:creationId xmlns:a16="http://schemas.microsoft.com/office/drawing/2014/main" id="{59130961-C2D7-D255-D7A9-3230836EF94D}"/>
              </a:ext>
            </a:extLst>
          </p:cNvPr>
          <p:cNvSpPr>
            <a:spLocks noGrp="1"/>
          </p:cNvSpPr>
          <p:nvPr>
            <p:ph idx="1"/>
          </p:nvPr>
        </p:nvSpPr>
        <p:spPr/>
        <p:txBody>
          <a:bodyPr/>
          <a:lstStyle/>
          <a:p>
            <a:r>
              <a:rPr lang="en-GB" b="0" i="0">
                <a:effectLst/>
                <a:latin typeface="Calibri" panose="020F0502020204030204" pitchFamily="34" charset="0"/>
                <a:cs typeface="Calibri" panose="020F0502020204030204" pitchFamily="34" charset="0"/>
              </a:rPr>
              <a:t>Ensure access to a suitable space that secures the confidentiality of the of the participant contributions, whilst also being visible to other colleagues. </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849785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BB130-945C-EB08-EB3A-066F8C2E5729}"/>
              </a:ext>
            </a:extLst>
          </p:cNvPr>
          <p:cNvSpPr>
            <a:spLocks noGrp="1"/>
          </p:cNvSpPr>
          <p:nvPr>
            <p:ph type="title"/>
          </p:nvPr>
        </p:nvSpPr>
        <p:spPr/>
        <p:txBody>
          <a:bodyPr>
            <a:normAutofit/>
          </a:bodyPr>
          <a:lstStyle/>
          <a:p>
            <a:r>
              <a:rPr lang="en-GB" sz="4800"/>
              <a:t>Accusations of fabrication or falsification of data</a:t>
            </a:r>
            <a:endParaRPr lang="en-GB"/>
          </a:p>
        </p:txBody>
      </p:sp>
      <p:sp>
        <p:nvSpPr>
          <p:cNvPr id="3" name="Content Placeholder 2">
            <a:extLst>
              <a:ext uri="{FF2B5EF4-FFF2-40B4-BE49-F238E27FC236}">
                <a16:creationId xmlns:a16="http://schemas.microsoft.com/office/drawing/2014/main" id="{01681DCD-A956-8508-2DFA-A95138406D76}"/>
              </a:ext>
            </a:extLst>
          </p:cNvPr>
          <p:cNvSpPr>
            <a:spLocks noGrp="1"/>
          </p:cNvSpPr>
          <p:nvPr>
            <p:ph idx="1"/>
          </p:nvPr>
        </p:nvSpPr>
        <p:spPr/>
        <p:txBody>
          <a:bodyPr>
            <a:normAutofit/>
          </a:bodyPr>
          <a:lstStyle/>
          <a:p>
            <a:r>
              <a:rPr lang="en-GB" sz="2800" b="0" i="0">
                <a:effectLst/>
                <a:latin typeface="Calibri" panose="020F0502020204030204" pitchFamily="34" charset="0"/>
                <a:cs typeface="Calibri" panose="020F0502020204030204" pitchFamily="34" charset="0"/>
              </a:rPr>
              <a:t>Clarify with participants regarding access to transcripts of interviews or field notes. </a:t>
            </a:r>
          </a:p>
          <a:p>
            <a:r>
              <a:rPr lang="en-GB" sz="2800" b="0" i="0">
                <a:effectLst/>
                <a:latin typeface="Calibri" panose="020F0502020204030204" pitchFamily="34" charset="0"/>
                <a:cs typeface="Calibri" panose="020F0502020204030204" pitchFamily="34" charset="0"/>
              </a:rPr>
              <a:t>Ensure debriefing with participants to include recapping on and clarifying where necessary the contributions that they have made. </a:t>
            </a:r>
          </a:p>
          <a:p>
            <a:r>
              <a:rPr lang="en-GB" sz="2800" b="0" i="0">
                <a:effectLst/>
                <a:latin typeface="Calibri" panose="020F0502020204030204" pitchFamily="34" charset="0"/>
                <a:cs typeface="Calibri" panose="020F0502020204030204" pitchFamily="34" charset="0"/>
              </a:rPr>
              <a:t>Work with gatekeepers to promote a comprehensive understand of the nature of the research project. </a:t>
            </a:r>
            <a:endParaRPr lang="en-GB" sz="28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78156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5A26D-976B-41C5-59B7-908312D1BA9B}"/>
              </a:ext>
            </a:extLst>
          </p:cNvPr>
          <p:cNvSpPr>
            <a:spLocks noGrp="1"/>
          </p:cNvSpPr>
          <p:nvPr>
            <p:ph type="title"/>
          </p:nvPr>
        </p:nvSpPr>
        <p:spPr/>
        <p:txBody>
          <a:bodyPr>
            <a:normAutofit fontScale="90000"/>
          </a:bodyPr>
          <a:lstStyle/>
          <a:p>
            <a:r>
              <a:rPr lang="en-GB" sz="4800" i="0">
                <a:effectLst/>
              </a:rPr>
              <a:t>Risks relating to the possibility of unexpected negative emotions of the interviewees…</a:t>
            </a:r>
            <a:endParaRPr lang="en-GB"/>
          </a:p>
        </p:txBody>
      </p:sp>
      <p:sp>
        <p:nvSpPr>
          <p:cNvPr id="3" name="Content Placeholder 2">
            <a:extLst>
              <a:ext uri="{FF2B5EF4-FFF2-40B4-BE49-F238E27FC236}">
                <a16:creationId xmlns:a16="http://schemas.microsoft.com/office/drawing/2014/main" id="{102C447B-14C1-B6A6-78C0-17D46700C040}"/>
              </a:ext>
            </a:extLst>
          </p:cNvPr>
          <p:cNvSpPr>
            <a:spLocks noGrp="1"/>
          </p:cNvSpPr>
          <p:nvPr>
            <p:ph idx="1"/>
          </p:nvPr>
        </p:nvSpPr>
        <p:spPr/>
        <p:txBody>
          <a:bodyPr>
            <a:normAutofit/>
          </a:bodyPr>
          <a:lstStyle/>
          <a:p>
            <a:r>
              <a:rPr lang="en-GB" b="0" i="0">
                <a:effectLst/>
                <a:latin typeface="Calibri" panose="020F0502020204030204" pitchFamily="34" charset="0"/>
                <a:cs typeface="Calibri" panose="020F0502020204030204" pitchFamily="34" charset="0"/>
              </a:rPr>
              <a:t>Be cautious about the places to have interview and choose quiet and public places. The participants are assured that all the personal data of the participants are securely stored in the safe place such as…</a:t>
            </a:r>
          </a:p>
          <a:p>
            <a:r>
              <a:rPr lang="en-GB" b="0" i="0">
                <a:effectLst/>
                <a:latin typeface="Calibri" panose="020F0502020204030204" pitchFamily="34" charset="0"/>
                <a:cs typeface="Calibri" panose="020F0502020204030204" pitchFamily="34" charset="0"/>
              </a:rPr>
              <a:t>All the related laws and regulations should be carefully studied before the research activities to avoid unintentional misconduct that arouse suspicion and antagonism from authorities. </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572399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8614F-7205-FA07-D195-3B51036EE019}"/>
              </a:ext>
            </a:extLst>
          </p:cNvPr>
          <p:cNvSpPr>
            <a:spLocks noGrp="1"/>
          </p:cNvSpPr>
          <p:nvPr>
            <p:ph type="title"/>
          </p:nvPr>
        </p:nvSpPr>
        <p:spPr/>
        <p:txBody>
          <a:bodyPr>
            <a:normAutofit/>
          </a:bodyPr>
          <a:lstStyle/>
          <a:p>
            <a:r>
              <a:rPr lang="en-GB" i="0">
                <a:effectLst/>
              </a:rPr>
              <a:t>A confidentiality breach due to data being released accidently</a:t>
            </a:r>
            <a:endParaRPr lang="en-GB"/>
          </a:p>
        </p:txBody>
      </p:sp>
      <p:sp>
        <p:nvSpPr>
          <p:cNvPr id="3" name="Content Placeholder 2">
            <a:extLst>
              <a:ext uri="{FF2B5EF4-FFF2-40B4-BE49-F238E27FC236}">
                <a16:creationId xmlns:a16="http://schemas.microsoft.com/office/drawing/2014/main" id="{ED4F0E7E-8CD9-1308-6AA0-4A6EC83A6304}"/>
              </a:ext>
            </a:extLst>
          </p:cNvPr>
          <p:cNvSpPr>
            <a:spLocks noGrp="1"/>
          </p:cNvSpPr>
          <p:nvPr>
            <p:ph idx="1"/>
          </p:nvPr>
        </p:nvSpPr>
        <p:spPr/>
        <p:txBody>
          <a:bodyPr>
            <a:normAutofit/>
          </a:bodyPr>
          <a:lstStyle/>
          <a:p>
            <a:r>
              <a:rPr lang="en-GB" b="0" i="0">
                <a:effectLst/>
                <a:latin typeface="Calibri" panose="020F0502020204030204" pitchFamily="34" charset="0"/>
                <a:cs typeface="Calibri" panose="020F0502020204030204" pitchFamily="34" charset="0"/>
              </a:rPr>
              <a:t>The research will be stored on the UWTSD cloud and any recordings, data or transcript will be password protected in electronic folders on UWTSD systems and subject to university protocols.  However GDPR statements will be included in any participant information and consent and that the researcher has completed training on GDPR and will ensure that all records are kept in secure cloud locations as a precaution and not on any hard drive. </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309038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7A39D-3D7F-F4D9-BD65-E8F142B22F3A}"/>
              </a:ext>
            </a:extLst>
          </p:cNvPr>
          <p:cNvSpPr>
            <a:spLocks noGrp="1"/>
          </p:cNvSpPr>
          <p:nvPr>
            <p:ph type="title"/>
          </p:nvPr>
        </p:nvSpPr>
        <p:spPr/>
        <p:txBody>
          <a:bodyPr>
            <a:normAutofit/>
          </a:bodyPr>
          <a:lstStyle/>
          <a:p>
            <a:r>
              <a:rPr lang="en-GB" i="0">
                <a:effectLst/>
              </a:rPr>
              <a:t>A possible conflict of interests between the researcher and participants </a:t>
            </a:r>
            <a:endParaRPr lang="en-GB"/>
          </a:p>
        </p:txBody>
      </p:sp>
      <p:sp>
        <p:nvSpPr>
          <p:cNvPr id="3" name="Content Placeholder 2">
            <a:extLst>
              <a:ext uri="{FF2B5EF4-FFF2-40B4-BE49-F238E27FC236}">
                <a16:creationId xmlns:a16="http://schemas.microsoft.com/office/drawing/2014/main" id="{DCD9545E-8FFA-185D-162C-FDA9BE8E260E}"/>
              </a:ext>
            </a:extLst>
          </p:cNvPr>
          <p:cNvSpPr>
            <a:spLocks noGrp="1"/>
          </p:cNvSpPr>
          <p:nvPr>
            <p:ph idx="1"/>
          </p:nvPr>
        </p:nvSpPr>
        <p:spPr/>
        <p:txBody>
          <a:bodyPr/>
          <a:lstStyle/>
          <a:p>
            <a:r>
              <a:rPr lang="en-GB" b="0" i="0">
                <a:effectLst/>
                <a:latin typeface="Calibri" panose="020F0502020204030204" pitchFamily="34" charset="0"/>
                <a:cs typeface="Calibri" panose="020F0502020204030204" pitchFamily="34" charset="0"/>
              </a:rPr>
              <a:t>Where there is a potential conflict of interest between the researcher and the participants, for example the researcher may be involved in some aspect of the assessment of participants work, the researcher will not assess that participant’s work. </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182137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6274E-D0BB-063B-427B-E40FB86F3DBE}"/>
              </a:ext>
            </a:extLst>
          </p:cNvPr>
          <p:cNvSpPr>
            <a:spLocks noGrp="1"/>
          </p:cNvSpPr>
          <p:nvPr>
            <p:ph type="title"/>
          </p:nvPr>
        </p:nvSpPr>
        <p:spPr/>
        <p:txBody>
          <a:bodyPr/>
          <a:lstStyle/>
          <a:p>
            <a:r>
              <a:rPr lang="en-GB" i="0">
                <a:effectLst/>
              </a:rPr>
              <a:t>Concerns of coercion </a:t>
            </a:r>
            <a:endParaRPr lang="en-GB"/>
          </a:p>
        </p:txBody>
      </p:sp>
      <p:sp>
        <p:nvSpPr>
          <p:cNvPr id="3" name="Content Placeholder 2">
            <a:extLst>
              <a:ext uri="{FF2B5EF4-FFF2-40B4-BE49-F238E27FC236}">
                <a16:creationId xmlns:a16="http://schemas.microsoft.com/office/drawing/2014/main" id="{363C7A8C-1F56-16D1-06A8-7AF1114EE8F0}"/>
              </a:ext>
            </a:extLst>
          </p:cNvPr>
          <p:cNvSpPr>
            <a:spLocks noGrp="1"/>
          </p:cNvSpPr>
          <p:nvPr>
            <p:ph idx="1"/>
          </p:nvPr>
        </p:nvSpPr>
        <p:spPr/>
        <p:txBody>
          <a:bodyPr/>
          <a:lstStyle/>
          <a:p>
            <a:r>
              <a:rPr lang="en-GB" b="0" i="0">
                <a:effectLst/>
                <a:latin typeface="Calibri" panose="020F0502020204030204" pitchFamily="34" charset="0"/>
                <a:cs typeface="Calibri" panose="020F0502020204030204" pitchFamily="34" charset="0"/>
              </a:rPr>
              <a:t>It will be made explicit that participants are free to disengage and that in that event, this will not impact on assessment or outcomes of their programme of study.</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97144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p:txBody>
          <a:bodyPr>
            <a:normAutofit fontScale="90000"/>
          </a:bodyPr>
          <a:lstStyle/>
          <a:p>
            <a:pPr algn="ctr">
              <a:lnSpc>
                <a:spcPct val="90000"/>
              </a:lnSpc>
            </a:pPr>
            <a:br>
              <a:rPr lang="en-GB" sz="2300"/>
            </a:br>
            <a:br>
              <a:rPr lang="en-GB" sz="2300"/>
            </a:br>
            <a:br>
              <a:rPr lang="en-GB" sz="2300"/>
            </a:br>
            <a:br>
              <a:rPr lang="en-GB" sz="2300"/>
            </a:br>
            <a:endParaRPr lang="en-GB" sz="2300"/>
          </a:p>
        </p:txBody>
      </p:sp>
      <p:pic>
        <p:nvPicPr>
          <p:cNvPr id="8" name="Picture 7">
            <a:extLst>
              <a:ext uri="{FF2B5EF4-FFF2-40B4-BE49-F238E27FC236}">
                <a16:creationId xmlns:a16="http://schemas.microsoft.com/office/drawing/2014/main" id="{A7FE8083-B326-979D-782A-CEDABFBE2A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7802" y="1969419"/>
            <a:ext cx="11435862" cy="1101543"/>
          </a:xfrm>
          <a:prstGeom prst="rect">
            <a:avLst/>
          </a:prstGeom>
        </p:spPr>
      </p:pic>
      <p:sp>
        <p:nvSpPr>
          <p:cNvPr id="4" name="TextBox 3">
            <a:extLst>
              <a:ext uri="{FF2B5EF4-FFF2-40B4-BE49-F238E27FC236}">
                <a16:creationId xmlns:a16="http://schemas.microsoft.com/office/drawing/2014/main" id="{3391FB86-DDC2-782D-0F37-E380723EE587}"/>
              </a:ext>
            </a:extLst>
          </p:cNvPr>
          <p:cNvSpPr txBox="1"/>
          <p:nvPr/>
        </p:nvSpPr>
        <p:spPr>
          <a:xfrm>
            <a:off x="959279" y="562124"/>
            <a:ext cx="6462508" cy="769441"/>
          </a:xfrm>
          <a:prstGeom prst="rect">
            <a:avLst/>
          </a:prstGeom>
          <a:noFill/>
        </p:spPr>
        <p:txBody>
          <a:bodyPr wrap="square" rtlCol="0">
            <a:spAutoFit/>
          </a:bodyPr>
          <a:lstStyle/>
          <a:p>
            <a:r>
              <a:rPr lang="en-GB" sz="4400" dirty="0">
                <a:latin typeface="+mj-lt"/>
              </a:rPr>
              <a:t>RISKS TO THE UNIVERSITY</a:t>
            </a:r>
          </a:p>
        </p:txBody>
      </p:sp>
      <p:graphicFrame>
        <p:nvGraphicFramePr>
          <p:cNvPr id="5" name="TextBox 5">
            <a:extLst>
              <a:ext uri="{FF2B5EF4-FFF2-40B4-BE49-F238E27FC236}">
                <a16:creationId xmlns:a16="http://schemas.microsoft.com/office/drawing/2014/main" id="{7012E8F5-B1A2-9400-8722-0EBFB6A4A832}"/>
              </a:ext>
            </a:extLst>
          </p:cNvPr>
          <p:cNvGraphicFramePr>
            <a:graphicFrameLocks noGrp="1"/>
          </p:cNvGraphicFramePr>
          <p:nvPr>
            <p:ph idx="1"/>
            <p:extLst>
              <p:ext uri="{D42A27DB-BD31-4B8C-83A1-F6EECF244321}">
                <p14:modId xmlns:p14="http://schemas.microsoft.com/office/powerpoint/2010/main" val="1286259351"/>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70917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BB130-945C-EB08-EB3A-066F8C2E5729}"/>
              </a:ext>
            </a:extLst>
          </p:cNvPr>
          <p:cNvSpPr>
            <a:spLocks noGrp="1"/>
          </p:cNvSpPr>
          <p:nvPr>
            <p:ph type="title"/>
          </p:nvPr>
        </p:nvSpPr>
        <p:spPr/>
        <p:txBody>
          <a:bodyPr>
            <a:normAutofit/>
          </a:bodyPr>
          <a:lstStyle/>
          <a:p>
            <a:r>
              <a:rPr lang="en-GB" sz="4800"/>
              <a:t>Reputational damage</a:t>
            </a:r>
          </a:p>
        </p:txBody>
      </p:sp>
      <p:sp>
        <p:nvSpPr>
          <p:cNvPr id="3" name="Content Placeholder 2">
            <a:extLst>
              <a:ext uri="{FF2B5EF4-FFF2-40B4-BE49-F238E27FC236}">
                <a16:creationId xmlns:a16="http://schemas.microsoft.com/office/drawing/2014/main" id="{01681DCD-A956-8508-2DFA-A95138406D76}"/>
              </a:ext>
            </a:extLst>
          </p:cNvPr>
          <p:cNvSpPr>
            <a:spLocks noGrp="1"/>
          </p:cNvSpPr>
          <p:nvPr>
            <p:ph idx="1"/>
          </p:nvPr>
        </p:nvSpPr>
        <p:spPr>
          <a:xfrm>
            <a:off x="1020726" y="2089297"/>
            <a:ext cx="10333074" cy="4210493"/>
          </a:xfrm>
        </p:spPr>
        <p:txBody>
          <a:bodyPr>
            <a:normAutofit lnSpcReduction="10000"/>
          </a:bodyPr>
          <a:lstStyle/>
          <a:p>
            <a:r>
              <a:rPr lang="en-GB" b="0" i="0">
                <a:effectLst/>
                <a:latin typeface="Arial" panose="020B0604020202020204" pitchFamily="34" charset="0"/>
              </a:rPr>
              <a:t>Ensure adherence to the UWTSD code of ethics and research standards and commonly agreed standards of good practice.</a:t>
            </a:r>
          </a:p>
          <a:p>
            <a:r>
              <a:rPr lang="en-GB" b="0" i="0">
                <a:effectLst/>
                <a:latin typeface="Arial" panose="020B0604020202020204" pitchFamily="34" charset="0"/>
              </a:rPr>
              <a:t>Ensure compliance with data storage regulations and university guidelines and security procedures.</a:t>
            </a:r>
          </a:p>
          <a:p>
            <a:r>
              <a:rPr lang="en-GB" b="0" i="0">
                <a:effectLst/>
                <a:latin typeface="Arial" panose="020B0604020202020204" pitchFamily="34" charset="0"/>
              </a:rPr>
              <a:t>Ensure that research methodology is robust and that methods are appropriate.</a:t>
            </a:r>
          </a:p>
          <a:p>
            <a:r>
              <a:rPr lang="en-GB" b="0" i="0">
                <a:effectLst/>
                <a:latin typeface="Arial" panose="020B0604020202020204" pitchFamily="34" charset="0"/>
              </a:rPr>
              <a:t>Adhere to the UWTSD code of conduct (and also the EWC code of conduct for teachers)</a:t>
            </a:r>
          </a:p>
          <a:p>
            <a:r>
              <a:rPr lang="en-GB" b="0" i="0">
                <a:effectLst/>
                <a:latin typeface="Arial" panose="020B0604020202020204" pitchFamily="34" charset="0"/>
              </a:rPr>
              <a:t>Establish clarity regarding procedures on reporting of disclosures in field work settings.</a:t>
            </a:r>
          </a:p>
          <a:p>
            <a:r>
              <a:rPr lang="en-GB" b="0" i="0">
                <a:effectLst/>
                <a:latin typeface="Arial" panose="020B0604020202020204" pitchFamily="34" charset="0"/>
              </a:rPr>
              <a:t>Work with partners to promote a comprehensive understanding regard the nature of the research in order to avoid misunderstandings and manage expectations.</a:t>
            </a:r>
            <a:endParaRPr lang="en-GB"/>
          </a:p>
        </p:txBody>
      </p:sp>
    </p:spTree>
    <p:extLst>
      <p:ext uri="{BB962C8B-B14F-4D97-AF65-F5344CB8AC3E}">
        <p14:creationId xmlns:p14="http://schemas.microsoft.com/office/powerpoint/2010/main" val="42380018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BC451AD-4FC6-8539-F4AC-55F10FABCEDD}"/>
              </a:ext>
            </a:extLst>
          </p:cNvPr>
          <p:cNvSpPr>
            <a:spLocks noGrp="1"/>
          </p:cNvSpPr>
          <p:nvPr>
            <p:ph type="title"/>
          </p:nvPr>
        </p:nvSpPr>
        <p:spPr/>
        <p:txBody>
          <a:bodyPr/>
          <a:lstStyle/>
          <a:p>
            <a:r>
              <a:rPr lang="en-GB"/>
              <a:t>Risks to the environment</a:t>
            </a:r>
          </a:p>
        </p:txBody>
      </p:sp>
      <p:pic>
        <p:nvPicPr>
          <p:cNvPr id="5" name="Content Placeholder 4">
            <a:extLst>
              <a:ext uri="{FF2B5EF4-FFF2-40B4-BE49-F238E27FC236}">
                <a16:creationId xmlns:a16="http://schemas.microsoft.com/office/drawing/2014/main" id="{C82019B0-2E4F-E30C-D34C-D57E28A8964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8792" y="1861434"/>
            <a:ext cx="11554416" cy="1032522"/>
          </a:xfrm>
        </p:spPr>
      </p:pic>
      <p:graphicFrame>
        <p:nvGraphicFramePr>
          <p:cNvPr id="2" name="TextBox 5">
            <a:extLst>
              <a:ext uri="{FF2B5EF4-FFF2-40B4-BE49-F238E27FC236}">
                <a16:creationId xmlns:a16="http://schemas.microsoft.com/office/drawing/2014/main" id="{3BC22F8B-3E19-E65B-0DD3-CA90E3261D50}"/>
              </a:ext>
            </a:extLst>
          </p:cNvPr>
          <p:cNvGraphicFramePr/>
          <p:nvPr>
            <p:extLst>
              <p:ext uri="{D42A27DB-BD31-4B8C-83A1-F6EECF244321}">
                <p14:modId xmlns:p14="http://schemas.microsoft.com/office/powerpoint/2010/main" val="1358792774"/>
              </p:ext>
            </p:extLst>
          </p:nvPr>
        </p:nvGraphicFramePr>
        <p:xfrm>
          <a:off x="3671309" y="798991"/>
          <a:ext cx="5278155" cy="64792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25187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A7DC5-5ADF-7B59-AD7F-61C6EECCC49A}"/>
              </a:ext>
            </a:extLst>
          </p:cNvPr>
          <p:cNvSpPr>
            <a:spLocks noGrp="1"/>
          </p:cNvSpPr>
          <p:nvPr>
            <p:ph type="title"/>
          </p:nvPr>
        </p:nvSpPr>
        <p:spPr/>
        <p:txBody>
          <a:bodyPr>
            <a:normAutofit/>
          </a:bodyPr>
          <a:lstStyle/>
          <a:p>
            <a:r>
              <a:rPr lang="en-GB" i="0" dirty="0">
                <a:effectLst/>
              </a:rPr>
              <a:t>Use of paper</a:t>
            </a:r>
            <a:br>
              <a:rPr lang="en-GB" i="0" dirty="0">
                <a:effectLst/>
              </a:rPr>
            </a:br>
            <a:r>
              <a:rPr lang="en-GB" i="0" dirty="0">
                <a:effectLst/>
              </a:rPr>
              <a:t>carbon footprint - Travel to school </a:t>
            </a:r>
            <a:endParaRPr lang="en-GB" dirty="0"/>
          </a:p>
        </p:txBody>
      </p:sp>
      <p:sp>
        <p:nvSpPr>
          <p:cNvPr id="3" name="Content Placeholder 2">
            <a:extLst>
              <a:ext uri="{FF2B5EF4-FFF2-40B4-BE49-F238E27FC236}">
                <a16:creationId xmlns:a16="http://schemas.microsoft.com/office/drawing/2014/main" id="{F9131C8C-9745-9FC1-29CE-A3B9C0FC86DC}"/>
              </a:ext>
            </a:extLst>
          </p:cNvPr>
          <p:cNvSpPr>
            <a:spLocks noGrp="1"/>
          </p:cNvSpPr>
          <p:nvPr>
            <p:ph idx="1"/>
          </p:nvPr>
        </p:nvSpPr>
        <p:spPr/>
        <p:txBody>
          <a:bodyPr/>
          <a:lstStyle/>
          <a:p>
            <a:r>
              <a:rPr lang="en-GB" b="0" i="0">
                <a:effectLst/>
                <a:latin typeface="Calibri" panose="020F0502020204030204" pitchFamily="34" charset="0"/>
                <a:cs typeface="Calibri" panose="020F0502020204030204" pitchFamily="34" charset="0"/>
              </a:rPr>
              <a:t>This research activity will mostly use electronic systems reducing the need for paper.</a:t>
            </a:r>
          </a:p>
          <a:p>
            <a:r>
              <a:rPr lang="en-GB">
                <a:latin typeface="Calibri" panose="020F0502020204030204" pitchFamily="34" charset="0"/>
                <a:cs typeface="Calibri" panose="020F0502020204030204" pitchFamily="34" charset="0"/>
              </a:rPr>
              <a:t>As the researcher will already be in the school building due to school-based placement, additional travel will not be needed for research purposes.</a:t>
            </a:r>
            <a:r>
              <a:rPr lang="en-GB" b="0" i="0">
                <a:effectLst/>
                <a:latin typeface="Calibri" panose="020F0502020204030204" pitchFamily="34" charset="0"/>
                <a:cs typeface="Calibri" panose="020F0502020204030204" pitchFamily="34" charset="0"/>
              </a:rPr>
              <a:t> </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11990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65249CD-D661-330C-87A5-1879CC3B2E62}"/>
              </a:ext>
            </a:extLst>
          </p:cNvPr>
          <p:cNvSpPr>
            <a:spLocks noGrp="1"/>
          </p:cNvSpPr>
          <p:nvPr>
            <p:ph type="title"/>
          </p:nvPr>
        </p:nvSpPr>
        <p:spPr>
          <a:xfrm>
            <a:off x="1024128" y="225976"/>
            <a:ext cx="10447946" cy="1499616"/>
          </a:xfrm>
        </p:spPr>
        <p:txBody>
          <a:bodyPr>
            <a:normAutofit fontScale="90000"/>
          </a:bodyPr>
          <a:lstStyle/>
          <a:p>
            <a:r>
              <a:rPr lang="en-GB" i="0" dirty="0">
                <a:effectLst/>
              </a:rPr>
              <a:t>SECTION I: Feedback, Consent and Confidentiality</a:t>
            </a:r>
            <a:br>
              <a:rPr lang="en-GB" i="0" dirty="0">
                <a:effectLst/>
              </a:rPr>
            </a:br>
            <a:endParaRPr lang="en-GB" dirty="0"/>
          </a:p>
        </p:txBody>
      </p:sp>
      <p:pic>
        <p:nvPicPr>
          <p:cNvPr id="7" name="Content Placeholder 6" descr="A close-up of a questionnaire&#10;&#10;Description automatically generated">
            <a:extLst>
              <a:ext uri="{FF2B5EF4-FFF2-40B4-BE49-F238E27FC236}">
                <a16:creationId xmlns:a16="http://schemas.microsoft.com/office/drawing/2014/main" id="{434BEA89-2D88-9133-1B6A-664CDF4D7AC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1132" y="1072056"/>
            <a:ext cx="10142482" cy="5559968"/>
          </a:xfrm>
        </p:spPr>
      </p:pic>
    </p:spTree>
    <p:extLst>
      <p:ext uri="{BB962C8B-B14F-4D97-AF65-F5344CB8AC3E}">
        <p14:creationId xmlns:p14="http://schemas.microsoft.com/office/powerpoint/2010/main" val="40558673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1805E-F08F-44B1-ABAB-648607915008}"/>
              </a:ext>
            </a:extLst>
          </p:cNvPr>
          <p:cNvSpPr>
            <a:spLocks noGrp="1"/>
          </p:cNvSpPr>
          <p:nvPr>
            <p:ph type="title"/>
          </p:nvPr>
        </p:nvSpPr>
        <p:spPr>
          <a:xfrm>
            <a:off x="798990" y="585216"/>
            <a:ext cx="11203619" cy="1499616"/>
          </a:xfrm>
        </p:spPr>
        <p:txBody>
          <a:bodyPr>
            <a:normAutofit/>
          </a:bodyPr>
          <a:lstStyle/>
          <a:p>
            <a:r>
              <a:rPr lang="en-GB" i="0" dirty="0">
                <a:effectLst/>
              </a:rPr>
              <a:t>SECTION I: Feedback, Consent and Confidentiality </a:t>
            </a:r>
            <a:endParaRPr lang="en-GB" dirty="0"/>
          </a:p>
        </p:txBody>
      </p:sp>
      <p:sp>
        <p:nvSpPr>
          <p:cNvPr id="3" name="Content Placeholder 2">
            <a:extLst>
              <a:ext uri="{FF2B5EF4-FFF2-40B4-BE49-F238E27FC236}">
                <a16:creationId xmlns:a16="http://schemas.microsoft.com/office/drawing/2014/main" id="{28A9C569-9911-9027-7BF0-3817FBFB9E17}"/>
              </a:ext>
            </a:extLst>
          </p:cNvPr>
          <p:cNvSpPr>
            <a:spLocks noGrp="1"/>
          </p:cNvSpPr>
          <p:nvPr>
            <p:ph idx="1"/>
          </p:nvPr>
        </p:nvSpPr>
        <p:spPr/>
        <p:txBody>
          <a:bodyPr vert="horz" lIns="45720" tIns="45720" rIns="45720" bIns="45720" rtlCol="0" anchor="t">
            <a:noAutofit/>
          </a:bodyPr>
          <a:lstStyle/>
          <a:p>
            <a:r>
              <a:rPr lang="en-GB" sz="2400" b="0" i="0" dirty="0">
                <a:effectLst/>
                <a:latin typeface="Calibri"/>
                <a:cs typeface="Calibri"/>
              </a:rPr>
              <a:t>Each participant’s electronic consent form and data from interviews, class observation and questionnaire will be stored in the secure place</a:t>
            </a:r>
            <a:r>
              <a:rPr lang="en-GB" sz="2400" dirty="0">
                <a:latin typeface="Calibri"/>
                <a:cs typeface="Calibri"/>
              </a:rPr>
              <a:t> on </a:t>
            </a:r>
            <a:r>
              <a:rPr lang="en-GB" sz="2400" b="0" i="0" dirty="0">
                <a:effectLst/>
                <a:latin typeface="Calibri"/>
                <a:cs typeface="Calibri"/>
              </a:rPr>
              <a:t>the University Office 365 system which will be encrypted. All personal identification information will be removed or changed during transcription.</a:t>
            </a:r>
            <a:r>
              <a:rPr lang="en-GB" sz="2400" dirty="0">
                <a:latin typeface="Calibri"/>
                <a:cs typeface="Calibri"/>
              </a:rPr>
              <a:t> </a:t>
            </a:r>
            <a:endParaRPr lang="en-GB" sz="2400" b="0" i="0" dirty="0">
              <a:effectLst/>
              <a:latin typeface="Calibri" panose="020F0502020204030204" pitchFamily="34" charset="0"/>
              <a:cs typeface="Calibri" panose="020F0502020204030204" pitchFamily="34" charset="0"/>
            </a:endParaRPr>
          </a:p>
          <a:p>
            <a:r>
              <a:rPr lang="en-GB" sz="2400" b="0" i="0" dirty="0">
                <a:effectLst/>
                <a:latin typeface="Calibri"/>
                <a:cs typeface="Calibri"/>
              </a:rPr>
              <a:t>Signed informed consent forms in paper form must be kept in appropriate storage, such as a locked file cabinet, and unavailable to anyone except the researcher. </a:t>
            </a:r>
          </a:p>
          <a:p>
            <a:r>
              <a:rPr lang="en-GB" sz="2400" b="0" i="0" dirty="0">
                <a:effectLst/>
                <a:latin typeface="Calibri"/>
                <a:cs typeface="Calibri"/>
              </a:rPr>
              <a:t>On receiving the feedback and grade for this piece of work, the signed informed consent forms will be destroyed. </a:t>
            </a:r>
            <a:endParaRPr lang="en-GB" sz="2400" dirty="0">
              <a:latin typeface="Calibri"/>
              <a:cs typeface="Calibri"/>
            </a:endParaRPr>
          </a:p>
          <a:p>
            <a:endParaRPr lang="en-GB" sz="1800" dirty="0">
              <a:latin typeface="Calibri"/>
              <a:cs typeface="Calibri"/>
            </a:endParaRPr>
          </a:p>
        </p:txBody>
      </p:sp>
    </p:spTree>
    <p:extLst>
      <p:ext uri="{BB962C8B-B14F-4D97-AF65-F5344CB8AC3E}">
        <p14:creationId xmlns:p14="http://schemas.microsoft.com/office/powerpoint/2010/main" val="4298748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4E976F-F6AD-7B3F-FB6F-082D92A71E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197A8F-2576-13A7-0844-942A449E3031}"/>
              </a:ext>
            </a:extLst>
          </p:cNvPr>
          <p:cNvSpPr>
            <a:spLocks noGrp="1"/>
          </p:cNvSpPr>
          <p:nvPr>
            <p:ph type="title"/>
          </p:nvPr>
        </p:nvSpPr>
        <p:spPr>
          <a:xfrm>
            <a:off x="798990" y="248887"/>
            <a:ext cx="11203619" cy="1499616"/>
          </a:xfrm>
        </p:spPr>
        <p:txBody>
          <a:bodyPr>
            <a:normAutofit/>
          </a:bodyPr>
          <a:lstStyle/>
          <a:p>
            <a:r>
              <a:rPr lang="en-GB" i="0" dirty="0">
                <a:effectLst/>
              </a:rPr>
              <a:t>SECTION J: DATA PROTECTION and </a:t>
            </a:r>
            <a:r>
              <a:rPr lang="en-GB" dirty="0"/>
              <a:t>STORAGE</a:t>
            </a:r>
            <a:r>
              <a:rPr lang="en-GB" i="0" dirty="0">
                <a:effectLst/>
              </a:rPr>
              <a:t> </a:t>
            </a:r>
            <a:endParaRPr lang="en-GB" dirty="0"/>
          </a:p>
        </p:txBody>
      </p:sp>
      <p:pic>
        <p:nvPicPr>
          <p:cNvPr id="7" name="Content Placeholder 6" descr="A close-up of a questionnaire&#10;&#10;Description automatically generated">
            <a:extLst>
              <a:ext uri="{FF2B5EF4-FFF2-40B4-BE49-F238E27FC236}">
                <a16:creationId xmlns:a16="http://schemas.microsoft.com/office/drawing/2014/main" id="{C3422598-6515-A738-EFB6-8F5A57F0007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98990" y="1397876"/>
            <a:ext cx="10352485" cy="5360276"/>
          </a:xfrm>
        </p:spPr>
      </p:pic>
    </p:spTree>
    <p:extLst>
      <p:ext uri="{BB962C8B-B14F-4D97-AF65-F5344CB8AC3E}">
        <p14:creationId xmlns:p14="http://schemas.microsoft.com/office/powerpoint/2010/main" val="28349655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98F6E4-A09F-1456-9A3D-2CB0E96AFD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84EE68-9ECD-4D72-4EE0-ACDFBEF7E581}"/>
              </a:ext>
            </a:extLst>
          </p:cNvPr>
          <p:cNvSpPr>
            <a:spLocks noGrp="1"/>
          </p:cNvSpPr>
          <p:nvPr>
            <p:ph type="title"/>
          </p:nvPr>
        </p:nvSpPr>
        <p:spPr>
          <a:xfrm>
            <a:off x="798990" y="248887"/>
            <a:ext cx="11203619" cy="1499616"/>
          </a:xfrm>
        </p:spPr>
        <p:txBody>
          <a:bodyPr>
            <a:normAutofit/>
          </a:bodyPr>
          <a:lstStyle/>
          <a:p>
            <a:r>
              <a:rPr lang="en-GB" i="0" dirty="0">
                <a:effectLst/>
              </a:rPr>
              <a:t>SECTION J: DATA PROTECTION and </a:t>
            </a:r>
            <a:r>
              <a:rPr lang="en-GB" dirty="0"/>
              <a:t>STORAGE</a:t>
            </a:r>
            <a:r>
              <a:rPr lang="en-GB" i="0" dirty="0">
                <a:effectLst/>
              </a:rPr>
              <a:t> </a:t>
            </a:r>
            <a:endParaRPr lang="en-GB" dirty="0"/>
          </a:p>
        </p:txBody>
      </p:sp>
      <p:pic>
        <p:nvPicPr>
          <p:cNvPr id="6" name="Content Placeholder 5" descr="A close-up of a questionnaire&#10;&#10;Description automatically generated">
            <a:extLst>
              <a:ext uri="{FF2B5EF4-FFF2-40B4-BE49-F238E27FC236}">
                <a16:creationId xmlns:a16="http://schemas.microsoft.com/office/drawing/2014/main" id="{1AA5EC7D-F004-7C14-431C-902E78B8C3F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2758" y="1513490"/>
            <a:ext cx="10394731" cy="5255172"/>
          </a:xfrm>
        </p:spPr>
      </p:pic>
    </p:spTree>
    <p:extLst>
      <p:ext uri="{BB962C8B-B14F-4D97-AF65-F5344CB8AC3E}">
        <p14:creationId xmlns:p14="http://schemas.microsoft.com/office/powerpoint/2010/main" val="14972829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1B45E7-45F9-239B-DAFE-BCF54B2C998D}"/>
            </a:ext>
          </a:extLst>
        </p:cNvPr>
        <p:cNvGrpSpPr/>
        <p:nvPr/>
      </p:nvGrpSpPr>
      <p:grpSpPr>
        <a:xfrm>
          <a:off x="0" y="0"/>
          <a:ext cx="0" cy="0"/>
          <a:chOff x="0" y="0"/>
          <a:chExt cx="0" cy="0"/>
        </a:xfrm>
      </p:grpSpPr>
      <p:pic>
        <p:nvPicPr>
          <p:cNvPr id="7" name="Content Placeholder 6" descr="A checklist with purple text&#10;&#10;Description automatically generated">
            <a:extLst>
              <a:ext uri="{FF2B5EF4-FFF2-40B4-BE49-F238E27FC236}">
                <a16:creationId xmlns:a16="http://schemas.microsoft.com/office/drawing/2014/main" id="{A62A064B-CEC0-DFF1-FB1F-5968CBD06C9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46234" y="714703"/>
            <a:ext cx="10815145" cy="5948855"/>
          </a:xfrm>
        </p:spPr>
      </p:pic>
    </p:spTree>
    <p:extLst>
      <p:ext uri="{BB962C8B-B14F-4D97-AF65-F5344CB8AC3E}">
        <p14:creationId xmlns:p14="http://schemas.microsoft.com/office/powerpoint/2010/main" val="23194710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8" ma:contentTypeDescription="Create a new document." ma:contentTypeScope="" ma:versionID="846f3f93226137ad90f18f3495dc031d">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434383525764168b2f3959b5f7098b1"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0F606B4-8CE0-426A-A831-A1586F6BDBBF}">
  <ds:schemaRefs>
    <ds:schemaRef ds:uri="http://purl.org/dc/terms/"/>
    <ds:schemaRef ds:uri="8ee9550b-f5f4-4dde-bce5-39f4ba45c2f1"/>
    <ds:schemaRef ds:uri="http://schemas.microsoft.com/office/2006/metadata/properties"/>
    <ds:schemaRef ds:uri="http://purl.org/dc/dcmitype/"/>
    <ds:schemaRef ds:uri="http://schemas.microsoft.com/office/2006/documentManagement/types"/>
    <ds:schemaRef ds:uri="http://purl.org/dc/elements/1.1/"/>
    <ds:schemaRef ds:uri="http://schemas.microsoft.com/office/infopath/2007/PartnerControls"/>
    <ds:schemaRef ds:uri="92c24619-d6d5-42cf-b618-23d930ad9f20"/>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21EC33DF-310F-44AE-841E-78E35328E137}">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8FB288A-E523-48D8-8C5A-65CFBB7AD1F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Integral</Template>
  <TotalTime>0</TotalTime>
  <Words>1729</Words>
  <Application>Microsoft Office PowerPoint</Application>
  <PresentationFormat>Widescreen</PresentationFormat>
  <Paragraphs>107</Paragraphs>
  <Slides>33</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The Hand </vt:lpstr>
      <vt:lpstr>Arial</vt:lpstr>
      <vt:lpstr>Calibri</vt:lpstr>
      <vt:lpstr>Tw Cen MT</vt:lpstr>
      <vt:lpstr>Tw Cen MT Condensed</vt:lpstr>
      <vt:lpstr>Wingdings 3</vt:lpstr>
      <vt:lpstr>Integral</vt:lpstr>
      <vt:lpstr>completing The ethics form</vt:lpstr>
      <vt:lpstr>Section B</vt:lpstr>
      <vt:lpstr>PowerPoint Presentation</vt:lpstr>
      <vt:lpstr>Section D</vt:lpstr>
      <vt:lpstr>Section E</vt:lpstr>
      <vt:lpstr>Section E</vt:lpstr>
      <vt:lpstr>Section e</vt:lpstr>
      <vt:lpstr>Section F</vt:lpstr>
      <vt:lpstr>Section g – INTENDED participants</vt:lpstr>
      <vt:lpstr>PowerPoint Presentation</vt:lpstr>
      <vt:lpstr>    </vt:lpstr>
      <vt:lpstr>PowerPoint Presentation</vt:lpstr>
      <vt:lpstr>PowerPoint Presentation</vt:lpstr>
      <vt:lpstr>    </vt:lpstr>
      <vt:lpstr>Potential for discomfort and disagreement</vt:lpstr>
      <vt:lpstr>    </vt:lpstr>
      <vt:lpstr>Risk that participants may feel coerced into giving positive or biased responses </vt:lpstr>
      <vt:lpstr>    </vt:lpstr>
      <vt:lpstr>Allegations while conducting interviews </vt:lpstr>
      <vt:lpstr>Accusations of fabrication or falsification of data</vt:lpstr>
      <vt:lpstr>Risks relating to the possibility of unexpected negative emotions of the interviewees…</vt:lpstr>
      <vt:lpstr>A confidentiality breach due to data being released accidently</vt:lpstr>
      <vt:lpstr>A possible conflict of interests between the researcher and participants </vt:lpstr>
      <vt:lpstr>Concerns of coercion </vt:lpstr>
      <vt:lpstr>    </vt:lpstr>
      <vt:lpstr>Reputational damage</vt:lpstr>
      <vt:lpstr>Risks to the environment</vt:lpstr>
      <vt:lpstr>Use of paper carbon footprint - Travel to school </vt:lpstr>
      <vt:lpstr>SECTION I: Feedback, Consent and Confidentiality </vt:lpstr>
      <vt:lpstr>SECTION I: Feedback, Consent and Confidentiality </vt:lpstr>
      <vt:lpstr>SECTION J: DATA PROTECTION and STORAGE </vt:lpstr>
      <vt:lpstr>SECTION J: DATA PROTECTION and STORAGE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 Committee and the Ethical Approval Process</dc:title>
  <dc:creator>Catherine Morgan</dc:creator>
  <cp:lastModifiedBy>Carolyne Obonyo</cp:lastModifiedBy>
  <cp:revision>14</cp:revision>
  <dcterms:created xsi:type="dcterms:W3CDTF">2022-10-31T16:29:22Z</dcterms:created>
  <dcterms:modified xsi:type="dcterms:W3CDTF">2024-03-19T13:17:15Z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