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871" r:id="rId2"/>
    <p:sldId id="892" r:id="rId3"/>
    <p:sldId id="567" r:id="rId4"/>
    <p:sldId id="545" r:id="rId5"/>
    <p:sldId id="887" r:id="rId6"/>
    <p:sldId id="894" r:id="rId7"/>
    <p:sldId id="534" r:id="rId8"/>
    <p:sldId id="507" r:id="rId9"/>
    <p:sldId id="896" r:id="rId10"/>
    <p:sldId id="889" r:id="rId11"/>
    <p:sldId id="890" r:id="rId12"/>
    <p:sldId id="56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F36941D-A003-4410-815A-0011987F5A50}" v="3" dt="2025-12-08T11:29:31.9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022" autoAdjust="0"/>
    <p:restoredTop sz="94660"/>
  </p:normalViewPr>
  <p:slideViewPr>
    <p:cSldViewPr snapToGrid="0">
      <p:cViewPr varScale="1">
        <p:scale>
          <a:sx n="55" d="100"/>
          <a:sy n="55" d="100"/>
        </p:scale>
        <p:origin x="58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Williams" userId="c957a50b-491f-4d94-b4bc-52aca3e2340d" providerId="ADAL" clId="{24AD1EBB-B856-443B-9200-42FCDD6529A9}"/>
    <pc:docChg chg="undo redo custSel addSld delSld modSld sldOrd">
      <pc:chgData name="James Williams" userId="c957a50b-491f-4d94-b4bc-52aca3e2340d" providerId="ADAL" clId="{24AD1EBB-B856-443B-9200-42FCDD6529A9}" dt="2025-12-08T11:30:03.527" v="434" actId="2696"/>
      <pc:docMkLst>
        <pc:docMk/>
      </pc:docMkLst>
      <pc:sldChg chg="modSp mod ord">
        <pc:chgData name="James Williams" userId="c957a50b-491f-4d94-b4bc-52aca3e2340d" providerId="ADAL" clId="{24AD1EBB-B856-443B-9200-42FCDD6529A9}" dt="2025-12-08T10:08:44.416" v="427" actId="20577"/>
        <pc:sldMkLst>
          <pc:docMk/>
          <pc:sldMk cId="1670407092" sldId="507"/>
        </pc:sldMkLst>
        <pc:spChg chg="mod">
          <ac:chgData name="James Williams" userId="c957a50b-491f-4d94-b4bc-52aca3e2340d" providerId="ADAL" clId="{24AD1EBB-B856-443B-9200-42FCDD6529A9}" dt="2025-12-07T16:10:20.147" v="288" actId="313"/>
          <ac:spMkLst>
            <pc:docMk/>
            <pc:sldMk cId="1670407092" sldId="507"/>
            <ac:spMk id="2" creationId="{00000000-0000-0000-0000-000000000000}"/>
          </ac:spMkLst>
        </pc:spChg>
        <pc:spChg chg="mod">
          <ac:chgData name="James Williams" userId="c957a50b-491f-4d94-b4bc-52aca3e2340d" providerId="ADAL" clId="{24AD1EBB-B856-443B-9200-42FCDD6529A9}" dt="2025-12-08T10:08:44.416" v="427" actId="20577"/>
          <ac:spMkLst>
            <pc:docMk/>
            <pc:sldMk cId="1670407092" sldId="507"/>
            <ac:spMk id="3" creationId="{00000000-0000-0000-0000-000000000000}"/>
          </ac:spMkLst>
        </pc:spChg>
        <pc:picChg chg="mod">
          <ac:chgData name="James Williams" userId="c957a50b-491f-4d94-b4bc-52aca3e2340d" providerId="ADAL" clId="{24AD1EBB-B856-443B-9200-42FCDD6529A9}" dt="2025-12-07T16:10:06.505" v="277" actId="1076"/>
          <ac:picMkLst>
            <pc:docMk/>
            <pc:sldMk cId="1670407092" sldId="507"/>
            <ac:picMk id="4" creationId="{32F8D78C-E2C7-77ED-C97B-66B809FB74C6}"/>
          </ac:picMkLst>
        </pc:picChg>
      </pc:sldChg>
      <pc:sldChg chg="modSp add mod">
        <pc:chgData name="James Williams" userId="c957a50b-491f-4d94-b4bc-52aca3e2340d" providerId="ADAL" clId="{24AD1EBB-B856-443B-9200-42FCDD6529A9}" dt="2025-12-07T16:14:25.541" v="319" actId="20577"/>
        <pc:sldMkLst>
          <pc:docMk/>
          <pc:sldMk cId="3252816145" sldId="534"/>
        </pc:sldMkLst>
        <pc:spChg chg="mod">
          <ac:chgData name="James Williams" userId="c957a50b-491f-4d94-b4bc-52aca3e2340d" providerId="ADAL" clId="{24AD1EBB-B856-443B-9200-42FCDD6529A9}" dt="2025-12-07T16:13:53.805" v="304" actId="20577"/>
          <ac:spMkLst>
            <pc:docMk/>
            <pc:sldMk cId="3252816145" sldId="534"/>
            <ac:spMk id="2" creationId="{7BE8D325-5E99-45EB-99A7-1D35A3979691}"/>
          </ac:spMkLst>
        </pc:spChg>
        <pc:spChg chg="mod">
          <ac:chgData name="James Williams" userId="c957a50b-491f-4d94-b4bc-52aca3e2340d" providerId="ADAL" clId="{24AD1EBB-B856-443B-9200-42FCDD6529A9}" dt="2025-12-07T16:14:25.541" v="319" actId="20577"/>
          <ac:spMkLst>
            <pc:docMk/>
            <pc:sldMk cId="3252816145" sldId="534"/>
            <ac:spMk id="6" creationId="{AFE421AD-2E0E-4236-B136-2A30F9042B40}"/>
          </ac:spMkLst>
        </pc:spChg>
        <pc:picChg chg="mod">
          <ac:chgData name="James Williams" userId="c957a50b-491f-4d94-b4bc-52aca3e2340d" providerId="ADAL" clId="{24AD1EBB-B856-443B-9200-42FCDD6529A9}" dt="2025-12-07T16:14:16.882" v="308" actId="14100"/>
          <ac:picMkLst>
            <pc:docMk/>
            <pc:sldMk cId="3252816145" sldId="534"/>
            <ac:picMk id="36" creationId="{B180AA25-3E58-0953-826D-4F0677B00B62}"/>
          </ac:picMkLst>
        </pc:picChg>
      </pc:sldChg>
      <pc:sldChg chg="modSp mod">
        <pc:chgData name="James Williams" userId="c957a50b-491f-4d94-b4bc-52aca3e2340d" providerId="ADAL" clId="{24AD1EBB-B856-443B-9200-42FCDD6529A9}" dt="2025-12-07T16:07:32.791" v="159" actId="20577"/>
        <pc:sldMkLst>
          <pc:docMk/>
          <pc:sldMk cId="1523012025" sldId="545"/>
        </pc:sldMkLst>
        <pc:spChg chg="mod">
          <ac:chgData name="James Williams" userId="c957a50b-491f-4d94-b4bc-52aca3e2340d" providerId="ADAL" clId="{24AD1EBB-B856-443B-9200-42FCDD6529A9}" dt="2025-12-07T15:55:25.471" v="6" actId="13926"/>
          <ac:spMkLst>
            <pc:docMk/>
            <pc:sldMk cId="1523012025" sldId="545"/>
            <ac:spMk id="2" creationId="{9EA5BAF8-6357-4AD1-A22B-A7910C58736C}"/>
          </ac:spMkLst>
        </pc:spChg>
        <pc:spChg chg="mod">
          <ac:chgData name="James Williams" userId="c957a50b-491f-4d94-b4bc-52aca3e2340d" providerId="ADAL" clId="{24AD1EBB-B856-443B-9200-42FCDD6529A9}" dt="2025-12-07T16:07:32.791" v="159" actId="20577"/>
          <ac:spMkLst>
            <pc:docMk/>
            <pc:sldMk cId="1523012025" sldId="545"/>
            <ac:spMk id="3" creationId="{7F4E3F27-B90A-4788-8BF3-38D2A26A5A53}"/>
          </ac:spMkLst>
        </pc:spChg>
      </pc:sldChg>
      <pc:sldChg chg="modSp mod">
        <pc:chgData name="James Williams" userId="c957a50b-491f-4d94-b4bc-52aca3e2340d" providerId="ADAL" clId="{24AD1EBB-B856-443B-9200-42FCDD6529A9}" dt="2025-12-07T15:55:03.149" v="5" actId="13926"/>
        <pc:sldMkLst>
          <pc:docMk/>
          <pc:sldMk cId="3028511585" sldId="567"/>
        </pc:sldMkLst>
        <pc:spChg chg="mod">
          <ac:chgData name="James Williams" userId="c957a50b-491f-4d94-b4bc-52aca3e2340d" providerId="ADAL" clId="{24AD1EBB-B856-443B-9200-42FCDD6529A9}" dt="2025-12-07T15:55:03.149" v="5" actId="13926"/>
          <ac:spMkLst>
            <pc:docMk/>
            <pc:sldMk cId="3028511585" sldId="567"/>
            <ac:spMk id="3" creationId="{0FD37DB7-2817-A595-3FD6-9D325D283C3F}"/>
          </ac:spMkLst>
        </pc:spChg>
      </pc:sldChg>
      <pc:sldChg chg="del">
        <pc:chgData name="James Williams" userId="c957a50b-491f-4d94-b4bc-52aca3e2340d" providerId="ADAL" clId="{24AD1EBB-B856-443B-9200-42FCDD6529A9}" dt="2025-12-07T16:10:49.933" v="293" actId="2696"/>
        <pc:sldMkLst>
          <pc:docMk/>
          <pc:sldMk cId="223676145" sldId="891"/>
        </pc:sldMkLst>
      </pc:sldChg>
      <pc:sldChg chg="delSp modSp mod">
        <pc:chgData name="James Williams" userId="c957a50b-491f-4d94-b4bc-52aca3e2340d" providerId="ADAL" clId="{24AD1EBB-B856-443B-9200-42FCDD6529A9}" dt="2025-12-07T16:15:58.265" v="426" actId="13926"/>
        <pc:sldMkLst>
          <pc:docMk/>
          <pc:sldMk cId="3110588719" sldId="894"/>
        </pc:sldMkLst>
        <pc:spChg chg="mod">
          <ac:chgData name="James Williams" userId="c957a50b-491f-4d94-b4bc-52aca3e2340d" providerId="ADAL" clId="{24AD1EBB-B856-443B-9200-42FCDD6529A9}" dt="2025-12-07T16:15:48.817" v="423" actId="14100"/>
          <ac:spMkLst>
            <pc:docMk/>
            <pc:sldMk cId="3110588719" sldId="894"/>
            <ac:spMk id="2" creationId="{9EA5BAF8-6357-4AD1-A22B-A7910C58736C}"/>
          </ac:spMkLst>
        </pc:spChg>
        <pc:spChg chg="mod">
          <ac:chgData name="James Williams" userId="c957a50b-491f-4d94-b4bc-52aca3e2340d" providerId="ADAL" clId="{24AD1EBB-B856-443B-9200-42FCDD6529A9}" dt="2025-12-07T16:15:58.265" v="426" actId="13926"/>
          <ac:spMkLst>
            <pc:docMk/>
            <pc:sldMk cId="3110588719" sldId="894"/>
            <ac:spMk id="3" creationId="{7F4E3F27-B90A-4788-8BF3-38D2A26A5A53}"/>
          </ac:spMkLst>
        </pc:spChg>
        <pc:grpChg chg="del mod">
          <ac:chgData name="James Williams" userId="c957a50b-491f-4d94-b4bc-52aca3e2340d" providerId="ADAL" clId="{24AD1EBB-B856-443B-9200-42FCDD6529A9}" dt="2025-12-07T16:15:51.055" v="425" actId="478"/>
          <ac:grpSpMkLst>
            <pc:docMk/>
            <pc:sldMk cId="3110588719" sldId="894"/>
            <ac:grpSpMk id="4" creationId="{72FD254F-D2E7-796A-42F0-D9A15A311572}"/>
          </ac:grpSpMkLst>
        </pc:grpChg>
      </pc:sldChg>
      <pc:sldChg chg="add del">
        <pc:chgData name="James Williams" userId="c957a50b-491f-4d94-b4bc-52aca3e2340d" providerId="ADAL" clId="{24AD1EBB-B856-443B-9200-42FCDD6529A9}" dt="2025-12-08T11:30:03.527" v="434" actId="2696"/>
        <pc:sldMkLst>
          <pc:docMk/>
          <pc:sldMk cId="4270739859" sldId="895"/>
        </pc:sldMkLst>
      </pc:sldChg>
      <pc:sldChg chg="modSp new del mod ord">
        <pc:chgData name="James Williams" userId="c957a50b-491f-4d94-b4bc-52aca3e2340d" providerId="ADAL" clId="{24AD1EBB-B856-443B-9200-42FCDD6529A9}" dt="2025-12-07T16:13:45.553" v="295" actId="2696"/>
        <pc:sldMkLst>
          <pc:docMk/>
          <pc:sldMk cId="19377417" sldId="896"/>
        </pc:sldMkLst>
        <pc:spChg chg="mod">
          <ac:chgData name="James Williams" userId="c957a50b-491f-4d94-b4bc-52aca3e2340d" providerId="ADAL" clId="{24AD1EBB-B856-443B-9200-42FCDD6529A9}" dt="2025-12-07T15:56:47.355" v="35" actId="20577"/>
          <ac:spMkLst>
            <pc:docMk/>
            <pc:sldMk cId="19377417" sldId="896"/>
            <ac:spMk id="2" creationId="{6DDCB661-D8C6-1BF2-3A37-1833166EA639}"/>
          </ac:spMkLst>
        </pc:spChg>
      </pc:sldChg>
      <pc:sldChg chg="addSp delSp modSp add mod">
        <pc:chgData name="James Williams" userId="c957a50b-491f-4d94-b4bc-52aca3e2340d" providerId="ADAL" clId="{24AD1EBB-B856-443B-9200-42FCDD6529A9}" dt="2025-12-08T11:29:56.087" v="433" actId="478"/>
        <pc:sldMkLst>
          <pc:docMk/>
          <pc:sldMk cId="3212000111" sldId="896"/>
        </pc:sldMkLst>
        <pc:picChg chg="add del">
          <ac:chgData name="James Williams" userId="c957a50b-491f-4d94-b4bc-52aca3e2340d" providerId="ADAL" clId="{24AD1EBB-B856-443B-9200-42FCDD6529A9}" dt="2025-12-08T11:29:56.087" v="433" actId="478"/>
          <ac:picMkLst>
            <pc:docMk/>
            <pc:sldMk cId="3212000111" sldId="896"/>
            <ac:picMk id="9" creationId="{64DA7658-6A5E-4CD2-DAFA-CCF4BC208510}"/>
          </ac:picMkLst>
        </pc:picChg>
        <pc:picChg chg="del">
          <ac:chgData name="James Williams" userId="c957a50b-491f-4d94-b4bc-52aca3e2340d" providerId="ADAL" clId="{24AD1EBB-B856-443B-9200-42FCDD6529A9}" dt="2025-12-08T11:29:50.072" v="431" actId="478"/>
          <ac:picMkLst>
            <pc:docMk/>
            <pc:sldMk cId="3212000111" sldId="896"/>
            <ac:picMk id="11" creationId="{A02E6D3D-97EA-6C7A-7130-CEECD5A63342}"/>
          </ac:picMkLst>
        </pc:picChg>
        <pc:picChg chg="del mod">
          <ac:chgData name="James Williams" userId="c957a50b-491f-4d94-b4bc-52aca3e2340d" providerId="ADAL" clId="{24AD1EBB-B856-443B-9200-42FCDD6529A9}" dt="2025-12-08T11:29:49.712" v="430" actId="478"/>
          <ac:picMkLst>
            <pc:docMk/>
            <pc:sldMk cId="3212000111" sldId="896"/>
            <ac:picMk id="13" creationId="{FAF1A74F-908F-5210-7D46-555CD583A0E8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7EF9C0-1306-4BC1-9BCF-6EBBE75A35F4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101FFD-1B81-4E9A-8207-F530DEB9CF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4617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E1F0CB-AC4F-463F-A400-B6079113F21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78627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E1F0CB-AC4F-463F-A400-B6079113F21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21851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DE81C76-8E97-4A9C-880D-EB8A295FC595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0578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2122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0185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7309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90431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3127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6706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1953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9503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0126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81C76-8E97-4A9C-880D-EB8A295FC595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2598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E81C76-8E97-4A9C-880D-EB8A295FC595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3A7962-2399-43FD-9FF8-7E1071DDBD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614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tinyurl.com/4cwksxtd" TargetMode="External"/><Relationship Id="rId3" Type="http://schemas.openxmlformats.org/officeDocument/2006/relationships/image" Target="../media/image3.png"/><Relationship Id="rId7" Type="http://schemas.openxmlformats.org/officeDocument/2006/relationships/hyperlink" Target="https://teams.microsoft.com/l/meetup-join/19%3ameeting_NTJhYmI5NjAtM2NmNS00YzVmLThhZDItZGQ1MjcwNDBiMzJj%40thread.v2/0?context=%7b%22Tid%22%3a%224e0f11f9-046e-4505-9cb8-db2152311e21%22%2c%22Oid%22%3a%22c957a50b-491f-4d94-b4bc-52aca3e2340d%22%7d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22.svg"/><Relationship Id="rId18" Type="http://schemas.openxmlformats.org/officeDocument/2006/relationships/image" Target="../media/image27.png"/><Relationship Id="rId3" Type="http://schemas.openxmlformats.org/officeDocument/2006/relationships/image" Target="../media/image12.svg"/><Relationship Id="rId21" Type="http://schemas.openxmlformats.org/officeDocument/2006/relationships/image" Target="../media/image30.svg"/><Relationship Id="rId7" Type="http://schemas.openxmlformats.org/officeDocument/2006/relationships/image" Target="../media/image16.svg"/><Relationship Id="rId12" Type="http://schemas.openxmlformats.org/officeDocument/2006/relationships/image" Target="../media/image21.png"/><Relationship Id="rId17" Type="http://schemas.openxmlformats.org/officeDocument/2006/relationships/image" Target="../media/image26.svg"/><Relationship Id="rId2" Type="http://schemas.openxmlformats.org/officeDocument/2006/relationships/image" Target="../media/image11.png"/><Relationship Id="rId16" Type="http://schemas.openxmlformats.org/officeDocument/2006/relationships/image" Target="../media/image25.png"/><Relationship Id="rId20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11" Type="http://schemas.openxmlformats.org/officeDocument/2006/relationships/image" Target="../media/image20.svg"/><Relationship Id="rId5" Type="http://schemas.openxmlformats.org/officeDocument/2006/relationships/image" Target="../media/image14.svg"/><Relationship Id="rId15" Type="http://schemas.openxmlformats.org/officeDocument/2006/relationships/image" Target="../media/image24.svg"/><Relationship Id="rId10" Type="http://schemas.openxmlformats.org/officeDocument/2006/relationships/image" Target="../media/image19.png"/><Relationship Id="rId19" Type="http://schemas.openxmlformats.org/officeDocument/2006/relationships/image" Target="../media/image28.svg"/><Relationship Id="rId4" Type="http://schemas.openxmlformats.org/officeDocument/2006/relationships/image" Target="../media/image13.png"/><Relationship Id="rId9" Type="http://schemas.openxmlformats.org/officeDocument/2006/relationships/image" Target="../media/image18.svg"/><Relationship Id="rId14" Type="http://schemas.openxmlformats.org/officeDocument/2006/relationships/image" Target="../media/image2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hyperlink" Target="https://www.uwtsd.ac.uk/about/key-dates-20252026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35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sv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1.svg"/><Relationship Id="rId4" Type="http://schemas.openxmlformats.org/officeDocument/2006/relationships/image" Target="../media/image4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sv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1.svg"/><Relationship Id="rId4" Type="http://schemas.openxmlformats.org/officeDocument/2006/relationships/image" Target="../media/image40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C4313-F21F-465B-89E5-EC25D19FE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257" y="166586"/>
            <a:ext cx="6907063" cy="902512"/>
          </a:xfrm>
        </p:spPr>
        <p:txBody>
          <a:bodyPr>
            <a:normAutofit fontScale="90000"/>
          </a:bodyPr>
          <a:lstStyle/>
          <a:p>
            <a:r>
              <a:rPr lang="en-GB" sz="5400" b="1" u="sng" dirty="0"/>
              <a:t>Log-in to MS-Teams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2A7EC381-B78E-33A9-8D1C-695AD8BB46E6}"/>
              </a:ext>
            </a:extLst>
          </p:cNvPr>
          <p:cNvGrpSpPr/>
          <p:nvPr/>
        </p:nvGrpSpPr>
        <p:grpSpPr>
          <a:xfrm>
            <a:off x="7545788" y="1389489"/>
            <a:ext cx="3458818" cy="2685029"/>
            <a:chOff x="5860677" y="2191869"/>
            <a:chExt cx="3666564" cy="2523566"/>
          </a:xfrm>
        </p:grpSpPr>
        <p:pic>
          <p:nvPicPr>
            <p:cNvPr id="6" name="Graphic 5" descr="Meeting outline">
              <a:extLst>
                <a:ext uri="{FF2B5EF4-FFF2-40B4-BE49-F238E27FC236}">
                  <a16:creationId xmlns:a16="http://schemas.microsoft.com/office/drawing/2014/main" id="{6EC8E407-E663-4E16-DF7A-A29469ED1BB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7003675" y="2191869"/>
              <a:ext cx="2523566" cy="2523566"/>
            </a:xfrm>
            <a:prstGeom prst="rect">
              <a:avLst/>
            </a:prstGeom>
          </p:spPr>
        </p:pic>
        <p:pic>
          <p:nvPicPr>
            <p:cNvPr id="8" name="Graphic 7" descr="Online meeting with solid fill">
              <a:extLst>
                <a:ext uri="{FF2B5EF4-FFF2-40B4-BE49-F238E27FC236}">
                  <a16:creationId xmlns:a16="http://schemas.microsoft.com/office/drawing/2014/main" id="{02AF6B8B-F32F-C118-936D-B59699A9139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5860677" y="2857500"/>
              <a:ext cx="1703294" cy="1703294"/>
            </a:xfrm>
            <a:prstGeom prst="rect">
              <a:avLst/>
            </a:prstGeom>
          </p:spPr>
        </p:pic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147AAE-7C10-A7D2-362A-DBB641DA1005}"/>
              </a:ext>
            </a:extLst>
          </p:cNvPr>
          <p:cNvSpPr txBox="1">
            <a:spLocks/>
          </p:cNvSpPr>
          <p:nvPr/>
        </p:nvSpPr>
        <p:spPr>
          <a:xfrm>
            <a:off x="467771" y="1080674"/>
            <a:ext cx="11188841" cy="4421630"/>
          </a:xfrm>
          <a:prstGeom prst="rect">
            <a:avLst/>
          </a:prstGeom>
          <a:ln w="19050">
            <a:solidFill>
              <a:schemeClr val="tx1"/>
            </a:solidFill>
            <a:prstDash val="dash"/>
          </a:ln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Log-in to Teams: </a:t>
            </a:r>
            <a:r>
              <a:rPr kumimoji="0" lang="en-US" sz="2600" b="1" i="0" u="none" strike="noStrike" kern="1200" cap="none" spc="0" normalizeH="0" baseline="0" noProof="0" dirty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7" tooltip="Meeting join link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Click here to join the meeting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Or use: </a:t>
            </a:r>
            <a:r>
              <a:rPr kumimoji="0" lang="en-GB" sz="2600" b="0" i="0" u="sng" strike="noStrike" kern="1200" cap="none" spc="0" normalizeH="0" baseline="0" noProof="0" dirty="0">
                <a:ln>
                  <a:noFill/>
                </a:ln>
                <a:solidFill>
                  <a:srgbClr val="3333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https://tinyurl.com/4cwksxtd</a:t>
            </a:r>
            <a:endParaRPr kumimoji="0" lang="en-GB" sz="2600" b="0" i="0" u="sng" strike="noStrike" kern="1200" cap="none" spc="0" normalizeH="0" baseline="0" noProof="0" dirty="0">
              <a:ln>
                <a:noFill/>
              </a:ln>
              <a:solidFill>
                <a:srgbClr val="3333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To: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Ask Questions in chat &amp; DM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*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Request &amp; receive feedback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*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Support each other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Collaborate with others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Share resources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* Ask Qs &amp; for feedback during the Activity &amp; Q&amp;A sessions.</a:t>
            </a:r>
            <a:b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* Reminder: 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Bring Headphones with mic for 1-2-1 support.</a:t>
            </a:r>
          </a:p>
        </p:txBody>
      </p:sp>
    </p:spTree>
    <p:extLst>
      <p:ext uri="{BB962C8B-B14F-4D97-AF65-F5344CB8AC3E}">
        <p14:creationId xmlns:p14="http://schemas.microsoft.com/office/powerpoint/2010/main" val="21423991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 txBox="1">
            <a:spLocks/>
          </p:cNvSpPr>
          <p:nvPr/>
        </p:nvSpPr>
        <p:spPr>
          <a:xfrm>
            <a:off x="1953767" y="1266812"/>
            <a:ext cx="8563140" cy="3714492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  <a:alpha val="16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sng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yriad Pro"/>
                <a:ea typeface="+mj-ea"/>
                <a:cs typeface="+mj-cs"/>
              </a:rPr>
              <a:t>Assignment 2: Submission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j-ea"/>
                <a:cs typeface="+mj-cs"/>
              </a:rPr>
              <a:t>Word Submission document </a:t>
            </a:r>
            <a:b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j-ea"/>
                <a:cs typeface="+mj-cs"/>
              </a:rPr>
            </a:b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j-ea"/>
                <a:cs typeface="+mj-cs"/>
              </a:rPr>
              <a:t>&amp; Turnitin submission</a:t>
            </a:r>
          </a:p>
        </p:txBody>
      </p:sp>
    </p:spTree>
    <p:extLst>
      <p:ext uri="{BB962C8B-B14F-4D97-AF65-F5344CB8AC3E}">
        <p14:creationId xmlns:p14="http://schemas.microsoft.com/office/powerpoint/2010/main" val="9873843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40A75B-EE9E-770A-4138-D2FB953C4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Word Submission document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D37DB7-2817-A595-3FD6-9D325D283C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00000"/>
              </a:lnSpc>
              <a:spcBef>
                <a:spcPts val="300"/>
              </a:spcBef>
              <a:buNone/>
            </a:pPr>
            <a:r>
              <a:rPr lang="en-GB" sz="3200" b="1" dirty="0">
                <a:highlight>
                  <a:srgbClr val="FFFF00"/>
                </a:highlight>
              </a:rPr>
              <a:t>Tutor </a:t>
            </a:r>
            <a:r>
              <a:rPr lang="en-GB" b="1" dirty="0">
                <a:highlight>
                  <a:srgbClr val="FFFF00"/>
                </a:highlight>
              </a:rPr>
              <a:t>s</a:t>
            </a:r>
            <a:r>
              <a:rPr lang="en-GB" sz="3200" b="1" dirty="0">
                <a:highlight>
                  <a:srgbClr val="FFFF00"/>
                </a:highlight>
              </a:rPr>
              <a:t>how: </a:t>
            </a:r>
            <a:r>
              <a:rPr lang="en-GB" sz="3200" b="1" dirty="0"/>
              <a:t>Word Submission template </a:t>
            </a:r>
            <a:r>
              <a:rPr lang="en-GB" sz="3200" dirty="0"/>
              <a:t>document in the Assignment.</a:t>
            </a:r>
          </a:p>
        </p:txBody>
      </p:sp>
      <p:pic>
        <p:nvPicPr>
          <p:cNvPr id="5" name="Graphic 4" descr="Document with solid fill">
            <a:extLst>
              <a:ext uri="{FF2B5EF4-FFF2-40B4-BE49-F238E27FC236}">
                <a16:creationId xmlns:a16="http://schemas.microsoft.com/office/drawing/2014/main" id="{24C3280A-6F7C-ADF3-7A30-307208DFAA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73171" y="2703285"/>
            <a:ext cx="2445657" cy="244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85115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696" y="55346"/>
            <a:ext cx="9920547" cy="1454051"/>
          </a:xfrm>
        </p:spPr>
        <p:txBody>
          <a:bodyPr>
            <a:noAutofit/>
          </a:bodyPr>
          <a:lstStyle/>
          <a:p>
            <a:r>
              <a:rPr lang="en-GB" sz="4000" b="1" u="sng" dirty="0">
                <a:highlight>
                  <a:srgbClr val="FFFF00"/>
                </a:highlight>
              </a:rPr>
              <a:t>Activity</a:t>
            </a:r>
            <a:r>
              <a:rPr lang="en-GB" sz="4000" b="1" u="sng" dirty="0"/>
              <a:t>: Word Submission document</a:t>
            </a:r>
            <a:endParaRPr lang="en-GB" sz="4000" b="1" u="sng" dirty="0">
              <a:solidFill>
                <a:srgbClr val="FF0000"/>
              </a:solidFill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565" y="1509397"/>
            <a:ext cx="10924879" cy="3560064"/>
          </a:xfrm>
        </p:spPr>
        <p:txBody>
          <a:bodyPr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300"/>
              </a:spcBef>
              <a:spcAft>
                <a:spcPts val="600"/>
              </a:spcAft>
              <a:buNone/>
            </a:pPr>
            <a:r>
              <a:rPr lang="en-GB" sz="2400" dirty="0"/>
              <a:t>Steps:</a:t>
            </a:r>
          </a:p>
          <a:p>
            <a:pPr marL="514350" indent="-514350">
              <a:lnSpc>
                <a:spcPct val="100000"/>
              </a:lnSpc>
              <a:spcBef>
                <a:spcPts val="3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400" dirty="0">
                <a:highlight>
                  <a:srgbClr val="FFFF00"/>
                </a:highlight>
              </a:rPr>
              <a:t>Copy and paste </a:t>
            </a:r>
            <a:r>
              <a:rPr lang="en-GB" sz="2400" dirty="0"/>
              <a:t>the </a:t>
            </a:r>
            <a:r>
              <a:rPr lang="en-GB" sz="2400" b="1" dirty="0"/>
              <a:t>Word Submission template</a:t>
            </a:r>
            <a:r>
              <a:rPr lang="en-GB" sz="2400" dirty="0"/>
              <a:t> from the Assignment into a </a:t>
            </a:r>
            <a:r>
              <a:rPr lang="en-GB" sz="2400" b="1" dirty="0"/>
              <a:t>new word document</a:t>
            </a:r>
            <a:endParaRPr lang="en-GB" sz="2400" dirty="0"/>
          </a:p>
          <a:p>
            <a:pPr marL="514350" indent="-514350">
              <a:lnSpc>
                <a:spcPct val="100000"/>
              </a:lnSpc>
              <a:spcBef>
                <a:spcPts val="3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400" b="1" dirty="0">
                <a:highlight>
                  <a:srgbClr val="FFFF00"/>
                </a:highlight>
              </a:rPr>
              <a:t>Create a Title page, Sections headings, Dynamic Table of contents</a:t>
            </a:r>
            <a:endParaRPr lang="en-GB" sz="2400" dirty="0"/>
          </a:p>
          <a:p>
            <a:pPr marL="514350" indent="-514350">
              <a:lnSpc>
                <a:spcPct val="100000"/>
              </a:lnSpc>
              <a:spcBef>
                <a:spcPts val="3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400" b="1" dirty="0">
                <a:highlight>
                  <a:srgbClr val="FFFF00"/>
                </a:highlight>
              </a:rPr>
              <a:t>Finish your PowerPoint presentation</a:t>
            </a:r>
          </a:p>
          <a:p>
            <a:pPr marL="514350" indent="-514350">
              <a:lnSpc>
                <a:spcPct val="100000"/>
              </a:lnSpc>
              <a:spcBef>
                <a:spcPts val="3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400" b="1" dirty="0"/>
              <a:t>Start to include required screenshots and links in the Word submission document</a:t>
            </a:r>
            <a:r>
              <a:rPr lang="en-GB" sz="2400" dirty="0"/>
              <a:t>, that are asked for in the word submission template.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72FD254F-D2E7-796A-42F0-D9A15A311572}"/>
              </a:ext>
            </a:extLst>
          </p:cNvPr>
          <p:cNvGrpSpPr/>
          <p:nvPr/>
        </p:nvGrpSpPr>
        <p:grpSpPr>
          <a:xfrm>
            <a:off x="400765" y="344257"/>
            <a:ext cx="457201" cy="980560"/>
            <a:chOff x="221907" y="374435"/>
            <a:chExt cx="457201" cy="98056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6291D4E4-849D-3445-CD6D-7837C05499E8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894B5349-8914-210C-399A-47451A279D1C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E4F8FAB3-618E-389F-A0FB-EA3E815CD2B1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</p:grpSp>
      <p:pic>
        <p:nvPicPr>
          <p:cNvPr id="5" name="Graphic 4" descr="Remote learning language with solid fill">
            <a:extLst>
              <a:ext uri="{FF2B5EF4-FFF2-40B4-BE49-F238E27FC236}">
                <a16:creationId xmlns:a16="http://schemas.microsoft.com/office/drawing/2014/main" id="{60B606A0-63E2-7859-3670-2800D4AEA2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162846" y="234138"/>
            <a:ext cx="1705540" cy="1705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30120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71A5AB-A1B6-FAAF-0EA0-AA0755DE1C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5919" y="-15865"/>
            <a:ext cx="4222620" cy="175683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Break time: 10/15mns</a:t>
            </a:r>
          </a:p>
        </p:txBody>
      </p:sp>
      <p:pic>
        <p:nvPicPr>
          <p:cNvPr id="5" name="Graphic 4" descr="Pause with solid fill">
            <a:extLst>
              <a:ext uri="{FF2B5EF4-FFF2-40B4-BE49-F238E27FC236}">
                <a16:creationId xmlns:a16="http://schemas.microsoft.com/office/drawing/2014/main" id="{5F35227B-DC88-818B-3575-8A4906C0C8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530681" y="2097907"/>
            <a:ext cx="2120766" cy="2120766"/>
          </a:xfrm>
          <a:prstGeom prst="rect">
            <a:avLst/>
          </a:prstGeom>
        </p:spPr>
      </p:pic>
      <p:grpSp>
        <p:nvGrpSpPr>
          <p:cNvPr id="36" name="Group 35">
            <a:extLst>
              <a:ext uri="{FF2B5EF4-FFF2-40B4-BE49-F238E27FC236}">
                <a16:creationId xmlns:a16="http://schemas.microsoft.com/office/drawing/2014/main" id="{35130F23-778D-684C-0065-6DC23C325B6A}"/>
              </a:ext>
            </a:extLst>
          </p:cNvPr>
          <p:cNvGrpSpPr/>
          <p:nvPr/>
        </p:nvGrpSpPr>
        <p:grpSpPr>
          <a:xfrm>
            <a:off x="5746143" y="1159734"/>
            <a:ext cx="3181149" cy="2217644"/>
            <a:chOff x="6977770" y="465934"/>
            <a:chExt cx="3181149" cy="2217644"/>
          </a:xfrm>
        </p:grpSpPr>
        <p:pic>
          <p:nvPicPr>
            <p:cNvPr id="7" name="Graphic 6" descr="Coffee with solid fill">
              <a:extLst>
                <a:ext uri="{FF2B5EF4-FFF2-40B4-BE49-F238E27FC236}">
                  <a16:creationId xmlns:a16="http://schemas.microsoft.com/office/drawing/2014/main" id="{08190AD2-1B01-907C-7F0D-62040618900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8038153" y="562812"/>
              <a:ext cx="2120766" cy="2120766"/>
            </a:xfrm>
            <a:prstGeom prst="rect">
              <a:avLst/>
            </a:prstGeom>
          </p:spPr>
        </p:pic>
        <p:pic>
          <p:nvPicPr>
            <p:cNvPr id="9" name="Graphic 8" descr="Latte Cup with solid fill">
              <a:extLst>
                <a:ext uri="{FF2B5EF4-FFF2-40B4-BE49-F238E27FC236}">
                  <a16:creationId xmlns:a16="http://schemas.microsoft.com/office/drawing/2014/main" id="{17740D94-C55B-BD27-47E2-C652656A38C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6977770" y="465934"/>
              <a:ext cx="2120766" cy="2120766"/>
            </a:xfrm>
            <a:prstGeom prst="rect">
              <a:avLst/>
            </a:prstGeom>
          </p:spPr>
        </p:pic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A122FAC-EC57-5620-86F5-593892817FDC}"/>
              </a:ext>
            </a:extLst>
          </p:cNvPr>
          <p:cNvGrpSpPr/>
          <p:nvPr/>
        </p:nvGrpSpPr>
        <p:grpSpPr>
          <a:xfrm>
            <a:off x="8458823" y="951786"/>
            <a:ext cx="2774704" cy="2595903"/>
            <a:chOff x="8541844" y="458414"/>
            <a:chExt cx="2774704" cy="2595903"/>
          </a:xfrm>
        </p:grpSpPr>
        <p:pic>
          <p:nvPicPr>
            <p:cNvPr id="13" name="Graphic 12" descr="Apple outline">
              <a:extLst>
                <a:ext uri="{FF2B5EF4-FFF2-40B4-BE49-F238E27FC236}">
                  <a16:creationId xmlns:a16="http://schemas.microsoft.com/office/drawing/2014/main" id="{4CCC03C9-7F65-93F8-FF12-A413DD77189F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8541844" y="458414"/>
              <a:ext cx="1567251" cy="1567251"/>
            </a:xfrm>
            <a:prstGeom prst="rect">
              <a:avLst/>
            </a:prstGeom>
          </p:spPr>
        </p:pic>
        <p:pic>
          <p:nvPicPr>
            <p:cNvPr id="15" name="Graphic 14" descr="Chocolate outline">
              <a:extLst>
                <a:ext uri="{FF2B5EF4-FFF2-40B4-BE49-F238E27FC236}">
                  <a16:creationId xmlns:a16="http://schemas.microsoft.com/office/drawing/2014/main" id="{937D76E7-04D3-CE8E-0826-3E76463215B9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9032087" y="1160161"/>
              <a:ext cx="1567251" cy="1567251"/>
            </a:xfrm>
            <a:prstGeom prst="rect">
              <a:avLst/>
            </a:prstGeom>
          </p:spPr>
        </p:pic>
        <p:pic>
          <p:nvPicPr>
            <p:cNvPr id="11" name="Graphic 10" descr="Gingerbread cookie outline">
              <a:extLst>
                <a:ext uri="{FF2B5EF4-FFF2-40B4-BE49-F238E27FC236}">
                  <a16:creationId xmlns:a16="http://schemas.microsoft.com/office/drawing/2014/main" id="{01C9DD08-1EB2-36EB-C5F3-741DD2ACDC25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p:blipFill>
          <p:spPr>
            <a:xfrm>
              <a:off x="9749297" y="1487066"/>
              <a:ext cx="1567251" cy="1567251"/>
            </a:xfrm>
            <a:prstGeom prst="rect">
              <a:avLst/>
            </a:prstGeom>
          </p:spPr>
        </p:pic>
      </p:grpSp>
      <p:pic>
        <p:nvPicPr>
          <p:cNvPr id="18" name="Graphic 17" descr="Walk outline">
            <a:extLst>
              <a:ext uri="{FF2B5EF4-FFF2-40B4-BE49-F238E27FC236}">
                <a16:creationId xmlns:a16="http://schemas.microsoft.com/office/drawing/2014/main" id="{6B5A0292-FFB5-13FF-4DA8-097DE36710F2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3806452" y="1962504"/>
            <a:ext cx="2196548" cy="2196548"/>
          </a:xfrm>
          <a:prstGeom prst="rect">
            <a:avLst/>
          </a:prstGeom>
        </p:spPr>
      </p:pic>
      <p:pic>
        <p:nvPicPr>
          <p:cNvPr id="25" name="Graphic 24" descr="Tree With Roots with solid fill">
            <a:extLst>
              <a:ext uri="{FF2B5EF4-FFF2-40B4-BE49-F238E27FC236}">
                <a16:creationId xmlns:a16="http://schemas.microsoft.com/office/drawing/2014/main" id="{E8CE1933-90AA-A130-AE7E-8028ADE6FF5A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7857881" y="4081384"/>
            <a:ext cx="1952959" cy="1952959"/>
          </a:xfrm>
          <a:prstGeom prst="rect">
            <a:avLst/>
          </a:prstGeom>
        </p:spPr>
      </p:pic>
      <p:pic>
        <p:nvPicPr>
          <p:cNvPr id="32" name="Graphic 31" descr="Tree With Roots outline">
            <a:extLst>
              <a:ext uri="{FF2B5EF4-FFF2-40B4-BE49-F238E27FC236}">
                <a16:creationId xmlns:a16="http://schemas.microsoft.com/office/drawing/2014/main" id="{8B8D17BB-46ED-21AB-9B6A-8C1B1B156B4E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8790078" y="3915509"/>
            <a:ext cx="2318266" cy="2318266"/>
          </a:xfrm>
          <a:prstGeom prst="rect">
            <a:avLst/>
          </a:prstGeom>
        </p:spPr>
      </p:pic>
      <p:pic>
        <p:nvPicPr>
          <p:cNvPr id="34" name="Graphic 33" descr="Sunrise outline">
            <a:extLst>
              <a:ext uri="{FF2B5EF4-FFF2-40B4-BE49-F238E27FC236}">
                <a16:creationId xmlns:a16="http://schemas.microsoft.com/office/drawing/2014/main" id="{AE72DEBB-014A-867E-0393-33F90FCC09F4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6222289" y="3802689"/>
            <a:ext cx="2318266" cy="2318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53297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5001" y="115361"/>
            <a:ext cx="9920547" cy="1085372"/>
          </a:xfrm>
        </p:spPr>
        <p:txBody>
          <a:bodyPr>
            <a:noAutofit/>
          </a:bodyPr>
          <a:lstStyle/>
          <a:p>
            <a:r>
              <a:rPr lang="en-GB" sz="4000" b="1" u="sng" dirty="0"/>
              <a:t>Reminder: Similarity score</a:t>
            </a:r>
            <a:endParaRPr lang="en-GB" sz="4000" b="1" u="sng" dirty="0">
              <a:solidFill>
                <a:srgbClr val="FF0000"/>
              </a:solidFill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147" y="1324817"/>
            <a:ext cx="11082589" cy="3301710"/>
          </a:xfrm>
        </p:spPr>
        <p:txBody>
          <a:bodyPr anchor="t">
            <a:noAutofit/>
          </a:bodyPr>
          <a:lstStyle/>
          <a:p>
            <a:pPr>
              <a:lnSpc>
                <a:spcPct val="100000"/>
              </a:lnSpc>
              <a:spcBef>
                <a:spcPts val="300"/>
              </a:spcBef>
              <a:spcAft>
                <a:spcPts val="600"/>
              </a:spcAft>
            </a:pPr>
            <a:r>
              <a:rPr lang="en-GB" sz="2800" dirty="0"/>
              <a:t>When you submit: </a:t>
            </a:r>
            <a:r>
              <a:rPr lang="en-GB" sz="2800" b="1" dirty="0">
                <a:highlight>
                  <a:srgbClr val="FFFF00"/>
                </a:highlight>
              </a:rPr>
              <a:t>don’t be concerned if you get a high similarity score</a:t>
            </a:r>
            <a:r>
              <a:rPr lang="en-GB" sz="2800" dirty="0"/>
              <a:t>.</a:t>
            </a:r>
          </a:p>
          <a:p>
            <a:pPr>
              <a:lnSpc>
                <a:spcPct val="100000"/>
              </a:lnSpc>
              <a:spcBef>
                <a:spcPts val="300"/>
              </a:spcBef>
              <a:spcAft>
                <a:spcPts val="600"/>
              </a:spcAft>
            </a:pPr>
            <a:r>
              <a:rPr lang="en-GB" sz="2800" dirty="0"/>
              <a:t>As the word submission document contains mainly screenshots.</a:t>
            </a:r>
          </a:p>
          <a:p>
            <a:pPr>
              <a:lnSpc>
                <a:spcPct val="100000"/>
              </a:lnSpc>
              <a:spcBef>
                <a:spcPts val="300"/>
              </a:spcBef>
              <a:spcAft>
                <a:spcPts val="600"/>
              </a:spcAft>
            </a:pPr>
            <a:r>
              <a:rPr lang="en-GB" sz="2800" dirty="0"/>
              <a:t>And the assignment title and task titles are likely to be the same/similar for everyone.</a:t>
            </a:r>
          </a:p>
          <a:p>
            <a:pPr>
              <a:lnSpc>
                <a:spcPct val="100000"/>
              </a:lnSpc>
              <a:spcBef>
                <a:spcPts val="300"/>
              </a:spcBef>
              <a:spcAft>
                <a:spcPts val="600"/>
              </a:spcAft>
            </a:pPr>
            <a:r>
              <a:rPr lang="en-GB" sz="2800" dirty="0"/>
              <a:t>The similarity score for this assignment is going to be very high.</a:t>
            </a:r>
          </a:p>
          <a:p>
            <a:pPr>
              <a:lnSpc>
                <a:spcPct val="100000"/>
              </a:lnSpc>
              <a:spcBef>
                <a:spcPts val="300"/>
              </a:spcBef>
              <a:spcAft>
                <a:spcPts val="600"/>
              </a:spcAft>
            </a:pPr>
            <a:r>
              <a:rPr lang="en-GB" sz="2800" dirty="0"/>
              <a:t>That’s expected. And nothing to be concerned about for THIS assignment. </a:t>
            </a:r>
            <a:r>
              <a:rPr lang="en-GB" sz="2800" dirty="0">
                <a:highlight>
                  <a:srgbClr val="FFFF00"/>
                </a:highlight>
              </a:rPr>
              <a:t>However, please do be more considerate of the score with other assignments.</a:t>
            </a:r>
          </a:p>
        </p:txBody>
      </p:sp>
      <p:pic>
        <p:nvPicPr>
          <p:cNvPr id="5" name="Graphic 4" descr="Remote learning language with solid fill">
            <a:extLst>
              <a:ext uri="{FF2B5EF4-FFF2-40B4-BE49-F238E27FC236}">
                <a16:creationId xmlns:a16="http://schemas.microsoft.com/office/drawing/2014/main" id="{60B606A0-63E2-7859-3670-2800D4AEA2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197132" y="-59733"/>
            <a:ext cx="1788540" cy="1788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05887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D325-5E99-45EB-99A7-1D35A3979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460" y="478024"/>
            <a:ext cx="9784080" cy="980073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sz="5400" dirty="0"/>
              <a:t>Show: Examples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E421AD-2E0E-4236-B136-2A30F9042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460" y="2019364"/>
            <a:ext cx="7066916" cy="3684750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GB" sz="3600" dirty="0">
                <a:effectLst/>
                <a:highlight>
                  <a:srgbClr val="FFFF00"/>
                </a:highlight>
                <a:latin typeface="+mn-lt"/>
                <a:ea typeface="Times New Roman" panose="02020603050405020304" pitchFamily="18" charset="0"/>
              </a:rPr>
              <a:t>Tutor </a:t>
            </a:r>
            <a:r>
              <a:rPr lang="en-GB" sz="3600" dirty="0">
                <a:highlight>
                  <a:srgbClr val="FFFF00"/>
                </a:highlight>
                <a:ea typeface="Times New Roman" panose="02020603050405020304" pitchFamily="18" charset="0"/>
              </a:rPr>
              <a:t>show</a:t>
            </a:r>
            <a:r>
              <a:rPr lang="en-GB" sz="3600" dirty="0">
                <a:effectLst/>
                <a:highlight>
                  <a:srgbClr val="FFFF00"/>
                </a:highlight>
                <a:latin typeface="+mn-lt"/>
                <a:ea typeface="Times New Roman" panose="02020603050405020304" pitchFamily="18" charset="0"/>
              </a:rPr>
              <a:t>:</a:t>
            </a:r>
            <a:r>
              <a:rPr lang="en-GB" sz="3600" dirty="0">
                <a:effectLst/>
                <a:latin typeface="+mn-lt"/>
                <a:ea typeface="Times New Roman" panose="02020603050405020304" pitchFamily="18" charset="0"/>
              </a:rPr>
              <a:t> 1/2 Word Submission document examples from previous submissions.</a:t>
            </a:r>
          </a:p>
        </p:txBody>
      </p:sp>
      <p:pic>
        <p:nvPicPr>
          <p:cNvPr id="36" name="Picture 35" descr="Colourful adhesive taps and pen on open notebook">
            <a:extLst>
              <a:ext uri="{FF2B5EF4-FFF2-40B4-BE49-F238E27FC236}">
                <a16:creationId xmlns:a16="http://schemas.microsoft.com/office/drawing/2014/main" id="{B180AA25-3E58-0953-826D-4F0677B00B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2444" b="-2"/>
          <a:stretch/>
        </p:blipFill>
        <p:spPr>
          <a:xfrm>
            <a:off x="7748361" y="1604498"/>
            <a:ext cx="3459570" cy="4012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28161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3324" y="115753"/>
            <a:ext cx="10923281" cy="796163"/>
          </a:xfrm>
        </p:spPr>
        <p:txBody>
          <a:bodyPr anchor="ctr">
            <a:normAutofit/>
          </a:bodyPr>
          <a:lstStyle/>
          <a:p>
            <a:r>
              <a:rPr lang="en-GB" b="1" dirty="0"/>
              <a:t>Activity: </a:t>
            </a:r>
            <a:r>
              <a:rPr lang="en-GB" u="sng" dirty="0"/>
              <a:t>Finish Assignment 2 checklist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39953" y="949836"/>
            <a:ext cx="11752047" cy="4170913"/>
          </a:xfrm>
        </p:spPr>
        <p:txBody>
          <a:bodyPr>
            <a:noAutofit/>
          </a:bodyPr>
          <a:lstStyle/>
          <a:p>
            <a:pPr marL="0" indent="0">
              <a:spcBef>
                <a:spcPts val="600"/>
              </a:spcBef>
              <a:buNone/>
            </a:pPr>
            <a:r>
              <a:rPr lang="en-GB" sz="2200" b="1" dirty="0">
                <a:effectLst/>
                <a:highlight>
                  <a:srgbClr val="FFFF00"/>
                </a:highlight>
                <a:ea typeface="Times New Roman" panose="02020603050405020304" pitchFamily="18" charset="0"/>
                <a:cs typeface="Arial" panose="020B0604020202020204" pitchFamily="34" charset="0"/>
              </a:rPr>
              <a:t>To finish and submit Assignment 2:</a:t>
            </a:r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sz="2200" b="1" dirty="0"/>
              <a:t>Complete</a:t>
            </a:r>
            <a:r>
              <a:rPr lang="en-GB" sz="2200" dirty="0"/>
              <a:t> Assignment 2 tasks 1, 2 &amp; 3.</a:t>
            </a:r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sz="2200" b="1" dirty="0"/>
              <a:t>Create</a:t>
            </a:r>
            <a:r>
              <a:rPr lang="en-GB" sz="2200" dirty="0"/>
              <a:t> </a:t>
            </a:r>
            <a:r>
              <a:rPr lang="en-GB" sz="2200" b="1" dirty="0"/>
              <a:t>PowerPoint slides </a:t>
            </a:r>
            <a:r>
              <a:rPr lang="en-GB" sz="2200" dirty="0"/>
              <a:t>and include your task answers: </a:t>
            </a:r>
            <a:br>
              <a:rPr lang="en-GB" sz="2200" dirty="0"/>
            </a:br>
            <a:r>
              <a:rPr lang="en-GB" sz="2200" dirty="0"/>
              <a:t>1. Task 1: Self-reflection &amp; S</a:t>
            </a:r>
            <a:r>
              <a:rPr lang="en-GB" sz="2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elf-evaluation.</a:t>
            </a:r>
            <a:br>
              <a:rPr lang="en-GB" sz="2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2. Task 2: </a:t>
            </a:r>
            <a:r>
              <a:rPr lang="en-GB" sz="2200" dirty="0">
                <a:ea typeface="Times New Roman" panose="02020603050405020304" pitchFamily="18" charset="0"/>
                <a:cs typeface="Arial" panose="020B0604020202020204" pitchFamily="34" charset="0"/>
              </a:rPr>
              <a:t>a, b and c</a:t>
            </a:r>
            <a:r>
              <a:rPr lang="en-GB" sz="2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br>
              <a:rPr lang="en-GB" sz="2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3. Task 3: a Unit 4 topic summary. </a:t>
            </a:r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sz="2200" b="1" dirty="0"/>
              <a:t>Create presentation script </a:t>
            </a:r>
            <a:r>
              <a:rPr lang="en-GB" sz="2200" dirty="0"/>
              <a:t>(PowerPoint: View &gt; Notes).</a:t>
            </a:r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sz="2200" b="1" dirty="0"/>
              <a:t>Create and include Bullet points &amp; visuals </a:t>
            </a:r>
            <a:r>
              <a:rPr lang="en-GB" sz="2200" dirty="0"/>
              <a:t>in the slides</a:t>
            </a:r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sz="2200" b="1" dirty="0"/>
              <a:t>Voice over slides and Export video as an mp4 file.</a:t>
            </a:r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sz="22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Upload</a:t>
            </a:r>
            <a:r>
              <a:rPr lang="en-GB" sz="2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2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video</a:t>
            </a:r>
            <a:r>
              <a:rPr lang="en-GB" sz="2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to YouTube (</a:t>
            </a:r>
            <a:r>
              <a:rPr lang="en-GB" sz="22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*</a:t>
            </a:r>
            <a:r>
              <a:rPr lang="en-GB" sz="2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as </a:t>
            </a:r>
            <a:r>
              <a:rPr lang="en-GB" sz="22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unlisted</a:t>
            </a:r>
            <a:r>
              <a:rPr lang="en-GB" sz="2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).</a:t>
            </a:r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r>
              <a:rPr lang="en-GB" sz="2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Finish </a:t>
            </a:r>
            <a:r>
              <a:rPr lang="en-GB" sz="2200" b="1" dirty="0"/>
              <a:t>Word Submission document </a:t>
            </a:r>
            <a:r>
              <a:rPr lang="en-GB" sz="2200" dirty="0"/>
              <a:t>and submit it to the ‘</a:t>
            </a:r>
            <a:r>
              <a:rPr lang="en-US" sz="2200" b="1" dirty="0">
                <a:highlight>
                  <a:srgbClr val="FFFF00"/>
                </a:highlight>
              </a:rPr>
              <a:t>Turnitin Assignment 2 SUBMISSION LINK </a:t>
            </a:r>
            <a:r>
              <a:rPr lang="en-US" sz="2200" dirty="0"/>
              <a:t>– FINAL’ link by the submission date.</a:t>
            </a:r>
            <a:endParaRPr lang="en-GB" sz="2200" dirty="0"/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endParaRPr lang="en-GB" sz="20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514350" indent="-514350">
              <a:spcBef>
                <a:spcPts val="600"/>
              </a:spcBef>
              <a:buFont typeface="+mj-lt"/>
              <a:buAutoNum type="arabicPeriod"/>
            </a:pPr>
            <a:endParaRPr lang="en-GB" sz="2200" b="1" dirty="0"/>
          </a:p>
        </p:txBody>
      </p:sp>
      <p:pic>
        <p:nvPicPr>
          <p:cNvPr id="4" name="Graphic 3" descr="Presentation with media with solid fill">
            <a:extLst>
              <a:ext uri="{FF2B5EF4-FFF2-40B4-BE49-F238E27FC236}">
                <a16:creationId xmlns:a16="http://schemas.microsoft.com/office/drawing/2014/main" id="{32F8D78C-E2C7-77ED-C97B-66B809FB74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8563433" y="1463641"/>
            <a:ext cx="2796900" cy="2796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04070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5DE38-86A1-1252-8FFD-5C787E532C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Notice: Christmas break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BC9C48-4E93-BAB3-9CD2-561D183FB1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9568070" cy="3440926"/>
          </a:xfrm>
        </p:spPr>
        <p:txBody>
          <a:bodyPr>
            <a:normAutofit fontScale="92500" lnSpcReduction="20000"/>
          </a:bodyPr>
          <a:lstStyle/>
          <a:p>
            <a:r>
              <a:rPr lang="en-GB" sz="2800" b="1" dirty="0"/>
              <a:t>No Lecture-tutorials from: </a:t>
            </a:r>
            <a:r>
              <a:rPr lang="en-GB" sz="2800" dirty="0"/>
              <a:t>Monday 15</a:t>
            </a:r>
            <a:r>
              <a:rPr lang="en-GB" sz="2800" baseline="30000" dirty="0"/>
              <a:t>th</a:t>
            </a:r>
            <a:r>
              <a:rPr lang="en-GB" sz="2800" dirty="0"/>
              <a:t> Dec.</a:t>
            </a:r>
          </a:p>
          <a:p>
            <a:r>
              <a:rPr lang="en-GB" sz="2800" b="1" dirty="0"/>
              <a:t>Classes start back: </a:t>
            </a:r>
            <a:r>
              <a:rPr lang="en-GB" sz="2800" dirty="0"/>
              <a:t>Monday 5</a:t>
            </a:r>
            <a:r>
              <a:rPr lang="en-GB" sz="2800" baseline="30000" dirty="0"/>
              <a:t>th</a:t>
            </a:r>
            <a:r>
              <a:rPr lang="en-GB" sz="2800" dirty="0"/>
              <a:t> January 2026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b="1" dirty="0"/>
              <a:t>LDE: </a:t>
            </a:r>
            <a:r>
              <a:rPr lang="en-GB" dirty="0"/>
              <a:t>Assignment 2 support.</a:t>
            </a:r>
          </a:p>
          <a:p>
            <a:r>
              <a:rPr lang="en-US" sz="2800" b="1" dirty="0"/>
              <a:t>Assessment &amp; Exam Period: </a:t>
            </a:r>
            <a:r>
              <a:rPr lang="en-US" sz="2800" dirty="0"/>
              <a:t>12th January to 25th January 2026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No classes during the assessment period.</a:t>
            </a:r>
          </a:p>
          <a:p>
            <a:pPr marL="0" indent="0">
              <a:buNone/>
            </a:pPr>
            <a:r>
              <a:rPr lang="en-GB" sz="2800" b="1" dirty="0"/>
              <a:t>To view the University's key dates </a:t>
            </a:r>
            <a:r>
              <a:rPr lang="en-GB" sz="2800" dirty="0"/>
              <a:t>and calendar please click-here: </a:t>
            </a:r>
            <a:br>
              <a:rPr lang="en-GB" sz="2800" dirty="0"/>
            </a:br>
            <a:r>
              <a:rPr lang="en-US" sz="2800" dirty="0">
                <a:hlinkClick r:id="rId2"/>
              </a:rPr>
              <a:t>Key Dates 2025/2026 | University of Wales Trinity Saint David</a:t>
            </a:r>
            <a:endParaRPr lang="en-GB" sz="2800" dirty="0"/>
          </a:p>
        </p:txBody>
      </p:sp>
      <p:pic>
        <p:nvPicPr>
          <p:cNvPr id="5" name="Graphic 4" descr="Holiday tree outline">
            <a:extLst>
              <a:ext uri="{FF2B5EF4-FFF2-40B4-BE49-F238E27FC236}">
                <a16:creationId xmlns:a16="http://schemas.microsoft.com/office/drawing/2014/main" id="{FE38684A-56AD-F4BC-2D71-4DB0E9EABF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87947" y="0"/>
            <a:ext cx="1790943" cy="1790943"/>
          </a:xfrm>
          <a:prstGeom prst="rect">
            <a:avLst/>
          </a:prstGeom>
        </p:spPr>
      </p:pic>
      <p:pic>
        <p:nvPicPr>
          <p:cNvPr id="9" name="Graphic 8" descr="Holiday wreath with solid fill">
            <a:extLst>
              <a:ext uri="{FF2B5EF4-FFF2-40B4-BE49-F238E27FC236}">
                <a16:creationId xmlns:a16="http://schemas.microsoft.com/office/drawing/2014/main" id="{64DA7658-6A5E-4CD2-DAFA-CCF4BC20851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912756" y="1617265"/>
            <a:ext cx="1790943" cy="1790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20001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A103FA-80C3-7EA0-C2BE-8A9B3E495B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2E2C26-AA11-042C-FDB0-B8BAC9C463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61" y="355612"/>
            <a:ext cx="5646949" cy="114617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u="sng" kern="1200" dirty="0">
                <a:latin typeface="+mj-lt"/>
                <a:ea typeface="+mj-ea"/>
                <a:cs typeface="+mj-cs"/>
              </a:rPr>
              <a:t>Check-in &amp; Questions?</a:t>
            </a: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0FE0295-7124-6519-66B6-692E5AEB86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06227" y="1886006"/>
            <a:ext cx="2839867" cy="2839867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</p:spPr>
      </p:pic>
      <p:pic>
        <p:nvPicPr>
          <p:cNvPr id="13" name="Graphic 12" descr="Thumbs up sign with solid fill">
            <a:extLst>
              <a:ext uri="{FF2B5EF4-FFF2-40B4-BE49-F238E27FC236}">
                <a16:creationId xmlns:a16="http://schemas.microsoft.com/office/drawing/2014/main" id="{AC4CA100-F99F-18CA-E70E-C7A33468408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442883" y="864495"/>
            <a:ext cx="2043023" cy="2043023"/>
          </a:xfrm>
          <a:prstGeom prst="rect">
            <a:avLst/>
          </a:prstGeom>
        </p:spPr>
      </p:pic>
      <p:sp>
        <p:nvSpPr>
          <p:cNvPr id="4" name="TextBox 2">
            <a:extLst>
              <a:ext uri="{FF2B5EF4-FFF2-40B4-BE49-F238E27FC236}">
                <a16:creationId xmlns:a16="http://schemas.microsoft.com/office/drawing/2014/main" id="{D0943697-0700-B839-F866-33C6CDB86233}"/>
              </a:ext>
            </a:extLst>
          </p:cNvPr>
          <p:cNvSpPr txBox="1"/>
          <p:nvPr/>
        </p:nvSpPr>
        <p:spPr>
          <a:xfrm>
            <a:off x="628661" y="1613360"/>
            <a:ext cx="5965020" cy="385308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Any Qs?</a:t>
            </a:r>
          </a:p>
        </p:txBody>
      </p:sp>
    </p:spTree>
    <p:extLst>
      <p:ext uri="{BB962C8B-B14F-4D97-AF65-F5344CB8AC3E}">
        <p14:creationId xmlns:p14="http://schemas.microsoft.com/office/powerpoint/2010/main" val="5768124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081AC1-D9F1-1EC1-6A5F-1DB6BF2E3E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B13552-FF8E-E214-A91B-91AD2E41B1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308" y="467184"/>
            <a:ext cx="3618311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u="sng" kern="1200" dirty="0">
                <a:latin typeface="+mj-lt"/>
                <a:ea typeface="+mj-ea"/>
                <a:cs typeface="+mj-cs"/>
              </a:rPr>
              <a:t>Register</a:t>
            </a:r>
          </a:p>
        </p:txBody>
      </p:sp>
      <p:pic>
        <p:nvPicPr>
          <p:cNvPr id="11" name="Graphic 10" descr="List with solid fill">
            <a:extLst>
              <a:ext uri="{FF2B5EF4-FFF2-40B4-BE49-F238E27FC236}">
                <a16:creationId xmlns:a16="http://schemas.microsoft.com/office/drawing/2014/main" id="{6E16940F-A45D-A3EA-4D2D-2824A2F06F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80887" y="1040582"/>
            <a:ext cx="2728298" cy="2728298"/>
          </a:xfrm>
          <a:prstGeom prst="rect">
            <a:avLst/>
          </a:prstGeom>
        </p:spPr>
      </p:pic>
      <p:pic>
        <p:nvPicPr>
          <p:cNvPr id="13" name="Graphic 12" descr="Thumbs up sign with solid fill">
            <a:extLst>
              <a:ext uri="{FF2B5EF4-FFF2-40B4-BE49-F238E27FC236}">
                <a16:creationId xmlns:a16="http://schemas.microsoft.com/office/drawing/2014/main" id="{3732563E-7015-05B5-D039-2A32970A229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029041" y="2787158"/>
            <a:ext cx="1330413" cy="1330413"/>
          </a:xfrm>
          <a:prstGeom prst="rect">
            <a:avLst/>
          </a:prstGeom>
        </p:spPr>
      </p:pic>
      <p:sp>
        <p:nvSpPr>
          <p:cNvPr id="4" name="TextBox 2">
            <a:extLst>
              <a:ext uri="{FF2B5EF4-FFF2-40B4-BE49-F238E27FC236}">
                <a16:creationId xmlns:a16="http://schemas.microsoft.com/office/drawing/2014/main" id="{759888AB-DB0D-045D-1EF9-875D75D37539}"/>
              </a:ext>
            </a:extLst>
          </p:cNvPr>
          <p:cNvSpPr txBox="1"/>
          <p:nvPr/>
        </p:nvSpPr>
        <p:spPr>
          <a:xfrm>
            <a:off x="628661" y="1613360"/>
            <a:ext cx="5965020" cy="385308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Register reminder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Thanks to D.</a:t>
            </a:r>
          </a:p>
        </p:txBody>
      </p:sp>
    </p:spTree>
    <p:extLst>
      <p:ext uri="{BB962C8B-B14F-4D97-AF65-F5344CB8AC3E}">
        <p14:creationId xmlns:p14="http://schemas.microsoft.com/office/powerpoint/2010/main" val="7204884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:\Users\James Williams\AppData\Local\Microsoft\Windows\Temporary Internet Files\Content.IE5\73Z2SIFX\MC9001163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9277" y="1942099"/>
            <a:ext cx="3297862" cy="148327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3744526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heme1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1" id="{3C8FE4EA-8F2A-4043-B0AD-F87873529AAD}" vid="{34EEF614-ACE0-4DCE-8D22-6319A03D368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478</Words>
  <Application>Microsoft Office PowerPoint</Application>
  <PresentationFormat>Widescreen</PresentationFormat>
  <Paragraphs>52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Myriad Pro</vt:lpstr>
      <vt:lpstr>Aptos</vt:lpstr>
      <vt:lpstr>Arial</vt:lpstr>
      <vt:lpstr>Calibri</vt:lpstr>
      <vt:lpstr>Courier New</vt:lpstr>
      <vt:lpstr>Times New Roman</vt:lpstr>
      <vt:lpstr>UWTSD Theme1</vt:lpstr>
      <vt:lpstr>Log-in to MS-Teams</vt:lpstr>
      <vt:lpstr>PowerPoint Presentation</vt:lpstr>
      <vt:lpstr>Word Submission document</vt:lpstr>
      <vt:lpstr>Activity: Word Submission document</vt:lpstr>
      <vt:lpstr>Break time: 10/15mns</vt:lpstr>
      <vt:lpstr>Reminder: Similarity score</vt:lpstr>
      <vt:lpstr>Show: Examples</vt:lpstr>
      <vt:lpstr>Activity: Finish Assignment 2 checklist</vt:lpstr>
      <vt:lpstr>Notice: Christmas break</vt:lpstr>
      <vt:lpstr>Check-in &amp; Questions?</vt:lpstr>
      <vt:lpstr>Register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James Williams</dc:creator>
  <cp:lastModifiedBy>James Williams</cp:lastModifiedBy>
  <cp:revision>1</cp:revision>
  <dcterms:created xsi:type="dcterms:W3CDTF">2025-11-23T14:30:49Z</dcterms:created>
  <dcterms:modified xsi:type="dcterms:W3CDTF">2025-12-08T11:30:06Z</dcterms:modified>
</cp:coreProperties>
</file>