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slide+xml" PartName="/ppt/slides/slide31.xml"/>
  <Override ContentType="application/vnd.openxmlformats-officedocument.presentationml.slide+xml" PartName="/ppt/slides/slide32.xml"/>
  <Override ContentType="application/vnd.openxmlformats-officedocument.presentationml.slide+xml" PartName="/ppt/slides/slide33.xml"/>
  <Override ContentType="application/vnd.openxmlformats-officedocument.presentationml.slide+xml" PartName="/ppt/slides/slide34.xml"/>
  <Override ContentType="application/vnd.openxmlformats-officedocument.presentationml.slide+xml" PartName="/ppt/slides/slide35.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Lst>
  <p:sldSz cx="18288000" cy="10287000"/>
  <p:notesSz cx="6858000" cy="9144000"/>
  <p:embeddedFontLst>
    <p:embeddedFont>
      <p:font typeface="Berthold Block" charset="1" panose="02000506040000020004"/>
      <p:regular r:id="rId41"/>
    </p:embeddedFont>
    <p:embeddedFont>
      <p:font typeface="Montserrat" charset="1" panose="00000500000000000000"/>
      <p:regular r:id="rId42"/>
    </p:embeddedFont>
    <p:embeddedFont>
      <p:font typeface="Canva Sans" charset="1" panose="020B0503030501040103"/>
      <p:regular r:id="rId43"/>
    </p:embeddedFont>
    <p:embeddedFont>
      <p:font typeface="Montserrat Bold" charset="1" panose="00000800000000000000"/>
      <p:regular r:id="rId44"/>
    </p:embeddedFont>
    <p:embeddedFont>
      <p:font typeface="Canva Sans Bold" charset="1" panose="020B0803030501040103"/>
      <p:regular r:id="rId45"/>
    </p:embeddedFont>
    <p:embeddedFont>
      <p:font typeface="TAN Harmoni" charset="1" panose="00000000000000000000"/>
      <p:regular r:id="rId4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slides/slide31.xml" Type="http://schemas.openxmlformats.org/officeDocument/2006/relationships/slide"/><Relationship Id="rId37" Target="slides/slide32.xml" Type="http://schemas.openxmlformats.org/officeDocument/2006/relationships/slide"/><Relationship Id="rId38" Target="slides/slide33.xml" Type="http://schemas.openxmlformats.org/officeDocument/2006/relationships/slide"/><Relationship Id="rId39" Target="slides/slide34.xml" Type="http://schemas.openxmlformats.org/officeDocument/2006/relationships/slide"/><Relationship Id="rId4" Target="theme/theme1.xml" Type="http://schemas.openxmlformats.org/officeDocument/2006/relationships/theme"/><Relationship Id="rId40" Target="slides/slide35.xml" Type="http://schemas.openxmlformats.org/officeDocument/2006/relationships/slide"/><Relationship Id="rId41" Target="fonts/font41.fntdata" Type="http://schemas.openxmlformats.org/officeDocument/2006/relationships/font"/><Relationship Id="rId42" Target="fonts/font42.fntdata" Type="http://schemas.openxmlformats.org/officeDocument/2006/relationships/font"/><Relationship Id="rId43" Target="fonts/font43.fntdata" Type="http://schemas.openxmlformats.org/officeDocument/2006/relationships/font"/><Relationship Id="rId44" Target="fonts/font44.fntdata" Type="http://schemas.openxmlformats.org/officeDocument/2006/relationships/font"/><Relationship Id="rId45" Target="fonts/font45.fntdata" Type="http://schemas.openxmlformats.org/officeDocument/2006/relationships/font"/><Relationship Id="rId46" Target="fonts/font46.fntdata" Type="http://schemas.openxmlformats.org/officeDocument/2006/relationships/font"/><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jpeg" Type="http://schemas.openxmlformats.org/officeDocument/2006/relationships/image"/><Relationship Id="rId5" Target="../media/image4.jpe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png" Type="http://schemas.openxmlformats.org/officeDocument/2006/relationships/image"/><Relationship Id="rId11" Target="../media/image6.svg" Type="http://schemas.openxmlformats.org/officeDocument/2006/relationships/image"/><Relationship Id="rId2" Target="../media/image10.jpeg" Type="http://schemas.openxmlformats.org/officeDocument/2006/relationships/image"/><Relationship Id="rId3" Target="../media/image11.png" Type="http://schemas.openxmlformats.org/officeDocument/2006/relationships/image"/><Relationship Id="rId4" Target="../media/image12.svg" Type="http://schemas.openxmlformats.org/officeDocument/2006/relationships/image"/><Relationship Id="rId5" Target="../media/image13.png" Type="http://schemas.openxmlformats.org/officeDocument/2006/relationships/image"/><Relationship Id="rId6" Target="../media/image14.svg" Type="http://schemas.openxmlformats.org/officeDocument/2006/relationships/image"/><Relationship Id="rId7" Target="../media/image15.jpe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2.jpeg" Type="http://schemas.openxmlformats.org/officeDocument/2006/relationships/image"/><Relationship Id="rId11" Target="../media/image23.jpeg" Type="http://schemas.openxmlformats.org/officeDocument/2006/relationships/image"/><Relationship Id="rId2" Target="../media/image16.png" Type="http://schemas.openxmlformats.org/officeDocument/2006/relationships/image"/><Relationship Id="rId3" Target="../media/image17.sv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18.jpeg" Type="http://schemas.openxmlformats.org/officeDocument/2006/relationships/image"/><Relationship Id="rId7" Target="../media/image19.png" Type="http://schemas.openxmlformats.org/officeDocument/2006/relationships/image"/><Relationship Id="rId8" Target="../media/image20.svg" Type="http://schemas.openxmlformats.org/officeDocument/2006/relationships/image"/><Relationship Id="rId9" Target="../media/image21.jpe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6.png" Type="http://schemas.openxmlformats.org/officeDocument/2006/relationships/image"/><Relationship Id="rId2" Target="../media/image7.png" Type="http://schemas.openxmlformats.org/officeDocument/2006/relationships/image"/><Relationship Id="rId3" Target="../media/image8.svg" Type="http://schemas.openxmlformats.org/officeDocument/2006/relationships/image"/><Relationship Id="rId4" Target="../media/image1.png" Type="http://schemas.openxmlformats.org/officeDocument/2006/relationships/image"/><Relationship Id="rId5" Target="../media/image2.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24.png" Type="http://schemas.openxmlformats.org/officeDocument/2006/relationships/image"/><Relationship Id="rId9" Target="../media/image25.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7.png" Type="http://schemas.openxmlformats.org/officeDocument/2006/relationships/image"/><Relationship Id="rId3" Target="../media/image28.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5.svg" Type="http://schemas.openxmlformats.org/officeDocument/2006/relationships/image"/><Relationship Id="rId11" Target="../media/image36.png" Type="http://schemas.openxmlformats.org/officeDocument/2006/relationships/image"/><Relationship Id="rId12" Target="../media/image37.svg" Type="http://schemas.openxmlformats.org/officeDocument/2006/relationships/image"/><Relationship Id="rId13" Target="../media/image38.png" Type="http://schemas.openxmlformats.org/officeDocument/2006/relationships/image"/><Relationship Id="rId14" Target="../media/image39.svg" Type="http://schemas.openxmlformats.org/officeDocument/2006/relationships/image"/><Relationship Id="rId15" Target="../media/image40.png" Type="http://schemas.openxmlformats.org/officeDocument/2006/relationships/image"/><Relationship Id="rId16" Target="../media/image41.svg" Type="http://schemas.openxmlformats.org/officeDocument/2006/relationships/image"/><Relationship Id="rId17" Target="../media/image42.png" Type="http://schemas.openxmlformats.org/officeDocument/2006/relationships/image"/><Relationship Id="rId18" Target="../media/image43.svg" Type="http://schemas.openxmlformats.org/officeDocument/2006/relationships/image"/><Relationship Id="rId19" Target="../media/image44.png" Type="http://schemas.openxmlformats.org/officeDocument/2006/relationships/image"/><Relationship Id="rId2" Target="../media/image29.png" Type="http://schemas.openxmlformats.org/officeDocument/2006/relationships/image"/><Relationship Id="rId20" Target="../media/image45.svg" Type="http://schemas.openxmlformats.org/officeDocument/2006/relationships/image"/><Relationship Id="rId3" Target="../media/image30.svg" Type="http://schemas.openxmlformats.org/officeDocument/2006/relationships/image"/><Relationship Id="rId4" Target="../media/image31.jpeg" Type="http://schemas.openxmlformats.org/officeDocument/2006/relationships/image"/><Relationship Id="rId5" Target="../media/image32.png" Type="http://schemas.openxmlformats.org/officeDocument/2006/relationships/image"/><Relationship Id="rId6" Target="../media/image33.svg" Type="http://schemas.openxmlformats.org/officeDocument/2006/relationships/image"/><Relationship Id="rId7" Target="../media/image5.png" Type="http://schemas.openxmlformats.org/officeDocument/2006/relationships/image"/><Relationship Id="rId8" Target="../media/image6.svg" Type="http://schemas.openxmlformats.org/officeDocument/2006/relationships/image"/><Relationship Id="rId9" Target="../media/image34.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7.png" Type="http://schemas.openxmlformats.org/officeDocument/2006/relationships/image"/><Relationship Id="rId3" Target="../media/image28.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46.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47.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8.png" Type="http://schemas.openxmlformats.org/officeDocument/2006/relationships/image"/><Relationship Id="rId3" Target="../media/image49.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4.png" Type="http://schemas.openxmlformats.org/officeDocument/2006/relationships/image"/><Relationship Id="rId11" Target="../media/image55.png" Type="http://schemas.openxmlformats.org/officeDocument/2006/relationships/image"/><Relationship Id="rId12" Target="../media/image56.svg" Type="http://schemas.openxmlformats.org/officeDocument/2006/relationships/image"/><Relationship Id="rId2" Target="../media/image50.jpeg" Type="http://schemas.openxmlformats.org/officeDocument/2006/relationships/image"/><Relationship Id="rId3" Target="../media/image7.png" Type="http://schemas.openxmlformats.org/officeDocument/2006/relationships/image"/><Relationship Id="rId4" Target="../media/image8.svg" Type="http://schemas.openxmlformats.org/officeDocument/2006/relationships/image"/><Relationship Id="rId5" Target="../media/image5.png" Type="http://schemas.openxmlformats.org/officeDocument/2006/relationships/image"/><Relationship Id="rId6" Target="../media/image6.svg" Type="http://schemas.openxmlformats.org/officeDocument/2006/relationships/image"/><Relationship Id="rId7" Target="../media/image51.png" Type="http://schemas.openxmlformats.org/officeDocument/2006/relationships/image"/><Relationship Id="rId8" Target="../media/image52.png" Type="http://schemas.openxmlformats.org/officeDocument/2006/relationships/image"/><Relationship Id="rId9" Target="../media/image53.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7.png" Type="http://schemas.openxmlformats.org/officeDocument/2006/relationships/image"/><Relationship Id="rId3" Target="../media/image58.svg" Type="http://schemas.openxmlformats.org/officeDocument/2006/relationships/image"/><Relationship Id="rId4" Target="../media/image59.png" Type="http://schemas.openxmlformats.org/officeDocument/2006/relationships/image"/><Relationship Id="rId5" Target="../media/image60.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61.jpe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2.png" Type="http://schemas.openxmlformats.org/officeDocument/2006/relationships/image"/><Relationship Id="rId3" Target="../media/image63.png" Type="http://schemas.openxmlformats.org/officeDocument/2006/relationships/image"/><Relationship Id="rId4" Target="../media/image64.svg" Type="http://schemas.openxmlformats.org/officeDocument/2006/relationships/image"/><Relationship Id="rId5" Target="../media/image1.png" Type="http://schemas.openxmlformats.org/officeDocument/2006/relationships/image"/><Relationship Id="rId6" Target="../media/image2.sv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65.pn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66.jpe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 Id="rId3" Target="../media/image14.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67.jpeg" Type="http://schemas.openxmlformats.org/officeDocument/2006/relationships/image"/></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74.svg" Type="http://schemas.openxmlformats.org/officeDocument/2006/relationships/image"/><Relationship Id="rId2" Target="../media/image68.png" Type="http://schemas.openxmlformats.org/officeDocument/2006/relationships/image"/><Relationship Id="rId3" Target="../media/image69.svg" Type="http://schemas.openxmlformats.org/officeDocument/2006/relationships/image"/><Relationship Id="rId4" Target="../media/image70.png" Type="http://schemas.openxmlformats.org/officeDocument/2006/relationships/image"/><Relationship Id="rId5" Target="../media/image71.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2.png" Type="http://schemas.openxmlformats.org/officeDocument/2006/relationships/image"/><Relationship Id="rId9" Target="../media/image73.png" Type="http://schemas.openxmlformats.org/officeDocument/2006/relationships/image"/></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3.png" Type="http://schemas.openxmlformats.org/officeDocument/2006/relationships/image"/><Relationship Id="rId3" Target="../media/image64.sv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75.png" Type="http://schemas.openxmlformats.org/officeDocument/2006/relationships/image"/><Relationship Id="rId7" Target="../media/image76.jpeg" Type="http://schemas.openxmlformats.org/officeDocument/2006/relationships/image"/></Relationships>
</file>

<file path=ppt/slides/_rels/slide3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7.jpeg" Type="http://schemas.openxmlformats.org/officeDocument/2006/relationships/image"/><Relationship Id="rId3" Target="../media/image78.jpeg" Type="http://schemas.openxmlformats.org/officeDocument/2006/relationships/image"/></Relationships>
</file>

<file path=ppt/slides/_rels/slide3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svg" Type="http://schemas.openxmlformats.org/officeDocument/2006/relationships/image"/><Relationship Id="rId4" Target="../media/image79.png" Type="http://schemas.openxmlformats.org/officeDocument/2006/relationships/image"/><Relationship Id="rId5" Target="../media/image80.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33.xml.rels><?xml version="1.0" encoding="UTF-8" standalone="yes"?><Relationships xmlns="http://schemas.openxmlformats.org/package/2006/relationships"><Relationship Id="rId1" Target="../slideLayouts/slideLayout7.xml" Type="http://schemas.openxmlformats.org/officeDocument/2006/relationships/slideLayout"/><Relationship Id="rId2" Target="https://doi.org/10.1016/j.prosdent.2015.09.011" TargetMode="External" Type="http://schemas.openxmlformats.org/officeDocument/2006/relationships/hyperlink"/><Relationship Id="rId3" Target="https://doi.org/10.29309/tpmj/2024.31.09.8087" TargetMode="External" Type="http://schemas.openxmlformats.org/officeDocument/2006/relationships/hyperlink"/></Relationships>
</file>

<file path=ppt/slides/_rels/slide34.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nhsbsa.nhs.uk/statistical-collections/dental-england/dental-statistics-england-202324" TargetMode="External" Type="http://schemas.openxmlformats.org/officeDocument/2006/relationships/hyperlink"/><Relationship Id="rId3" Target="https://www.nhsbsa.nhs.uk/statistical-collections/dental-england/dental-statistics-england-202324" TargetMode="External" Type="http://schemas.openxmlformats.org/officeDocument/2006/relationships/hyperlink"/><Relationship Id="rId4" Target="https://dentistry.co.uk/2023/12/22/what-will-2024-bring-to-dental-technology/" TargetMode="External" Type="http://schemas.openxmlformats.org/officeDocument/2006/relationships/hyperlink"/></Relationships>
</file>

<file path=ppt/slides/_rels/slide35.xml.rels><?xml version="1.0" encoding="UTF-8" standalone="yes"?><Relationships xmlns="http://schemas.openxmlformats.org/package/2006/relationships"><Relationship Id="rId1" Target="../slideLayouts/slideLayout7.xml" Type="http://schemas.openxmlformats.org/officeDocument/2006/relationships/slideLayout"/><Relationship Id="rId2" Target="https://doi.org/10.30977/bul.2219-5548.2022.96.0.66" TargetMode="External" Type="http://schemas.openxmlformats.org/officeDocument/2006/relationships/hyperlink"/><Relationship Id="rId3" Target="https://doi.org/10.30977/bul.2219-5548.2022.96.0.66"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grpSp>
        <p:nvGrpSpPr>
          <p:cNvPr name="Group 2" id="2"/>
          <p:cNvGrpSpPr/>
          <p:nvPr/>
        </p:nvGrpSpPr>
        <p:grpSpPr>
          <a:xfrm rot="0">
            <a:off x="-4249" y="0"/>
            <a:ext cx="8280289" cy="10287000"/>
            <a:chOff x="0" y="0"/>
            <a:chExt cx="11040385" cy="13716000"/>
          </a:xfrm>
        </p:grpSpPr>
        <p:sp>
          <p:nvSpPr>
            <p:cNvPr name="Freeform 3" id="3"/>
            <p:cNvSpPr/>
            <p:nvPr/>
          </p:nvSpPr>
          <p:spPr>
            <a:xfrm flipH="false" flipV="false" rot="0">
              <a:off x="0" y="0"/>
              <a:ext cx="10412730" cy="13716000"/>
            </a:xfrm>
            <a:custGeom>
              <a:avLst/>
              <a:gdLst/>
              <a:ahLst/>
              <a:cxnLst/>
              <a:rect r="r" b="b" t="t" l="l"/>
              <a:pathLst>
                <a:path h="13716000" w="10412730">
                  <a:moveTo>
                    <a:pt x="0" y="0"/>
                  </a:moveTo>
                  <a:lnTo>
                    <a:pt x="10412730" y="0"/>
                  </a:lnTo>
                  <a:lnTo>
                    <a:pt x="1041273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4" id="4"/>
            <p:cNvGrpSpPr/>
            <p:nvPr/>
          </p:nvGrpSpPr>
          <p:grpSpPr>
            <a:xfrm rot="0">
              <a:off x="3144921" y="3902624"/>
              <a:ext cx="7895464" cy="9187449"/>
              <a:chOff x="0" y="0"/>
              <a:chExt cx="698500" cy="812800"/>
            </a:xfrm>
          </p:grpSpPr>
          <p:sp>
            <p:nvSpPr>
              <p:cNvPr name="Freeform 5" id="5"/>
              <p:cNvSpPr/>
              <p:nvPr/>
            </p:nvSpPr>
            <p:spPr>
              <a:xfrm flipH="false" flipV="false" rot="0">
                <a:off x="0" y="13335"/>
                <a:ext cx="698500" cy="786130"/>
              </a:xfrm>
              <a:custGeom>
                <a:avLst/>
                <a:gdLst/>
                <a:ahLst/>
                <a:cxnLst/>
                <a:rect r="r" b="b" t="t" l="l"/>
                <a:pathLst>
                  <a:path h="786130" w="698500">
                    <a:moveTo>
                      <a:pt x="391980" y="11526"/>
                    </a:moveTo>
                    <a:lnTo>
                      <a:pt x="655770" y="165004"/>
                    </a:lnTo>
                    <a:cubicBezTo>
                      <a:pt x="682225" y="180396"/>
                      <a:pt x="698500" y="208694"/>
                      <a:pt x="698500" y="239301"/>
                    </a:cubicBezTo>
                    <a:lnTo>
                      <a:pt x="698500" y="546829"/>
                    </a:lnTo>
                    <a:cubicBezTo>
                      <a:pt x="698500" y="577436"/>
                      <a:pt x="682225" y="605734"/>
                      <a:pt x="655770" y="621126"/>
                    </a:cubicBezTo>
                    <a:lnTo>
                      <a:pt x="391980" y="774604"/>
                    </a:lnTo>
                    <a:cubicBezTo>
                      <a:pt x="365566" y="789972"/>
                      <a:pt x="332934" y="789972"/>
                      <a:pt x="306520" y="774604"/>
                    </a:cubicBezTo>
                    <a:lnTo>
                      <a:pt x="42730" y="621126"/>
                    </a:lnTo>
                    <a:cubicBezTo>
                      <a:pt x="16275" y="605734"/>
                      <a:pt x="0" y="577436"/>
                      <a:pt x="0" y="546829"/>
                    </a:cubicBezTo>
                    <a:lnTo>
                      <a:pt x="0" y="239301"/>
                    </a:lnTo>
                    <a:cubicBezTo>
                      <a:pt x="0" y="208694"/>
                      <a:pt x="16275" y="180396"/>
                      <a:pt x="42730" y="165004"/>
                    </a:cubicBezTo>
                    <a:lnTo>
                      <a:pt x="306520" y="11526"/>
                    </a:lnTo>
                    <a:cubicBezTo>
                      <a:pt x="332934" y="-3842"/>
                      <a:pt x="365566" y="-3842"/>
                      <a:pt x="391980" y="11526"/>
                    </a:cubicBezTo>
                    <a:close/>
                  </a:path>
                </a:pathLst>
              </a:custGeom>
              <a:solidFill>
                <a:srgbClr val="FFB000"/>
              </a:solidFill>
              <a:ln w="123825" cap="rnd">
                <a:solidFill>
                  <a:srgbClr val="FEFEFE"/>
                </a:solidFill>
                <a:prstDash val="solid"/>
                <a:round/>
              </a:ln>
            </p:spPr>
          </p:sp>
          <p:sp>
            <p:nvSpPr>
              <p:cNvPr name="TextBox 6" id="6"/>
              <p:cNvSpPr txBox="true"/>
              <p:nvPr/>
            </p:nvSpPr>
            <p:spPr>
              <a:xfrm>
                <a:off x="0" y="101600"/>
                <a:ext cx="698500" cy="571500"/>
              </a:xfrm>
              <a:prstGeom prst="rect">
                <a:avLst/>
              </a:prstGeom>
            </p:spPr>
            <p:txBody>
              <a:bodyPr anchor="ctr" rtlCol="false" tIns="50800" lIns="50800" bIns="50800" rIns="50800"/>
              <a:lstStyle/>
              <a:p>
                <a:pPr algn="ctr">
                  <a:lnSpc>
                    <a:spcPts val="2659"/>
                  </a:lnSpc>
                  <a:spcBef>
                    <a:spcPct val="0"/>
                  </a:spcBef>
                </a:pPr>
              </a:p>
            </p:txBody>
          </p:sp>
        </p:grpSp>
        <p:grpSp>
          <p:nvGrpSpPr>
            <p:cNvPr name="Group 7" id="7"/>
            <p:cNvGrpSpPr/>
            <p:nvPr/>
          </p:nvGrpSpPr>
          <p:grpSpPr>
            <a:xfrm rot="0">
              <a:off x="3710456" y="4480266"/>
              <a:ext cx="6758240" cy="7864134"/>
              <a:chOff x="0" y="0"/>
              <a:chExt cx="698500" cy="812800"/>
            </a:xfrm>
          </p:grpSpPr>
          <p:sp>
            <p:nvSpPr>
              <p:cNvPr name="Freeform 8" id="8"/>
              <p:cNvSpPr/>
              <p:nvPr/>
            </p:nvSpPr>
            <p:spPr>
              <a:xfrm flipH="false" flipV="false" rot="0">
                <a:off x="0" y="15579"/>
                <a:ext cx="698500" cy="781642"/>
              </a:xfrm>
              <a:custGeom>
                <a:avLst/>
                <a:gdLst/>
                <a:ahLst/>
                <a:cxnLst/>
                <a:rect r="r" b="b" t="t" l="l"/>
                <a:pathLst>
                  <a:path h="781642" w="698500">
                    <a:moveTo>
                      <a:pt x="399170" y="13466"/>
                    </a:moveTo>
                    <a:lnTo>
                      <a:pt x="648580" y="158576"/>
                    </a:lnTo>
                    <a:cubicBezTo>
                      <a:pt x="679486" y="176559"/>
                      <a:pt x="698500" y="209619"/>
                      <a:pt x="698500" y="245376"/>
                    </a:cubicBezTo>
                    <a:lnTo>
                      <a:pt x="698500" y="536266"/>
                    </a:lnTo>
                    <a:cubicBezTo>
                      <a:pt x="698500" y="572023"/>
                      <a:pt x="679486" y="605083"/>
                      <a:pt x="648580" y="623066"/>
                    </a:cubicBezTo>
                    <a:lnTo>
                      <a:pt x="399170" y="768176"/>
                    </a:lnTo>
                    <a:cubicBezTo>
                      <a:pt x="368312" y="786131"/>
                      <a:pt x="330188" y="786131"/>
                      <a:pt x="299330" y="768176"/>
                    </a:cubicBezTo>
                    <a:lnTo>
                      <a:pt x="49920" y="623066"/>
                    </a:lnTo>
                    <a:cubicBezTo>
                      <a:pt x="19014" y="605083"/>
                      <a:pt x="0" y="572023"/>
                      <a:pt x="0" y="536266"/>
                    </a:cubicBezTo>
                    <a:lnTo>
                      <a:pt x="0" y="245376"/>
                    </a:lnTo>
                    <a:cubicBezTo>
                      <a:pt x="0" y="209619"/>
                      <a:pt x="19014" y="176559"/>
                      <a:pt x="49920" y="158576"/>
                    </a:cubicBezTo>
                    <a:lnTo>
                      <a:pt x="299330" y="13466"/>
                    </a:lnTo>
                    <a:cubicBezTo>
                      <a:pt x="330188" y="-4489"/>
                      <a:pt x="368312" y="-4489"/>
                      <a:pt x="399170" y="13466"/>
                    </a:cubicBezTo>
                    <a:close/>
                  </a:path>
                </a:pathLst>
              </a:custGeom>
              <a:blipFill>
                <a:blip r:embed="rId4"/>
                <a:stretch>
                  <a:fillRect l="-33979" t="0" r="-33979" b="0"/>
                </a:stretch>
              </a:blipFill>
            </p:spPr>
          </p:sp>
        </p:grpSp>
      </p:grpSp>
      <p:grpSp>
        <p:nvGrpSpPr>
          <p:cNvPr name="Group 9" id="9"/>
          <p:cNvGrpSpPr/>
          <p:nvPr/>
        </p:nvGrpSpPr>
        <p:grpSpPr>
          <a:xfrm rot="0">
            <a:off x="861458" y="660566"/>
            <a:ext cx="4817674" cy="5606020"/>
            <a:chOff x="0" y="0"/>
            <a:chExt cx="6423565" cy="7474694"/>
          </a:xfrm>
        </p:grpSpPr>
        <p:grpSp>
          <p:nvGrpSpPr>
            <p:cNvPr name="Group 10" id="10"/>
            <p:cNvGrpSpPr/>
            <p:nvPr/>
          </p:nvGrpSpPr>
          <p:grpSpPr>
            <a:xfrm rot="0">
              <a:off x="0" y="0"/>
              <a:ext cx="6423565" cy="7474694"/>
              <a:chOff x="0" y="0"/>
              <a:chExt cx="698500" cy="812800"/>
            </a:xfrm>
          </p:grpSpPr>
          <p:sp>
            <p:nvSpPr>
              <p:cNvPr name="Freeform 11" id="11"/>
              <p:cNvSpPr/>
              <p:nvPr/>
            </p:nvSpPr>
            <p:spPr>
              <a:xfrm flipH="false" flipV="false" rot="0">
                <a:off x="0" y="16391"/>
                <a:ext cx="698500" cy="780019"/>
              </a:xfrm>
              <a:custGeom>
                <a:avLst/>
                <a:gdLst/>
                <a:ahLst/>
                <a:cxnLst/>
                <a:rect r="r" b="b" t="t" l="l"/>
                <a:pathLst>
                  <a:path h="780019" w="698500">
                    <a:moveTo>
                      <a:pt x="401771" y="14167"/>
                    </a:moveTo>
                    <a:lnTo>
                      <a:pt x="645979" y="156251"/>
                    </a:lnTo>
                    <a:cubicBezTo>
                      <a:pt x="678496" y="175170"/>
                      <a:pt x="698500" y="209953"/>
                      <a:pt x="698500" y="247573"/>
                    </a:cubicBezTo>
                    <a:lnTo>
                      <a:pt x="698500" y="532445"/>
                    </a:lnTo>
                    <a:cubicBezTo>
                      <a:pt x="698500" y="570065"/>
                      <a:pt x="678496" y="604848"/>
                      <a:pt x="645979" y="623767"/>
                    </a:cubicBezTo>
                    <a:lnTo>
                      <a:pt x="401771" y="765851"/>
                    </a:lnTo>
                    <a:cubicBezTo>
                      <a:pt x="369305" y="784741"/>
                      <a:pt x="329195" y="784741"/>
                      <a:pt x="296729" y="765851"/>
                    </a:cubicBezTo>
                    <a:lnTo>
                      <a:pt x="52521" y="623767"/>
                    </a:lnTo>
                    <a:cubicBezTo>
                      <a:pt x="20004" y="604848"/>
                      <a:pt x="0" y="570065"/>
                      <a:pt x="0" y="532445"/>
                    </a:cubicBezTo>
                    <a:lnTo>
                      <a:pt x="0" y="247573"/>
                    </a:lnTo>
                    <a:cubicBezTo>
                      <a:pt x="0" y="209953"/>
                      <a:pt x="20004" y="175170"/>
                      <a:pt x="52521" y="156251"/>
                    </a:cubicBezTo>
                    <a:lnTo>
                      <a:pt x="296729" y="14167"/>
                    </a:lnTo>
                    <a:cubicBezTo>
                      <a:pt x="329195" y="-4723"/>
                      <a:pt x="369305" y="-4723"/>
                      <a:pt x="401771" y="14167"/>
                    </a:cubicBezTo>
                    <a:close/>
                  </a:path>
                </a:pathLst>
              </a:custGeom>
              <a:solidFill>
                <a:srgbClr val="FFB000"/>
              </a:solidFill>
              <a:ln w="123825" cap="rnd">
                <a:solidFill>
                  <a:srgbClr val="FEFEFE"/>
                </a:solidFill>
                <a:prstDash val="solid"/>
                <a:round/>
              </a:ln>
            </p:spPr>
          </p:sp>
          <p:sp>
            <p:nvSpPr>
              <p:cNvPr name="TextBox 12" id="12"/>
              <p:cNvSpPr txBox="true"/>
              <p:nvPr/>
            </p:nvSpPr>
            <p:spPr>
              <a:xfrm>
                <a:off x="0" y="101600"/>
                <a:ext cx="698500" cy="571500"/>
              </a:xfrm>
              <a:prstGeom prst="rect">
                <a:avLst/>
              </a:prstGeom>
            </p:spPr>
            <p:txBody>
              <a:bodyPr anchor="ctr" rtlCol="false" tIns="50800" lIns="50800" bIns="50800" rIns="50800"/>
              <a:lstStyle/>
              <a:p>
                <a:pPr algn="ctr">
                  <a:lnSpc>
                    <a:spcPts val="2659"/>
                  </a:lnSpc>
                  <a:spcBef>
                    <a:spcPct val="0"/>
                  </a:spcBef>
                </a:pPr>
              </a:p>
            </p:txBody>
          </p:sp>
        </p:grpSp>
        <p:grpSp>
          <p:nvGrpSpPr>
            <p:cNvPr name="Group 13" id="13"/>
            <p:cNvGrpSpPr/>
            <p:nvPr/>
          </p:nvGrpSpPr>
          <p:grpSpPr>
            <a:xfrm rot="0">
              <a:off x="562346" y="538309"/>
              <a:ext cx="5498346" cy="6398076"/>
              <a:chOff x="0" y="0"/>
              <a:chExt cx="698500" cy="812800"/>
            </a:xfrm>
          </p:grpSpPr>
          <p:sp>
            <p:nvSpPr>
              <p:cNvPr name="Freeform 14" id="14"/>
              <p:cNvSpPr/>
              <p:nvPr/>
            </p:nvSpPr>
            <p:spPr>
              <a:xfrm flipH="false" flipV="false" rot="0">
                <a:off x="0" y="19149"/>
                <a:ext cx="698500" cy="774503"/>
              </a:xfrm>
              <a:custGeom>
                <a:avLst/>
                <a:gdLst/>
                <a:ahLst/>
                <a:cxnLst/>
                <a:rect r="r" b="b" t="t" l="l"/>
                <a:pathLst>
                  <a:path h="774503" w="698500">
                    <a:moveTo>
                      <a:pt x="410609" y="16551"/>
                    </a:moveTo>
                    <a:lnTo>
                      <a:pt x="637141" y="148351"/>
                    </a:lnTo>
                    <a:cubicBezTo>
                      <a:pt x="675130" y="170454"/>
                      <a:pt x="698500" y="211089"/>
                      <a:pt x="698500" y="255040"/>
                    </a:cubicBezTo>
                    <a:lnTo>
                      <a:pt x="698500" y="519462"/>
                    </a:lnTo>
                    <a:cubicBezTo>
                      <a:pt x="698500" y="563413"/>
                      <a:pt x="675130" y="604048"/>
                      <a:pt x="637141" y="626151"/>
                    </a:cubicBezTo>
                    <a:lnTo>
                      <a:pt x="410609" y="757951"/>
                    </a:lnTo>
                    <a:cubicBezTo>
                      <a:pt x="372679" y="780019"/>
                      <a:pt x="325821" y="780019"/>
                      <a:pt x="287891" y="757951"/>
                    </a:cubicBezTo>
                    <a:lnTo>
                      <a:pt x="61359" y="626151"/>
                    </a:lnTo>
                    <a:cubicBezTo>
                      <a:pt x="23370" y="604048"/>
                      <a:pt x="0" y="563413"/>
                      <a:pt x="0" y="519462"/>
                    </a:cubicBezTo>
                    <a:lnTo>
                      <a:pt x="0" y="255040"/>
                    </a:lnTo>
                    <a:cubicBezTo>
                      <a:pt x="0" y="211089"/>
                      <a:pt x="23370" y="170454"/>
                      <a:pt x="61359" y="148351"/>
                    </a:cubicBezTo>
                    <a:lnTo>
                      <a:pt x="287891" y="16551"/>
                    </a:lnTo>
                    <a:cubicBezTo>
                      <a:pt x="325821" y="-5517"/>
                      <a:pt x="372679" y="-5517"/>
                      <a:pt x="410609" y="16551"/>
                    </a:cubicBezTo>
                    <a:close/>
                  </a:path>
                </a:pathLst>
              </a:custGeom>
              <a:blipFill>
                <a:blip r:embed="rId5"/>
                <a:stretch>
                  <a:fillRect l="-33085" t="0" r="-33085" b="0"/>
                </a:stretch>
              </a:blipFill>
            </p:spPr>
          </p:sp>
        </p:grpSp>
      </p:grpSp>
      <p:sp>
        <p:nvSpPr>
          <p:cNvPr name="Freeform 15" id="15"/>
          <p:cNvSpPr/>
          <p:nvPr/>
        </p:nvSpPr>
        <p:spPr>
          <a:xfrm flipH="false" flipV="false" rot="0">
            <a:off x="6650682" y="1684397"/>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6" id="16"/>
          <p:cNvSpPr/>
          <p:nvPr/>
        </p:nvSpPr>
        <p:spPr>
          <a:xfrm flipH="false" flipV="false" rot="0">
            <a:off x="16148449" y="8510529"/>
            <a:ext cx="869696" cy="194594"/>
          </a:xfrm>
          <a:custGeom>
            <a:avLst/>
            <a:gdLst/>
            <a:ahLst/>
            <a:cxnLst/>
            <a:rect r="r" b="b" t="t" l="l"/>
            <a:pathLst>
              <a:path h="194594" w="869696">
                <a:moveTo>
                  <a:pt x="0" y="0"/>
                </a:moveTo>
                <a:lnTo>
                  <a:pt x="869696" y="0"/>
                </a:lnTo>
                <a:lnTo>
                  <a:pt x="869696" y="194594"/>
                </a:lnTo>
                <a:lnTo>
                  <a:pt x="0" y="19459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7" id="17"/>
          <p:cNvSpPr/>
          <p:nvPr/>
        </p:nvSpPr>
        <p:spPr>
          <a:xfrm flipH="false" flipV="false" rot="0">
            <a:off x="6650682" y="1972161"/>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8" id="18"/>
          <p:cNvSpPr/>
          <p:nvPr/>
        </p:nvSpPr>
        <p:spPr>
          <a:xfrm flipH="false" flipV="false" rot="0">
            <a:off x="16148449" y="8798293"/>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9" id="19"/>
          <p:cNvSpPr/>
          <p:nvPr/>
        </p:nvSpPr>
        <p:spPr>
          <a:xfrm flipH="false" flipV="false" rot="0">
            <a:off x="16050803" y="69384"/>
            <a:ext cx="2237197" cy="2097372"/>
          </a:xfrm>
          <a:custGeom>
            <a:avLst/>
            <a:gdLst/>
            <a:ahLst/>
            <a:cxnLst/>
            <a:rect r="r" b="b" t="t" l="l"/>
            <a:pathLst>
              <a:path h="2097372" w="2237197">
                <a:moveTo>
                  <a:pt x="0" y="0"/>
                </a:moveTo>
                <a:lnTo>
                  <a:pt x="2237197" y="0"/>
                </a:lnTo>
                <a:lnTo>
                  <a:pt x="2237197" y="2097372"/>
                </a:lnTo>
                <a:lnTo>
                  <a:pt x="0" y="2097372"/>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20" id="20"/>
          <p:cNvSpPr/>
          <p:nvPr/>
        </p:nvSpPr>
        <p:spPr>
          <a:xfrm flipH="false" flipV="false" rot="0">
            <a:off x="8495115" y="1435069"/>
            <a:ext cx="868824" cy="1086030"/>
          </a:xfrm>
          <a:custGeom>
            <a:avLst/>
            <a:gdLst/>
            <a:ahLst/>
            <a:cxnLst/>
            <a:rect r="r" b="b" t="t" l="l"/>
            <a:pathLst>
              <a:path h="1086030" w="868824">
                <a:moveTo>
                  <a:pt x="0" y="0"/>
                </a:moveTo>
                <a:lnTo>
                  <a:pt x="868824" y="0"/>
                </a:lnTo>
                <a:lnTo>
                  <a:pt x="868824" y="1086030"/>
                </a:lnTo>
                <a:lnTo>
                  <a:pt x="0" y="1086030"/>
                </a:lnTo>
                <a:lnTo>
                  <a:pt x="0" y="0"/>
                </a:lnTo>
                <a:close/>
              </a:path>
            </a:pathLst>
          </a:custGeom>
          <a:blipFill>
            <a:blip r:embed="rId10"/>
            <a:stretch>
              <a:fillRect l="0" t="0" r="0" b="0"/>
            </a:stretch>
          </a:blipFill>
        </p:spPr>
      </p:sp>
      <p:sp>
        <p:nvSpPr>
          <p:cNvPr name="TextBox 21" id="21"/>
          <p:cNvSpPr txBox="true"/>
          <p:nvPr/>
        </p:nvSpPr>
        <p:spPr>
          <a:xfrm rot="0">
            <a:off x="8856427" y="3206401"/>
            <a:ext cx="7917532" cy="2249224"/>
          </a:xfrm>
          <a:prstGeom prst="rect">
            <a:avLst/>
          </a:prstGeom>
        </p:spPr>
        <p:txBody>
          <a:bodyPr anchor="t" rtlCol="false" tIns="0" lIns="0" bIns="0" rIns="0">
            <a:spAutoFit/>
          </a:bodyPr>
          <a:lstStyle/>
          <a:p>
            <a:pPr algn="l">
              <a:lnSpc>
                <a:spcPts val="18302"/>
              </a:lnSpc>
              <a:spcBef>
                <a:spcPct val="0"/>
              </a:spcBef>
            </a:pPr>
            <a:r>
              <a:rPr lang="en-US" sz="13072">
                <a:solidFill>
                  <a:srgbClr val="FEFEFE"/>
                </a:solidFill>
                <a:latin typeface="Berthold Block"/>
                <a:ea typeface="Berthold Block"/>
                <a:cs typeface="Berthold Block"/>
                <a:sym typeface="Berthold Block"/>
              </a:rPr>
              <a:t>DENTRALINK</a:t>
            </a:r>
          </a:p>
        </p:txBody>
      </p:sp>
      <p:sp>
        <p:nvSpPr>
          <p:cNvPr name="TextBox 22" id="22"/>
          <p:cNvSpPr txBox="true"/>
          <p:nvPr/>
        </p:nvSpPr>
        <p:spPr>
          <a:xfrm rot="0">
            <a:off x="9583014" y="971550"/>
            <a:ext cx="3426557" cy="2647085"/>
          </a:xfrm>
          <a:prstGeom prst="rect">
            <a:avLst/>
          </a:prstGeom>
        </p:spPr>
        <p:txBody>
          <a:bodyPr anchor="t" rtlCol="false" tIns="0" lIns="0" bIns="0" rIns="0">
            <a:spAutoFit/>
          </a:bodyPr>
          <a:lstStyle/>
          <a:p>
            <a:pPr algn="l">
              <a:lnSpc>
                <a:spcPts val="4247"/>
              </a:lnSpc>
            </a:pPr>
            <a:r>
              <a:rPr lang="en-US" sz="3034">
                <a:solidFill>
                  <a:srgbClr val="FEFEFE"/>
                </a:solidFill>
                <a:latin typeface="Montserrat"/>
                <a:ea typeface="Montserrat"/>
                <a:cs typeface="Montserrat"/>
                <a:sym typeface="Montserrat"/>
              </a:rPr>
              <a:t>University of Wales</a:t>
            </a:r>
          </a:p>
          <a:p>
            <a:pPr algn="l">
              <a:lnSpc>
                <a:spcPts val="4247"/>
              </a:lnSpc>
            </a:pPr>
            <a:r>
              <a:rPr lang="en-US" sz="3034">
                <a:solidFill>
                  <a:srgbClr val="FEFEFE"/>
                </a:solidFill>
                <a:latin typeface="Montserrat"/>
                <a:ea typeface="Montserrat"/>
                <a:cs typeface="Montserrat"/>
                <a:sym typeface="Montserrat"/>
              </a:rPr>
              <a:t>Trinity Saint David</a:t>
            </a:r>
          </a:p>
          <a:p>
            <a:pPr algn="l">
              <a:lnSpc>
                <a:spcPts val="4247"/>
              </a:lnSpc>
              <a:spcBef>
                <a:spcPct val="0"/>
              </a:spcBef>
            </a:pPr>
          </a:p>
        </p:txBody>
      </p:sp>
      <p:sp>
        <p:nvSpPr>
          <p:cNvPr name="TextBox 23" id="23"/>
          <p:cNvSpPr txBox="true"/>
          <p:nvPr/>
        </p:nvSpPr>
        <p:spPr>
          <a:xfrm rot="0">
            <a:off x="9583014" y="6834994"/>
            <a:ext cx="8161718" cy="1580285"/>
          </a:xfrm>
          <a:prstGeom prst="rect">
            <a:avLst/>
          </a:prstGeom>
        </p:spPr>
        <p:txBody>
          <a:bodyPr anchor="t" rtlCol="false" tIns="0" lIns="0" bIns="0" rIns="0">
            <a:spAutoFit/>
          </a:bodyPr>
          <a:lstStyle/>
          <a:p>
            <a:pPr algn="l">
              <a:lnSpc>
                <a:spcPts val="4247"/>
              </a:lnSpc>
              <a:spcBef>
                <a:spcPct val="0"/>
              </a:spcBef>
            </a:pPr>
            <a:r>
              <a:rPr lang="en-US" sz="3034">
                <a:solidFill>
                  <a:srgbClr val="FEFEFE"/>
                </a:solidFill>
                <a:latin typeface="Montserrat"/>
                <a:ea typeface="Montserrat"/>
                <a:cs typeface="Montserrat"/>
                <a:sym typeface="Montserrat"/>
              </a:rPr>
              <a:t>P</a:t>
            </a:r>
            <a:r>
              <a:rPr lang="en-US" sz="3034">
                <a:solidFill>
                  <a:srgbClr val="FEFEFE"/>
                </a:solidFill>
                <a:latin typeface="Montserrat"/>
                <a:ea typeface="Montserrat"/>
                <a:cs typeface="Montserrat"/>
                <a:sym typeface="Montserrat"/>
              </a:rPr>
              <a:t>resenter: Vera Karakoleva</a:t>
            </a:r>
          </a:p>
          <a:p>
            <a:pPr algn="l">
              <a:lnSpc>
                <a:spcPts val="4247"/>
              </a:lnSpc>
              <a:spcBef>
                <a:spcPct val="0"/>
              </a:spcBef>
            </a:pPr>
            <a:r>
              <a:rPr lang="en-US" sz="3034">
                <a:solidFill>
                  <a:srgbClr val="FEFEFE"/>
                </a:solidFill>
                <a:latin typeface="Montserrat"/>
                <a:ea typeface="Montserrat"/>
                <a:cs typeface="Montserrat"/>
                <a:sym typeface="Montserrat"/>
              </a:rPr>
              <a:t>ID: 2232348</a:t>
            </a:r>
          </a:p>
          <a:p>
            <a:pPr algn="l">
              <a:lnSpc>
                <a:spcPts val="4247"/>
              </a:lnSpc>
              <a:spcBef>
                <a:spcPct val="0"/>
              </a:spcBef>
            </a:pPr>
          </a:p>
        </p:txBody>
      </p:sp>
      <p:sp>
        <p:nvSpPr>
          <p:cNvPr name="TextBox 24" id="24"/>
          <p:cNvSpPr txBox="true"/>
          <p:nvPr/>
        </p:nvSpPr>
        <p:spPr>
          <a:xfrm rot="0">
            <a:off x="9583014" y="5191797"/>
            <a:ext cx="5267920" cy="1180465"/>
          </a:xfrm>
          <a:prstGeom prst="rect">
            <a:avLst/>
          </a:prstGeom>
        </p:spPr>
        <p:txBody>
          <a:bodyPr anchor="t" rtlCol="false" tIns="0" lIns="0" bIns="0" rIns="0">
            <a:spAutoFit/>
          </a:bodyPr>
          <a:lstStyle/>
          <a:p>
            <a:pPr algn="ctr">
              <a:lnSpc>
                <a:spcPts val="4759"/>
              </a:lnSpc>
            </a:pPr>
            <a:r>
              <a:rPr lang="en-US" sz="3399">
                <a:solidFill>
                  <a:srgbClr val="FEFEFE"/>
                </a:solidFill>
                <a:latin typeface="Canva Sans"/>
                <a:ea typeface="Canva Sans"/>
                <a:cs typeface="Canva Sans"/>
                <a:sym typeface="Canva Sans"/>
              </a:rPr>
              <a:t>Interim</a:t>
            </a:r>
            <a:r>
              <a:rPr lang="en-US" sz="3399">
                <a:solidFill>
                  <a:srgbClr val="FEFEFE"/>
                </a:solidFill>
                <a:latin typeface="Canva Sans"/>
                <a:ea typeface="Canva Sans"/>
                <a:cs typeface="Canva Sans"/>
                <a:sym typeface="Canva Sans"/>
              </a:rPr>
              <a:t> Viva Presentation</a:t>
            </a:r>
          </a:p>
          <a:p>
            <a:pPr algn="ctr">
              <a:lnSpc>
                <a:spcPts val="4759"/>
              </a:lnSpc>
            </a:pP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4907180" y="627923"/>
            <a:ext cx="12352120" cy="9351075"/>
          </a:xfrm>
          <a:custGeom>
            <a:avLst/>
            <a:gdLst/>
            <a:ahLst/>
            <a:cxnLst/>
            <a:rect r="r" b="b" t="t" l="l"/>
            <a:pathLst>
              <a:path h="9351075" w="12352120">
                <a:moveTo>
                  <a:pt x="0" y="0"/>
                </a:moveTo>
                <a:lnTo>
                  <a:pt x="12352120" y="0"/>
                </a:lnTo>
                <a:lnTo>
                  <a:pt x="12352120" y="9351075"/>
                </a:lnTo>
                <a:lnTo>
                  <a:pt x="0" y="9351075"/>
                </a:lnTo>
                <a:lnTo>
                  <a:pt x="0" y="0"/>
                </a:lnTo>
                <a:close/>
              </a:path>
            </a:pathLst>
          </a:custGeom>
          <a:blipFill>
            <a:blip r:embed="rId2">
              <a:alphaModFix amt="43000"/>
            </a:blip>
            <a:stretch>
              <a:fillRect l="-6813" t="0" r="-6813" b="0"/>
            </a:stretch>
          </a:blipFill>
        </p:spPr>
      </p:sp>
      <p:sp>
        <p:nvSpPr>
          <p:cNvPr name="Freeform 3" id="3"/>
          <p:cNvSpPr/>
          <p:nvPr/>
        </p:nvSpPr>
        <p:spPr>
          <a:xfrm flipH="true" flipV="false" rot="-10800000">
            <a:off x="0" y="1584843"/>
            <a:ext cx="5069006" cy="8702157"/>
          </a:xfrm>
          <a:custGeom>
            <a:avLst/>
            <a:gdLst/>
            <a:ahLst/>
            <a:cxnLst/>
            <a:rect r="r" b="b" t="t" l="l"/>
            <a:pathLst>
              <a:path h="8702157" w="5069006">
                <a:moveTo>
                  <a:pt x="5069006" y="0"/>
                </a:moveTo>
                <a:lnTo>
                  <a:pt x="0" y="0"/>
                </a:lnTo>
                <a:lnTo>
                  <a:pt x="0" y="8702157"/>
                </a:lnTo>
                <a:lnTo>
                  <a:pt x="5069006" y="8702157"/>
                </a:lnTo>
                <a:lnTo>
                  <a:pt x="5069006"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4" id="4"/>
          <p:cNvSpPr txBox="true"/>
          <p:nvPr/>
        </p:nvSpPr>
        <p:spPr>
          <a:xfrm rot="0">
            <a:off x="8692822" y="757314"/>
            <a:ext cx="6945540" cy="1670414"/>
          </a:xfrm>
          <a:prstGeom prst="rect">
            <a:avLst/>
          </a:prstGeom>
        </p:spPr>
        <p:txBody>
          <a:bodyPr anchor="t" rtlCol="false" tIns="0" lIns="0" bIns="0" rIns="0">
            <a:spAutoFit/>
          </a:bodyPr>
          <a:lstStyle/>
          <a:p>
            <a:pPr algn="l">
              <a:lnSpc>
                <a:spcPts val="13664"/>
              </a:lnSpc>
              <a:spcBef>
                <a:spcPct val="0"/>
              </a:spcBef>
            </a:pPr>
            <a:r>
              <a:rPr lang="en-US" sz="9760">
                <a:solidFill>
                  <a:srgbClr val="FEFEFE"/>
                </a:solidFill>
                <a:latin typeface="Berthold Block"/>
                <a:ea typeface="Berthold Block"/>
                <a:cs typeface="Berthold Block"/>
                <a:sym typeface="Berthold Block"/>
              </a:rPr>
              <a:t>CONTENT</a:t>
            </a:r>
          </a:p>
        </p:txBody>
      </p:sp>
      <p:sp>
        <p:nvSpPr>
          <p:cNvPr name="Freeform 5" id="5"/>
          <p:cNvSpPr/>
          <p:nvPr/>
        </p:nvSpPr>
        <p:spPr>
          <a:xfrm flipH="false" flipV="false" rot="0">
            <a:off x="405696" y="201829"/>
            <a:ext cx="4020814" cy="3543342"/>
          </a:xfrm>
          <a:custGeom>
            <a:avLst/>
            <a:gdLst/>
            <a:ahLst/>
            <a:cxnLst/>
            <a:rect r="r" b="b" t="t" l="l"/>
            <a:pathLst>
              <a:path h="3543342" w="4020814">
                <a:moveTo>
                  <a:pt x="0" y="0"/>
                </a:moveTo>
                <a:lnTo>
                  <a:pt x="4020813" y="0"/>
                </a:lnTo>
                <a:lnTo>
                  <a:pt x="4020813" y="3543342"/>
                </a:lnTo>
                <a:lnTo>
                  <a:pt x="0" y="3543342"/>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6" id="6"/>
          <p:cNvGrpSpPr/>
          <p:nvPr/>
        </p:nvGrpSpPr>
        <p:grpSpPr>
          <a:xfrm rot="0">
            <a:off x="594875" y="1433536"/>
            <a:ext cx="5921598" cy="6890587"/>
            <a:chOff x="0" y="0"/>
            <a:chExt cx="7895464" cy="9187449"/>
          </a:xfrm>
        </p:grpSpPr>
        <p:grpSp>
          <p:nvGrpSpPr>
            <p:cNvPr name="Group 7" id="7"/>
            <p:cNvGrpSpPr/>
            <p:nvPr/>
          </p:nvGrpSpPr>
          <p:grpSpPr>
            <a:xfrm rot="0">
              <a:off x="0" y="0"/>
              <a:ext cx="7895464" cy="9187449"/>
              <a:chOff x="0" y="0"/>
              <a:chExt cx="698500" cy="812800"/>
            </a:xfrm>
          </p:grpSpPr>
          <p:sp>
            <p:nvSpPr>
              <p:cNvPr name="Freeform 8" id="8"/>
              <p:cNvSpPr/>
              <p:nvPr/>
            </p:nvSpPr>
            <p:spPr>
              <a:xfrm flipH="false" flipV="false" rot="0">
                <a:off x="0" y="13335"/>
                <a:ext cx="698500" cy="786130"/>
              </a:xfrm>
              <a:custGeom>
                <a:avLst/>
                <a:gdLst/>
                <a:ahLst/>
                <a:cxnLst/>
                <a:rect r="r" b="b" t="t" l="l"/>
                <a:pathLst>
                  <a:path h="786130" w="698500">
                    <a:moveTo>
                      <a:pt x="391980" y="11526"/>
                    </a:moveTo>
                    <a:lnTo>
                      <a:pt x="655770" y="165004"/>
                    </a:lnTo>
                    <a:cubicBezTo>
                      <a:pt x="682225" y="180396"/>
                      <a:pt x="698500" y="208694"/>
                      <a:pt x="698500" y="239301"/>
                    </a:cubicBezTo>
                    <a:lnTo>
                      <a:pt x="698500" y="546829"/>
                    </a:lnTo>
                    <a:cubicBezTo>
                      <a:pt x="698500" y="577436"/>
                      <a:pt x="682225" y="605734"/>
                      <a:pt x="655770" y="621126"/>
                    </a:cubicBezTo>
                    <a:lnTo>
                      <a:pt x="391980" y="774604"/>
                    </a:lnTo>
                    <a:cubicBezTo>
                      <a:pt x="365566" y="789972"/>
                      <a:pt x="332934" y="789972"/>
                      <a:pt x="306520" y="774604"/>
                    </a:cubicBezTo>
                    <a:lnTo>
                      <a:pt x="42730" y="621126"/>
                    </a:lnTo>
                    <a:cubicBezTo>
                      <a:pt x="16275" y="605734"/>
                      <a:pt x="0" y="577436"/>
                      <a:pt x="0" y="546829"/>
                    </a:cubicBezTo>
                    <a:lnTo>
                      <a:pt x="0" y="239301"/>
                    </a:lnTo>
                    <a:cubicBezTo>
                      <a:pt x="0" y="208694"/>
                      <a:pt x="16275" y="180396"/>
                      <a:pt x="42730" y="165004"/>
                    </a:cubicBezTo>
                    <a:lnTo>
                      <a:pt x="306520" y="11526"/>
                    </a:lnTo>
                    <a:cubicBezTo>
                      <a:pt x="332934" y="-3842"/>
                      <a:pt x="365566" y="-3842"/>
                      <a:pt x="391980" y="11526"/>
                    </a:cubicBezTo>
                    <a:close/>
                  </a:path>
                </a:pathLst>
              </a:custGeom>
              <a:solidFill>
                <a:srgbClr val="FFB000"/>
              </a:solidFill>
              <a:ln w="123825" cap="rnd">
                <a:solidFill>
                  <a:srgbClr val="FEFEFE"/>
                </a:solidFill>
                <a:prstDash val="solid"/>
                <a:round/>
              </a:ln>
            </p:spPr>
          </p:sp>
          <p:sp>
            <p:nvSpPr>
              <p:cNvPr name="TextBox 9" id="9"/>
              <p:cNvSpPr txBox="true"/>
              <p:nvPr/>
            </p:nvSpPr>
            <p:spPr>
              <a:xfrm>
                <a:off x="0" y="101600"/>
                <a:ext cx="698500" cy="571500"/>
              </a:xfrm>
              <a:prstGeom prst="rect">
                <a:avLst/>
              </a:prstGeom>
            </p:spPr>
            <p:txBody>
              <a:bodyPr anchor="ctr" rtlCol="false" tIns="50800" lIns="50800" bIns="50800" rIns="50800"/>
              <a:lstStyle/>
              <a:p>
                <a:pPr algn="ctr">
                  <a:lnSpc>
                    <a:spcPts val="2659"/>
                  </a:lnSpc>
                  <a:spcBef>
                    <a:spcPct val="0"/>
                  </a:spcBef>
                </a:pPr>
              </a:p>
            </p:txBody>
          </p:sp>
        </p:grpSp>
        <p:grpSp>
          <p:nvGrpSpPr>
            <p:cNvPr name="Group 10" id="10"/>
            <p:cNvGrpSpPr/>
            <p:nvPr/>
          </p:nvGrpSpPr>
          <p:grpSpPr>
            <a:xfrm rot="0">
              <a:off x="625270" y="644261"/>
              <a:ext cx="6758240" cy="7864134"/>
              <a:chOff x="0" y="0"/>
              <a:chExt cx="698500" cy="812800"/>
            </a:xfrm>
          </p:grpSpPr>
          <p:sp>
            <p:nvSpPr>
              <p:cNvPr name="Freeform 11" id="11"/>
              <p:cNvSpPr/>
              <p:nvPr/>
            </p:nvSpPr>
            <p:spPr>
              <a:xfrm flipH="true" flipV="false" rot="0">
                <a:off x="0" y="15579"/>
                <a:ext cx="698500" cy="781642"/>
              </a:xfrm>
              <a:custGeom>
                <a:avLst/>
                <a:gdLst/>
                <a:ahLst/>
                <a:cxnLst/>
                <a:rect r="r" b="b" t="t" l="l"/>
                <a:pathLst>
                  <a:path h="781642" w="698500">
                    <a:moveTo>
                      <a:pt x="299330" y="13466"/>
                    </a:moveTo>
                    <a:lnTo>
                      <a:pt x="49920" y="158576"/>
                    </a:lnTo>
                    <a:cubicBezTo>
                      <a:pt x="19014" y="176559"/>
                      <a:pt x="0" y="209619"/>
                      <a:pt x="0" y="245376"/>
                    </a:cubicBezTo>
                    <a:lnTo>
                      <a:pt x="0" y="536266"/>
                    </a:lnTo>
                    <a:cubicBezTo>
                      <a:pt x="0" y="572023"/>
                      <a:pt x="19014" y="605083"/>
                      <a:pt x="49920" y="623066"/>
                    </a:cubicBezTo>
                    <a:lnTo>
                      <a:pt x="299330" y="768176"/>
                    </a:lnTo>
                    <a:cubicBezTo>
                      <a:pt x="330188" y="786131"/>
                      <a:pt x="368312" y="786131"/>
                      <a:pt x="399170" y="768176"/>
                    </a:cubicBezTo>
                    <a:lnTo>
                      <a:pt x="648580" y="623066"/>
                    </a:lnTo>
                    <a:cubicBezTo>
                      <a:pt x="679486" y="605083"/>
                      <a:pt x="698500" y="572023"/>
                      <a:pt x="698500" y="536266"/>
                    </a:cubicBezTo>
                    <a:lnTo>
                      <a:pt x="698500" y="245376"/>
                    </a:lnTo>
                    <a:cubicBezTo>
                      <a:pt x="698500" y="209619"/>
                      <a:pt x="679486" y="176559"/>
                      <a:pt x="648580" y="158576"/>
                    </a:cubicBezTo>
                    <a:lnTo>
                      <a:pt x="399170" y="13466"/>
                    </a:lnTo>
                    <a:cubicBezTo>
                      <a:pt x="368312" y="-4489"/>
                      <a:pt x="330188" y="-4489"/>
                      <a:pt x="299330" y="13466"/>
                    </a:cubicBezTo>
                    <a:close/>
                  </a:path>
                </a:pathLst>
              </a:custGeom>
              <a:blipFill>
                <a:blip r:embed="rId7"/>
                <a:stretch>
                  <a:fillRect l="-71233" t="-1993" r="-36559" b="-1993"/>
                </a:stretch>
              </a:blipFill>
            </p:spPr>
          </p:sp>
        </p:grpSp>
      </p:grpSp>
      <p:sp>
        <p:nvSpPr>
          <p:cNvPr name="TextBox 12" id="12"/>
          <p:cNvSpPr txBox="true"/>
          <p:nvPr/>
        </p:nvSpPr>
        <p:spPr>
          <a:xfrm rot="0">
            <a:off x="7878804" y="2370578"/>
            <a:ext cx="8161718" cy="6914285"/>
          </a:xfrm>
          <a:prstGeom prst="rect">
            <a:avLst/>
          </a:prstGeom>
        </p:spPr>
        <p:txBody>
          <a:bodyPr anchor="t" rtlCol="false" tIns="0" lIns="0" bIns="0" rIns="0">
            <a:spAutoFit/>
          </a:bodyPr>
          <a:lstStyle/>
          <a:p>
            <a:pPr algn="just" marL="655050" indent="-327525" lvl="1">
              <a:lnSpc>
                <a:spcPts val="4247"/>
              </a:lnSpc>
              <a:buFont typeface="Arial"/>
              <a:buChar char="•"/>
            </a:pPr>
            <a:r>
              <a:rPr lang="en-US" b="true" sz="3034">
                <a:solidFill>
                  <a:srgbClr val="FEFEFE"/>
                </a:solidFill>
                <a:latin typeface="Montserrat Bold"/>
                <a:ea typeface="Montserrat Bold"/>
                <a:cs typeface="Montserrat Bold"/>
                <a:sym typeface="Montserrat Bold"/>
              </a:rPr>
              <a:t>INTRODUCTION</a:t>
            </a:r>
          </a:p>
          <a:p>
            <a:pPr algn="just" marL="655050" indent="-327525" lvl="1">
              <a:lnSpc>
                <a:spcPts val="4247"/>
              </a:lnSpc>
              <a:buFont typeface="Arial"/>
              <a:buChar char="•"/>
            </a:pPr>
            <a:r>
              <a:rPr lang="en-US" b="true" sz="3034">
                <a:solidFill>
                  <a:srgbClr val="FEFEFE"/>
                </a:solidFill>
                <a:latin typeface="Montserrat Bold"/>
                <a:ea typeface="Montserrat Bold"/>
                <a:cs typeface="Montserrat Bold"/>
                <a:sym typeface="Montserrat Bold"/>
              </a:rPr>
              <a:t>MOTIVATION AND GOALS</a:t>
            </a:r>
          </a:p>
          <a:p>
            <a:pPr algn="just" marL="655050" indent="-327525" lvl="1">
              <a:lnSpc>
                <a:spcPts val="4247"/>
              </a:lnSpc>
              <a:buFont typeface="Arial"/>
              <a:buChar char="•"/>
            </a:pPr>
            <a:r>
              <a:rPr lang="en-US" b="true" sz="3034">
                <a:solidFill>
                  <a:srgbClr val="FEFEFE"/>
                </a:solidFill>
                <a:latin typeface="Montserrat Bold"/>
                <a:ea typeface="Montserrat Bold"/>
                <a:cs typeface="Montserrat Bold"/>
                <a:sym typeface="Montserrat Bold"/>
              </a:rPr>
              <a:t>PROJECT AIMS AND OBJECTIVES</a:t>
            </a:r>
          </a:p>
          <a:p>
            <a:pPr algn="just" marL="655050" indent="-327525" lvl="1">
              <a:lnSpc>
                <a:spcPts val="4247"/>
              </a:lnSpc>
              <a:buFont typeface="Arial"/>
              <a:buChar char="•"/>
            </a:pPr>
            <a:r>
              <a:rPr lang="en-US" b="true" sz="3034">
                <a:solidFill>
                  <a:srgbClr val="FEFEFE"/>
                </a:solidFill>
                <a:latin typeface="Montserrat Bold"/>
                <a:ea typeface="Montserrat Bold"/>
                <a:cs typeface="Montserrat Bold"/>
                <a:sym typeface="Montserrat Bold"/>
              </a:rPr>
              <a:t>LITERATURE REVIEW</a:t>
            </a:r>
          </a:p>
          <a:p>
            <a:pPr algn="just" marL="655050" indent="-327525" lvl="1">
              <a:lnSpc>
                <a:spcPts val="4247"/>
              </a:lnSpc>
              <a:buFont typeface="Arial"/>
              <a:buChar char="•"/>
            </a:pPr>
            <a:r>
              <a:rPr lang="en-US" b="true" sz="3034">
                <a:solidFill>
                  <a:srgbClr val="FEFEFE"/>
                </a:solidFill>
                <a:latin typeface="Montserrat Bold"/>
                <a:ea typeface="Montserrat Bold"/>
                <a:cs typeface="Montserrat Bold"/>
                <a:sym typeface="Montserrat Bold"/>
              </a:rPr>
              <a:t>METHODOLOGY</a:t>
            </a:r>
          </a:p>
          <a:p>
            <a:pPr algn="just" marL="655050" indent="-327525" lvl="1">
              <a:lnSpc>
                <a:spcPts val="4247"/>
              </a:lnSpc>
              <a:buFont typeface="Arial"/>
              <a:buChar char="•"/>
            </a:pPr>
            <a:r>
              <a:rPr lang="en-US" b="true" sz="3034">
                <a:solidFill>
                  <a:srgbClr val="FEFEFE"/>
                </a:solidFill>
                <a:latin typeface="Montserrat Bold"/>
                <a:ea typeface="Montserrat Bold"/>
                <a:cs typeface="Montserrat Bold"/>
                <a:sym typeface="Montserrat Bold"/>
              </a:rPr>
              <a:t>DESIGN OVERVIEW</a:t>
            </a:r>
          </a:p>
          <a:p>
            <a:pPr algn="just" marL="655050" indent="-327525" lvl="1">
              <a:lnSpc>
                <a:spcPts val="4247"/>
              </a:lnSpc>
              <a:buFont typeface="Arial"/>
              <a:buChar char="•"/>
            </a:pPr>
            <a:r>
              <a:rPr lang="en-US" b="true" sz="3034">
                <a:solidFill>
                  <a:srgbClr val="FEFEFE"/>
                </a:solidFill>
                <a:latin typeface="Montserrat Bold"/>
                <a:ea typeface="Montserrat Bold"/>
                <a:cs typeface="Montserrat Bold"/>
                <a:sym typeface="Montserrat Bold"/>
              </a:rPr>
              <a:t>CANTT CHART</a:t>
            </a:r>
          </a:p>
          <a:p>
            <a:pPr algn="just" marL="655050" indent="-327525" lvl="1">
              <a:lnSpc>
                <a:spcPts val="4247"/>
              </a:lnSpc>
              <a:buFont typeface="Arial"/>
              <a:buChar char="•"/>
            </a:pPr>
            <a:r>
              <a:rPr lang="en-US" b="true" sz="3034">
                <a:solidFill>
                  <a:srgbClr val="FEFEFE"/>
                </a:solidFill>
                <a:latin typeface="Montserrat Bold"/>
                <a:ea typeface="Montserrat Bold"/>
                <a:cs typeface="Montserrat Bold"/>
                <a:sym typeface="Montserrat Bold"/>
              </a:rPr>
              <a:t>DEMO</a:t>
            </a:r>
          </a:p>
          <a:p>
            <a:pPr algn="just" marL="655050" indent="-327525" lvl="1">
              <a:lnSpc>
                <a:spcPts val="4247"/>
              </a:lnSpc>
              <a:buFont typeface="Arial"/>
              <a:buChar char="•"/>
            </a:pPr>
            <a:r>
              <a:rPr lang="en-US" b="true" sz="3034">
                <a:solidFill>
                  <a:srgbClr val="FEFEFE"/>
                </a:solidFill>
                <a:latin typeface="Montserrat Bold"/>
                <a:ea typeface="Montserrat Bold"/>
                <a:cs typeface="Montserrat Bold"/>
                <a:sym typeface="Montserrat Bold"/>
              </a:rPr>
              <a:t>CONCLUSION</a:t>
            </a:r>
          </a:p>
          <a:p>
            <a:pPr algn="just" marL="655050" indent="-327525" lvl="1">
              <a:lnSpc>
                <a:spcPts val="4247"/>
              </a:lnSpc>
              <a:buFont typeface="Arial"/>
              <a:buChar char="•"/>
            </a:pPr>
            <a:r>
              <a:rPr lang="en-US" b="true" sz="3034">
                <a:solidFill>
                  <a:srgbClr val="FEFEFE"/>
                </a:solidFill>
                <a:latin typeface="Montserrat Bold"/>
                <a:ea typeface="Montserrat Bold"/>
                <a:cs typeface="Montserrat Bold"/>
                <a:sym typeface="Montserrat Bold"/>
              </a:rPr>
              <a:t>REFERENCES</a:t>
            </a:r>
          </a:p>
          <a:p>
            <a:pPr algn="just" marL="655050" indent="-327525" lvl="1">
              <a:lnSpc>
                <a:spcPts val="4247"/>
              </a:lnSpc>
              <a:buFont typeface="Arial"/>
              <a:buChar char="•"/>
            </a:pPr>
            <a:r>
              <a:rPr lang="en-US" b="true" sz="3034">
                <a:solidFill>
                  <a:srgbClr val="FEFEFE"/>
                </a:solidFill>
                <a:latin typeface="Montserrat Bold"/>
                <a:ea typeface="Montserrat Bold"/>
                <a:cs typeface="Montserrat Bold"/>
                <a:sym typeface="Montserrat Bold"/>
              </a:rPr>
              <a:t>Q&amp;A</a:t>
            </a:r>
          </a:p>
          <a:p>
            <a:pPr algn="just">
              <a:lnSpc>
                <a:spcPts val="4247"/>
              </a:lnSpc>
            </a:pPr>
          </a:p>
          <a:p>
            <a:pPr algn="just">
              <a:lnSpc>
                <a:spcPts val="4247"/>
              </a:lnSpc>
            </a:pPr>
          </a:p>
        </p:txBody>
      </p:sp>
      <p:sp>
        <p:nvSpPr>
          <p:cNvPr name="Freeform 13" id="13"/>
          <p:cNvSpPr/>
          <p:nvPr/>
        </p:nvSpPr>
        <p:spPr>
          <a:xfrm flipH="false" flipV="false" rot="0">
            <a:off x="16365003" y="79556"/>
            <a:ext cx="1922997" cy="1802809"/>
          </a:xfrm>
          <a:custGeom>
            <a:avLst/>
            <a:gdLst/>
            <a:ahLst/>
            <a:cxnLst/>
            <a:rect r="r" b="b" t="t" l="l"/>
            <a:pathLst>
              <a:path h="1802809" w="1922997">
                <a:moveTo>
                  <a:pt x="0" y="0"/>
                </a:moveTo>
                <a:lnTo>
                  <a:pt x="1922997" y="0"/>
                </a:lnTo>
                <a:lnTo>
                  <a:pt x="1922997" y="1802810"/>
                </a:lnTo>
                <a:lnTo>
                  <a:pt x="0" y="180281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14" id="14"/>
          <p:cNvSpPr/>
          <p:nvPr/>
        </p:nvSpPr>
        <p:spPr>
          <a:xfrm flipH="false" flipV="false" rot="0">
            <a:off x="16300849" y="8662929"/>
            <a:ext cx="869696" cy="194594"/>
          </a:xfrm>
          <a:custGeom>
            <a:avLst/>
            <a:gdLst/>
            <a:ahLst/>
            <a:cxnLst/>
            <a:rect r="r" b="b" t="t" l="l"/>
            <a:pathLst>
              <a:path h="194594" w="869696">
                <a:moveTo>
                  <a:pt x="0" y="0"/>
                </a:moveTo>
                <a:lnTo>
                  <a:pt x="869696" y="0"/>
                </a:lnTo>
                <a:lnTo>
                  <a:pt x="869696" y="194594"/>
                </a:lnTo>
                <a:lnTo>
                  <a:pt x="0" y="194594"/>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5" id="15"/>
          <p:cNvSpPr/>
          <p:nvPr/>
        </p:nvSpPr>
        <p:spPr>
          <a:xfrm flipH="false" flipV="false" rot="0">
            <a:off x="6283884" y="1687771"/>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6" id="16"/>
          <p:cNvSpPr/>
          <p:nvPr/>
        </p:nvSpPr>
        <p:spPr>
          <a:xfrm flipH="false" flipV="false" rot="0">
            <a:off x="6283884" y="1975536"/>
            <a:ext cx="869696" cy="194594"/>
          </a:xfrm>
          <a:custGeom>
            <a:avLst/>
            <a:gdLst/>
            <a:ahLst/>
            <a:cxnLst/>
            <a:rect r="r" b="b" t="t" l="l"/>
            <a:pathLst>
              <a:path h="194594" w="869696">
                <a:moveTo>
                  <a:pt x="0" y="0"/>
                </a:moveTo>
                <a:lnTo>
                  <a:pt x="869696" y="0"/>
                </a:lnTo>
                <a:lnTo>
                  <a:pt x="869696" y="194594"/>
                </a:lnTo>
                <a:lnTo>
                  <a:pt x="0" y="194594"/>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true" flipV="true" rot="0">
            <a:off x="15050524" y="0"/>
            <a:ext cx="3237476" cy="3237476"/>
          </a:xfrm>
          <a:custGeom>
            <a:avLst/>
            <a:gdLst/>
            <a:ahLst/>
            <a:cxnLst/>
            <a:rect r="r" b="b" t="t" l="l"/>
            <a:pathLst>
              <a:path h="3237476" w="3237476">
                <a:moveTo>
                  <a:pt x="3237476" y="3237476"/>
                </a:moveTo>
                <a:lnTo>
                  <a:pt x="0" y="3237476"/>
                </a:lnTo>
                <a:lnTo>
                  <a:pt x="0" y="0"/>
                </a:lnTo>
                <a:lnTo>
                  <a:pt x="3237476" y="0"/>
                </a:lnTo>
                <a:lnTo>
                  <a:pt x="3237476" y="3237476"/>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1235831" y="1723890"/>
            <a:ext cx="11821611" cy="8884920"/>
          </a:xfrm>
          <a:prstGeom prst="rect">
            <a:avLst/>
          </a:prstGeom>
        </p:spPr>
        <p:txBody>
          <a:bodyPr anchor="t" rtlCol="false" tIns="0" lIns="0" bIns="0" rIns="0">
            <a:spAutoFit/>
          </a:bodyPr>
          <a:lstStyle/>
          <a:p>
            <a:pPr algn="just" marL="906780" indent="-453390" lvl="1">
              <a:lnSpc>
                <a:spcPts val="5880"/>
              </a:lnSpc>
              <a:buFont typeface="Arial"/>
              <a:buChar char="•"/>
            </a:pPr>
            <a:r>
              <a:rPr lang="en-US" sz="4200">
                <a:solidFill>
                  <a:srgbClr val="FEFEFE"/>
                </a:solidFill>
                <a:latin typeface="Montserrat"/>
                <a:ea typeface="Montserrat"/>
                <a:cs typeface="Montserrat"/>
                <a:sym typeface="Montserrat"/>
              </a:rPr>
              <a:t>DentraLink: A Clinic–Lab Interoperability Platform</a:t>
            </a:r>
          </a:p>
          <a:p>
            <a:pPr algn="just">
              <a:lnSpc>
                <a:spcPts val="5880"/>
              </a:lnSpc>
            </a:pPr>
          </a:p>
          <a:p>
            <a:pPr algn="just" marL="906780" indent="-453390" lvl="1">
              <a:lnSpc>
                <a:spcPts val="5880"/>
              </a:lnSpc>
              <a:buFont typeface="Arial"/>
              <a:buChar char="•"/>
            </a:pPr>
            <a:r>
              <a:rPr lang="en-US" sz="4200">
                <a:solidFill>
                  <a:srgbClr val="FEFEFE"/>
                </a:solidFill>
                <a:latin typeface="Montserrat"/>
                <a:ea typeface="Montserrat"/>
                <a:cs typeface="Montserrat"/>
                <a:sym typeface="Montserrat"/>
              </a:rPr>
              <a:t>Standardises dental scan data</a:t>
            </a:r>
          </a:p>
          <a:p>
            <a:pPr algn="just">
              <a:lnSpc>
                <a:spcPts val="5880"/>
              </a:lnSpc>
            </a:pPr>
          </a:p>
          <a:p>
            <a:pPr algn="just" marL="906780" indent="-453390" lvl="1">
              <a:lnSpc>
                <a:spcPts val="5880"/>
              </a:lnSpc>
              <a:buFont typeface="Arial"/>
              <a:buChar char="•"/>
            </a:pPr>
            <a:r>
              <a:rPr lang="en-US" sz="4200">
                <a:solidFill>
                  <a:srgbClr val="FEFEFE"/>
                </a:solidFill>
                <a:latin typeface="Montserrat"/>
                <a:ea typeface="Montserrat"/>
                <a:cs typeface="Montserrat"/>
                <a:sym typeface="Montserrat"/>
              </a:rPr>
              <a:t>Enables cross-platform case sharing</a:t>
            </a:r>
          </a:p>
          <a:p>
            <a:pPr algn="just">
              <a:lnSpc>
                <a:spcPts val="5880"/>
              </a:lnSpc>
            </a:pPr>
          </a:p>
          <a:p>
            <a:pPr algn="just" marL="906780" indent="-453390" lvl="1">
              <a:lnSpc>
                <a:spcPts val="5880"/>
              </a:lnSpc>
              <a:buFont typeface="Arial"/>
              <a:buChar char="•"/>
            </a:pPr>
            <a:r>
              <a:rPr lang="en-US" sz="4200">
                <a:solidFill>
                  <a:srgbClr val="FEFEFE"/>
                </a:solidFill>
                <a:latin typeface="Montserrat"/>
                <a:ea typeface="Montserrat"/>
                <a:cs typeface="Montserrat"/>
                <a:sym typeface="Montserrat"/>
              </a:rPr>
              <a:t>Supports clinic–lab communication</a:t>
            </a:r>
          </a:p>
          <a:p>
            <a:pPr algn="just">
              <a:lnSpc>
                <a:spcPts val="5880"/>
              </a:lnSpc>
            </a:pPr>
          </a:p>
          <a:p>
            <a:pPr algn="just" marL="906780" indent="-453390" lvl="1">
              <a:lnSpc>
                <a:spcPts val="5880"/>
              </a:lnSpc>
              <a:buFont typeface="Arial"/>
              <a:buChar char="•"/>
            </a:pPr>
            <a:r>
              <a:rPr lang="en-US" sz="4200">
                <a:solidFill>
                  <a:srgbClr val="FEFEFE"/>
                </a:solidFill>
                <a:latin typeface="Montserrat"/>
                <a:ea typeface="Montserrat"/>
                <a:cs typeface="Montserrat"/>
                <a:sym typeface="Montserrat"/>
              </a:rPr>
              <a:t>Introduces role-based workflow management</a:t>
            </a:r>
          </a:p>
          <a:p>
            <a:pPr algn="just">
              <a:lnSpc>
                <a:spcPts val="5880"/>
              </a:lnSpc>
            </a:pPr>
          </a:p>
        </p:txBody>
      </p:sp>
      <p:grpSp>
        <p:nvGrpSpPr>
          <p:cNvPr name="Group 4" id="4"/>
          <p:cNvGrpSpPr/>
          <p:nvPr/>
        </p:nvGrpSpPr>
        <p:grpSpPr>
          <a:xfrm rot="0">
            <a:off x="15331075" y="9258300"/>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grpSp>
        <p:nvGrpSpPr>
          <p:cNvPr name="Group 7" id="7"/>
          <p:cNvGrpSpPr/>
          <p:nvPr/>
        </p:nvGrpSpPr>
        <p:grpSpPr>
          <a:xfrm rot="0">
            <a:off x="12592802" y="2669300"/>
            <a:ext cx="4915445" cy="5719790"/>
            <a:chOff x="0" y="0"/>
            <a:chExt cx="698500" cy="812800"/>
          </a:xfrm>
        </p:grpSpPr>
        <p:sp>
          <p:nvSpPr>
            <p:cNvPr name="Freeform 8" id="8"/>
            <p:cNvSpPr/>
            <p:nvPr/>
          </p:nvSpPr>
          <p:spPr>
            <a:xfrm flipH="false" flipV="false" rot="0">
              <a:off x="0" y="16065"/>
              <a:ext cx="698500" cy="780671"/>
            </a:xfrm>
            <a:custGeom>
              <a:avLst/>
              <a:gdLst/>
              <a:ahLst/>
              <a:cxnLst/>
              <a:rect r="r" b="b" t="t" l="l"/>
              <a:pathLst>
                <a:path h="780671" w="698500">
                  <a:moveTo>
                    <a:pt x="400727" y="13885"/>
                  </a:moveTo>
                  <a:lnTo>
                    <a:pt x="647023" y="157185"/>
                  </a:lnTo>
                  <a:cubicBezTo>
                    <a:pt x="678894" y="175728"/>
                    <a:pt x="698500" y="209818"/>
                    <a:pt x="698500" y="246690"/>
                  </a:cubicBezTo>
                  <a:lnTo>
                    <a:pt x="698500" y="533980"/>
                  </a:lnTo>
                  <a:cubicBezTo>
                    <a:pt x="698500" y="570852"/>
                    <a:pt x="678894" y="604942"/>
                    <a:pt x="647023" y="623485"/>
                  </a:cubicBezTo>
                  <a:lnTo>
                    <a:pt x="400727" y="766785"/>
                  </a:lnTo>
                  <a:cubicBezTo>
                    <a:pt x="368906" y="785299"/>
                    <a:pt x="329594" y="785299"/>
                    <a:pt x="297773" y="766785"/>
                  </a:cubicBezTo>
                  <a:lnTo>
                    <a:pt x="51477" y="623485"/>
                  </a:lnTo>
                  <a:cubicBezTo>
                    <a:pt x="19606" y="604942"/>
                    <a:pt x="0" y="570852"/>
                    <a:pt x="0" y="533980"/>
                  </a:cubicBezTo>
                  <a:lnTo>
                    <a:pt x="0" y="246690"/>
                  </a:lnTo>
                  <a:cubicBezTo>
                    <a:pt x="0" y="209818"/>
                    <a:pt x="19606" y="175728"/>
                    <a:pt x="51477" y="157185"/>
                  </a:cubicBezTo>
                  <a:lnTo>
                    <a:pt x="297773" y="13885"/>
                  </a:lnTo>
                  <a:cubicBezTo>
                    <a:pt x="329594" y="-4629"/>
                    <a:pt x="368906" y="-4629"/>
                    <a:pt x="400727" y="13885"/>
                  </a:cubicBezTo>
                  <a:close/>
                </a:path>
              </a:pathLst>
            </a:custGeom>
            <a:solidFill>
              <a:srgbClr val="FFB000"/>
            </a:solidFill>
            <a:ln w="123825" cap="rnd">
              <a:solidFill>
                <a:srgbClr val="FEFEFE"/>
              </a:solidFill>
              <a:prstDash val="solid"/>
              <a:round/>
            </a:ln>
          </p:spPr>
        </p:sp>
        <p:sp>
          <p:nvSpPr>
            <p:cNvPr name="TextBox 9" id="9"/>
            <p:cNvSpPr txBox="true"/>
            <p:nvPr/>
          </p:nvSpPr>
          <p:spPr>
            <a:xfrm>
              <a:off x="0" y="101600"/>
              <a:ext cx="698500" cy="571500"/>
            </a:xfrm>
            <a:prstGeom prst="rect">
              <a:avLst/>
            </a:prstGeom>
          </p:spPr>
          <p:txBody>
            <a:bodyPr anchor="ctr" rtlCol="false" tIns="50800" lIns="50800" bIns="50800" rIns="50800"/>
            <a:lstStyle/>
            <a:p>
              <a:pPr algn="ctr">
                <a:lnSpc>
                  <a:spcPts val="2659"/>
                </a:lnSpc>
                <a:spcBef>
                  <a:spcPct val="0"/>
                </a:spcBef>
              </a:pPr>
            </a:p>
          </p:txBody>
        </p:sp>
      </p:grpSp>
      <p:grpSp>
        <p:nvGrpSpPr>
          <p:cNvPr name="Group 10" id="10"/>
          <p:cNvGrpSpPr/>
          <p:nvPr/>
        </p:nvGrpSpPr>
        <p:grpSpPr>
          <a:xfrm rot="0">
            <a:off x="12912027" y="3025045"/>
            <a:ext cx="4276995" cy="4976867"/>
            <a:chOff x="0" y="0"/>
            <a:chExt cx="698500" cy="812800"/>
          </a:xfrm>
        </p:grpSpPr>
        <p:sp>
          <p:nvSpPr>
            <p:cNvPr name="Freeform 11" id="11"/>
            <p:cNvSpPr/>
            <p:nvPr/>
          </p:nvSpPr>
          <p:spPr>
            <a:xfrm flipH="false" flipV="false" rot="0">
              <a:off x="0" y="18463"/>
              <a:ext cx="698500" cy="775875"/>
            </a:xfrm>
            <a:custGeom>
              <a:avLst/>
              <a:gdLst/>
              <a:ahLst/>
              <a:cxnLst/>
              <a:rect r="r" b="b" t="t" l="l"/>
              <a:pathLst>
                <a:path h="775875" w="698500">
                  <a:moveTo>
                    <a:pt x="408411" y="15958"/>
                  </a:moveTo>
                  <a:lnTo>
                    <a:pt x="639339" y="150316"/>
                  </a:lnTo>
                  <a:cubicBezTo>
                    <a:pt x="675967" y="171627"/>
                    <a:pt x="698500" y="210806"/>
                    <a:pt x="698500" y="253183"/>
                  </a:cubicBezTo>
                  <a:lnTo>
                    <a:pt x="698500" y="522691"/>
                  </a:lnTo>
                  <a:cubicBezTo>
                    <a:pt x="698500" y="565068"/>
                    <a:pt x="675967" y="604247"/>
                    <a:pt x="639339" y="625558"/>
                  </a:cubicBezTo>
                  <a:lnTo>
                    <a:pt x="408411" y="759916"/>
                  </a:lnTo>
                  <a:cubicBezTo>
                    <a:pt x="371840" y="781194"/>
                    <a:pt x="326660" y="781194"/>
                    <a:pt x="290089" y="759916"/>
                  </a:cubicBezTo>
                  <a:lnTo>
                    <a:pt x="59161" y="625558"/>
                  </a:lnTo>
                  <a:cubicBezTo>
                    <a:pt x="22533" y="604247"/>
                    <a:pt x="0" y="565068"/>
                    <a:pt x="0" y="522691"/>
                  </a:cubicBezTo>
                  <a:lnTo>
                    <a:pt x="0" y="253183"/>
                  </a:lnTo>
                  <a:cubicBezTo>
                    <a:pt x="0" y="210806"/>
                    <a:pt x="22533" y="171627"/>
                    <a:pt x="59161" y="150316"/>
                  </a:cubicBezTo>
                  <a:lnTo>
                    <a:pt x="290089" y="15958"/>
                  </a:lnTo>
                  <a:cubicBezTo>
                    <a:pt x="326660" y="-5320"/>
                    <a:pt x="371840" y="-5320"/>
                    <a:pt x="408411" y="15958"/>
                  </a:cubicBezTo>
                  <a:close/>
                </a:path>
              </a:pathLst>
            </a:custGeom>
            <a:blipFill>
              <a:blip r:embed="rId6"/>
              <a:stretch>
                <a:fillRect l="-37163" t="-2379" r="-37163" b="-2379"/>
              </a:stretch>
            </a:blipFill>
          </p:spPr>
        </p:sp>
      </p:grpSp>
      <p:sp>
        <p:nvSpPr>
          <p:cNvPr name="Freeform 12" id="12"/>
          <p:cNvSpPr/>
          <p:nvPr/>
        </p:nvSpPr>
        <p:spPr>
          <a:xfrm flipH="false" flipV="false" rot="0">
            <a:off x="13895010" y="4346752"/>
            <a:ext cx="2311029" cy="2826946"/>
          </a:xfrm>
          <a:custGeom>
            <a:avLst/>
            <a:gdLst/>
            <a:ahLst/>
            <a:cxnLst/>
            <a:rect r="r" b="b" t="t" l="l"/>
            <a:pathLst>
              <a:path h="2826946" w="2311029">
                <a:moveTo>
                  <a:pt x="0" y="0"/>
                </a:moveTo>
                <a:lnTo>
                  <a:pt x="2311029" y="0"/>
                </a:lnTo>
                <a:lnTo>
                  <a:pt x="2311029" y="2826946"/>
                </a:lnTo>
                <a:lnTo>
                  <a:pt x="0" y="2826946"/>
                </a:lnTo>
                <a:lnTo>
                  <a:pt x="0" y="0"/>
                </a:lnTo>
                <a:close/>
              </a:path>
            </a:pathLst>
          </a:custGeom>
          <a:blipFill>
            <a:blip r:embed="rId7">
              <a:alphaModFix amt="65999"/>
              <a:extLst>
                <a:ext uri="{96DAC541-7B7A-43D3-8B79-37D633B846F1}">
                  <asvg:svgBlip xmlns:asvg="http://schemas.microsoft.com/office/drawing/2016/SVG/main" r:embed="rId8"/>
                </a:ext>
              </a:extLst>
            </a:blip>
            <a:stretch>
              <a:fillRect l="0" t="0" r="-19159" b="-19159"/>
            </a:stretch>
          </a:blipFill>
        </p:spPr>
      </p:sp>
      <p:grpSp>
        <p:nvGrpSpPr>
          <p:cNvPr name="Group 13" id="13"/>
          <p:cNvGrpSpPr/>
          <p:nvPr/>
        </p:nvGrpSpPr>
        <p:grpSpPr>
          <a:xfrm rot="0">
            <a:off x="57419" y="0"/>
            <a:ext cx="1942561" cy="2137807"/>
            <a:chOff x="0" y="0"/>
            <a:chExt cx="738567" cy="812800"/>
          </a:xfrm>
        </p:grpSpPr>
        <p:sp>
          <p:nvSpPr>
            <p:cNvPr name="Freeform 14" id="14"/>
            <p:cNvSpPr/>
            <p:nvPr/>
          </p:nvSpPr>
          <p:spPr>
            <a:xfrm flipH="false" flipV="false" rot="0">
              <a:off x="0" y="0"/>
              <a:ext cx="738567" cy="812800"/>
            </a:xfrm>
            <a:custGeom>
              <a:avLst/>
              <a:gdLst/>
              <a:ahLst/>
              <a:cxnLst/>
              <a:rect r="r" b="b" t="t" l="l"/>
              <a:pathLst>
                <a:path h="812800" w="738567">
                  <a:moveTo>
                    <a:pt x="369284" y="0"/>
                  </a:moveTo>
                  <a:cubicBezTo>
                    <a:pt x="165334" y="0"/>
                    <a:pt x="0" y="181951"/>
                    <a:pt x="0" y="406400"/>
                  </a:cubicBezTo>
                  <a:cubicBezTo>
                    <a:pt x="0" y="630849"/>
                    <a:pt x="165334" y="812800"/>
                    <a:pt x="369284" y="812800"/>
                  </a:cubicBezTo>
                  <a:cubicBezTo>
                    <a:pt x="573233" y="812800"/>
                    <a:pt x="738567" y="630849"/>
                    <a:pt x="738567" y="406400"/>
                  </a:cubicBezTo>
                  <a:cubicBezTo>
                    <a:pt x="738567" y="181951"/>
                    <a:pt x="573233" y="0"/>
                    <a:pt x="369284" y="0"/>
                  </a:cubicBezTo>
                  <a:close/>
                </a:path>
              </a:pathLst>
            </a:custGeom>
            <a:blipFill>
              <a:blip r:embed="rId9"/>
              <a:stretch>
                <a:fillRect l="-5838" t="0" r="-5838" b="0"/>
              </a:stretch>
            </a:blipFill>
          </p:spPr>
        </p:sp>
      </p:grpSp>
      <p:grpSp>
        <p:nvGrpSpPr>
          <p:cNvPr name="Group 15" id="15"/>
          <p:cNvGrpSpPr/>
          <p:nvPr/>
        </p:nvGrpSpPr>
        <p:grpSpPr>
          <a:xfrm rot="0">
            <a:off x="11606958" y="2479462"/>
            <a:ext cx="2900968" cy="3375672"/>
            <a:chOff x="0" y="0"/>
            <a:chExt cx="3867957" cy="4500895"/>
          </a:xfrm>
        </p:grpSpPr>
        <p:grpSp>
          <p:nvGrpSpPr>
            <p:cNvPr name="Group 16" id="16"/>
            <p:cNvGrpSpPr/>
            <p:nvPr/>
          </p:nvGrpSpPr>
          <p:grpSpPr>
            <a:xfrm rot="0">
              <a:off x="0" y="0"/>
              <a:ext cx="3867957" cy="4500895"/>
              <a:chOff x="0" y="0"/>
              <a:chExt cx="698500" cy="812800"/>
            </a:xfrm>
          </p:grpSpPr>
          <p:sp>
            <p:nvSpPr>
              <p:cNvPr name="Freeform 17" id="17"/>
              <p:cNvSpPr/>
              <p:nvPr/>
            </p:nvSpPr>
            <p:spPr>
              <a:xfrm flipH="false" flipV="false" rot="0">
                <a:off x="0" y="20983"/>
                <a:ext cx="698500" cy="770834"/>
              </a:xfrm>
              <a:custGeom>
                <a:avLst/>
                <a:gdLst/>
                <a:ahLst/>
                <a:cxnLst/>
                <a:rect r="r" b="b" t="t" l="l"/>
                <a:pathLst>
                  <a:path h="770834" w="698500">
                    <a:moveTo>
                      <a:pt x="416487" y="18137"/>
                    </a:moveTo>
                    <a:lnTo>
                      <a:pt x="631263" y="143097"/>
                    </a:lnTo>
                    <a:cubicBezTo>
                      <a:pt x="672891" y="167317"/>
                      <a:pt x="698500" y="211845"/>
                      <a:pt x="698500" y="260007"/>
                    </a:cubicBezTo>
                    <a:lnTo>
                      <a:pt x="698500" y="510827"/>
                    </a:lnTo>
                    <a:cubicBezTo>
                      <a:pt x="698500" y="558989"/>
                      <a:pt x="672891" y="603517"/>
                      <a:pt x="631263" y="627737"/>
                    </a:cubicBezTo>
                    <a:lnTo>
                      <a:pt x="416487" y="752697"/>
                    </a:lnTo>
                    <a:cubicBezTo>
                      <a:pt x="374924" y="776879"/>
                      <a:pt x="323576" y="776879"/>
                      <a:pt x="282013" y="752697"/>
                    </a:cubicBezTo>
                    <a:lnTo>
                      <a:pt x="67237" y="627737"/>
                    </a:lnTo>
                    <a:cubicBezTo>
                      <a:pt x="25609" y="603517"/>
                      <a:pt x="0" y="558989"/>
                      <a:pt x="0" y="510827"/>
                    </a:cubicBezTo>
                    <a:lnTo>
                      <a:pt x="0" y="260007"/>
                    </a:lnTo>
                    <a:cubicBezTo>
                      <a:pt x="0" y="211845"/>
                      <a:pt x="25609" y="167317"/>
                      <a:pt x="67237" y="143097"/>
                    </a:cubicBezTo>
                    <a:lnTo>
                      <a:pt x="282013" y="18137"/>
                    </a:lnTo>
                    <a:cubicBezTo>
                      <a:pt x="323576" y="-6045"/>
                      <a:pt x="374924" y="-6045"/>
                      <a:pt x="416487" y="18137"/>
                    </a:cubicBezTo>
                    <a:close/>
                  </a:path>
                </a:pathLst>
              </a:custGeom>
              <a:solidFill>
                <a:srgbClr val="FFB000"/>
              </a:solidFill>
              <a:ln w="123825" cap="rnd">
                <a:solidFill>
                  <a:srgbClr val="FEFEFE"/>
                </a:solidFill>
                <a:prstDash val="solid"/>
                <a:round/>
              </a:ln>
            </p:spPr>
          </p:sp>
          <p:sp>
            <p:nvSpPr>
              <p:cNvPr name="TextBox 18" id="18"/>
              <p:cNvSpPr txBox="true"/>
              <p:nvPr/>
            </p:nvSpPr>
            <p:spPr>
              <a:xfrm>
                <a:off x="0" y="101600"/>
                <a:ext cx="698500" cy="571500"/>
              </a:xfrm>
              <a:prstGeom prst="rect">
                <a:avLst/>
              </a:prstGeom>
            </p:spPr>
            <p:txBody>
              <a:bodyPr anchor="ctr" rtlCol="false" tIns="38892" lIns="38892" bIns="38892" rIns="38892"/>
              <a:lstStyle/>
              <a:p>
                <a:pPr algn="ctr">
                  <a:lnSpc>
                    <a:spcPts val="2659"/>
                  </a:lnSpc>
                  <a:spcBef>
                    <a:spcPct val="0"/>
                  </a:spcBef>
                </a:pPr>
              </a:p>
            </p:txBody>
          </p:sp>
        </p:grpSp>
        <p:grpSp>
          <p:nvGrpSpPr>
            <p:cNvPr name="Group 19" id="19"/>
            <p:cNvGrpSpPr/>
            <p:nvPr/>
          </p:nvGrpSpPr>
          <p:grpSpPr>
            <a:xfrm rot="0">
              <a:off x="296128" y="344586"/>
              <a:ext cx="3275700" cy="3811724"/>
              <a:chOff x="0" y="0"/>
              <a:chExt cx="698500" cy="812800"/>
            </a:xfrm>
          </p:grpSpPr>
          <p:sp>
            <p:nvSpPr>
              <p:cNvPr name="Freeform 20" id="20"/>
              <p:cNvSpPr/>
              <p:nvPr/>
            </p:nvSpPr>
            <p:spPr>
              <a:xfrm flipH="false" flipV="false" rot="0">
                <a:off x="0" y="14078"/>
                <a:ext cx="698500" cy="784644"/>
              </a:xfrm>
              <a:custGeom>
                <a:avLst/>
                <a:gdLst/>
                <a:ahLst/>
                <a:cxnLst/>
                <a:rect r="r" b="b" t="t" l="l"/>
                <a:pathLst>
                  <a:path h="784644" w="698500">
                    <a:moveTo>
                      <a:pt x="394360" y="12168"/>
                    </a:moveTo>
                    <a:lnTo>
                      <a:pt x="653390" y="162876"/>
                    </a:lnTo>
                    <a:cubicBezTo>
                      <a:pt x="681318" y="179125"/>
                      <a:pt x="698500" y="209000"/>
                      <a:pt x="698500" y="241312"/>
                    </a:cubicBezTo>
                    <a:lnTo>
                      <a:pt x="698500" y="543332"/>
                    </a:lnTo>
                    <a:cubicBezTo>
                      <a:pt x="698500" y="575644"/>
                      <a:pt x="681318" y="605519"/>
                      <a:pt x="653390" y="621768"/>
                    </a:cubicBezTo>
                    <a:lnTo>
                      <a:pt x="394360" y="772476"/>
                    </a:lnTo>
                    <a:cubicBezTo>
                      <a:pt x="366475" y="788700"/>
                      <a:pt x="332025" y="788700"/>
                      <a:pt x="304140" y="772476"/>
                    </a:cubicBezTo>
                    <a:lnTo>
                      <a:pt x="45110" y="621768"/>
                    </a:lnTo>
                    <a:cubicBezTo>
                      <a:pt x="17181" y="605519"/>
                      <a:pt x="0" y="575644"/>
                      <a:pt x="0" y="543332"/>
                    </a:cubicBezTo>
                    <a:lnTo>
                      <a:pt x="0" y="241312"/>
                    </a:lnTo>
                    <a:cubicBezTo>
                      <a:pt x="0" y="209000"/>
                      <a:pt x="17181" y="179125"/>
                      <a:pt x="45110" y="162876"/>
                    </a:cubicBezTo>
                    <a:lnTo>
                      <a:pt x="304140" y="12168"/>
                    </a:lnTo>
                    <a:cubicBezTo>
                      <a:pt x="332025" y="-4056"/>
                      <a:pt x="366475" y="-4056"/>
                      <a:pt x="394360" y="12168"/>
                    </a:cubicBezTo>
                    <a:close/>
                  </a:path>
                </a:pathLst>
              </a:custGeom>
              <a:blipFill>
                <a:blip r:embed="rId10"/>
                <a:stretch>
                  <a:fillRect l="-57812" t="-1794" r="-57812" b="-1794"/>
                </a:stretch>
              </a:blipFill>
            </p:spPr>
          </p:sp>
        </p:grpSp>
      </p:grpSp>
      <p:sp>
        <p:nvSpPr>
          <p:cNvPr name="TextBox 21" id="21"/>
          <p:cNvSpPr txBox="true"/>
          <p:nvPr/>
        </p:nvSpPr>
        <p:spPr>
          <a:xfrm rot="0">
            <a:off x="4140809" y="123960"/>
            <a:ext cx="11788905" cy="1676129"/>
          </a:xfrm>
          <a:prstGeom prst="rect">
            <a:avLst/>
          </a:prstGeom>
        </p:spPr>
        <p:txBody>
          <a:bodyPr anchor="t" rtlCol="false" tIns="0" lIns="0" bIns="0" rIns="0">
            <a:spAutoFit/>
          </a:bodyPr>
          <a:lstStyle/>
          <a:p>
            <a:pPr algn="l">
              <a:lnSpc>
                <a:spcPts val="13664"/>
              </a:lnSpc>
              <a:spcBef>
                <a:spcPct val="0"/>
              </a:spcBef>
            </a:pPr>
            <a:r>
              <a:rPr lang="en-US" sz="9760">
                <a:solidFill>
                  <a:srgbClr val="FEFEFE"/>
                </a:solidFill>
                <a:latin typeface="Berthold Block"/>
                <a:ea typeface="Berthold Block"/>
                <a:cs typeface="Berthold Block"/>
                <a:sym typeface="Berthold Block"/>
              </a:rPr>
              <a:t>INTRODUCTION</a:t>
            </a:r>
          </a:p>
        </p:txBody>
      </p:sp>
      <p:grpSp>
        <p:nvGrpSpPr>
          <p:cNvPr name="Group 22" id="22"/>
          <p:cNvGrpSpPr/>
          <p:nvPr/>
        </p:nvGrpSpPr>
        <p:grpSpPr>
          <a:xfrm rot="0">
            <a:off x="15318531" y="6817330"/>
            <a:ext cx="2701463" cy="3143521"/>
            <a:chOff x="0" y="0"/>
            <a:chExt cx="3601951" cy="4191361"/>
          </a:xfrm>
        </p:grpSpPr>
        <p:grpSp>
          <p:nvGrpSpPr>
            <p:cNvPr name="Group 23" id="23"/>
            <p:cNvGrpSpPr/>
            <p:nvPr/>
          </p:nvGrpSpPr>
          <p:grpSpPr>
            <a:xfrm rot="0">
              <a:off x="0" y="0"/>
              <a:ext cx="3601951" cy="4191361"/>
              <a:chOff x="0" y="0"/>
              <a:chExt cx="698500" cy="812800"/>
            </a:xfrm>
          </p:grpSpPr>
          <p:sp>
            <p:nvSpPr>
              <p:cNvPr name="Freeform 24" id="24"/>
              <p:cNvSpPr/>
              <p:nvPr/>
            </p:nvSpPr>
            <p:spPr>
              <a:xfrm flipH="false" flipV="false" rot="0">
                <a:off x="0" y="16065"/>
                <a:ext cx="698500" cy="780671"/>
              </a:xfrm>
              <a:custGeom>
                <a:avLst/>
                <a:gdLst/>
                <a:ahLst/>
                <a:cxnLst/>
                <a:rect r="r" b="b" t="t" l="l"/>
                <a:pathLst>
                  <a:path h="780671" w="698500">
                    <a:moveTo>
                      <a:pt x="400727" y="13885"/>
                    </a:moveTo>
                    <a:lnTo>
                      <a:pt x="647023" y="157185"/>
                    </a:lnTo>
                    <a:cubicBezTo>
                      <a:pt x="678894" y="175728"/>
                      <a:pt x="698500" y="209818"/>
                      <a:pt x="698500" y="246690"/>
                    </a:cubicBezTo>
                    <a:lnTo>
                      <a:pt x="698500" y="533980"/>
                    </a:lnTo>
                    <a:cubicBezTo>
                      <a:pt x="698500" y="570852"/>
                      <a:pt x="678894" y="604942"/>
                      <a:pt x="647023" y="623485"/>
                    </a:cubicBezTo>
                    <a:lnTo>
                      <a:pt x="400727" y="766785"/>
                    </a:lnTo>
                    <a:cubicBezTo>
                      <a:pt x="368906" y="785299"/>
                      <a:pt x="329594" y="785299"/>
                      <a:pt x="297773" y="766785"/>
                    </a:cubicBezTo>
                    <a:lnTo>
                      <a:pt x="51477" y="623485"/>
                    </a:lnTo>
                    <a:cubicBezTo>
                      <a:pt x="19606" y="604942"/>
                      <a:pt x="0" y="570852"/>
                      <a:pt x="0" y="533980"/>
                    </a:cubicBezTo>
                    <a:lnTo>
                      <a:pt x="0" y="246690"/>
                    </a:lnTo>
                    <a:cubicBezTo>
                      <a:pt x="0" y="209818"/>
                      <a:pt x="19606" y="175728"/>
                      <a:pt x="51477" y="157185"/>
                    </a:cubicBezTo>
                    <a:lnTo>
                      <a:pt x="297773" y="13885"/>
                    </a:lnTo>
                    <a:cubicBezTo>
                      <a:pt x="329594" y="-4629"/>
                      <a:pt x="368906" y="-4629"/>
                      <a:pt x="400727" y="13885"/>
                    </a:cubicBezTo>
                    <a:close/>
                  </a:path>
                </a:pathLst>
              </a:custGeom>
              <a:solidFill>
                <a:srgbClr val="FFB000"/>
              </a:solidFill>
              <a:ln w="123825" cap="rnd">
                <a:solidFill>
                  <a:srgbClr val="FEFEFE"/>
                </a:solidFill>
                <a:prstDash val="solid"/>
                <a:round/>
              </a:ln>
            </p:spPr>
          </p:sp>
          <p:sp>
            <p:nvSpPr>
              <p:cNvPr name="TextBox 25" id="25"/>
              <p:cNvSpPr txBox="true"/>
              <p:nvPr/>
            </p:nvSpPr>
            <p:spPr>
              <a:xfrm>
                <a:off x="0" y="101600"/>
                <a:ext cx="698500" cy="571500"/>
              </a:xfrm>
              <a:prstGeom prst="rect">
                <a:avLst/>
              </a:prstGeom>
            </p:spPr>
            <p:txBody>
              <a:bodyPr anchor="ctr" rtlCol="false" tIns="50800" lIns="50800" bIns="50800" rIns="50800"/>
              <a:lstStyle/>
              <a:p>
                <a:pPr algn="ctr">
                  <a:lnSpc>
                    <a:spcPts val="2659"/>
                  </a:lnSpc>
                  <a:spcBef>
                    <a:spcPct val="0"/>
                  </a:spcBef>
                </a:pPr>
              </a:p>
            </p:txBody>
          </p:sp>
        </p:grpSp>
        <p:grpSp>
          <p:nvGrpSpPr>
            <p:cNvPr name="Group 26" id="26"/>
            <p:cNvGrpSpPr/>
            <p:nvPr/>
          </p:nvGrpSpPr>
          <p:grpSpPr>
            <a:xfrm rot="0">
              <a:off x="319791" y="309136"/>
              <a:ext cx="2962368" cy="3447119"/>
              <a:chOff x="0" y="0"/>
              <a:chExt cx="698500" cy="812800"/>
            </a:xfrm>
          </p:grpSpPr>
          <p:sp>
            <p:nvSpPr>
              <p:cNvPr name="Freeform 27" id="27"/>
              <p:cNvSpPr/>
              <p:nvPr/>
            </p:nvSpPr>
            <p:spPr>
              <a:xfrm flipH="false" flipV="false" rot="0">
                <a:off x="0" y="18645"/>
                <a:ext cx="698500" cy="775510"/>
              </a:xfrm>
              <a:custGeom>
                <a:avLst/>
                <a:gdLst/>
                <a:ahLst/>
                <a:cxnLst/>
                <a:rect r="r" b="b" t="t" l="l"/>
                <a:pathLst>
                  <a:path h="775510" w="698500">
                    <a:moveTo>
                      <a:pt x="408996" y="16116"/>
                    </a:moveTo>
                    <a:lnTo>
                      <a:pt x="638754" y="149794"/>
                    </a:lnTo>
                    <a:cubicBezTo>
                      <a:pt x="675744" y="171315"/>
                      <a:pt x="698500" y="210882"/>
                      <a:pt x="698500" y="253677"/>
                    </a:cubicBezTo>
                    <a:lnTo>
                      <a:pt x="698500" y="521833"/>
                    </a:lnTo>
                    <a:cubicBezTo>
                      <a:pt x="698500" y="564628"/>
                      <a:pt x="675744" y="604195"/>
                      <a:pt x="638754" y="625716"/>
                    </a:cubicBezTo>
                    <a:lnTo>
                      <a:pt x="408996" y="759394"/>
                    </a:lnTo>
                    <a:cubicBezTo>
                      <a:pt x="372063" y="780882"/>
                      <a:pt x="326437" y="780882"/>
                      <a:pt x="289504" y="759394"/>
                    </a:cubicBezTo>
                    <a:lnTo>
                      <a:pt x="59746" y="625716"/>
                    </a:lnTo>
                    <a:cubicBezTo>
                      <a:pt x="22756" y="604195"/>
                      <a:pt x="0" y="564628"/>
                      <a:pt x="0" y="521833"/>
                    </a:cubicBezTo>
                    <a:lnTo>
                      <a:pt x="0" y="253677"/>
                    </a:lnTo>
                    <a:cubicBezTo>
                      <a:pt x="0" y="210882"/>
                      <a:pt x="22756" y="171315"/>
                      <a:pt x="59746" y="149794"/>
                    </a:cubicBezTo>
                    <a:lnTo>
                      <a:pt x="289504" y="16116"/>
                    </a:lnTo>
                    <a:cubicBezTo>
                      <a:pt x="326437" y="-5372"/>
                      <a:pt x="372063" y="-5372"/>
                      <a:pt x="408996" y="16116"/>
                    </a:cubicBezTo>
                    <a:close/>
                  </a:path>
                </a:pathLst>
              </a:custGeom>
              <a:blipFill>
                <a:blip r:embed="rId11"/>
                <a:stretch>
                  <a:fillRect l="-36464" t="-2404" r="-36464" b="-2404"/>
                </a:stretch>
              </a:blipFill>
            </p:spPr>
          </p:sp>
        </p:grpSp>
      </p:gr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true" flipV="false" rot="0">
            <a:off x="32035" y="7314459"/>
            <a:ext cx="3051684" cy="2860954"/>
          </a:xfrm>
          <a:custGeom>
            <a:avLst/>
            <a:gdLst/>
            <a:ahLst/>
            <a:cxnLst/>
            <a:rect r="r" b="b" t="t" l="l"/>
            <a:pathLst>
              <a:path h="2860954" w="3051684">
                <a:moveTo>
                  <a:pt x="3051685" y="0"/>
                </a:moveTo>
                <a:lnTo>
                  <a:pt x="0" y="0"/>
                </a:lnTo>
                <a:lnTo>
                  <a:pt x="0" y="2860954"/>
                </a:lnTo>
                <a:lnTo>
                  <a:pt x="3051685" y="2860954"/>
                </a:lnTo>
                <a:lnTo>
                  <a:pt x="3051685"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0" y="0"/>
            <a:ext cx="3083720" cy="4061980"/>
          </a:xfrm>
          <a:custGeom>
            <a:avLst/>
            <a:gdLst/>
            <a:ahLst/>
            <a:cxnLst/>
            <a:rect r="r" b="b" t="t" l="l"/>
            <a:pathLst>
              <a:path h="4061980" w="3083720">
                <a:moveTo>
                  <a:pt x="0" y="0"/>
                </a:moveTo>
                <a:lnTo>
                  <a:pt x="3083720" y="0"/>
                </a:lnTo>
                <a:lnTo>
                  <a:pt x="3083720" y="4061980"/>
                </a:lnTo>
                <a:lnTo>
                  <a:pt x="0" y="406198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854586" y="4902321"/>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grpSp>
        <p:nvGrpSpPr>
          <p:cNvPr name="Group 7" id="7"/>
          <p:cNvGrpSpPr/>
          <p:nvPr/>
        </p:nvGrpSpPr>
        <p:grpSpPr>
          <a:xfrm rot="0">
            <a:off x="16389604" y="3064918"/>
            <a:ext cx="869696" cy="579689"/>
            <a:chOff x="0" y="0"/>
            <a:chExt cx="1159595" cy="772919"/>
          </a:xfrm>
        </p:grpSpPr>
        <p:sp>
          <p:nvSpPr>
            <p:cNvPr name="Freeform 8" id="8"/>
            <p:cNvSpPr/>
            <p:nvPr/>
          </p:nvSpPr>
          <p:spPr>
            <a:xfrm flipH="false" flipV="false" rot="0">
              <a:off x="0" y="513459"/>
              <a:ext cx="1159595" cy="259459"/>
            </a:xfrm>
            <a:custGeom>
              <a:avLst/>
              <a:gdLst/>
              <a:ahLst/>
              <a:cxnLst/>
              <a:rect r="r" b="b" t="t" l="l"/>
              <a:pathLst>
                <a:path h="259459" w="1159595">
                  <a:moveTo>
                    <a:pt x="0" y="0"/>
                  </a:moveTo>
                  <a:lnTo>
                    <a:pt x="1159595" y="0"/>
                  </a:lnTo>
                  <a:lnTo>
                    <a:pt x="1159595" y="259460"/>
                  </a:lnTo>
                  <a:lnTo>
                    <a:pt x="0" y="25946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Freeform 10" id="10"/>
          <p:cNvSpPr/>
          <p:nvPr/>
        </p:nvSpPr>
        <p:spPr>
          <a:xfrm flipH="false" flipV="false" rot="0">
            <a:off x="15658051" y="0"/>
            <a:ext cx="2629949" cy="2465577"/>
          </a:xfrm>
          <a:custGeom>
            <a:avLst/>
            <a:gdLst/>
            <a:ahLst/>
            <a:cxnLst/>
            <a:rect r="r" b="b" t="t" l="l"/>
            <a:pathLst>
              <a:path h="2465577" w="2629949">
                <a:moveTo>
                  <a:pt x="0" y="0"/>
                </a:moveTo>
                <a:lnTo>
                  <a:pt x="2629949" y="0"/>
                </a:lnTo>
                <a:lnTo>
                  <a:pt x="2629949" y="2465577"/>
                </a:lnTo>
                <a:lnTo>
                  <a:pt x="0" y="2465577"/>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grpSp>
        <p:nvGrpSpPr>
          <p:cNvPr name="Group 11" id="11"/>
          <p:cNvGrpSpPr/>
          <p:nvPr/>
        </p:nvGrpSpPr>
        <p:grpSpPr>
          <a:xfrm rot="0">
            <a:off x="7357698" y="4195521"/>
            <a:ext cx="7472333" cy="2378317"/>
            <a:chOff x="0" y="0"/>
            <a:chExt cx="9963111" cy="3171089"/>
          </a:xfrm>
        </p:grpSpPr>
        <p:sp>
          <p:nvSpPr>
            <p:cNvPr name="TextBox 12" id="12"/>
            <p:cNvSpPr txBox="true"/>
            <p:nvPr/>
          </p:nvSpPr>
          <p:spPr>
            <a:xfrm rot="0">
              <a:off x="0" y="595628"/>
              <a:ext cx="9963111" cy="343918"/>
            </a:xfrm>
            <a:prstGeom prst="rect">
              <a:avLst/>
            </a:prstGeom>
          </p:spPr>
          <p:txBody>
            <a:bodyPr anchor="t" rtlCol="false" tIns="0" lIns="0" bIns="0" rIns="0">
              <a:spAutoFit/>
            </a:bodyPr>
            <a:lstStyle/>
            <a:p>
              <a:pPr algn="ctr">
                <a:lnSpc>
                  <a:spcPts val="2191"/>
                </a:lnSpc>
              </a:pPr>
              <a:r>
                <a:rPr lang="en-US" sz="1565">
                  <a:solidFill>
                    <a:srgbClr val="FEFEFE"/>
                  </a:solidFill>
                  <a:latin typeface="Canva Sans"/>
                  <a:ea typeface="Canva Sans"/>
                  <a:cs typeface="Canva Sans"/>
                  <a:sym typeface="Canva Sans"/>
                </a:rPr>
                <a:t>89 Female (59.3%)</a:t>
              </a:r>
            </a:p>
          </p:txBody>
        </p:sp>
        <p:sp>
          <p:nvSpPr>
            <p:cNvPr name="TextBox 13" id="13"/>
            <p:cNvSpPr txBox="true"/>
            <p:nvPr/>
          </p:nvSpPr>
          <p:spPr>
            <a:xfrm rot="0">
              <a:off x="3264494" y="2342609"/>
              <a:ext cx="3485667" cy="338687"/>
            </a:xfrm>
            <a:prstGeom prst="rect">
              <a:avLst/>
            </a:prstGeom>
          </p:spPr>
          <p:txBody>
            <a:bodyPr anchor="t" rtlCol="false" tIns="0" lIns="0" bIns="0" rIns="0">
              <a:spAutoFit/>
            </a:bodyPr>
            <a:lstStyle/>
            <a:p>
              <a:pPr algn="ctr">
                <a:lnSpc>
                  <a:spcPts val="2155"/>
                </a:lnSpc>
              </a:pPr>
              <a:r>
                <a:rPr lang="en-US" sz="1539">
                  <a:solidFill>
                    <a:srgbClr val="FEFEFE"/>
                  </a:solidFill>
                  <a:latin typeface="Canva Sans"/>
                  <a:ea typeface="Canva Sans"/>
                  <a:cs typeface="Canva Sans"/>
                  <a:sym typeface="Canva Sans"/>
                </a:rPr>
                <a:t>61 Male (40.66%)</a:t>
              </a:r>
            </a:p>
          </p:txBody>
        </p:sp>
      </p:grpSp>
      <p:pic>
        <p:nvPicPr>
          <p:cNvPr name="Picture 14" id="14"/>
          <p:cNvPicPr>
            <a:picLocks noChangeAspect="true"/>
          </p:cNvPicPr>
          <p:nvPr/>
        </p:nvPicPr>
        <p:blipFill>
          <a:blip r:embed="rId10"/>
          <a:stretch>
            <a:fillRect/>
          </a:stretch>
        </p:blipFill>
        <p:spPr>
          <a:xfrm rot="0">
            <a:off x="3082726" y="3439842"/>
            <a:ext cx="5764272" cy="4832186"/>
          </a:xfrm>
          <a:prstGeom prst="rect">
            <a:avLst/>
          </a:prstGeom>
        </p:spPr>
      </p:pic>
      <p:sp>
        <p:nvSpPr>
          <p:cNvPr name="TextBox 15" id="15"/>
          <p:cNvSpPr txBox="true"/>
          <p:nvPr/>
        </p:nvSpPr>
        <p:spPr>
          <a:xfrm rot="0">
            <a:off x="9296928" y="7021435"/>
            <a:ext cx="4160484" cy="2279189"/>
          </a:xfrm>
          <a:prstGeom prst="rect">
            <a:avLst/>
          </a:prstGeom>
        </p:spPr>
        <p:txBody>
          <a:bodyPr anchor="t" rtlCol="false" tIns="0" lIns="0" bIns="0" rIns="0">
            <a:spAutoFit/>
          </a:bodyPr>
          <a:lstStyle/>
          <a:p>
            <a:pPr algn="just">
              <a:lnSpc>
                <a:spcPts val="3000"/>
              </a:lnSpc>
            </a:pPr>
            <a:r>
              <a:rPr lang="en-US" sz="2143">
                <a:solidFill>
                  <a:srgbClr val="FEFEFE"/>
                </a:solidFill>
                <a:latin typeface="Canva Sans"/>
                <a:ea typeface="Canva Sans"/>
                <a:cs typeface="Canva Sans"/>
                <a:sym typeface="Canva Sans"/>
              </a:rPr>
              <a:t>Figure 2: Compare male vs. female gag reflex prevalence.</a:t>
            </a:r>
          </a:p>
          <a:p>
            <a:pPr algn="just">
              <a:lnSpc>
                <a:spcPts val="3000"/>
              </a:lnSpc>
            </a:pPr>
          </a:p>
          <a:p>
            <a:pPr algn="just">
              <a:lnSpc>
                <a:spcPts val="3000"/>
              </a:lnSpc>
            </a:pPr>
          </a:p>
          <a:p>
            <a:pPr algn="just">
              <a:lnSpc>
                <a:spcPts val="3000"/>
              </a:lnSpc>
            </a:pPr>
          </a:p>
          <a:p>
            <a:pPr algn="just">
              <a:lnSpc>
                <a:spcPts val="3000"/>
              </a:lnSpc>
            </a:pPr>
          </a:p>
        </p:txBody>
      </p:sp>
      <p:sp>
        <p:nvSpPr>
          <p:cNvPr name="TextBox 16" id="16"/>
          <p:cNvSpPr txBox="true"/>
          <p:nvPr/>
        </p:nvSpPr>
        <p:spPr>
          <a:xfrm rot="0">
            <a:off x="3563082" y="8282448"/>
            <a:ext cx="4179199" cy="1098501"/>
          </a:xfrm>
          <a:prstGeom prst="rect">
            <a:avLst/>
          </a:prstGeom>
        </p:spPr>
        <p:txBody>
          <a:bodyPr anchor="t" rtlCol="false" tIns="0" lIns="0" bIns="0" rIns="0">
            <a:spAutoFit/>
          </a:bodyPr>
          <a:lstStyle/>
          <a:p>
            <a:pPr algn="just">
              <a:lnSpc>
                <a:spcPts val="2977"/>
              </a:lnSpc>
            </a:pPr>
            <a:r>
              <a:rPr lang="en-US" sz="2126">
                <a:solidFill>
                  <a:srgbClr val="FEFEFE"/>
                </a:solidFill>
                <a:latin typeface="Canva Sans"/>
                <a:ea typeface="Canva Sans"/>
                <a:cs typeface="Canva Sans"/>
                <a:sym typeface="Canva Sans"/>
              </a:rPr>
              <a:t>Figure 1: Show</a:t>
            </a:r>
            <a:r>
              <a:rPr lang="en-US" sz="2126">
                <a:solidFill>
                  <a:srgbClr val="FEFEFE"/>
                </a:solidFill>
                <a:latin typeface="Canva Sans"/>
                <a:ea typeface="Canva Sans"/>
                <a:cs typeface="Canva Sans"/>
                <a:sym typeface="Canva Sans"/>
              </a:rPr>
              <a:t> how many patients fall into each gag reflex grade</a:t>
            </a:r>
          </a:p>
        </p:txBody>
      </p:sp>
      <p:sp>
        <p:nvSpPr>
          <p:cNvPr name="TextBox 17" id="17"/>
          <p:cNvSpPr txBox="true"/>
          <p:nvPr/>
        </p:nvSpPr>
        <p:spPr>
          <a:xfrm rot="0">
            <a:off x="4204854" y="774703"/>
            <a:ext cx="9878291" cy="1169806"/>
          </a:xfrm>
          <a:prstGeom prst="rect">
            <a:avLst/>
          </a:prstGeom>
        </p:spPr>
        <p:txBody>
          <a:bodyPr anchor="t" rtlCol="false" tIns="0" lIns="0" bIns="0" rIns="0">
            <a:spAutoFit/>
          </a:bodyPr>
          <a:lstStyle/>
          <a:p>
            <a:pPr algn="l">
              <a:lnSpc>
                <a:spcPts val="9533"/>
              </a:lnSpc>
              <a:spcBef>
                <a:spcPct val="0"/>
              </a:spcBef>
            </a:pPr>
            <a:r>
              <a:rPr lang="en-US" sz="6809">
                <a:solidFill>
                  <a:srgbClr val="FEFEFE"/>
                </a:solidFill>
                <a:latin typeface="Berthold Block"/>
                <a:ea typeface="Berthold Block"/>
                <a:cs typeface="Berthold Block"/>
                <a:sym typeface="Berthold Block"/>
              </a:rPr>
              <a:t>PATIENT COMFORT IN FOCUS</a:t>
            </a:r>
          </a:p>
        </p:txBody>
      </p:sp>
      <p:sp>
        <p:nvSpPr>
          <p:cNvPr name="TextBox 18" id="18"/>
          <p:cNvSpPr txBox="true"/>
          <p:nvPr/>
        </p:nvSpPr>
        <p:spPr>
          <a:xfrm rot="0">
            <a:off x="8519571" y="8263398"/>
            <a:ext cx="7541515" cy="905927"/>
          </a:xfrm>
          <a:prstGeom prst="rect">
            <a:avLst/>
          </a:prstGeom>
        </p:spPr>
        <p:txBody>
          <a:bodyPr anchor="t" rtlCol="false" tIns="0" lIns="0" bIns="0" rIns="0">
            <a:spAutoFit/>
          </a:bodyPr>
          <a:lstStyle/>
          <a:p>
            <a:pPr algn="just">
              <a:lnSpc>
                <a:spcPts val="3617"/>
              </a:lnSpc>
              <a:spcBef>
                <a:spcPct val="0"/>
              </a:spcBef>
            </a:pPr>
            <a:r>
              <a:rPr lang="en-US" sz="2583">
                <a:solidFill>
                  <a:srgbClr val="FEFEFE"/>
                </a:solidFill>
                <a:latin typeface="Canva Sans"/>
                <a:ea typeface="Canva Sans"/>
                <a:cs typeface="Canva Sans"/>
                <a:sym typeface="Canva Sans"/>
              </a:rPr>
              <a:t>Out of 272 patients, 150 experienced gagging, accounting for 55.14% of the total[2].</a:t>
            </a:r>
          </a:p>
        </p:txBody>
      </p:sp>
      <p:sp>
        <p:nvSpPr>
          <p:cNvPr name="TextBox 19" id="19"/>
          <p:cNvSpPr txBox="true"/>
          <p:nvPr/>
        </p:nvSpPr>
        <p:spPr>
          <a:xfrm rot="0">
            <a:off x="3563082" y="1973840"/>
            <a:ext cx="12094969" cy="1417483"/>
          </a:xfrm>
          <a:prstGeom prst="rect">
            <a:avLst/>
          </a:prstGeom>
        </p:spPr>
        <p:txBody>
          <a:bodyPr anchor="t" rtlCol="false" tIns="0" lIns="0" bIns="0" rIns="0">
            <a:spAutoFit/>
          </a:bodyPr>
          <a:lstStyle/>
          <a:p>
            <a:pPr algn="just">
              <a:lnSpc>
                <a:spcPts val="3771"/>
              </a:lnSpc>
            </a:pPr>
            <a:r>
              <a:rPr lang="en-US" sz="2693">
                <a:solidFill>
                  <a:srgbClr val="FEFEFE"/>
                </a:solidFill>
                <a:latin typeface="Canva Sans"/>
                <a:ea typeface="Canva Sans"/>
                <a:cs typeface="Canva Sans"/>
                <a:sym typeface="Canva Sans"/>
              </a:rPr>
              <a:t>Despite challenges like</a:t>
            </a:r>
            <a:r>
              <a:rPr lang="en-US" sz="2693">
                <a:solidFill>
                  <a:srgbClr val="FEFEFE"/>
                </a:solidFill>
                <a:latin typeface="Canva Sans"/>
                <a:ea typeface="Canva Sans"/>
                <a:cs typeface="Canva Sans"/>
                <a:sym typeface="Canva Sans"/>
              </a:rPr>
              <a:t> gag reflex during conventional impressions, digital workflows offer a more comfortable and streamlined experience for both patients and clinicians[1].</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grpSp>
        <p:nvGrpSpPr>
          <p:cNvPr name="Group 7" id="7"/>
          <p:cNvGrpSpPr/>
          <p:nvPr/>
        </p:nvGrpSpPr>
        <p:grpSpPr>
          <a:xfrm rot="0">
            <a:off x="573127" y="3074133"/>
            <a:ext cx="7777288" cy="5133010"/>
            <a:chOff x="0" y="0"/>
            <a:chExt cx="635000" cy="419100"/>
          </a:xfrm>
        </p:grpSpPr>
        <p:sp>
          <p:nvSpPr>
            <p:cNvPr name="Freeform 8" id="8"/>
            <p:cNvSpPr/>
            <p:nvPr/>
          </p:nvSpPr>
          <p:spPr>
            <a:xfrm flipH="false" flipV="false" rot="0">
              <a:off x="0" y="0"/>
              <a:ext cx="635000" cy="419100"/>
            </a:xfrm>
            <a:custGeom>
              <a:avLst/>
              <a:gdLst/>
              <a:ahLst/>
              <a:cxnLst/>
              <a:rect r="r" b="b" t="t" l="l"/>
              <a:pathLst>
                <a:path h="419100" w="635000">
                  <a:moveTo>
                    <a:pt x="19442" y="0"/>
                  </a:moveTo>
                  <a:lnTo>
                    <a:pt x="615558" y="0"/>
                  </a:lnTo>
                  <a:cubicBezTo>
                    <a:pt x="626295" y="0"/>
                    <a:pt x="635000" y="8705"/>
                    <a:pt x="635000" y="19442"/>
                  </a:cubicBezTo>
                  <a:lnTo>
                    <a:pt x="635000" y="399658"/>
                  </a:lnTo>
                  <a:cubicBezTo>
                    <a:pt x="635000" y="410395"/>
                    <a:pt x="626295" y="419100"/>
                    <a:pt x="615558" y="419100"/>
                  </a:cubicBezTo>
                  <a:lnTo>
                    <a:pt x="19442" y="419100"/>
                  </a:lnTo>
                  <a:cubicBezTo>
                    <a:pt x="8705" y="419100"/>
                    <a:pt x="0" y="410395"/>
                    <a:pt x="0" y="399658"/>
                  </a:cubicBezTo>
                  <a:lnTo>
                    <a:pt x="0" y="19442"/>
                  </a:lnTo>
                  <a:cubicBezTo>
                    <a:pt x="0" y="8705"/>
                    <a:pt x="8705" y="0"/>
                    <a:pt x="19442" y="0"/>
                  </a:cubicBezTo>
                  <a:close/>
                </a:path>
              </a:pathLst>
            </a:custGeom>
            <a:solidFill>
              <a:srgbClr val="C4DDBC"/>
            </a:solidFill>
          </p:spPr>
        </p:sp>
        <p:sp>
          <p:nvSpPr>
            <p:cNvPr name="TextBox 9" id="9"/>
            <p:cNvSpPr txBox="true"/>
            <p:nvPr/>
          </p:nvSpPr>
          <p:spPr>
            <a:xfrm>
              <a:off x="0" y="-47625"/>
              <a:ext cx="635000" cy="466725"/>
            </a:xfrm>
            <a:prstGeom prst="rect">
              <a:avLst/>
            </a:prstGeom>
          </p:spPr>
          <p:txBody>
            <a:bodyPr anchor="ctr" rtlCol="false" tIns="50800" lIns="50800" bIns="50800" rIns="50800"/>
            <a:lstStyle/>
            <a:p>
              <a:pPr algn="ctr">
                <a:lnSpc>
                  <a:spcPts val="3000"/>
                </a:lnSpc>
              </a:pPr>
            </a:p>
          </p:txBody>
        </p:sp>
      </p:grpSp>
      <p:sp>
        <p:nvSpPr>
          <p:cNvPr name="TextBox 10" id="10"/>
          <p:cNvSpPr txBox="true"/>
          <p:nvPr/>
        </p:nvSpPr>
        <p:spPr>
          <a:xfrm rot="0">
            <a:off x="3323528" y="251243"/>
            <a:ext cx="11640943" cy="1676129"/>
          </a:xfrm>
          <a:prstGeom prst="rect">
            <a:avLst/>
          </a:prstGeom>
        </p:spPr>
        <p:txBody>
          <a:bodyPr anchor="t" rtlCol="false" tIns="0" lIns="0" bIns="0" rIns="0">
            <a:spAutoFit/>
          </a:bodyPr>
          <a:lstStyle/>
          <a:p>
            <a:pPr algn="l">
              <a:lnSpc>
                <a:spcPts val="13664"/>
              </a:lnSpc>
              <a:spcBef>
                <a:spcPct val="0"/>
              </a:spcBef>
            </a:pPr>
            <a:r>
              <a:rPr lang="en-US" sz="9760">
                <a:solidFill>
                  <a:srgbClr val="FEFEFE"/>
                </a:solidFill>
                <a:latin typeface="Berthold Block"/>
                <a:ea typeface="Berthold Block"/>
                <a:cs typeface="Berthold Block"/>
                <a:sym typeface="Berthold Block"/>
              </a:rPr>
              <a:t>MOTIVATION AND GOALS</a:t>
            </a:r>
          </a:p>
        </p:txBody>
      </p:sp>
      <p:sp>
        <p:nvSpPr>
          <p:cNvPr name="TextBox 11" id="11"/>
          <p:cNvSpPr txBox="true"/>
          <p:nvPr/>
        </p:nvSpPr>
        <p:spPr>
          <a:xfrm rot="0">
            <a:off x="1028700" y="3197602"/>
            <a:ext cx="6639658" cy="5009541"/>
          </a:xfrm>
          <a:prstGeom prst="rect">
            <a:avLst/>
          </a:prstGeom>
        </p:spPr>
        <p:txBody>
          <a:bodyPr anchor="t" rtlCol="false" tIns="0" lIns="0" bIns="0" rIns="0">
            <a:spAutoFit/>
          </a:bodyPr>
          <a:lstStyle/>
          <a:p>
            <a:pPr algn="ctr">
              <a:lnSpc>
                <a:spcPts val="5880"/>
              </a:lnSpc>
            </a:pPr>
            <a:r>
              <a:rPr lang="en-US" b="true" sz="4200">
                <a:solidFill>
                  <a:srgbClr val="FEFEFE"/>
                </a:solidFill>
                <a:latin typeface="Canva Sans Bold"/>
                <a:ea typeface="Canva Sans Bold"/>
                <a:cs typeface="Canva Sans Bold"/>
                <a:sym typeface="Canva Sans Bold"/>
              </a:rPr>
              <a:t>Motivation</a:t>
            </a:r>
          </a:p>
          <a:p>
            <a:pPr algn="ctr">
              <a:lnSpc>
                <a:spcPts val="5880"/>
              </a:lnSpc>
            </a:pPr>
          </a:p>
          <a:p>
            <a:pPr algn="l" marL="722820" indent="-361410" lvl="1">
              <a:lnSpc>
                <a:spcPts val="4687"/>
              </a:lnSpc>
              <a:buFont typeface="Arial"/>
              <a:buChar char="•"/>
            </a:pPr>
            <a:r>
              <a:rPr lang="en-US" sz="3347">
                <a:solidFill>
                  <a:srgbClr val="FEFEFE"/>
                </a:solidFill>
                <a:latin typeface="Canva Sans"/>
                <a:ea typeface="Canva Sans"/>
                <a:cs typeface="Canva Sans"/>
                <a:sym typeface="Canva Sans"/>
              </a:rPr>
              <a:t>Fragmente</a:t>
            </a:r>
            <a:r>
              <a:rPr lang="en-US" sz="3347">
                <a:solidFill>
                  <a:srgbClr val="FEFEFE"/>
                </a:solidFill>
                <a:latin typeface="Canva Sans"/>
                <a:ea typeface="Canva Sans"/>
                <a:cs typeface="Canva Sans"/>
                <a:sym typeface="Canva Sans"/>
              </a:rPr>
              <a:t>d digital workflows</a:t>
            </a:r>
          </a:p>
          <a:p>
            <a:pPr algn="l" marL="722820" indent="-361410" lvl="1">
              <a:lnSpc>
                <a:spcPts val="4687"/>
              </a:lnSpc>
              <a:buFont typeface="Arial"/>
              <a:buChar char="•"/>
            </a:pPr>
            <a:r>
              <a:rPr lang="en-US" sz="3347">
                <a:solidFill>
                  <a:srgbClr val="FEFEFE"/>
                </a:solidFill>
                <a:latin typeface="Canva Sans"/>
                <a:ea typeface="Canva Sans"/>
                <a:cs typeface="Canva Sans"/>
                <a:sym typeface="Canva Sans"/>
              </a:rPr>
              <a:t>Incompatible scan formats</a:t>
            </a:r>
          </a:p>
          <a:p>
            <a:pPr algn="l" marL="722820" indent="-361410" lvl="1">
              <a:lnSpc>
                <a:spcPts val="4687"/>
              </a:lnSpc>
              <a:buFont typeface="Arial"/>
              <a:buChar char="•"/>
            </a:pPr>
            <a:r>
              <a:rPr lang="en-US" sz="3347">
                <a:solidFill>
                  <a:srgbClr val="FEFEFE"/>
                </a:solidFill>
                <a:latin typeface="Canva Sans"/>
                <a:ea typeface="Canva Sans"/>
                <a:cs typeface="Canva Sans"/>
                <a:sym typeface="Canva Sans"/>
              </a:rPr>
              <a:t>Manual data entry</a:t>
            </a:r>
          </a:p>
          <a:p>
            <a:pPr algn="l" marL="722820" indent="-361410" lvl="1">
              <a:lnSpc>
                <a:spcPts val="4687"/>
              </a:lnSpc>
              <a:buFont typeface="Arial"/>
              <a:buChar char="•"/>
            </a:pPr>
            <a:r>
              <a:rPr lang="en-US" sz="3347">
                <a:solidFill>
                  <a:srgbClr val="FEFEFE"/>
                </a:solidFill>
                <a:latin typeface="Canva Sans"/>
                <a:ea typeface="Canva Sans"/>
                <a:cs typeface="Canva Sans"/>
                <a:sym typeface="Canva Sans"/>
              </a:rPr>
              <a:t>Communication delays</a:t>
            </a:r>
          </a:p>
          <a:p>
            <a:pPr algn="ctr">
              <a:lnSpc>
                <a:spcPts val="4687"/>
              </a:lnSpc>
            </a:pPr>
          </a:p>
        </p:txBody>
      </p:sp>
      <p:grpSp>
        <p:nvGrpSpPr>
          <p:cNvPr name="Group 12" id="12"/>
          <p:cNvGrpSpPr/>
          <p:nvPr/>
        </p:nvGrpSpPr>
        <p:grpSpPr>
          <a:xfrm rot="0">
            <a:off x="9482012" y="3074133"/>
            <a:ext cx="7777288" cy="5133010"/>
            <a:chOff x="0" y="0"/>
            <a:chExt cx="635000" cy="419100"/>
          </a:xfrm>
        </p:grpSpPr>
        <p:sp>
          <p:nvSpPr>
            <p:cNvPr name="Freeform 13" id="13"/>
            <p:cNvSpPr/>
            <p:nvPr/>
          </p:nvSpPr>
          <p:spPr>
            <a:xfrm flipH="false" flipV="false" rot="0">
              <a:off x="0" y="0"/>
              <a:ext cx="635000" cy="419100"/>
            </a:xfrm>
            <a:custGeom>
              <a:avLst/>
              <a:gdLst/>
              <a:ahLst/>
              <a:cxnLst/>
              <a:rect r="r" b="b" t="t" l="l"/>
              <a:pathLst>
                <a:path h="419100" w="635000">
                  <a:moveTo>
                    <a:pt x="19442" y="0"/>
                  </a:moveTo>
                  <a:lnTo>
                    <a:pt x="615558" y="0"/>
                  </a:lnTo>
                  <a:cubicBezTo>
                    <a:pt x="626295" y="0"/>
                    <a:pt x="635000" y="8705"/>
                    <a:pt x="635000" y="19442"/>
                  </a:cubicBezTo>
                  <a:lnTo>
                    <a:pt x="635000" y="399658"/>
                  </a:lnTo>
                  <a:cubicBezTo>
                    <a:pt x="635000" y="410395"/>
                    <a:pt x="626295" y="419100"/>
                    <a:pt x="615558" y="419100"/>
                  </a:cubicBezTo>
                  <a:lnTo>
                    <a:pt x="19442" y="419100"/>
                  </a:lnTo>
                  <a:cubicBezTo>
                    <a:pt x="8705" y="419100"/>
                    <a:pt x="0" y="410395"/>
                    <a:pt x="0" y="399658"/>
                  </a:cubicBezTo>
                  <a:lnTo>
                    <a:pt x="0" y="19442"/>
                  </a:lnTo>
                  <a:cubicBezTo>
                    <a:pt x="0" y="8705"/>
                    <a:pt x="8705" y="0"/>
                    <a:pt x="19442" y="0"/>
                  </a:cubicBezTo>
                  <a:close/>
                </a:path>
              </a:pathLst>
            </a:custGeom>
            <a:solidFill>
              <a:srgbClr val="C4DDBC"/>
            </a:solidFill>
          </p:spPr>
        </p:sp>
        <p:sp>
          <p:nvSpPr>
            <p:cNvPr name="TextBox 14" id="14"/>
            <p:cNvSpPr txBox="true"/>
            <p:nvPr/>
          </p:nvSpPr>
          <p:spPr>
            <a:xfrm>
              <a:off x="0" y="-47625"/>
              <a:ext cx="635000" cy="466725"/>
            </a:xfrm>
            <a:prstGeom prst="rect">
              <a:avLst/>
            </a:prstGeom>
          </p:spPr>
          <p:txBody>
            <a:bodyPr anchor="ctr" rtlCol="false" tIns="50800" lIns="50800" bIns="50800" rIns="50800"/>
            <a:lstStyle/>
            <a:p>
              <a:pPr algn="ctr">
                <a:lnSpc>
                  <a:spcPts val="3000"/>
                </a:lnSpc>
              </a:pPr>
            </a:p>
          </p:txBody>
        </p:sp>
      </p:grpSp>
      <p:sp>
        <p:nvSpPr>
          <p:cNvPr name="TextBox 15" id="15"/>
          <p:cNvSpPr txBox="true"/>
          <p:nvPr/>
        </p:nvSpPr>
        <p:spPr>
          <a:xfrm rot="0">
            <a:off x="9588431" y="3188077"/>
            <a:ext cx="7564450" cy="4653983"/>
          </a:xfrm>
          <a:prstGeom prst="rect">
            <a:avLst/>
          </a:prstGeom>
        </p:spPr>
        <p:txBody>
          <a:bodyPr anchor="t" rtlCol="false" tIns="0" lIns="0" bIns="0" rIns="0">
            <a:spAutoFit/>
          </a:bodyPr>
          <a:lstStyle/>
          <a:p>
            <a:pPr algn="ctr">
              <a:lnSpc>
                <a:spcPts val="6771"/>
              </a:lnSpc>
            </a:pPr>
            <a:r>
              <a:rPr lang="en-US" b="true" sz="4836">
                <a:solidFill>
                  <a:srgbClr val="FEFEFE"/>
                </a:solidFill>
                <a:latin typeface="Canva Sans Bold"/>
                <a:ea typeface="Canva Sans Bold"/>
                <a:cs typeface="Canva Sans Bold"/>
                <a:sym typeface="Canva Sans Bold"/>
              </a:rPr>
              <a:t>Goals</a:t>
            </a:r>
          </a:p>
          <a:p>
            <a:pPr algn="ctr">
              <a:lnSpc>
                <a:spcPts val="4475"/>
              </a:lnSpc>
            </a:pPr>
          </a:p>
          <a:p>
            <a:pPr algn="ctr">
              <a:lnSpc>
                <a:spcPts val="4475"/>
              </a:lnSpc>
            </a:pPr>
          </a:p>
          <a:p>
            <a:pPr algn="ctr" marL="690237" indent="-345119" lvl="1">
              <a:lnSpc>
                <a:spcPts val="4475"/>
              </a:lnSpc>
              <a:buFont typeface="Arial"/>
              <a:buChar char="•"/>
            </a:pPr>
            <a:r>
              <a:rPr lang="en-US" sz="3197">
                <a:solidFill>
                  <a:srgbClr val="FEFEFE"/>
                </a:solidFill>
                <a:latin typeface="Canva Sans"/>
                <a:ea typeface="Canva Sans"/>
                <a:cs typeface="Canva Sans"/>
                <a:sym typeface="Canva Sans"/>
              </a:rPr>
              <a:t>I</a:t>
            </a:r>
            <a:r>
              <a:rPr lang="en-US" sz="3197">
                <a:solidFill>
                  <a:srgbClr val="FEFEFE"/>
                </a:solidFill>
                <a:latin typeface="Canva Sans"/>
                <a:ea typeface="Canva Sans"/>
                <a:cs typeface="Canva Sans"/>
                <a:sym typeface="Canva Sans"/>
              </a:rPr>
              <a:t>mprove clinic–lab interoperab</a:t>
            </a:r>
            <a:r>
              <a:rPr lang="en-US" sz="3197">
                <a:solidFill>
                  <a:srgbClr val="FEFEFE"/>
                </a:solidFill>
                <a:latin typeface="Canva Sans"/>
                <a:ea typeface="Canva Sans"/>
                <a:cs typeface="Canva Sans"/>
                <a:sym typeface="Canva Sans"/>
              </a:rPr>
              <a:t>ility</a:t>
            </a:r>
          </a:p>
          <a:p>
            <a:pPr algn="ctr" marL="690237" indent="-345119" lvl="1">
              <a:lnSpc>
                <a:spcPts val="4475"/>
              </a:lnSpc>
              <a:buFont typeface="Arial"/>
              <a:buChar char="•"/>
            </a:pPr>
            <a:r>
              <a:rPr lang="en-US" sz="3197">
                <a:solidFill>
                  <a:srgbClr val="FEFEFE"/>
                </a:solidFill>
                <a:latin typeface="Canva Sans"/>
                <a:ea typeface="Canva Sans"/>
                <a:cs typeface="Canva Sans"/>
                <a:sym typeface="Canva Sans"/>
              </a:rPr>
              <a:t>Reduce workflow bottlenecks</a:t>
            </a:r>
          </a:p>
          <a:p>
            <a:pPr algn="ctr" marL="690237" indent="-345119" lvl="1">
              <a:lnSpc>
                <a:spcPts val="4475"/>
              </a:lnSpc>
              <a:buFont typeface="Arial"/>
              <a:buChar char="•"/>
            </a:pPr>
            <a:r>
              <a:rPr lang="en-US" sz="3197">
                <a:solidFill>
                  <a:srgbClr val="FEFEFE"/>
                </a:solidFill>
                <a:latin typeface="Canva Sans"/>
                <a:ea typeface="Canva Sans"/>
                <a:cs typeface="Canva Sans"/>
                <a:sym typeface="Canva Sans"/>
              </a:rPr>
              <a:t>E</a:t>
            </a:r>
            <a:r>
              <a:rPr lang="en-US" sz="3197">
                <a:solidFill>
                  <a:srgbClr val="FEFEFE"/>
                </a:solidFill>
                <a:latin typeface="Canva Sans"/>
                <a:ea typeface="Canva Sans"/>
                <a:cs typeface="Canva Sans"/>
                <a:sym typeface="Canva Sans"/>
              </a:rPr>
              <a:t>nable data standardisation</a:t>
            </a:r>
          </a:p>
          <a:p>
            <a:pPr algn="ctr" marL="690237" indent="-345119" lvl="1">
              <a:lnSpc>
                <a:spcPts val="4475"/>
              </a:lnSpc>
              <a:buFont typeface="Arial"/>
              <a:buChar char="•"/>
            </a:pPr>
            <a:r>
              <a:rPr lang="en-US" sz="3197">
                <a:solidFill>
                  <a:srgbClr val="FEFEFE"/>
                </a:solidFill>
                <a:latin typeface="Canva Sans"/>
                <a:ea typeface="Canva Sans"/>
                <a:cs typeface="Canva Sans"/>
                <a:sym typeface="Canva Sans"/>
              </a:rPr>
              <a:t>Centralise case management</a:t>
            </a:r>
          </a:p>
          <a:p>
            <a:pPr algn="ctr">
              <a:lnSpc>
                <a:spcPts val="3567"/>
              </a:lnSpc>
            </a:pP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15684410" y="688178"/>
            <a:ext cx="2515172" cy="4114800"/>
          </a:xfrm>
          <a:custGeom>
            <a:avLst/>
            <a:gdLst/>
            <a:ahLst/>
            <a:cxnLst/>
            <a:rect r="r" b="b" t="t" l="l"/>
            <a:pathLst>
              <a:path h="4114800" w="2515172">
                <a:moveTo>
                  <a:pt x="0" y="0"/>
                </a:moveTo>
                <a:lnTo>
                  <a:pt x="2515172" y="0"/>
                </a:lnTo>
                <a:lnTo>
                  <a:pt x="251517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0">
            <a:off x="12500601" y="2916425"/>
            <a:ext cx="5450049" cy="6341875"/>
            <a:chOff x="0" y="0"/>
            <a:chExt cx="7266732" cy="8455834"/>
          </a:xfrm>
        </p:grpSpPr>
        <p:grpSp>
          <p:nvGrpSpPr>
            <p:cNvPr name="Group 4" id="4"/>
            <p:cNvGrpSpPr/>
            <p:nvPr/>
          </p:nvGrpSpPr>
          <p:grpSpPr>
            <a:xfrm rot="0">
              <a:off x="0" y="0"/>
              <a:ext cx="7266732" cy="8455834"/>
              <a:chOff x="0" y="0"/>
              <a:chExt cx="698500" cy="812800"/>
            </a:xfrm>
          </p:grpSpPr>
          <p:sp>
            <p:nvSpPr>
              <p:cNvPr name="Freeform 5" id="5"/>
              <p:cNvSpPr/>
              <p:nvPr/>
            </p:nvSpPr>
            <p:spPr>
              <a:xfrm flipH="false" flipV="false" rot="0">
                <a:off x="0" y="14489"/>
                <a:ext cx="698500" cy="783822"/>
              </a:xfrm>
              <a:custGeom>
                <a:avLst/>
                <a:gdLst/>
                <a:ahLst/>
                <a:cxnLst/>
                <a:rect r="r" b="b" t="t" l="l"/>
                <a:pathLst>
                  <a:path h="783822" w="698500">
                    <a:moveTo>
                      <a:pt x="395677" y="12523"/>
                    </a:moveTo>
                    <a:lnTo>
                      <a:pt x="652073" y="161699"/>
                    </a:lnTo>
                    <a:cubicBezTo>
                      <a:pt x="680817" y="178423"/>
                      <a:pt x="698500" y="209169"/>
                      <a:pt x="698500" y="242425"/>
                    </a:cubicBezTo>
                    <a:lnTo>
                      <a:pt x="698500" y="541397"/>
                    </a:lnTo>
                    <a:cubicBezTo>
                      <a:pt x="698500" y="574653"/>
                      <a:pt x="680817" y="605399"/>
                      <a:pt x="652073" y="622123"/>
                    </a:cubicBezTo>
                    <a:lnTo>
                      <a:pt x="395677" y="771299"/>
                    </a:lnTo>
                    <a:cubicBezTo>
                      <a:pt x="366978" y="787997"/>
                      <a:pt x="331522" y="787997"/>
                      <a:pt x="302823" y="771299"/>
                    </a:cubicBezTo>
                    <a:lnTo>
                      <a:pt x="46427" y="622123"/>
                    </a:lnTo>
                    <a:cubicBezTo>
                      <a:pt x="17683" y="605399"/>
                      <a:pt x="0" y="574653"/>
                      <a:pt x="0" y="541397"/>
                    </a:cubicBezTo>
                    <a:lnTo>
                      <a:pt x="0" y="242425"/>
                    </a:lnTo>
                    <a:cubicBezTo>
                      <a:pt x="0" y="209169"/>
                      <a:pt x="17683" y="178423"/>
                      <a:pt x="46427" y="161699"/>
                    </a:cubicBezTo>
                    <a:lnTo>
                      <a:pt x="302823" y="12523"/>
                    </a:lnTo>
                    <a:cubicBezTo>
                      <a:pt x="331522" y="-4175"/>
                      <a:pt x="366978" y="-4175"/>
                      <a:pt x="395677" y="12523"/>
                    </a:cubicBezTo>
                    <a:close/>
                  </a:path>
                </a:pathLst>
              </a:custGeom>
              <a:solidFill>
                <a:srgbClr val="FFB000"/>
              </a:solidFill>
              <a:ln w="123825" cap="rnd">
                <a:solidFill>
                  <a:srgbClr val="FEFEFE"/>
                </a:solidFill>
                <a:prstDash val="solid"/>
                <a:round/>
              </a:ln>
            </p:spPr>
          </p:sp>
          <p:sp>
            <p:nvSpPr>
              <p:cNvPr name="TextBox 6" id="6"/>
              <p:cNvSpPr txBox="true"/>
              <p:nvPr/>
            </p:nvSpPr>
            <p:spPr>
              <a:xfrm>
                <a:off x="0" y="101600"/>
                <a:ext cx="698500" cy="571500"/>
              </a:xfrm>
              <a:prstGeom prst="rect">
                <a:avLst/>
              </a:prstGeom>
            </p:spPr>
            <p:txBody>
              <a:bodyPr anchor="ctr" rtlCol="false" tIns="50800" lIns="50800" bIns="50800" rIns="50800"/>
              <a:lstStyle/>
              <a:p>
                <a:pPr algn="ctr">
                  <a:lnSpc>
                    <a:spcPts val="2659"/>
                  </a:lnSpc>
                  <a:spcBef>
                    <a:spcPct val="0"/>
                  </a:spcBef>
                </a:pPr>
              </a:p>
            </p:txBody>
          </p:sp>
        </p:grpSp>
        <p:grpSp>
          <p:nvGrpSpPr>
            <p:cNvPr name="Group 7" id="7"/>
            <p:cNvGrpSpPr/>
            <p:nvPr/>
          </p:nvGrpSpPr>
          <p:grpSpPr>
            <a:xfrm rot="0">
              <a:off x="523332" y="638915"/>
              <a:ext cx="6220067" cy="7237897"/>
              <a:chOff x="0" y="0"/>
              <a:chExt cx="698500" cy="812800"/>
            </a:xfrm>
          </p:grpSpPr>
          <p:sp>
            <p:nvSpPr>
              <p:cNvPr name="Freeform 8" id="8"/>
              <p:cNvSpPr/>
              <p:nvPr/>
            </p:nvSpPr>
            <p:spPr>
              <a:xfrm flipH="false" flipV="false" rot="0">
                <a:off x="0" y="16927"/>
                <a:ext cx="698500" cy="778946"/>
              </a:xfrm>
              <a:custGeom>
                <a:avLst/>
                <a:gdLst/>
                <a:ahLst/>
                <a:cxnLst/>
                <a:rect r="r" b="b" t="t" l="l"/>
                <a:pathLst>
                  <a:path h="778946" w="698500">
                    <a:moveTo>
                      <a:pt x="403490" y="14631"/>
                    </a:moveTo>
                    <a:lnTo>
                      <a:pt x="644260" y="154715"/>
                    </a:lnTo>
                    <a:cubicBezTo>
                      <a:pt x="677841" y="174253"/>
                      <a:pt x="698500" y="210174"/>
                      <a:pt x="698500" y="249025"/>
                    </a:cubicBezTo>
                    <a:lnTo>
                      <a:pt x="698500" y="529921"/>
                    </a:lnTo>
                    <a:cubicBezTo>
                      <a:pt x="698500" y="568772"/>
                      <a:pt x="677841" y="604693"/>
                      <a:pt x="644260" y="624231"/>
                    </a:cubicBezTo>
                    <a:lnTo>
                      <a:pt x="403490" y="764315"/>
                    </a:lnTo>
                    <a:cubicBezTo>
                      <a:pt x="369961" y="783823"/>
                      <a:pt x="328539" y="783823"/>
                      <a:pt x="295010" y="764315"/>
                    </a:cubicBezTo>
                    <a:lnTo>
                      <a:pt x="54240" y="624231"/>
                    </a:lnTo>
                    <a:cubicBezTo>
                      <a:pt x="20659" y="604693"/>
                      <a:pt x="0" y="568772"/>
                      <a:pt x="0" y="529921"/>
                    </a:cubicBezTo>
                    <a:lnTo>
                      <a:pt x="0" y="249025"/>
                    </a:lnTo>
                    <a:cubicBezTo>
                      <a:pt x="0" y="210174"/>
                      <a:pt x="20659" y="174253"/>
                      <a:pt x="54240" y="154715"/>
                    </a:cubicBezTo>
                    <a:lnTo>
                      <a:pt x="295010" y="14631"/>
                    </a:lnTo>
                    <a:cubicBezTo>
                      <a:pt x="328539" y="-4877"/>
                      <a:pt x="369961" y="-4877"/>
                      <a:pt x="403490" y="14631"/>
                    </a:cubicBezTo>
                    <a:close/>
                  </a:path>
                </a:pathLst>
              </a:custGeom>
              <a:blipFill>
                <a:blip r:embed="rId4"/>
                <a:stretch>
                  <a:fillRect l="-33690" t="0" r="-33690" b="0"/>
                </a:stretch>
              </a:blipFill>
            </p:spPr>
          </p:sp>
        </p:grpSp>
      </p:grpSp>
      <p:sp>
        <p:nvSpPr>
          <p:cNvPr name="Freeform 9" id="9"/>
          <p:cNvSpPr/>
          <p:nvPr/>
        </p:nvSpPr>
        <p:spPr>
          <a:xfrm flipH="false" flipV="false" rot="0">
            <a:off x="41795" y="255686"/>
            <a:ext cx="1973809" cy="2163079"/>
          </a:xfrm>
          <a:custGeom>
            <a:avLst/>
            <a:gdLst/>
            <a:ahLst/>
            <a:cxnLst/>
            <a:rect r="r" b="b" t="t" l="l"/>
            <a:pathLst>
              <a:path h="2163079" w="1973809">
                <a:moveTo>
                  <a:pt x="0" y="0"/>
                </a:moveTo>
                <a:lnTo>
                  <a:pt x="1973810" y="0"/>
                </a:lnTo>
                <a:lnTo>
                  <a:pt x="1973810" y="2163079"/>
                </a:lnTo>
                <a:lnTo>
                  <a:pt x="0" y="2163079"/>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10" id="10"/>
          <p:cNvGrpSpPr/>
          <p:nvPr/>
        </p:nvGrpSpPr>
        <p:grpSpPr>
          <a:xfrm rot="0">
            <a:off x="593852" y="9258300"/>
            <a:ext cx="869696" cy="482359"/>
            <a:chOff x="0" y="0"/>
            <a:chExt cx="1159595" cy="643145"/>
          </a:xfrm>
        </p:grpSpPr>
        <p:sp>
          <p:nvSpPr>
            <p:cNvPr name="Freeform 11" id="11"/>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12" id="12"/>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grpSp>
      <p:grpSp>
        <p:nvGrpSpPr>
          <p:cNvPr name="Group 13" id="13"/>
          <p:cNvGrpSpPr/>
          <p:nvPr/>
        </p:nvGrpSpPr>
        <p:grpSpPr>
          <a:xfrm rot="0">
            <a:off x="1444536" y="2418765"/>
            <a:ext cx="10896196" cy="6839535"/>
            <a:chOff x="0" y="0"/>
            <a:chExt cx="14528261" cy="9119381"/>
          </a:xfrm>
        </p:grpSpPr>
        <p:sp>
          <p:nvSpPr>
            <p:cNvPr name="Freeform 14" id="14"/>
            <p:cNvSpPr/>
            <p:nvPr/>
          </p:nvSpPr>
          <p:spPr>
            <a:xfrm flipH="false" flipV="false" rot="0">
              <a:off x="0" y="136533"/>
              <a:ext cx="1072711" cy="533137"/>
            </a:xfrm>
            <a:custGeom>
              <a:avLst/>
              <a:gdLst/>
              <a:ahLst/>
              <a:cxnLst/>
              <a:rect r="r" b="b" t="t" l="l"/>
              <a:pathLst>
                <a:path h="533137" w="1072711">
                  <a:moveTo>
                    <a:pt x="0" y="0"/>
                  </a:moveTo>
                  <a:lnTo>
                    <a:pt x="1072711" y="0"/>
                  </a:lnTo>
                  <a:lnTo>
                    <a:pt x="1072711" y="533137"/>
                  </a:lnTo>
                  <a:lnTo>
                    <a:pt x="0" y="533137"/>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15" id="15"/>
            <p:cNvSpPr/>
            <p:nvPr/>
          </p:nvSpPr>
          <p:spPr>
            <a:xfrm flipH="false" flipV="false" rot="0">
              <a:off x="194639" y="1489768"/>
              <a:ext cx="914774" cy="914774"/>
            </a:xfrm>
            <a:custGeom>
              <a:avLst/>
              <a:gdLst/>
              <a:ahLst/>
              <a:cxnLst/>
              <a:rect r="r" b="b" t="t" l="l"/>
              <a:pathLst>
                <a:path h="914774" w="914774">
                  <a:moveTo>
                    <a:pt x="0" y="0"/>
                  </a:moveTo>
                  <a:lnTo>
                    <a:pt x="914774" y="0"/>
                  </a:lnTo>
                  <a:lnTo>
                    <a:pt x="914774" y="914773"/>
                  </a:lnTo>
                  <a:lnTo>
                    <a:pt x="0" y="914773"/>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
          <p:nvSpPr>
            <p:cNvPr name="Freeform 16" id="16"/>
            <p:cNvSpPr/>
            <p:nvPr/>
          </p:nvSpPr>
          <p:spPr>
            <a:xfrm flipH="false" flipV="false" rot="0">
              <a:off x="194639" y="3074203"/>
              <a:ext cx="914774" cy="914774"/>
            </a:xfrm>
            <a:custGeom>
              <a:avLst/>
              <a:gdLst/>
              <a:ahLst/>
              <a:cxnLst/>
              <a:rect r="r" b="b" t="t" l="l"/>
              <a:pathLst>
                <a:path h="914774" w="914774">
                  <a:moveTo>
                    <a:pt x="0" y="0"/>
                  </a:moveTo>
                  <a:lnTo>
                    <a:pt x="914774" y="0"/>
                  </a:lnTo>
                  <a:lnTo>
                    <a:pt x="914774" y="914773"/>
                  </a:lnTo>
                  <a:lnTo>
                    <a:pt x="0" y="914773"/>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sp>
          <p:nvSpPr>
            <p:cNvPr name="Freeform 17" id="17"/>
            <p:cNvSpPr/>
            <p:nvPr/>
          </p:nvSpPr>
          <p:spPr>
            <a:xfrm flipH="false" flipV="false" rot="0">
              <a:off x="310309" y="4635141"/>
              <a:ext cx="683433" cy="839856"/>
            </a:xfrm>
            <a:custGeom>
              <a:avLst/>
              <a:gdLst/>
              <a:ahLst/>
              <a:cxnLst/>
              <a:rect r="r" b="b" t="t" l="l"/>
              <a:pathLst>
                <a:path h="839856" w="683433">
                  <a:moveTo>
                    <a:pt x="0" y="0"/>
                  </a:moveTo>
                  <a:lnTo>
                    <a:pt x="683433" y="0"/>
                  </a:lnTo>
                  <a:lnTo>
                    <a:pt x="683433" y="839856"/>
                  </a:lnTo>
                  <a:lnTo>
                    <a:pt x="0" y="839856"/>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sp>
          <p:nvSpPr>
            <p:cNvPr name="Freeform 18" id="18"/>
            <p:cNvSpPr/>
            <p:nvPr/>
          </p:nvSpPr>
          <p:spPr>
            <a:xfrm flipH="false" flipV="false" rot="0">
              <a:off x="214169" y="6156406"/>
              <a:ext cx="968942" cy="815122"/>
            </a:xfrm>
            <a:custGeom>
              <a:avLst/>
              <a:gdLst/>
              <a:ahLst/>
              <a:cxnLst/>
              <a:rect r="r" b="b" t="t" l="l"/>
              <a:pathLst>
                <a:path h="815122" w="968942">
                  <a:moveTo>
                    <a:pt x="0" y="0"/>
                  </a:moveTo>
                  <a:lnTo>
                    <a:pt x="968942" y="0"/>
                  </a:lnTo>
                  <a:lnTo>
                    <a:pt x="968942" y="815122"/>
                  </a:lnTo>
                  <a:lnTo>
                    <a:pt x="0" y="815122"/>
                  </a:lnTo>
                  <a:lnTo>
                    <a:pt x="0" y="0"/>
                  </a:lnTo>
                  <a:close/>
                </a:path>
              </a:pathLst>
            </a:custGeom>
            <a:blipFill>
              <a:blip r:embed="rId17">
                <a:extLst>
                  <a:ext uri="{96DAC541-7B7A-43D3-8B79-37D633B846F1}">
                    <asvg:svgBlip xmlns:asvg="http://schemas.microsoft.com/office/drawing/2016/SVG/main" r:embed="rId18"/>
                  </a:ext>
                </a:extLst>
              </a:blip>
              <a:stretch>
                <a:fillRect l="0" t="0" r="0" b="0"/>
              </a:stretch>
            </a:blipFill>
          </p:spPr>
        </p:sp>
        <p:sp>
          <p:nvSpPr>
            <p:cNvPr name="Freeform 19" id="19"/>
            <p:cNvSpPr/>
            <p:nvPr/>
          </p:nvSpPr>
          <p:spPr>
            <a:xfrm flipH="false" flipV="false" rot="0">
              <a:off x="235614" y="7641190"/>
              <a:ext cx="926052" cy="932836"/>
            </a:xfrm>
            <a:custGeom>
              <a:avLst/>
              <a:gdLst/>
              <a:ahLst/>
              <a:cxnLst/>
              <a:rect r="r" b="b" t="t" l="l"/>
              <a:pathLst>
                <a:path h="932836" w="926052">
                  <a:moveTo>
                    <a:pt x="0" y="0"/>
                  </a:moveTo>
                  <a:lnTo>
                    <a:pt x="926052" y="0"/>
                  </a:lnTo>
                  <a:lnTo>
                    <a:pt x="926052" y="932836"/>
                  </a:lnTo>
                  <a:lnTo>
                    <a:pt x="0" y="932836"/>
                  </a:lnTo>
                  <a:lnTo>
                    <a:pt x="0" y="0"/>
                  </a:lnTo>
                  <a:close/>
                </a:path>
              </a:pathLst>
            </a:custGeom>
            <a:blipFill>
              <a:blip r:embed="rId19">
                <a:extLst>
                  <a:ext uri="{96DAC541-7B7A-43D3-8B79-37D633B846F1}">
                    <asvg:svgBlip xmlns:asvg="http://schemas.microsoft.com/office/drawing/2016/SVG/main" r:embed="rId20"/>
                  </a:ext>
                </a:extLst>
              </a:blip>
              <a:stretch>
                <a:fillRect l="0" t="0" r="0" b="0"/>
              </a:stretch>
            </a:blipFill>
          </p:spPr>
        </p:sp>
        <p:sp>
          <p:nvSpPr>
            <p:cNvPr name="TextBox 20" id="20"/>
            <p:cNvSpPr txBox="true"/>
            <p:nvPr/>
          </p:nvSpPr>
          <p:spPr>
            <a:xfrm rot="0">
              <a:off x="1309276" y="-47625"/>
              <a:ext cx="13218985" cy="9167006"/>
            </a:xfrm>
            <a:prstGeom prst="rect">
              <a:avLst/>
            </a:prstGeom>
          </p:spPr>
          <p:txBody>
            <a:bodyPr anchor="t" rtlCol="false" tIns="0" lIns="0" bIns="0" rIns="0">
              <a:spAutoFit/>
            </a:bodyPr>
            <a:lstStyle/>
            <a:p>
              <a:pPr algn="l">
                <a:lnSpc>
                  <a:spcPts val="3035"/>
                </a:lnSpc>
                <a:spcBef>
                  <a:spcPct val="0"/>
                </a:spcBef>
              </a:pPr>
              <a:r>
                <a:rPr lang="en-US" sz="2168">
                  <a:solidFill>
                    <a:srgbClr val="FEFEFE"/>
                  </a:solidFill>
                  <a:latin typeface="Montserrat"/>
                  <a:ea typeface="Montserrat"/>
                  <a:cs typeface="Montserrat"/>
                  <a:sym typeface="Montserrat"/>
                </a:rPr>
                <a:t>  B</a:t>
              </a:r>
              <a:r>
                <a:rPr lang="en-US" sz="2168">
                  <a:solidFill>
                    <a:srgbClr val="FEFEFE"/>
                  </a:solidFill>
                  <a:latin typeface="Montserrat"/>
                  <a:ea typeface="Montserrat"/>
                  <a:cs typeface="Montserrat"/>
                  <a:sym typeface="Montserrat"/>
                </a:rPr>
                <a:t>ridge dental clinics and technician labs through a unified digital platform.</a:t>
              </a:r>
            </a:p>
            <a:p>
              <a:pPr algn="l">
                <a:lnSpc>
                  <a:spcPts val="3035"/>
                </a:lnSpc>
                <a:spcBef>
                  <a:spcPct val="0"/>
                </a:spcBef>
              </a:pPr>
            </a:p>
            <a:p>
              <a:pPr algn="l">
                <a:lnSpc>
                  <a:spcPts val="3035"/>
                </a:lnSpc>
                <a:spcBef>
                  <a:spcPct val="0"/>
                </a:spcBef>
              </a:pPr>
              <a:r>
                <a:rPr lang="en-US" sz="2168">
                  <a:solidFill>
                    <a:srgbClr val="FEFEFE"/>
                  </a:solidFill>
                  <a:latin typeface="Montserrat"/>
                  <a:ea typeface="Montserrat"/>
                  <a:cs typeface="Montserrat"/>
                  <a:sym typeface="Montserrat"/>
                </a:rPr>
                <a:t>  Convert scanner files into compatible formats (e.g. STL, PLY) using a Python-based tool.</a:t>
              </a:r>
            </a:p>
            <a:p>
              <a:pPr algn="l">
                <a:lnSpc>
                  <a:spcPts val="3035"/>
                </a:lnSpc>
                <a:spcBef>
                  <a:spcPct val="0"/>
                </a:spcBef>
              </a:pPr>
            </a:p>
            <a:p>
              <a:pPr algn="l">
                <a:lnSpc>
                  <a:spcPts val="3035"/>
                </a:lnSpc>
                <a:spcBef>
                  <a:spcPct val="0"/>
                </a:spcBef>
              </a:pPr>
              <a:r>
                <a:rPr lang="en-US" sz="2168">
                  <a:solidFill>
                    <a:srgbClr val="FEFEFE"/>
                  </a:solidFill>
                  <a:latin typeface="Montserrat"/>
                  <a:ea typeface="Montserrat"/>
                  <a:cs typeface="Montserrat"/>
                  <a:sym typeface="Montserrat"/>
                </a:rPr>
                <a:t>   Apply diagnostic-safe compression while preserving anatomical accuracy.</a:t>
              </a:r>
            </a:p>
            <a:p>
              <a:pPr algn="l">
                <a:lnSpc>
                  <a:spcPts val="3035"/>
                </a:lnSpc>
                <a:spcBef>
                  <a:spcPct val="0"/>
                </a:spcBef>
              </a:pPr>
            </a:p>
            <a:p>
              <a:pPr algn="l">
                <a:lnSpc>
                  <a:spcPts val="3035"/>
                </a:lnSpc>
                <a:spcBef>
                  <a:spcPct val="0"/>
                </a:spcBef>
              </a:pPr>
              <a:r>
                <a:rPr lang="en-US" sz="2168">
                  <a:solidFill>
                    <a:srgbClr val="FEFEFE"/>
                  </a:solidFill>
                  <a:latin typeface="Montserrat"/>
                  <a:ea typeface="Montserrat"/>
                  <a:cs typeface="Montserrat"/>
                  <a:sym typeface="Montserrat"/>
                </a:rPr>
                <a:t>   Evaluate compression impact using AI models and metrics like SSIM and RSNR [3].</a:t>
              </a:r>
            </a:p>
            <a:p>
              <a:pPr algn="l">
                <a:lnSpc>
                  <a:spcPts val="3035"/>
                </a:lnSpc>
                <a:spcBef>
                  <a:spcPct val="0"/>
                </a:spcBef>
              </a:pPr>
            </a:p>
            <a:p>
              <a:pPr algn="l">
                <a:lnSpc>
                  <a:spcPts val="3035"/>
                </a:lnSpc>
                <a:spcBef>
                  <a:spcPct val="0"/>
                </a:spcBef>
              </a:pPr>
              <a:r>
                <a:rPr lang="en-US" sz="2168">
                  <a:solidFill>
                    <a:srgbClr val="FEFEFE"/>
                  </a:solidFill>
                  <a:latin typeface="Montserrat"/>
                  <a:ea typeface="Montserrat"/>
                  <a:cs typeface="Montserrat"/>
                  <a:sym typeface="Montserrat"/>
                </a:rPr>
                <a:t>   Develop a secure dashboard for booking, case tracking, and team communication</a:t>
              </a:r>
            </a:p>
            <a:p>
              <a:pPr algn="l">
                <a:lnSpc>
                  <a:spcPts val="3035"/>
                </a:lnSpc>
                <a:spcBef>
                  <a:spcPct val="0"/>
                </a:spcBef>
              </a:pPr>
            </a:p>
            <a:p>
              <a:pPr algn="l">
                <a:lnSpc>
                  <a:spcPts val="3035"/>
                </a:lnSpc>
                <a:spcBef>
                  <a:spcPct val="0"/>
                </a:spcBef>
              </a:pPr>
              <a:r>
                <a:rPr lang="en-US" sz="2168">
                  <a:solidFill>
                    <a:srgbClr val="FEFEFE"/>
                  </a:solidFill>
                  <a:latin typeface="Montserrat"/>
                  <a:ea typeface="Montserrat"/>
                  <a:cs typeface="Montserrat"/>
                  <a:sym typeface="Montserrat"/>
                </a:rPr>
                <a:t>   Eliminate scan incompatibility and reduce manual data entry across systems</a:t>
              </a:r>
            </a:p>
            <a:p>
              <a:pPr algn="l">
                <a:lnSpc>
                  <a:spcPts val="3035"/>
                </a:lnSpc>
                <a:spcBef>
                  <a:spcPct val="0"/>
                </a:spcBef>
              </a:pPr>
            </a:p>
          </p:txBody>
        </p:sp>
      </p:grpSp>
      <p:sp>
        <p:nvSpPr>
          <p:cNvPr name="TextBox 21" id="21"/>
          <p:cNvSpPr txBox="true"/>
          <p:nvPr/>
        </p:nvSpPr>
        <p:spPr>
          <a:xfrm rot="0">
            <a:off x="4976829" y="403910"/>
            <a:ext cx="14268275" cy="1676129"/>
          </a:xfrm>
          <a:prstGeom prst="rect">
            <a:avLst/>
          </a:prstGeom>
        </p:spPr>
        <p:txBody>
          <a:bodyPr anchor="t" rtlCol="false" tIns="0" lIns="0" bIns="0" rIns="0">
            <a:spAutoFit/>
          </a:bodyPr>
          <a:lstStyle/>
          <a:p>
            <a:pPr algn="l">
              <a:lnSpc>
                <a:spcPts val="13664"/>
              </a:lnSpc>
              <a:spcBef>
                <a:spcPct val="0"/>
              </a:spcBef>
            </a:pPr>
            <a:r>
              <a:rPr lang="en-US" sz="9760">
                <a:solidFill>
                  <a:srgbClr val="FEFEFE"/>
                </a:solidFill>
                <a:latin typeface="Berthold Block"/>
                <a:ea typeface="Berthold Block"/>
                <a:cs typeface="Berthold Block"/>
                <a:sym typeface="Berthold Block"/>
              </a:rPr>
              <a:t>PROJECT AIMS </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TextBox 7" id="7"/>
          <p:cNvSpPr txBox="true"/>
          <p:nvPr/>
        </p:nvSpPr>
        <p:spPr>
          <a:xfrm rot="0">
            <a:off x="3274351" y="530280"/>
            <a:ext cx="12486593" cy="5143229"/>
          </a:xfrm>
          <a:prstGeom prst="rect">
            <a:avLst/>
          </a:prstGeom>
        </p:spPr>
        <p:txBody>
          <a:bodyPr anchor="t" rtlCol="false" tIns="0" lIns="0" bIns="0" rIns="0">
            <a:spAutoFit/>
          </a:bodyPr>
          <a:lstStyle/>
          <a:p>
            <a:pPr algn="l">
              <a:lnSpc>
                <a:spcPts val="13664"/>
              </a:lnSpc>
              <a:spcBef>
                <a:spcPct val="0"/>
              </a:spcBef>
            </a:pPr>
            <a:r>
              <a:rPr lang="en-US" sz="9760">
                <a:solidFill>
                  <a:srgbClr val="FEFEFE"/>
                </a:solidFill>
                <a:latin typeface="Berthold Block"/>
                <a:ea typeface="Berthold Block"/>
                <a:cs typeface="Berthold Block"/>
                <a:sym typeface="Berthold Block"/>
              </a:rPr>
              <a:t>PROJECT OBJECTIVES</a:t>
            </a:r>
          </a:p>
          <a:p>
            <a:pPr algn="l">
              <a:lnSpc>
                <a:spcPts val="13664"/>
              </a:lnSpc>
              <a:spcBef>
                <a:spcPct val="0"/>
              </a:spcBef>
            </a:pPr>
          </a:p>
          <a:p>
            <a:pPr algn="l">
              <a:lnSpc>
                <a:spcPts val="13664"/>
              </a:lnSpc>
              <a:spcBef>
                <a:spcPct val="0"/>
              </a:spcBef>
            </a:pPr>
          </a:p>
        </p:txBody>
      </p:sp>
      <p:sp>
        <p:nvSpPr>
          <p:cNvPr name="TextBox 8" id="8"/>
          <p:cNvSpPr txBox="true"/>
          <p:nvPr/>
        </p:nvSpPr>
        <p:spPr>
          <a:xfrm rot="0">
            <a:off x="2428702" y="2444705"/>
            <a:ext cx="12486593" cy="8141970"/>
          </a:xfrm>
          <a:prstGeom prst="rect">
            <a:avLst/>
          </a:prstGeom>
        </p:spPr>
        <p:txBody>
          <a:bodyPr anchor="t" rtlCol="false" tIns="0" lIns="0" bIns="0" rIns="0">
            <a:spAutoFit/>
          </a:bodyPr>
          <a:lstStyle/>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Implement role-base</a:t>
            </a:r>
            <a:r>
              <a:rPr lang="en-US" sz="4200">
                <a:solidFill>
                  <a:srgbClr val="FEFEFE"/>
                </a:solidFill>
                <a:latin typeface="Canva Sans"/>
                <a:ea typeface="Canva Sans"/>
                <a:cs typeface="Canva Sans"/>
                <a:sym typeface="Canva Sans"/>
              </a:rPr>
              <a:t>d access for clinic, lab, and reception</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Support multi-format scan handling (STL, OBJ, PLY)</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Enable structured case management and traceability</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Provide secure case-linked messaging</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Reduce manual data handling and errors</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Improve operational efficiency in digital workflow</a:t>
            </a:r>
          </a:p>
          <a:p>
            <a:pPr algn="just">
              <a:lnSpc>
                <a:spcPts val="5880"/>
              </a:lnSpc>
            </a:pP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TextBox 7" id="7"/>
          <p:cNvSpPr txBox="true"/>
          <p:nvPr/>
        </p:nvSpPr>
        <p:spPr>
          <a:xfrm rot="0">
            <a:off x="3274351" y="530280"/>
            <a:ext cx="12486593" cy="1676129"/>
          </a:xfrm>
          <a:prstGeom prst="rect">
            <a:avLst/>
          </a:prstGeom>
        </p:spPr>
        <p:txBody>
          <a:bodyPr anchor="t" rtlCol="false" tIns="0" lIns="0" bIns="0" rIns="0">
            <a:spAutoFit/>
          </a:bodyPr>
          <a:lstStyle/>
          <a:p>
            <a:pPr algn="l">
              <a:lnSpc>
                <a:spcPts val="13664"/>
              </a:lnSpc>
              <a:spcBef>
                <a:spcPct val="0"/>
              </a:spcBef>
            </a:pPr>
            <a:r>
              <a:rPr lang="en-US" sz="9760">
                <a:solidFill>
                  <a:srgbClr val="FEFEFE"/>
                </a:solidFill>
                <a:latin typeface="Berthold Block"/>
                <a:ea typeface="Berthold Block"/>
                <a:cs typeface="Berthold Block"/>
                <a:sym typeface="Berthold Block"/>
              </a:rPr>
              <a:t>LITERATURE REVIEW</a:t>
            </a:r>
          </a:p>
        </p:txBody>
      </p:sp>
      <p:sp>
        <p:nvSpPr>
          <p:cNvPr name="TextBox 8" id="8"/>
          <p:cNvSpPr txBox="true"/>
          <p:nvPr/>
        </p:nvSpPr>
        <p:spPr>
          <a:xfrm rot="0">
            <a:off x="2428702" y="2444705"/>
            <a:ext cx="12486593" cy="5170170"/>
          </a:xfrm>
          <a:prstGeom prst="rect">
            <a:avLst/>
          </a:prstGeom>
        </p:spPr>
        <p:txBody>
          <a:bodyPr anchor="t" rtlCol="false" tIns="0" lIns="0" bIns="0" rIns="0">
            <a:spAutoFit/>
          </a:bodyPr>
          <a:lstStyle/>
          <a:p>
            <a:pPr algn="just">
              <a:lnSpc>
                <a:spcPts val="5880"/>
              </a:lnSpc>
            </a:pPr>
            <a:r>
              <a:rPr lang="en-US" sz="4200">
                <a:solidFill>
                  <a:srgbClr val="FEFEFE"/>
                </a:solidFill>
                <a:latin typeface="Canva Sans"/>
                <a:ea typeface="Canva Sans"/>
                <a:cs typeface="Canva Sans"/>
                <a:sym typeface="Canva Sans"/>
              </a:rPr>
              <a:t>               Key themes in the liter</a:t>
            </a:r>
            <a:r>
              <a:rPr lang="en-US" sz="4200">
                <a:solidFill>
                  <a:srgbClr val="FEFEFE"/>
                </a:solidFill>
                <a:latin typeface="Canva Sans"/>
                <a:ea typeface="Canva Sans"/>
                <a:cs typeface="Canva Sans"/>
                <a:sym typeface="Canva Sans"/>
              </a:rPr>
              <a:t>ature:</a:t>
            </a:r>
          </a:p>
          <a:p>
            <a:pPr algn="just">
              <a:lnSpc>
                <a:spcPts val="5880"/>
              </a:lnSpc>
            </a:pP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Growth of digital impressions in dentistry</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File format fragmentation in CAD/CAM</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Clinic–lab communication challenges</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N</a:t>
            </a:r>
            <a:r>
              <a:rPr lang="en-US" sz="4200">
                <a:solidFill>
                  <a:srgbClr val="FEFEFE"/>
                </a:solidFill>
                <a:latin typeface="Canva Sans"/>
                <a:ea typeface="Canva Sans"/>
                <a:cs typeface="Canva Sans"/>
                <a:sym typeface="Canva Sans"/>
              </a:rPr>
              <a:t>eed for workflow integration</a:t>
            </a:r>
          </a:p>
          <a:p>
            <a:pPr algn="just">
              <a:lnSpc>
                <a:spcPts val="5880"/>
              </a:lnSpc>
            </a:pP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Freeform 7" id="7"/>
          <p:cNvSpPr/>
          <p:nvPr/>
        </p:nvSpPr>
        <p:spPr>
          <a:xfrm flipH="false" flipV="false" rot="0">
            <a:off x="3051006" y="-540563"/>
            <a:ext cx="11063326" cy="11063326"/>
          </a:xfrm>
          <a:custGeom>
            <a:avLst/>
            <a:gdLst/>
            <a:ahLst/>
            <a:cxnLst/>
            <a:rect r="r" b="b" t="t" l="l"/>
            <a:pathLst>
              <a:path h="11063326" w="11063326">
                <a:moveTo>
                  <a:pt x="0" y="0"/>
                </a:moveTo>
                <a:lnTo>
                  <a:pt x="11063326" y="0"/>
                </a:lnTo>
                <a:lnTo>
                  <a:pt x="11063326" y="11063326"/>
                </a:lnTo>
                <a:lnTo>
                  <a:pt x="0" y="11063326"/>
                </a:lnTo>
                <a:lnTo>
                  <a:pt x="0" y="0"/>
                </a:lnTo>
                <a:close/>
              </a:path>
            </a:pathLst>
          </a:custGeom>
          <a:blipFill>
            <a:blip r:embed="rId8"/>
            <a:stretch>
              <a:fillRect l="0" t="0" r="0" b="0"/>
            </a:stretch>
          </a:blipFill>
        </p:spPr>
      </p:sp>
      <p:sp>
        <p:nvSpPr>
          <p:cNvPr name="TextBox 8" id="8"/>
          <p:cNvSpPr txBox="true"/>
          <p:nvPr/>
        </p:nvSpPr>
        <p:spPr>
          <a:xfrm rot="0">
            <a:off x="3274351" y="530280"/>
            <a:ext cx="12486593" cy="1676129"/>
          </a:xfrm>
          <a:prstGeom prst="rect">
            <a:avLst/>
          </a:prstGeom>
        </p:spPr>
        <p:txBody>
          <a:bodyPr anchor="t" rtlCol="false" tIns="0" lIns="0" bIns="0" rIns="0">
            <a:spAutoFit/>
          </a:bodyPr>
          <a:lstStyle/>
          <a:p>
            <a:pPr algn="l">
              <a:lnSpc>
                <a:spcPts val="13664"/>
              </a:lnSpc>
              <a:spcBef>
                <a:spcPct val="0"/>
              </a:spcBef>
            </a:pPr>
            <a:r>
              <a:rPr lang="en-US" sz="9760">
                <a:solidFill>
                  <a:srgbClr val="FEFEFE"/>
                </a:solidFill>
                <a:latin typeface="Berthold Block"/>
                <a:ea typeface="Berthold Block"/>
                <a:cs typeface="Berthold Block"/>
                <a:sym typeface="Berthold Block"/>
              </a:rPr>
              <a:t>LITERATURE REVIEW</a:t>
            </a:r>
          </a:p>
        </p:txBody>
      </p:sp>
      <p:sp>
        <p:nvSpPr>
          <p:cNvPr name="TextBox 9" id="9"/>
          <p:cNvSpPr txBox="true"/>
          <p:nvPr/>
        </p:nvSpPr>
        <p:spPr>
          <a:xfrm rot="0">
            <a:off x="1963592" y="7964519"/>
            <a:ext cx="13797352" cy="1889760"/>
          </a:xfrm>
          <a:prstGeom prst="rect">
            <a:avLst/>
          </a:prstGeom>
        </p:spPr>
        <p:txBody>
          <a:bodyPr anchor="t" rtlCol="false" tIns="0" lIns="0" bIns="0" rIns="0">
            <a:spAutoFit/>
          </a:bodyPr>
          <a:lstStyle/>
          <a:p>
            <a:pPr algn="just">
              <a:lnSpc>
                <a:spcPts val="5040"/>
              </a:lnSpc>
            </a:pPr>
            <a:r>
              <a:rPr lang="en-US" b="true" sz="3600">
                <a:solidFill>
                  <a:srgbClr val="FEFEFE"/>
                </a:solidFill>
                <a:latin typeface="Canva Sans Bold"/>
                <a:ea typeface="Canva Sans Bold"/>
                <a:cs typeface="Canva Sans Bold"/>
                <a:sym typeface="Canva Sans Bold"/>
              </a:rPr>
              <a:t>Add a subDigital dentistry adoption is increasing, but digital workflows still represent only ~40% of UK dental treatments</a:t>
            </a:r>
          </a:p>
          <a:p>
            <a:pPr algn="ctr">
              <a:lnSpc>
                <a:spcPts val="5040"/>
              </a:lnSpc>
            </a:pPr>
            <a:r>
              <a:rPr lang="en-US" b="true" sz="3600">
                <a:solidFill>
                  <a:srgbClr val="FEFEFE"/>
                </a:solidFill>
                <a:latin typeface="Canva Sans Bold"/>
                <a:ea typeface="Canva Sans Bold"/>
                <a:cs typeface="Canva Sans Bold"/>
                <a:sym typeface="Canva Sans Bold"/>
              </a:rPr>
              <a:t>(NHSBSA, 2024)heading [4]</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Freeform 7" id="7"/>
          <p:cNvSpPr/>
          <p:nvPr/>
        </p:nvSpPr>
        <p:spPr>
          <a:xfrm flipH="false" flipV="false" rot="0">
            <a:off x="1223876" y="2041141"/>
            <a:ext cx="14748351" cy="5227856"/>
          </a:xfrm>
          <a:custGeom>
            <a:avLst/>
            <a:gdLst/>
            <a:ahLst/>
            <a:cxnLst/>
            <a:rect r="r" b="b" t="t" l="l"/>
            <a:pathLst>
              <a:path h="5227856" w="14748351">
                <a:moveTo>
                  <a:pt x="0" y="0"/>
                </a:moveTo>
                <a:lnTo>
                  <a:pt x="14748351" y="0"/>
                </a:lnTo>
                <a:lnTo>
                  <a:pt x="14748351" y="5227856"/>
                </a:lnTo>
                <a:lnTo>
                  <a:pt x="0" y="5227856"/>
                </a:lnTo>
                <a:lnTo>
                  <a:pt x="0" y="0"/>
                </a:lnTo>
                <a:close/>
              </a:path>
            </a:pathLst>
          </a:custGeom>
          <a:blipFill>
            <a:blip r:embed="rId8"/>
            <a:stretch>
              <a:fillRect l="0" t="-98159" r="0" b="-83951"/>
            </a:stretch>
          </a:blipFill>
        </p:spPr>
      </p:sp>
      <p:sp>
        <p:nvSpPr>
          <p:cNvPr name="TextBox 8" id="8"/>
          <p:cNvSpPr txBox="true"/>
          <p:nvPr/>
        </p:nvSpPr>
        <p:spPr>
          <a:xfrm rot="0">
            <a:off x="4125020" y="209066"/>
            <a:ext cx="12486593" cy="1676129"/>
          </a:xfrm>
          <a:prstGeom prst="rect">
            <a:avLst/>
          </a:prstGeom>
        </p:spPr>
        <p:txBody>
          <a:bodyPr anchor="t" rtlCol="false" tIns="0" lIns="0" bIns="0" rIns="0">
            <a:spAutoFit/>
          </a:bodyPr>
          <a:lstStyle/>
          <a:p>
            <a:pPr algn="l">
              <a:lnSpc>
                <a:spcPts val="13664"/>
              </a:lnSpc>
              <a:spcBef>
                <a:spcPct val="0"/>
              </a:spcBef>
            </a:pPr>
            <a:r>
              <a:rPr lang="en-US" sz="9760">
                <a:solidFill>
                  <a:srgbClr val="000000"/>
                </a:solidFill>
                <a:latin typeface="Berthold Block"/>
                <a:ea typeface="Berthold Block"/>
                <a:cs typeface="Berthold Block"/>
                <a:sym typeface="Berthold Block"/>
              </a:rPr>
              <a:t>LITERATURE REVIEW</a:t>
            </a:r>
          </a:p>
        </p:txBody>
      </p:sp>
      <p:sp>
        <p:nvSpPr>
          <p:cNvPr name="TextBox 9" id="9"/>
          <p:cNvSpPr txBox="true"/>
          <p:nvPr/>
        </p:nvSpPr>
        <p:spPr>
          <a:xfrm rot="0">
            <a:off x="2900703" y="7192797"/>
            <a:ext cx="12486593" cy="2198370"/>
          </a:xfrm>
          <a:prstGeom prst="rect">
            <a:avLst/>
          </a:prstGeom>
        </p:spPr>
        <p:txBody>
          <a:bodyPr anchor="t" rtlCol="false" tIns="0" lIns="0" bIns="0" rIns="0">
            <a:spAutoFit/>
          </a:bodyPr>
          <a:lstStyle/>
          <a:p>
            <a:pPr algn="just">
              <a:lnSpc>
                <a:spcPts val="5880"/>
              </a:lnSpc>
            </a:pPr>
            <a:r>
              <a:rPr lang="en-US" sz="4200">
                <a:solidFill>
                  <a:srgbClr val="FEFEFE"/>
                </a:solidFill>
                <a:latin typeface="Canva Sans"/>
                <a:ea typeface="Canva Sans"/>
                <a:cs typeface="Canva Sans"/>
                <a:sym typeface="Canva Sans"/>
              </a:rPr>
              <a:t>Intr</a:t>
            </a:r>
            <a:r>
              <a:rPr lang="en-US" sz="4200">
                <a:solidFill>
                  <a:srgbClr val="FEFEFE"/>
                </a:solidFill>
                <a:latin typeface="Canva Sans"/>
                <a:ea typeface="Canva Sans"/>
                <a:cs typeface="Canva Sans"/>
                <a:sym typeface="Canva Sans"/>
              </a:rPr>
              <a:t>aoral scan formats like STL, PLY, OBJ show inconsistent compatibility across software ecosystems [5].</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TextBox 7" id="7"/>
          <p:cNvSpPr txBox="true"/>
          <p:nvPr/>
        </p:nvSpPr>
        <p:spPr>
          <a:xfrm rot="0">
            <a:off x="4125020" y="209066"/>
            <a:ext cx="12486593" cy="1676129"/>
          </a:xfrm>
          <a:prstGeom prst="rect">
            <a:avLst/>
          </a:prstGeom>
        </p:spPr>
        <p:txBody>
          <a:bodyPr anchor="t" rtlCol="false" tIns="0" lIns="0" bIns="0" rIns="0">
            <a:spAutoFit/>
          </a:bodyPr>
          <a:lstStyle/>
          <a:p>
            <a:pPr algn="l">
              <a:lnSpc>
                <a:spcPts val="13664"/>
              </a:lnSpc>
              <a:spcBef>
                <a:spcPct val="0"/>
              </a:spcBef>
            </a:pPr>
            <a:r>
              <a:rPr lang="en-US" sz="9760">
                <a:solidFill>
                  <a:srgbClr val="000000"/>
                </a:solidFill>
                <a:latin typeface="Berthold Block"/>
                <a:ea typeface="Berthold Block"/>
                <a:cs typeface="Berthold Block"/>
                <a:sym typeface="Berthold Block"/>
              </a:rPr>
              <a:t>LITERATURE REVIEW</a:t>
            </a:r>
          </a:p>
        </p:txBody>
      </p:sp>
      <p:sp>
        <p:nvSpPr>
          <p:cNvPr name="TextBox 8" id="8"/>
          <p:cNvSpPr txBox="true"/>
          <p:nvPr/>
        </p:nvSpPr>
        <p:spPr>
          <a:xfrm rot="0">
            <a:off x="671492" y="1808996"/>
            <a:ext cx="15573263" cy="8141970"/>
          </a:xfrm>
          <a:prstGeom prst="rect">
            <a:avLst/>
          </a:prstGeom>
        </p:spPr>
        <p:txBody>
          <a:bodyPr anchor="t" rtlCol="false" tIns="0" lIns="0" bIns="0" rIns="0">
            <a:spAutoFit/>
          </a:bodyPr>
          <a:lstStyle/>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Accur</a:t>
            </a:r>
            <a:r>
              <a:rPr lang="en-US" sz="4200">
                <a:solidFill>
                  <a:srgbClr val="FEFEFE"/>
                </a:solidFill>
                <a:latin typeface="Canva Sans"/>
                <a:ea typeface="Canva Sans"/>
                <a:cs typeface="Canva Sans"/>
                <a:sym typeface="Canva Sans"/>
              </a:rPr>
              <a:t>acy of digital impressions varies by device and export format, with measurable deviations in margin fidelity[6]</a:t>
            </a:r>
          </a:p>
          <a:p>
            <a:pPr algn="just">
              <a:lnSpc>
                <a:spcPts val="5880"/>
              </a:lnSpc>
            </a:pP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Lack of interoperability and unified case management leads to inefficiency and communication errors[7]</a:t>
            </a:r>
          </a:p>
          <a:p>
            <a:pPr algn="just">
              <a:lnSpc>
                <a:spcPts val="5880"/>
              </a:lnSpc>
            </a:pP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Standardisation and middleware integration are proposed as viable solutions in health IT[8]</a:t>
            </a:r>
          </a:p>
          <a:p>
            <a:pPr algn="just">
              <a:lnSpc>
                <a:spcPts val="5880"/>
              </a:lnSpc>
            </a:pPr>
          </a:p>
          <a:p>
            <a:pPr algn="just">
              <a:lnSpc>
                <a:spcPts val="5880"/>
              </a:lnSpc>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TextBox 7" id="7"/>
          <p:cNvSpPr txBox="true"/>
          <p:nvPr/>
        </p:nvSpPr>
        <p:spPr>
          <a:xfrm rot="0">
            <a:off x="4125020" y="209066"/>
            <a:ext cx="12486593" cy="1676129"/>
          </a:xfrm>
          <a:prstGeom prst="rect">
            <a:avLst/>
          </a:prstGeom>
        </p:spPr>
        <p:txBody>
          <a:bodyPr anchor="t" rtlCol="false" tIns="0" lIns="0" bIns="0" rIns="0">
            <a:spAutoFit/>
          </a:bodyPr>
          <a:lstStyle/>
          <a:p>
            <a:pPr algn="l">
              <a:lnSpc>
                <a:spcPts val="13664"/>
              </a:lnSpc>
              <a:spcBef>
                <a:spcPct val="0"/>
              </a:spcBef>
            </a:pPr>
            <a:r>
              <a:rPr lang="en-US" sz="9760">
                <a:solidFill>
                  <a:srgbClr val="000000"/>
                </a:solidFill>
                <a:latin typeface="Berthold Block"/>
                <a:ea typeface="Berthold Block"/>
                <a:cs typeface="Berthold Block"/>
                <a:sym typeface="Berthold Block"/>
              </a:rPr>
              <a:t>GAP IN LITERATURE</a:t>
            </a:r>
          </a:p>
        </p:txBody>
      </p:sp>
      <p:sp>
        <p:nvSpPr>
          <p:cNvPr name="TextBox 8" id="8"/>
          <p:cNvSpPr txBox="true"/>
          <p:nvPr/>
        </p:nvSpPr>
        <p:spPr>
          <a:xfrm rot="0">
            <a:off x="671492" y="1808996"/>
            <a:ext cx="15573263" cy="8141970"/>
          </a:xfrm>
          <a:prstGeom prst="rect">
            <a:avLst/>
          </a:prstGeom>
        </p:spPr>
        <p:txBody>
          <a:bodyPr anchor="t" rtlCol="false" tIns="0" lIns="0" bIns="0" rIns="0">
            <a:spAutoFit/>
          </a:bodyPr>
          <a:lstStyle/>
          <a:p>
            <a:pPr algn="just">
              <a:lnSpc>
                <a:spcPts val="5880"/>
              </a:lnSpc>
            </a:pPr>
            <a:r>
              <a:rPr lang="en-US" sz="4200">
                <a:solidFill>
                  <a:srgbClr val="FEFEFE"/>
                </a:solidFill>
                <a:latin typeface="Canva Sans"/>
                <a:ea typeface="Canva Sans"/>
                <a:cs typeface="Canva Sans"/>
                <a:sym typeface="Canva Sans"/>
              </a:rPr>
              <a:t>                                    G</a:t>
            </a:r>
            <a:r>
              <a:rPr lang="en-US" sz="4200">
                <a:solidFill>
                  <a:srgbClr val="FEFEFE"/>
                </a:solidFill>
                <a:latin typeface="Canva Sans"/>
                <a:ea typeface="Canva Sans"/>
                <a:cs typeface="Canva Sans"/>
                <a:sym typeface="Canva Sans"/>
              </a:rPr>
              <a:t>ap in existing solutions</a:t>
            </a:r>
          </a:p>
          <a:p>
            <a:pPr algn="just">
              <a:lnSpc>
                <a:spcPts val="5880"/>
              </a:lnSpc>
            </a:pP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No system combines scan-format standardisation with case management</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No pl</a:t>
            </a:r>
            <a:r>
              <a:rPr lang="en-US" sz="4200">
                <a:solidFill>
                  <a:srgbClr val="FEFEFE"/>
                </a:solidFill>
                <a:latin typeface="Canva Sans"/>
                <a:ea typeface="Canva Sans"/>
                <a:cs typeface="Canva Sans"/>
                <a:sym typeface="Canva Sans"/>
              </a:rPr>
              <a:t>atform enables real-time clinic–lab messaging linked to cases</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Existing tools process files, but do not govern workflow</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Communication remains external (email, WhatsApp, Dropbox)</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No unified interface supporting multiple user roles</a:t>
            </a:r>
          </a:p>
          <a:p>
            <a:pPr algn="just">
              <a:lnSpc>
                <a:spcPts val="5880"/>
              </a:lnSpc>
            </a:p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alphaModFix amt="59000"/>
            </a:blip>
            <a:stretch>
              <a:fillRect l="0" t="-15387" r="-2416" b="-5918"/>
            </a:stretch>
          </a:blipFill>
        </p:spPr>
      </p:sp>
      <p:sp>
        <p:nvSpPr>
          <p:cNvPr name="Freeform 3" id="3"/>
          <p:cNvSpPr/>
          <p:nvPr/>
        </p:nvSpPr>
        <p:spPr>
          <a:xfrm flipH="true" flipV="true" rot="0">
            <a:off x="0" y="0"/>
            <a:ext cx="2192033" cy="2055031"/>
          </a:xfrm>
          <a:custGeom>
            <a:avLst/>
            <a:gdLst/>
            <a:ahLst/>
            <a:cxnLst/>
            <a:rect r="r" b="b" t="t" l="l"/>
            <a:pathLst>
              <a:path h="2055031" w="2192033">
                <a:moveTo>
                  <a:pt x="2192033" y="2055031"/>
                </a:moveTo>
                <a:lnTo>
                  <a:pt x="0" y="2055031"/>
                </a:lnTo>
                <a:lnTo>
                  <a:pt x="0" y="0"/>
                </a:lnTo>
                <a:lnTo>
                  <a:pt x="2192033" y="0"/>
                </a:lnTo>
                <a:lnTo>
                  <a:pt x="2192033" y="205503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6148449" y="8510529"/>
            <a:ext cx="869696" cy="194594"/>
          </a:xfrm>
          <a:custGeom>
            <a:avLst/>
            <a:gdLst/>
            <a:ahLst/>
            <a:cxnLst/>
            <a:rect r="r" b="b" t="t" l="l"/>
            <a:pathLst>
              <a:path h="194594" w="869696">
                <a:moveTo>
                  <a:pt x="0" y="0"/>
                </a:moveTo>
                <a:lnTo>
                  <a:pt x="869696" y="0"/>
                </a:lnTo>
                <a:lnTo>
                  <a:pt x="869696" y="194594"/>
                </a:lnTo>
                <a:lnTo>
                  <a:pt x="0" y="194594"/>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471347" y="1669970"/>
            <a:ext cx="869696" cy="194594"/>
          </a:xfrm>
          <a:custGeom>
            <a:avLst/>
            <a:gdLst/>
            <a:ahLst/>
            <a:cxnLst/>
            <a:rect r="r" b="b" t="t" l="l"/>
            <a:pathLst>
              <a:path h="194594" w="869696">
                <a:moveTo>
                  <a:pt x="0" y="0"/>
                </a:moveTo>
                <a:lnTo>
                  <a:pt x="869696" y="0"/>
                </a:lnTo>
                <a:lnTo>
                  <a:pt x="869696" y="194594"/>
                </a:lnTo>
                <a:lnTo>
                  <a:pt x="0" y="194594"/>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6" id="6"/>
          <p:cNvSpPr/>
          <p:nvPr/>
        </p:nvSpPr>
        <p:spPr>
          <a:xfrm flipH="false" flipV="false" rot="0">
            <a:off x="16148449" y="8798293"/>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7" id="7"/>
          <p:cNvSpPr/>
          <p:nvPr/>
        </p:nvSpPr>
        <p:spPr>
          <a:xfrm flipH="false" flipV="false" rot="0">
            <a:off x="3471347" y="1957734"/>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8" id="8"/>
          <p:cNvGrpSpPr/>
          <p:nvPr/>
        </p:nvGrpSpPr>
        <p:grpSpPr>
          <a:xfrm rot="0">
            <a:off x="1028700" y="3189179"/>
            <a:ext cx="3881638" cy="4124881"/>
            <a:chOff x="0" y="0"/>
            <a:chExt cx="5175517" cy="5499841"/>
          </a:xfrm>
        </p:grpSpPr>
        <p:sp>
          <p:nvSpPr>
            <p:cNvPr name="Freeform 9" id="9"/>
            <p:cNvSpPr/>
            <p:nvPr/>
          </p:nvSpPr>
          <p:spPr>
            <a:xfrm flipH="false" flipV="false" rot="0">
              <a:off x="15896" y="424371"/>
              <a:ext cx="5159621" cy="3175151"/>
            </a:xfrm>
            <a:custGeom>
              <a:avLst/>
              <a:gdLst/>
              <a:ahLst/>
              <a:cxnLst/>
              <a:rect r="r" b="b" t="t" l="l"/>
              <a:pathLst>
                <a:path h="3175151" w="5159621">
                  <a:moveTo>
                    <a:pt x="0" y="0"/>
                  </a:moveTo>
                  <a:lnTo>
                    <a:pt x="5159621" y="0"/>
                  </a:lnTo>
                  <a:lnTo>
                    <a:pt x="5159621" y="3175152"/>
                  </a:lnTo>
                  <a:lnTo>
                    <a:pt x="0" y="3175152"/>
                  </a:lnTo>
                  <a:lnTo>
                    <a:pt x="0" y="0"/>
                  </a:lnTo>
                  <a:close/>
                </a:path>
              </a:pathLst>
            </a:custGeom>
            <a:blipFill>
              <a:blip r:embed="rId7"/>
              <a:stretch>
                <a:fillRect l="0" t="0" r="0" b="0"/>
              </a:stretch>
            </a:blipFill>
          </p:spPr>
        </p:sp>
        <p:sp>
          <p:nvSpPr>
            <p:cNvPr name="Freeform 10" id="10"/>
            <p:cNvSpPr/>
            <p:nvPr/>
          </p:nvSpPr>
          <p:spPr>
            <a:xfrm flipH="false" flipV="false" rot="0">
              <a:off x="1468307" y="1101537"/>
              <a:ext cx="2098762" cy="2098762"/>
            </a:xfrm>
            <a:custGeom>
              <a:avLst/>
              <a:gdLst/>
              <a:ahLst/>
              <a:cxnLst/>
              <a:rect r="r" b="b" t="t" l="l"/>
              <a:pathLst>
                <a:path h="2098762" w="2098762">
                  <a:moveTo>
                    <a:pt x="0" y="0"/>
                  </a:moveTo>
                  <a:lnTo>
                    <a:pt x="2098762" y="0"/>
                  </a:lnTo>
                  <a:lnTo>
                    <a:pt x="2098762" y="2098762"/>
                  </a:lnTo>
                  <a:lnTo>
                    <a:pt x="0" y="2098762"/>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11" id="11"/>
            <p:cNvSpPr txBox="true"/>
            <p:nvPr/>
          </p:nvSpPr>
          <p:spPr>
            <a:xfrm rot="0">
              <a:off x="0" y="3948113"/>
              <a:ext cx="4376258" cy="1551728"/>
            </a:xfrm>
            <a:prstGeom prst="rect">
              <a:avLst/>
            </a:prstGeom>
          </p:spPr>
          <p:txBody>
            <a:bodyPr anchor="t" rtlCol="false" tIns="0" lIns="0" bIns="0" rIns="0">
              <a:spAutoFit/>
            </a:bodyPr>
            <a:lstStyle/>
            <a:p>
              <a:pPr algn="just">
                <a:lnSpc>
                  <a:spcPts val="4759"/>
                </a:lnSpc>
              </a:pPr>
              <a:r>
                <a:rPr lang="en-US" sz="3399">
                  <a:solidFill>
                    <a:srgbClr val="FEFEFE"/>
                  </a:solidFill>
                  <a:latin typeface="Canva Sans"/>
                  <a:ea typeface="Canva Sans"/>
                  <a:cs typeface="Canva Sans"/>
                  <a:sym typeface="Canva Sans"/>
                </a:rPr>
                <a:t>Iterat</a:t>
              </a:r>
              <a:r>
                <a:rPr lang="en-US" sz="3399">
                  <a:solidFill>
                    <a:srgbClr val="FEFEFE"/>
                  </a:solidFill>
                  <a:latin typeface="Canva Sans"/>
                  <a:ea typeface="Canva Sans"/>
                  <a:cs typeface="Canva Sans"/>
                  <a:sym typeface="Canva Sans"/>
                </a:rPr>
                <a:t>ive cycles of design </a:t>
              </a:r>
            </a:p>
          </p:txBody>
        </p:sp>
        <p:sp>
          <p:nvSpPr>
            <p:cNvPr name="TextBox 12" id="12"/>
            <p:cNvSpPr txBox="true"/>
            <p:nvPr/>
          </p:nvSpPr>
          <p:spPr>
            <a:xfrm rot="-6369967">
              <a:off x="208547" y="2275516"/>
              <a:ext cx="941834" cy="785888"/>
            </a:xfrm>
            <a:prstGeom prst="rect">
              <a:avLst/>
            </a:prstGeom>
          </p:spPr>
          <p:txBody>
            <a:bodyPr anchor="t" rtlCol="false" tIns="0" lIns="0" bIns="0" rIns="0">
              <a:spAutoFit/>
            </a:bodyPr>
            <a:lstStyle/>
            <a:p>
              <a:pPr algn="ctr">
                <a:lnSpc>
                  <a:spcPts val="4264"/>
                </a:lnSpc>
              </a:pPr>
              <a:r>
                <a:rPr lang="en-US" sz="3046" spc="-30">
                  <a:solidFill>
                    <a:srgbClr val="FEFEFE"/>
                  </a:solidFill>
                  <a:latin typeface="TAN Harmoni"/>
                  <a:ea typeface="TAN Harmoni"/>
                  <a:cs typeface="TAN Harmoni"/>
                  <a:sym typeface="TAN Harmoni"/>
                </a:rPr>
                <a:t>CODE</a:t>
              </a:r>
            </a:p>
          </p:txBody>
        </p:sp>
        <p:sp>
          <p:nvSpPr>
            <p:cNvPr name="TextBox 13" id="13"/>
            <p:cNvSpPr txBox="true"/>
            <p:nvPr/>
          </p:nvSpPr>
          <p:spPr>
            <a:xfrm rot="-946298">
              <a:off x="1653547" y="-28018"/>
              <a:ext cx="846018" cy="779001"/>
            </a:xfrm>
            <a:prstGeom prst="rect">
              <a:avLst/>
            </a:prstGeom>
          </p:spPr>
          <p:txBody>
            <a:bodyPr anchor="t" rtlCol="false" tIns="0" lIns="0" bIns="0" rIns="0">
              <a:spAutoFit/>
            </a:bodyPr>
            <a:lstStyle/>
            <a:p>
              <a:pPr algn="ctr">
                <a:lnSpc>
                  <a:spcPts val="4264"/>
                </a:lnSpc>
              </a:pPr>
              <a:r>
                <a:rPr lang="en-US" sz="3046" spc="-30">
                  <a:solidFill>
                    <a:srgbClr val="FEFEFE"/>
                  </a:solidFill>
                  <a:latin typeface="TAN Harmoni"/>
                  <a:ea typeface="TAN Harmoni"/>
                  <a:cs typeface="TAN Harmoni"/>
                  <a:sym typeface="TAN Harmoni"/>
                </a:rPr>
                <a:t>TEST</a:t>
              </a:r>
            </a:p>
          </p:txBody>
        </p:sp>
        <p:sp>
          <p:nvSpPr>
            <p:cNvPr name="TextBox 14" id="14"/>
            <p:cNvSpPr txBox="true"/>
            <p:nvPr/>
          </p:nvSpPr>
          <p:spPr>
            <a:xfrm rot="6202585">
              <a:off x="3823338" y="2163755"/>
              <a:ext cx="1235571" cy="807765"/>
            </a:xfrm>
            <a:prstGeom prst="rect">
              <a:avLst/>
            </a:prstGeom>
          </p:spPr>
          <p:txBody>
            <a:bodyPr anchor="t" rtlCol="false" tIns="0" lIns="0" bIns="0" rIns="0">
              <a:spAutoFit/>
            </a:bodyPr>
            <a:lstStyle/>
            <a:p>
              <a:pPr algn="ctr">
                <a:lnSpc>
                  <a:spcPts val="4264"/>
                </a:lnSpc>
              </a:pPr>
              <a:r>
                <a:rPr lang="en-US" sz="3046" spc="-30">
                  <a:solidFill>
                    <a:srgbClr val="FEFEFE"/>
                  </a:solidFill>
                  <a:latin typeface="TAN Harmoni"/>
                  <a:ea typeface="TAN Harmoni"/>
                  <a:cs typeface="TAN Harmoni"/>
                  <a:sym typeface="TAN Harmoni"/>
                </a:rPr>
                <a:t>REFINE</a:t>
              </a:r>
            </a:p>
          </p:txBody>
        </p:sp>
      </p:grpSp>
      <p:sp>
        <p:nvSpPr>
          <p:cNvPr name="TextBox 15" id="15"/>
          <p:cNvSpPr txBox="true"/>
          <p:nvPr/>
        </p:nvSpPr>
        <p:spPr>
          <a:xfrm rot="0">
            <a:off x="5063141" y="188435"/>
            <a:ext cx="8161718" cy="1676129"/>
          </a:xfrm>
          <a:prstGeom prst="rect">
            <a:avLst/>
          </a:prstGeom>
        </p:spPr>
        <p:txBody>
          <a:bodyPr anchor="t" rtlCol="false" tIns="0" lIns="0" bIns="0" rIns="0">
            <a:spAutoFit/>
          </a:bodyPr>
          <a:lstStyle/>
          <a:p>
            <a:pPr algn="l">
              <a:lnSpc>
                <a:spcPts val="13664"/>
              </a:lnSpc>
              <a:spcBef>
                <a:spcPct val="0"/>
              </a:spcBef>
            </a:pPr>
            <a:r>
              <a:rPr lang="en-US" sz="9760">
                <a:solidFill>
                  <a:srgbClr val="FEFEFE"/>
                </a:solidFill>
                <a:latin typeface="Berthold Block"/>
                <a:ea typeface="Berthold Block"/>
                <a:cs typeface="Berthold Block"/>
                <a:sym typeface="Berthold Block"/>
              </a:rPr>
              <a:t>METHODOLOGY</a:t>
            </a:r>
          </a:p>
        </p:txBody>
      </p:sp>
      <p:grpSp>
        <p:nvGrpSpPr>
          <p:cNvPr name="Group 16" id="16"/>
          <p:cNvGrpSpPr/>
          <p:nvPr/>
        </p:nvGrpSpPr>
        <p:grpSpPr>
          <a:xfrm rot="0">
            <a:off x="6511180" y="3613059"/>
            <a:ext cx="3899892" cy="5911828"/>
            <a:chOff x="0" y="0"/>
            <a:chExt cx="5199856" cy="7882438"/>
          </a:xfrm>
        </p:grpSpPr>
        <p:sp>
          <p:nvSpPr>
            <p:cNvPr name="Freeform 17" id="17"/>
            <p:cNvSpPr/>
            <p:nvPr/>
          </p:nvSpPr>
          <p:spPr>
            <a:xfrm flipH="false" flipV="false" rot="0">
              <a:off x="382450" y="0"/>
              <a:ext cx="4434956" cy="3862704"/>
            </a:xfrm>
            <a:custGeom>
              <a:avLst/>
              <a:gdLst/>
              <a:ahLst/>
              <a:cxnLst/>
              <a:rect r="r" b="b" t="t" l="l"/>
              <a:pathLst>
                <a:path h="3862704" w="4434956">
                  <a:moveTo>
                    <a:pt x="0" y="0"/>
                  </a:moveTo>
                  <a:lnTo>
                    <a:pt x="4434956" y="0"/>
                  </a:lnTo>
                  <a:lnTo>
                    <a:pt x="4434956" y="3862704"/>
                  </a:lnTo>
                  <a:lnTo>
                    <a:pt x="0" y="3862704"/>
                  </a:lnTo>
                  <a:lnTo>
                    <a:pt x="0" y="0"/>
                  </a:lnTo>
                  <a:close/>
                </a:path>
              </a:pathLst>
            </a:custGeom>
            <a:blipFill>
              <a:blip r:embed="rId10"/>
              <a:stretch>
                <a:fillRect l="0" t="0" r="0" b="0"/>
              </a:stretch>
            </a:blipFill>
          </p:spPr>
        </p:sp>
        <p:sp>
          <p:nvSpPr>
            <p:cNvPr name="TextBox 18" id="18"/>
            <p:cNvSpPr txBox="true"/>
            <p:nvPr/>
          </p:nvSpPr>
          <p:spPr>
            <a:xfrm rot="0">
              <a:off x="0" y="3992155"/>
              <a:ext cx="5199856" cy="3890283"/>
            </a:xfrm>
            <a:prstGeom prst="rect">
              <a:avLst/>
            </a:prstGeom>
          </p:spPr>
          <p:txBody>
            <a:bodyPr anchor="t" rtlCol="false" tIns="0" lIns="0" bIns="0" rIns="0">
              <a:spAutoFit/>
            </a:bodyPr>
            <a:lstStyle/>
            <a:p>
              <a:pPr algn="just">
                <a:lnSpc>
                  <a:spcPts val="4687"/>
                </a:lnSpc>
              </a:pPr>
              <a:r>
                <a:rPr lang="en-US" sz="3348">
                  <a:solidFill>
                    <a:srgbClr val="FEFEFE"/>
                  </a:solidFill>
                  <a:latin typeface="Canva Sans"/>
                  <a:ea typeface="Canva Sans"/>
                  <a:cs typeface="Canva Sans"/>
                  <a:sym typeface="Canva Sans"/>
                </a:rPr>
                <a:t>Tools</a:t>
              </a:r>
              <a:r>
                <a:rPr lang="en-US" sz="3348">
                  <a:solidFill>
                    <a:srgbClr val="FEFEFE"/>
                  </a:solidFill>
                  <a:latin typeface="Canva Sans"/>
                  <a:ea typeface="Canva Sans"/>
                  <a:cs typeface="Canva Sans"/>
                  <a:sym typeface="Canva Sans"/>
                </a:rPr>
                <a:t> &amp; Techniques</a:t>
              </a:r>
            </a:p>
            <a:p>
              <a:pPr algn="just">
                <a:lnSpc>
                  <a:spcPts val="4687"/>
                </a:lnSpc>
              </a:pPr>
              <a:r>
                <a:rPr lang="en-US" sz="3348">
                  <a:solidFill>
                    <a:srgbClr val="FEFEFE"/>
                  </a:solidFill>
                  <a:latin typeface="Canva Sans"/>
                  <a:ea typeface="Canva Sans"/>
                  <a:cs typeface="Canva Sans"/>
                  <a:sym typeface="Canva Sans"/>
                </a:rPr>
                <a:t>Python, Flask,</a:t>
              </a:r>
            </a:p>
            <a:p>
              <a:pPr algn="just">
                <a:lnSpc>
                  <a:spcPts val="4687"/>
                </a:lnSpc>
              </a:pPr>
              <a:r>
                <a:rPr lang="en-US" sz="3348">
                  <a:solidFill>
                    <a:srgbClr val="FEFEFE"/>
                  </a:solidFill>
                  <a:latin typeface="Canva Sans"/>
                  <a:ea typeface="Canva Sans"/>
                  <a:cs typeface="Canva Sans"/>
                  <a:sym typeface="Canva Sans"/>
                </a:rPr>
                <a:t> Open3D, </a:t>
              </a:r>
            </a:p>
            <a:p>
              <a:pPr algn="just">
                <a:lnSpc>
                  <a:spcPts val="4687"/>
                </a:lnSpc>
              </a:pPr>
              <a:r>
                <a:rPr lang="en-US" sz="3348">
                  <a:solidFill>
                    <a:srgbClr val="FEFEFE"/>
                  </a:solidFill>
                  <a:latin typeface="Canva Sans"/>
                  <a:ea typeface="Canva Sans"/>
                  <a:cs typeface="Canva Sans"/>
                  <a:sym typeface="Canva Sans"/>
                </a:rPr>
                <a:t>TensorFlow,</a:t>
              </a:r>
            </a:p>
            <a:p>
              <a:pPr algn="just">
                <a:lnSpc>
                  <a:spcPts val="4687"/>
                </a:lnSpc>
              </a:pPr>
              <a:r>
                <a:rPr lang="en-US" sz="3348">
                  <a:solidFill>
                    <a:srgbClr val="FEFEFE"/>
                  </a:solidFill>
                  <a:latin typeface="Canva Sans"/>
                  <a:ea typeface="Canva Sans"/>
                  <a:cs typeface="Canva Sans"/>
                  <a:sym typeface="Canva Sans"/>
                </a:rPr>
                <a:t> SQLite.</a:t>
              </a:r>
            </a:p>
          </p:txBody>
        </p:sp>
      </p:grpSp>
      <p:grpSp>
        <p:nvGrpSpPr>
          <p:cNvPr name="Group 19" id="19"/>
          <p:cNvGrpSpPr/>
          <p:nvPr/>
        </p:nvGrpSpPr>
        <p:grpSpPr>
          <a:xfrm rot="0">
            <a:off x="12675206" y="3991908"/>
            <a:ext cx="5415915" cy="6295092"/>
            <a:chOff x="0" y="0"/>
            <a:chExt cx="7221220" cy="8393456"/>
          </a:xfrm>
        </p:grpSpPr>
        <p:sp>
          <p:nvSpPr>
            <p:cNvPr name="Freeform 20" id="20"/>
            <p:cNvSpPr/>
            <p:nvPr/>
          </p:nvSpPr>
          <p:spPr>
            <a:xfrm flipH="false" flipV="false" rot="0">
              <a:off x="1791301" y="0"/>
              <a:ext cx="3638618" cy="3161049"/>
            </a:xfrm>
            <a:custGeom>
              <a:avLst/>
              <a:gdLst/>
              <a:ahLst/>
              <a:cxnLst/>
              <a:rect r="r" b="b" t="t" l="l"/>
              <a:pathLst>
                <a:path h="3161049" w="3638618">
                  <a:moveTo>
                    <a:pt x="0" y="0"/>
                  </a:moveTo>
                  <a:lnTo>
                    <a:pt x="3638618" y="0"/>
                  </a:lnTo>
                  <a:lnTo>
                    <a:pt x="3638618" y="3161049"/>
                  </a:lnTo>
                  <a:lnTo>
                    <a:pt x="0" y="3161049"/>
                  </a:lnTo>
                  <a:lnTo>
                    <a:pt x="0" y="0"/>
                  </a:lnTo>
                  <a:close/>
                </a:path>
              </a:pathLst>
            </a:custGeom>
            <a:blipFill>
              <a:blip r:embed="rId11">
                <a:alphaModFix amt="98000"/>
                <a:extLst>
                  <a:ext uri="{96DAC541-7B7A-43D3-8B79-37D633B846F1}">
                    <asvg:svgBlip xmlns:asvg="http://schemas.microsoft.com/office/drawing/2016/SVG/main" r:embed="rId12"/>
                  </a:ext>
                </a:extLst>
              </a:blip>
              <a:stretch>
                <a:fillRect l="0" t="0" r="0" b="0"/>
              </a:stretch>
            </a:blipFill>
          </p:spPr>
        </p:sp>
        <p:sp>
          <p:nvSpPr>
            <p:cNvPr name="TextBox 21" id="21"/>
            <p:cNvSpPr txBox="true"/>
            <p:nvPr/>
          </p:nvSpPr>
          <p:spPr>
            <a:xfrm rot="0">
              <a:off x="0" y="3641328"/>
              <a:ext cx="7221220" cy="4752128"/>
            </a:xfrm>
            <a:prstGeom prst="rect">
              <a:avLst/>
            </a:prstGeom>
          </p:spPr>
          <p:txBody>
            <a:bodyPr anchor="t" rtlCol="false" tIns="0" lIns="0" bIns="0" rIns="0">
              <a:spAutoFit/>
            </a:bodyPr>
            <a:lstStyle/>
            <a:p>
              <a:pPr algn="just">
                <a:lnSpc>
                  <a:spcPts val="4759"/>
                </a:lnSpc>
              </a:pPr>
              <a:r>
                <a:rPr lang="en-US" sz="3399">
                  <a:solidFill>
                    <a:srgbClr val="FEFEFE"/>
                  </a:solidFill>
                  <a:latin typeface="Canva Sans"/>
                  <a:ea typeface="Canva Sans"/>
                  <a:cs typeface="Canva Sans"/>
                  <a:sym typeface="Canva Sans"/>
                </a:rPr>
                <a:t>Dashboard Design</a:t>
              </a:r>
            </a:p>
            <a:p>
              <a:pPr algn="just">
                <a:lnSpc>
                  <a:spcPts val="4759"/>
                </a:lnSpc>
              </a:pPr>
              <a:r>
                <a:rPr lang="en-US" sz="3399">
                  <a:solidFill>
                    <a:srgbClr val="FEFEFE"/>
                  </a:solidFill>
                  <a:latin typeface="Canva Sans"/>
                  <a:ea typeface="Canva Sans"/>
                  <a:cs typeface="Canva Sans"/>
                  <a:sym typeface="Canva Sans"/>
                </a:rPr>
                <a:t>Role-based logging</a:t>
              </a:r>
            </a:p>
            <a:p>
              <a:pPr algn="just">
                <a:lnSpc>
                  <a:spcPts val="4759"/>
                </a:lnSpc>
              </a:pPr>
              <a:r>
                <a:rPr lang="en-US" sz="3399">
                  <a:solidFill>
                    <a:srgbClr val="FEFEFE"/>
                  </a:solidFill>
                  <a:latin typeface="Canva Sans"/>
                  <a:ea typeface="Canva Sans"/>
                  <a:cs typeface="Canva Sans"/>
                  <a:sym typeface="Canva Sans"/>
                </a:rPr>
                <a:t>Scan, upload, and convert</a:t>
              </a:r>
            </a:p>
            <a:p>
              <a:pPr algn="just">
                <a:lnSpc>
                  <a:spcPts val="4759"/>
                </a:lnSpc>
              </a:pPr>
              <a:r>
                <a:rPr lang="en-US" sz="3399">
                  <a:solidFill>
                    <a:srgbClr val="FEFEFE"/>
                  </a:solidFill>
                  <a:latin typeface="Canva Sans"/>
                  <a:ea typeface="Canva Sans"/>
                  <a:cs typeface="Canva Sans"/>
                  <a:sym typeface="Canva Sans"/>
                </a:rPr>
                <a:t>Compression preview</a:t>
              </a:r>
            </a:p>
            <a:p>
              <a:pPr algn="just">
                <a:lnSpc>
                  <a:spcPts val="4759"/>
                </a:lnSpc>
              </a:pPr>
              <a:r>
                <a:rPr lang="en-US" sz="3399">
                  <a:solidFill>
                    <a:srgbClr val="FEFEFE"/>
                  </a:solidFill>
                  <a:latin typeface="Canva Sans"/>
                  <a:ea typeface="Canva Sans"/>
                  <a:cs typeface="Canva Sans"/>
                  <a:sym typeface="Canva Sans"/>
                </a:rPr>
                <a:t>Case tracking</a:t>
              </a:r>
            </a:p>
            <a:p>
              <a:pPr algn="just">
                <a:lnSpc>
                  <a:spcPts val="4759"/>
                </a:lnSpc>
              </a:pPr>
            </a:p>
          </p:txBody>
        </p:sp>
      </p:grpSp>
      <p:sp>
        <p:nvSpPr>
          <p:cNvPr name="TextBox 22" id="22"/>
          <p:cNvSpPr txBox="true"/>
          <p:nvPr/>
        </p:nvSpPr>
        <p:spPr>
          <a:xfrm rot="0">
            <a:off x="4285110" y="1731499"/>
            <a:ext cx="8390097" cy="580390"/>
          </a:xfrm>
          <a:prstGeom prst="rect">
            <a:avLst/>
          </a:prstGeom>
        </p:spPr>
        <p:txBody>
          <a:bodyPr anchor="t" rtlCol="false" tIns="0" lIns="0" bIns="0" rIns="0">
            <a:spAutoFit/>
          </a:bodyPr>
          <a:lstStyle/>
          <a:p>
            <a:pPr algn="ctr">
              <a:lnSpc>
                <a:spcPts val="4759"/>
              </a:lnSpc>
            </a:pPr>
            <a:r>
              <a:rPr lang="en-US" sz="3399">
                <a:solidFill>
                  <a:srgbClr val="FEFEFE"/>
                </a:solidFill>
                <a:latin typeface="Canva Sans"/>
                <a:ea typeface="Canva Sans"/>
                <a:cs typeface="Canva Sans"/>
                <a:sym typeface="Canva Sans"/>
              </a:rPr>
              <a:t>Research-</a:t>
            </a:r>
            <a:r>
              <a:rPr lang="en-US" sz="3399">
                <a:solidFill>
                  <a:srgbClr val="FEFEFE"/>
                </a:solidFill>
                <a:latin typeface="Canva Sans"/>
                <a:ea typeface="Canva Sans"/>
                <a:cs typeface="Canva Sans"/>
                <a:sym typeface="Canva Sans"/>
              </a:rPr>
              <a:t>driven requirements gathering</a:t>
            </a:r>
          </a:p>
        </p:txBody>
      </p:sp>
      <p:sp>
        <p:nvSpPr>
          <p:cNvPr name="TextBox 23" id="23"/>
          <p:cNvSpPr txBox="true"/>
          <p:nvPr/>
        </p:nvSpPr>
        <p:spPr>
          <a:xfrm rot="0">
            <a:off x="2738588" y="2513539"/>
            <a:ext cx="11445077" cy="580390"/>
          </a:xfrm>
          <a:prstGeom prst="rect">
            <a:avLst/>
          </a:prstGeom>
        </p:spPr>
        <p:txBody>
          <a:bodyPr anchor="t" rtlCol="false" tIns="0" lIns="0" bIns="0" rIns="0">
            <a:spAutoFit/>
          </a:bodyPr>
          <a:lstStyle/>
          <a:p>
            <a:pPr algn="ctr">
              <a:lnSpc>
                <a:spcPts val="4759"/>
              </a:lnSpc>
            </a:pPr>
            <a:r>
              <a:rPr lang="en-US" sz="3399">
                <a:solidFill>
                  <a:srgbClr val="FEFEFE"/>
                </a:solidFill>
                <a:latin typeface="Canva Sans"/>
                <a:ea typeface="Canva Sans"/>
                <a:cs typeface="Canva Sans"/>
                <a:sym typeface="Canva Sans"/>
              </a:rPr>
              <a:t>L</a:t>
            </a:r>
            <a:r>
              <a:rPr lang="en-US" sz="3399">
                <a:solidFill>
                  <a:srgbClr val="FEFEFE"/>
                </a:solidFill>
                <a:latin typeface="Canva Sans"/>
                <a:ea typeface="Canva Sans"/>
                <a:cs typeface="Canva Sans"/>
                <a:sym typeface="Canva Sans"/>
              </a:rPr>
              <a:t>iterature-informed system specification</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TextBox 7" id="7"/>
          <p:cNvSpPr txBox="true"/>
          <p:nvPr/>
        </p:nvSpPr>
        <p:spPr>
          <a:xfrm rot="0">
            <a:off x="3274351" y="95385"/>
            <a:ext cx="12486593" cy="1676129"/>
          </a:xfrm>
          <a:prstGeom prst="rect">
            <a:avLst/>
          </a:prstGeom>
        </p:spPr>
        <p:txBody>
          <a:bodyPr anchor="t" rtlCol="false" tIns="0" lIns="0" bIns="0" rIns="0">
            <a:spAutoFit/>
          </a:bodyPr>
          <a:lstStyle/>
          <a:p>
            <a:pPr algn="l">
              <a:lnSpc>
                <a:spcPts val="13664"/>
              </a:lnSpc>
              <a:spcBef>
                <a:spcPct val="0"/>
              </a:spcBef>
            </a:pPr>
            <a:r>
              <a:rPr lang="en-US" sz="9760">
                <a:solidFill>
                  <a:srgbClr val="000000"/>
                </a:solidFill>
                <a:latin typeface="Berthold Block"/>
                <a:ea typeface="Berthold Block"/>
                <a:cs typeface="Berthold Block"/>
                <a:sym typeface="Berthold Block"/>
              </a:rPr>
              <a:t>DEVELOPMENT PROCESS</a:t>
            </a:r>
          </a:p>
        </p:txBody>
      </p:sp>
      <p:sp>
        <p:nvSpPr>
          <p:cNvPr name="TextBox 8" id="8"/>
          <p:cNvSpPr txBox="true"/>
          <p:nvPr/>
        </p:nvSpPr>
        <p:spPr>
          <a:xfrm rot="0">
            <a:off x="1028700" y="2423160"/>
            <a:ext cx="15573263" cy="6835140"/>
          </a:xfrm>
          <a:prstGeom prst="rect">
            <a:avLst/>
          </a:prstGeom>
        </p:spPr>
        <p:txBody>
          <a:bodyPr anchor="t" rtlCol="false" tIns="0" lIns="0" bIns="0" rIns="0">
            <a:spAutoFit/>
          </a:bodyPr>
          <a:lstStyle/>
          <a:p>
            <a:pPr algn="just">
              <a:lnSpc>
                <a:spcPts val="7139"/>
              </a:lnSpc>
            </a:pPr>
            <a:r>
              <a:rPr lang="en-US" sz="5099">
                <a:solidFill>
                  <a:srgbClr val="FEFEFE"/>
                </a:solidFill>
                <a:latin typeface="Canva Sans"/>
                <a:ea typeface="Canva Sans"/>
                <a:cs typeface="Canva Sans"/>
                <a:sym typeface="Canva Sans"/>
              </a:rPr>
              <a:t>                        Im</a:t>
            </a:r>
            <a:r>
              <a:rPr lang="en-US" sz="5099">
                <a:solidFill>
                  <a:srgbClr val="FEFEFE"/>
                </a:solidFill>
                <a:latin typeface="Canva Sans"/>
                <a:ea typeface="Canva Sans"/>
                <a:cs typeface="Canva Sans"/>
                <a:sym typeface="Canva Sans"/>
              </a:rPr>
              <a:t>plementation Workflow</a:t>
            </a:r>
          </a:p>
          <a:p>
            <a:pPr algn="just">
              <a:lnSpc>
                <a:spcPts val="5880"/>
              </a:lnSpc>
            </a:pPr>
          </a:p>
          <a:p>
            <a:pPr algn="ctr">
              <a:lnSpc>
                <a:spcPts val="5880"/>
              </a:lnSpc>
            </a:pPr>
            <a:r>
              <a:rPr lang="en-US" sz="4200">
                <a:solidFill>
                  <a:srgbClr val="FEFEFE"/>
                </a:solidFill>
                <a:latin typeface="Canva Sans"/>
                <a:ea typeface="Canva Sans"/>
                <a:cs typeface="Canva Sans"/>
                <a:sym typeface="Canva Sans"/>
              </a:rPr>
              <a:t>Requirements gathering</a:t>
            </a:r>
          </a:p>
          <a:p>
            <a:pPr algn="ctr">
              <a:lnSpc>
                <a:spcPts val="5880"/>
              </a:lnSpc>
            </a:pPr>
            <a:r>
              <a:rPr lang="en-US" sz="4200">
                <a:solidFill>
                  <a:srgbClr val="FEFEFE"/>
                </a:solidFill>
                <a:latin typeface="Canva Sans"/>
                <a:ea typeface="Canva Sans"/>
                <a:cs typeface="Canva Sans"/>
                <a:sym typeface="Canva Sans"/>
              </a:rPr>
              <a:t>Backend architecture design</a:t>
            </a:r>
          </a:p>
          <a:p>
            <a:pPr algn="ctr">
              <a:lnSpc>
                <a:spcPts val="5880"/>
              </a:lnSpc>
            </a:pPr>
            <a:r>
              <a:rPr lang="en-US" sz="4200">
                <a:solidFill>
                  <a:srgbClr val="FEFEFE"/>
                </a:solidFill>
                <a:latin typeface="Canva Sans"/>
                <a:ea typeface="Canva Sans"/>
                <a:cs typeface="Canva Sans"/>
                <a:sym typeface="Canva Sans"/>
              </a:rPr>
              <a:t>Role-based access model</a:t>
            </a:r>
          </a:p>
          <a:p>
            <a:pPr algn="ctr">
              <a:lnSpc>
                <a:spcPts val="5880"/>
              </a:lnSpc>
            </a:pPr>
            <a:r>
              <a:rPr lang="en-US" sz="4200">
                <a:solidFill>
                  <a:srgbClr val="FEFEFE"/>
                </a:solidFill>
                <a:latin typeface="Canva Sans"/>
                <a:ea typeface="Canva Sans"/>
                <a:cs typeface="Canva Sans"/>
                <a:sym typeface="Canva Sans"/>
              </a:rPr>
              <a:t>Dashboard and UI development</a:t>
            </a:r>
          </a:p>
          <a:p>
            <a:pPr algn="ctr">
              <a:lnSpc>
                <a:spcPts val="5880"/>
              </a:lnSpc>
            </a:pPr>
            <a:r>
              <a:rPr lang="en-US" sz="4200">
                <a:solidFill>
                  <a:srgbClr val="FEFEFE"/>
                </a:solidFill>
                <a:latin typeface="Canva Sans"/>
                <a:ea typeface="Canva Sans"/>
                <a:cs typeface="Canva Sans"/>
                <a:sym typeface="Canva Sans"/>
              </a:rPr>
              <a:t>Case management logic</a:t>
            </a:r>
          </a:p>
          <a:p>
            <a:pPr algn="ctr">
              <a:lnSpc>
                <a:spcPts val="5880"/>
              </a:lnSpc>
            </a:pPr>
            <a:r>
              <a:rPr lang="en-US" sz="4200">
                <a:solidFill>
                  <a:srgbClr val="FEFEFE"/>
                </a:solidFill>
                <a:latin typeface="Canva Sans"/>
                <a:ea typeface="Canva Sans"/>
                <a:cs typeface="Canva Sans"/>
                <a:sym typeface="Canva Sans"/>
              </a:rPr>
              <a:t>Testing and debugging</a:t>
            </a:r>
          </a:p>
          <a:p>
            <a:pPr algn="ctr">
              <a:lnSpc>
                <a:spcPts val="5880"/>
              </a:lnSpc>
            </a:pP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true" rot="0">
            <a:off x="0" y="0"/>
            <a:ext cx="3144965" cy="3144965"/>
          </a:xfrm>
          <a:custGeom>
            <a:avLst/>
            <a:gdLst/>
            <a:ahLst/>
            <a:cxnLst/>
            <a:rect r="r" b="b" t="t" l="l"/>
            <a:pathLst>
              <a:path h="3144965" w="3144965">
                <a:moveTo>
                  <a:pt x="0" y="3144965"/>
                </a:moveTo>
                <a:lnTo>
                  <a:pt x="3144965" y="3144965"/>
                </a:lnTo>
                <a:lnTo>
                  <a:pt x="3144965" y="0"/>
                </a:lnTo>
                <a:lnTo>
                  <a:pt x="0" y="0"/>
                </a:lnTo>
                <a:lnTo>
                  <a:pt x="0" y="3144965"/>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true" flipV="true" rot="0">
            <a:off x="14397180" y="0"/>
            <a:ext cx="3890820" cy="3890820"/>
          </a:xfrm>
          <a:custGeom>
            <a:avLst/>
            <a:gdLst/>
            <a:ahLst/>
            <a:cxnLst/>
            <a:rect r="r" b="b" t="t" l="l"/>
            <a:pathLst>
              <a:path h="3890820" w="3890820">
                <a:moveTo>
                  <a:pt x="3890820" y="3890820"/>
                </a:moveTo>
                <a:lnTo>
                  <a:pt x="0" y="3890820"/>
                </a:lnTo>
                <a:lnTo>
                  <a:pt x="0" y="0"/>
                </a:lnTo>
                <a:lnTo>
                  <a:pt x="3890820" y="0"/>
                </a:lnTo>
                <a:lnTo>
                  <a:pt x="3890820" y="389082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78763" y="7667732"/>
            <a:ext cx="3575792" cy="2619268"/>
          </a:xfrm>
          <a:custGeom>
            <a:avLst/>
            <a:gdLst/>
            <a:ahLst/>
            <a:cxnLst/>
            <a:rect r="r" b="b" t="t" l="l"/>
            <a:pathLst>
              <a:path h="2619268" w="3575792">
                <a:moveTo>
                  <a:pt x="0" y="0"/>
                </a:moveTo>
                <a:lnTo>
                  <a:pt x="3575792" y="0"/>
                </a:lnTo>
                <a:lnTo>
                  <a:pt x="3575792" y="2619268"/>
                </a:lnTo>
                <a:lnTo>
                  <a:pt x="0" y="261926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true" flipV="false" rot="0">
            <a:off x="14550626" y="7294487"/>
            <a:ext cx="3737374" cy="2737626"/>
          </a:xfrm>
          <a:custGeom>
            <a:avLst/>
            <a:gdLst/>
            <a:ahLst/>
            <a:cxnLst/>
            <a:rect r="r" b="b" t="t" l="l"/>
            <a:pathLst>
              <a:path h="2737626" w="3737374">
                <a:moveTo>
                  <a:pt x="3737374" y="0"/>
                </a:moveTo>
                <a:lnTo>
                  <a:pt x="0" y="0"/>
                </a:lnTo>
                <a:lnTo>
                  <a:pt x="0" y="2737626"/>
                </a:lnTo>
                <a:lnTo>
                  <a:pt x="3737374" y="2737626"/>
                </a:lnTo>
                <a:lnTo>
                  <a:pt x="3737374"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6" id="6"/>
          <p:cNvGrpSpPr/>
          <p:nvPr/>
        </p:nvGrpSpPr>
        <p:grpSpPr>
          <a:xfrm rot="0">
            <a:off x="15577604" y="7667732"/>
            <a:ext cx="869696" cy="482359"/>
            <a:chOff x="0" y="0"/>
            <a:chExt cx="1159595" cy="643145"/>
          </a:xfrm>
        </p:grpSpPr>
        <p:sp>
          <p:nvSpPr>
            <p:cNvPr name="Freeform 7" id="7"/>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grpSp>
        <p:nvGrpSpPr>
          <p:cNvPr name="Group 9" id="9"/>
          <p:cNvGrpSpPr/>
          <p:nvPr/>
        </p:nvGrpSpPr>
        <p:grpSpPr>
          <a:xfrm rot="0">
            <a:off x="1323033" y="4557275"/>
            <a:ext cx="869696" cy="586225"/>
            <a:chOff x="0" y="0"/>
            <a:chExt cx="1159595" cy="781634"/>
          </a:xfrm>
        </p:grpSpPr>
        <p:sp>
          <p:nvSpPr>
            <p:cNvPr name="Freeform 10" id="10"/>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1" id="11"/>
            <p:cNvSpPr/>
            <p:nvPr/>
          </p:nvSpPr>
          <p:spPr>
            <a:xfrm flipH="false" flipV="false" rot="0">
              <a:off x="0" y="522174"/>
              <a:ext cx="1159595" cy="259459"/>
            </a:xfrm>
            <a:custGeom>
              <a:avLst/>
              <a:gdLst/>
              <a:ahLst/>
              <a:cxnLst/>
              <a:rect r="r" b="b" t="t" l="l"/>
              <a:pathLst>
                <a:path h="259459" w="1159595">
                  <a:moveTo>
                    <a:pt x="0" y="0"/>
                  </a:moveTo>
                  <a:lnTo>
                    <a:pt x="1159595" y="0"/>
                  </a:lnTo>
                  <a:lnTo>
                    <a:pt x="1159595" y="259460"/>
                  </a:lnTo>
                  <a:lnTo>
                    <a:pt x="0" y="25946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Freeform 12" id="12"/>
          <p:cNvSpPr/>
          <p:nvPr/>
        </p:nvSpPr>
        <p:spPr>
          <a:xfrm flipH="false" flipV="false" rot="0">
            <a:off x="2550987" y="2758192"/>
            <a:ext cx="5822818" cy="5391899"/>
          </a:xfrm>
          <a:custGeom>
            <a:avLst/>
            <a:gdLst/>
            <a:ahLst/>
            <a:cxnLst/>
            <a:rect r="r" b="b" t="t" l="l"/>
            <a:pathLst>
              <a:path h="5391899" w="5822818">
                <a:moveTo>
                  <a:pt x="0" y="0"/>
                </a:moveTo>
                <a:lnTo>
                  <a:pt x="5822818" y="0"/>
                </a:lnTo>
                <a:lnTo>
                  <a:pt x="5822818" y="5391899"/>
                </a:lnTo>
                <a:lnTo>
                  <a:pt x="0" y="5391899"/>
                </a:lnTo>
                <a:lnTo>
                  <a:pt x="0" y="0"/>
                </a:lnTo>
                <a:close/>
              </a:path>
            </a:pathLst>
          </a:custGeom>
          <a:blipFill>
            <a:blip r:embed="rId8"/>
            <a:stretch>
              <a:fillRect l="0" t="-1006" r="0" b="-1006"/>
            </a:stretch>
          </a:blipFill>
        </p:spPr>
      </p:sp>
      <p:sp>
        <p:nvSpPr>
          <p:cNvPr name="TextBox 13" id="13"/>
          <p:cNvSpPr txBox="true"/>
          <p:nvPr/>
        </p:nvSpPr>
        <p:spPr>
          <a:xfrm rot="0">
            <a:off x="4205222" y="95385"/>
            <a:ext cx="9359888" cy="1676129"/>
          </a:xfrm>
          <a:prstGeom prst="rect">
            <a:avLst/>
          </a:prstGeom>
        </p:spPr>
        <p:txBody>
          <a:bodyPr anchor="t" rtlCol="false" tIns="0" lIns="0" bIns="0" rIns="0">
            <a:spAutoFit/>
          </a:bodyPr>
          <a:lstStyle/>
          <a:p>
            <a:pPr algn="ctr">
              <a:lnSpc>
                <a:spcPts val="13664"/>
              </a:lnSpc>
              <a:spcBef>
                <a:spcPct val="0"/>
              </a:spcBef>
            </a:pPr>
            <a:r>
              <a:rPr lang="en-US" sz="9760">
                <a:solidFill>
                  <a:srgbClr val="FEFEFE"/>
                </a:solidFill>
                <a:latin typeface="Berthold Block"/>
                <a:ea typeface="Berthold Block"/>
                <a:cs typeface="Berthold Block"/>
                <a:sym typeface="Berthold Block"/>
              </a:rPr>
              <a:t>DESIGN OVERVIEW</a:t>
            </a:r>
          </a:p>
        </p:txBody>
      </p:sp>
      <p:sp>
        <p:nvSpPr>
          <p:cNvPr name="TextBox 14" id="14"/>
          <p:cNvSpPr txBox="true"/>
          <p:nvPr/>
        </p:nvSpPr>
        <p:spPr>
          <a:xfrm rot="0">
            <a:off x="9306375" y="3783245"/>
            <a:ext cx="6271230" cy="2663360"/>
          </a:xfrm>
          <a:prstGeom prst="rect">
            <a:avLst/>
          </a:prstGeom>
        </p:spPr>
        <p:txBody>
          <a:bodyPr anchor="t" rtlCol="false" tIns="0" lIns="0" bIns="0" rIns="0">
            <a:spAutoFit/>
          </a:bodyPr>
          <a:lstStyle/>
          <a:p>
            <a:pPr algn="just">
              <a:lnSpc>
                <a:spcPts val="4257"/>
              </a:lnSpc>
            </a:pPr>
            <a:r>
              <a:rPr lang="en-US" sz="3040">
                <a:solidFill>
                  <a:srgbClr val="FEFEFE"/>
                </a:solidFill>
                <a:latin typeface="Canva Sans"/>
                <a:ea typeface="Canva Sans"/>
                <a:cs typeface="Canva Sans"/>
                <a:sym typeface="Canva Sans"/>
              </a:rPr>
              <a:t>This project will </a:t>
            </a:r>
            <a:r>
              <a:rPr lang="en-US" sz="3040">
                <a:solidFill>
                  <a:srgbClr val="FEFEFE"/>
                </a:solidFill>
                <a:latin typeface="Canva Sans"/>
                <a:ea typeface="Canva Sans"/>
                <a:cs typeface="Canva Sans"/>
                <a:sym typeface="Canva Sans"/>
              </a:rPr>
              <a:t>develop a DentraLink prototype through two integrated components: Technical product development and workflow evaluation. </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366510" y="236421"/>
            <a:ext cx="6106272" cy="9045068"/>
          </a:xfrm>
          <a:custGeom>
            <a:avLst/>
            <a:gdLst/>
            <a:ahLst/>
            <a:cxnLst/>
            <a:rect r="r" b="b" t="t" l="l"/>
            <a:pathLst>
              <a:path h="9045068" w="6106272">
                <a:moveTo>
                  <a:pt x="0" y="0"/>
                </a:moveTo>
                <a:lnTo>
                  <a:pt x="6106271" y="0"/>
                </a:lnTo>
                <a:lnTo>
                  <a:pt x="6106271" y="9045067"/>
                </a:lnTo>
                <a:lnTo>
                  <a:pt x="0" y="9045067"/>
                </a:lnTo>
                <a:lnTo>
                  <a:pt x="0" y="0"/>
                </a:lnTo>
                <a:close/>
              </a:path>
            </a:pathLst>
          </a:custGeom>
          <a:blipFill>
            <a:blip r:embed="rId2"/>
            <a:stretch>
              <a:fillRect l="0" t="0" r="0" b="-1327"/>
            </a:stretch>
          </a:blipFill>
        </p:spPr>
      </p:sp>
      <p:sp>
        <p:nvSpPr>
          <p:cNvPr name="Freeform 3" id="3"/>
          <p:cNvSpPr/>
          <p:nvPr/>
        </p:nvSpPr>
        <p:spPr>
          <a:xfrm flipH="false" flipV="false" rot="0">
            <a:off x="186415" y="236421"/>
            <a:ext cx="1308683" cy="1820776"/>
          </a:xfrm>
          <a:custGeom>
            <a:avLst/>
            <a:gdLst/>
            <a:ahLst/>
            <a:cxnLst/>
            <a:rect r="r" b="b" t="t" l="l"/>
            <a:pathLst>
              <a:path h="1820776" w="1308683">
                <a:moveTo>
                  <a:pt x="0" y="0"/>
                </a:moveTo>
                <a:lnTo>
                  <a:pt x="1308683" y="0"/>
                </a:lnTo>
                <a:lnTo>
                  <a:pt x="1308683" y="1820776"/>
                </a:lnTo>
                <a:lnTo>
                  <a:pt x="0" y="182077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10800000">
            <a:off x="15204280" y="26207"/>
            <a:ext cx="3083720" cy="4061980"/>
          </a:xfrm>
          <a:custGeom>
            <a:avLst/>
            <a:gdLst/>
            <a:ahLst/>
            <a:cxnLst/>
            <a:rect r="r" b="b" t="t" l="l"/>
            <a:pathLst>
              <a:path h="4061980" w="3083720">
                <a:moveTo>
                  <a:pt x="0" y="0"/>
                </a:moveTo>
                <a:lnTo>
                  <a:pt x="3083720" y="0"/>
                </a:lnTo>
                <a:lnTo>
                  <a:pt x="3083720" y="4061980"/>
                </a:lnTo>
                <a:lnTo>
                  <a:pt x="0" y="406198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15871355" y="7066408"/>
            <a:ext cx="2185945" cy="3041315"/>
          </a:xfrm>
          <a:custGeom>
            <a:avLst/>
            <a:gdLst/>
            <a:ahLst/>
            <a:cxnLst/>
            <a:rect r="r" b="b" t="t" l="l"/>
            <a:pathLst>
              <a:path h="3041315" w="2185945">
                <a:moveTo>
                  <a:pt x="0" y="0"/>
                </a:moveTo>
                <a:lnTo>
                  <a:pt x="2185945" y="0"/>
                </a:lnTo>
                <a:lnTo>
                  <a:pt x="2185945" y="3041314"/>
                </a:lnTo>
                <a:lnTo>
                  <a:pt x="0" y="304131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6" id="6"/>
          <p:cNvGrpSpPr/>
          <p:nvPr/>
        </p:nvGrpSpPr>
        <p:grpSpPr>
          <a:xfrm rot="0">
            <a:off x="366510" y="1828076"/>
            <a:ext cx="13563914" cy="8309654"/>
            <a:chOff x="0" y="0"/>
            <a:chExt cx="18085219" cy="11079539"/>
          </a:xfrm>
        </p:grpSpPr>
        <p:sp>
          <p:nvSpPr>
            <p:cNvPr name="TextBox 7" id="7"/>
            <p:cNvSpPr txBox="true"/>
            <p:nvPr/>
          </p:nvSpPr>
          <p:spPr>
            <a:xfrm rot="0">
              <a:off x="1834778" y="3198546"/>
              <a:ext cx="15478659" cy="1154675"/>
            </a:xfrm>
            <a:prstGeom prst="rect">
              <a:avLst/>
            </a:prstGeom>
          </p:spPr>
          <p:txBody>
            <a:bodyPr anchor="t" rtlCol="false" tIns="0" lIns="0" bIns="0" rIns="0">
              <a:spAutoFit/>
            </a:bodyPr>
            <a:lstStyle/>
            <a:p>
              <a:pPr algn="ctr">
                <a:lnSpc>
                  <a:spcPts val="4052"/>
                </a:lnSpc>
              </a:pPr>
              <a:r>
                <a:rPr lang="en-US" sz="2894">
                  <a:solidFill>
                    <a:srgbClr val="FEFEFE"/>
                  </a:solidFill>
                  <a:latin typeface="Canva Sans"/>
                  <a:ea typeface="Canva Sans"/>
                  <a:cs typeface="Canva Sans"/>
                  <a:sym typeface="Canva Sans"/>
                </a:rPr>
                <a:t>        Scan Processing (Open3D)[11].</a:t>
              </a:r>
            </a:p>
            <a:p>
              <a:pPr algn="ctr">
                <a:lnSpc>
                  <a:spcPts val="3039"/>
                </a:lnSpc>
              </a:pPr>
            </a:p>
          </p:txBody>
        </p:sp>
        <p:sp>
          <p:nvSpPr>
            <p:cNvPr name="TextBox 8" id="8"/>
            <p:cNvSpPr txBox="true"/>
            <p:nvPr/>
          </p:nvSpPr>
          <p:spPr>
            <a:xfrm rot="0">
              <a:off x="4332609" y="-57150"/>
              <a:ext cx="12416152" cy="1129173"/>
            </a:xfrm>
            <a:prstGeom prst="rect">
              <a:avLst/>
            </a:prstGeom>
          </p:spPr>
          <p:txBody>
            <a:bodyPr anchor="t" rtlCol="false" tIns="0" lIns="0" bIns="0" rIns="0">
              <a:spAutoFit/>
            </a:bodyPr>
            <a:lstStyle/>
            <a:p>
              <a:pPr algn="ctr">
                <a:lnSpc>
                  <a:spcPts val="4047"/>
                </a:lnSpc>
              </a:pPr>
              <a:r>
                <a:rPr lang="en-US" sz="2891">
                  <a:solidFill>
                    <a:srgbClr val="FEFEFE"/>
                  </a:solidFill>
                  <a:latin typeface="Canva Sans"/>
                  <a:ea typeface="Canva Sans"/>
                  <a:cs typeface="Canva Sans"/>
                  <a:sym typeface="Canva Sans"/>
                </a:rPr>
                <a:t>      Interface</a:t>
              </a:r>
              <a:r>
                <a:rPr lang="en-US" sz="2891">
                  <a:solidFill>
                    <a:srgbClr val="FEFEFE"/>
                  </a:solidFill>
                  <a:latin typeface="Canva Sans"/>
                  <a:ea typeface="Canva Sans"/>
                  <a:cs typeface="Canva Sans"/>
                  <a:sym typeface="Canva Sans"/>
                </a:rPr>
                <a:t> (HTML + Bootstrap)[8],[9].</a:t>
              </a:r>
            </a:p>
            <a:p>
              <a:pPr algn="ctr">
                <a:lnSpc>
                  <a:spcPts val="2857"/>
                </a:lnSpc>
              </a:pPr>
            </a:p>
          </p:txBody>
        </p:sp>
        <p:sp>
          <p:nvSpPr>
            <p:cNvPr name="TextBox 9" id="9"/>
            <p:cNvSpPr txBox="true"/>
            <p:nvPr/>
          </p:nvSpPr>
          <p:spPr>
            <a:xfrm rot="0">
              <a:off x="3246487" y="1462945"/>
              <a:ext cx="14588396" cy="1792751"/>
            </a:xfrm>
            <a:prstGeom prst="rect">
              <a:avLst/>
            </a:prstGeom>
          </p:spPr>
          <p:txBody>
            <a:bodyPr anchor="t" rtlCol="false" tIns="0" lIns="0" bIns="0" rIns="0">
              <a:spAutoFit/>
            </a:bodyPr>
            <a:lstStyle/>
            <a:p>
              <a:pPr algn="ctr">
                <a:lnSpc>
                  <a:spcPts val="4042"/>
                </a:lnSpc>
              </a:pPr>
              <a:r>
                <a:rPr lang="en-US" sz="2887">
                  <a:solidFill>
                    <a:srgbClr val="FEFEFE"/>
                  </a:solidFill>
                  <a:latin typeface="Canva Sans"/>
                  <a:ea typeface="Canva Sans"/>
                  <a:cs typeface="Canva Sans"/>
                  <a:sym typeface="Canva Sans"/>
                </a:rPr>
                <a:t>Server Logic (Python + Flask)[10].</a:t>
              </a:r>
            </a:p>
            <a:p>
              <a:pPr algn="ctr">
                <a:lnSpc>
                  <a:spcPts val="2853"/>
                </a:lnSpc>
              </a:pPr>
              <a:r>
                <a:rPr lang="en-US" sz="2038">
                  <a:solidFill>
                    <a:srgbClr val="FEFEFE"/>
                  </a:solidFill>
                  <a:latin typeface="Canva Sans"/>
                  <a:ea typeface="Canva Sans"/>
                  <a:cs typeface="Canva Sans"/>
                  <a:sym typeface="Canva Sans"/>
                </a:rPr>
                <a:t> </a:t>
              </a:r>
            </a:p>
            <a:p>
              <a:pPr algn="ctr">
                <a:lnSpc>
                  <a:spcPts val="4042"/>
                </a:lnSpc>
              </a:pPr>
            </a:p>
          </p:txBody>
        </p:sp>
        <p:sp>
          <p:nvSpPr>
            <p:cNvPr name="TextBox 10" id="10"/>
            <p:cNvSpPr txBox="true"/>
            <p:nvPr/>
          </p:nvSpPr>
          <p:spPr>
            <a:xfrm rot="0">
              <a:off x="3613868" y="4740571"/>
              <a:ext cx="14471351" cy="636436"/>
            </a:xfrm>
            <a:prstGeom prst="rect">
              <a:avLst/>
            </a:prstGeom>
          </p:spPr>
          <p:txBody>
            <a:bodyPr anchor="t" rtlCol="false" tIns="0" lIns="0" bIns="0" rIns="0">
              <a:spAutoFit/>
            </a:bodyPr>
            <a:lstStyle/>
            <a:p>
              <a:pPr algn="ctr">
                <a:lnSpc>
                  <a:spcPts val="4025"/>
                </a:lnSpc>
              </a:pPr>
              <a:r>
                <a:rPr lang="en-US" sz="2875">
                  <a:solidFill>
                    <a:srgbClr val="FEFEFE"/>
                  </a:solidFill>
                  <a:latin typeface="Canva Sans"/>
                  <a:ea typeface="Canva Sans"/>
                  <a:cs typeface="Canva Sans"/>
                  <a:sym typeface="Canva Sans"/>
                </a:rPr>
                <a:t>                    Compression &amp; Evaluation (TensorFlow)[12],[13].</a:t>
              </a:r>
            </a:p>
          </p:txBody>
        </p:sp>
        <p:sp>
          <p:nvSpPr>
            <p:cNvPr name="TextBox 11" id="11"/>
            <p:cNvSpPr txBox="true"/>
            <p:nvPr/>
          </p:nvSpPr>
          <p:spPr>
            <a:xfrm rot="0">
              <a:off x="5194457" y="6122993"/>
              <a:ext cx="6496163" cy="638262"/>
            </a:xfrm>
            <a:prstGeom prst="rect">
              <a:avLst/>
            </a:prstGeom>
          </p:spPr>
          <p:txBody>
            <a:bodyPr anchor="t" rtlCol="false" tIns="0" lIns="0" bIns="0" rIns="0">
              <a:spAutoFit/>
            </a:bodyPr>
            <a:lstStyle/>
            <a:p>
              <a:pPr algn="ctr">
                <a:lnSpc>
                  <a:spcPts val="4038"/>
                </a:lnSpc>
              </a:pPr>
              <a:r>
                <a:rPr lang="en-US" sz="2884">
                  <a:solidFill>
                    <a:srgbClr val="FEFEFE"/>
                  </a:solidFill>
                  <a:latin typeface="Canva Sans"/>
                  <a:ea typeface="Canva Sans"/>
                  <a:cs typeface="Canva Sans"/>
                  <a:sym typeface="Canva Sans"/>
                </a:rPr>
                <a:t>          D</a:t>
              </a:r>
              <a:r>
                <a:rPr lang="en-US" sz="2884">
                  <a:solidFill>
                    <a:srgbClr val="FEFEFE"/>
                  </a:solidFill>
                  <a:latin typeface="Canva Sans"/>
                  <a:ea typeface="Canva Sans"/>
                  <a:cs typeface="Canva Sans"/>
                  <a:sym typeface="Canva Sans"/>
                </a:rPr>
                <a:t>atabase (SQLite)[14].</a:t>
              </a:r>
            </a:p>
          </p:txBody>
        </p:sp>
        <p:sp>
          <p:nvSpPr>
            <p:cNvPr name="TextBox 12" id="12"/>
            <p:cNvSpPr txBox="true"/>
            <p:nvPr/>
          </p:nvSpPr>
          <p:spPr>
            <a:xfrm rot="0">
              <a:off x="7639984" y="8766387"/>
              <a:ext cx="9360627" cy="1309285"/>
            </a:xfrm>
            <a:prstGeom prst="rect">
              <a:avLst/>
            </a:prstGeom>
          </p:spPr>
          <p:txBody>
            <a:bodyPr anchor="t" rtlCol="false" tIns="0" lIns="0" bIns="0" rIns="0">
              <a:spAutoFit/>
            </a:bodyPr>
            <a:lstStyle/>
            <a:p>
              <a:pPr algn="ctr">
                <a:lnSpc>
                  <a:spcPts val="4013"/>
                </a:lnSpc>
              </a:pPr>
              <a:r>
                <a:rPr lang="en-US" sz="2866">
                  <a:solidFill>
                    <a:srgbClr val="FEFEFE"/>
                  </a:solidFill>
                  <a:latin typeface="Canva Sans"/>
                  <a:ea typeface="Canva Sans"/>
                  <a:cs typeface="Canva Sans"/>
                  <a:sym typeface="Canva Sans"/>
                </a:rPr>
                <a:t>Hos</a:t>
              </a:r>
              <a:r>
                <a:rPr lang="en-US" sz="2866">
                  <a:solidFill>
                    <a:srgbClr val="FEFEFE"/>
                  </a:solidFill>
                  <a:latin typeface="Canva Sans"/>
                  <a:ea typeface="Canva Sans"/>
                  <a:cs typeface="Canva Sans"/>
                  <a:sym typeface="Canva Sans"/>
                </a:rPr>
                <a:t>ting (PythonAnywhere / Heroku)[15].</a:t>
              </a:r>
            </a:p>
          </p:txBody>
        </p:sp>
        <p:sp>
          <p:nvSpPr>
            <p:cNvPr name="TextBox 13" id="13"/>
            <p:cNvSpPr txBox="true"/>
            <p:nvPr/>
          </p:nvSpPr>
          <p:spPr>
            <a:xfrm rot="0">
              <a:off x="0" y="10564870"/>
              <a:ext cx="8472384" cy="514669"/>
            </a:xfrm>
            <a:prstGeom prst="rect">
              <a:avLst/>
            </a:prstGeom>
          </p:spPr>
          <p:txBody>
            <a:bodyPr anchor="t" rtlCol="false" tIns="0" lIns="0" bIns="0" rIns="0">
              <a:spAutoFit/>
            </a:bodyPr>
            <a:lstStyle/>
            <a:p>
              <a:pPr algn="ctr">
                <a:lnSpc>
                  <a:spcPts val="3268"/>
                </a:lnSpc>
              </a:pPr>
              <a:r>
                <a:rPr lang="en-US" sz="2334">
                  <a:solidFill>
                    <a:srgbClr val="FEFEFE"/>
                  </a:solidFill>
                  <a:latin typeface="Canva Sans"/>
                  <a:ea typeface="Canva Sans"/>
                  <a:cs typeface="Canva Sans"/>
                  <a:sym typeface="Canva Sans"/>
                </a:rPr>
                <a:t>Figure 3 “DentraLink” Architecture</a:t>
              </a:r>
            </a:p>
          </p:txBody>
        </p:sp>
      </p:gr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TextBox 7" id="7"/>
          <p:cNvSpPr txBox="true"/>
          <p:nvPr/>
        </p:nvSpPr>
        <p:spPr>
          <a:xfrm rot="0">
            <a:off x="2428702" y="209066"/>
            <a:ext cx="14182912" cy="1676129"/>
          </a:xfrm>
          <a:prstGeom prst="rect">
            <a:avLst/>
          </a:prstGeom>
        </p:spPr>
        <p:txBody>
          <a:bodyPr anchor="t" rtlCol="false" tIns="0" lIns="0" bIns="0" rIns="0">
            <a:spAutoFit/>
          </a:bodyPr>
          <a:lstStyle/>
          <a:p>
            <a:pPr algn="l">
              <a:lnSpc>
                <a:spcPts val="13664"/>
              </a:lnSpc>
              <a:spcBef>
                <a:spcPct val="0"/>
              </a:spcBef>
            </a:pPr>
            <a:r>
              <a:rPr lang="en-US" sz="9760">
                <a:solidFill>
                  <a:srgbClr val="000000"/>
                </a:solidFill>
                <a:latin typeface="Berthold Block"/>
                <a:ea typeface="Berthold Block"/>
                <a:cs typeface="Berthold Block"/>
                <a:sym typeface="Berthold Block"/>
              </a:rPr>
              <a:t>DATA MODEL &amp; CASE CONTEXT</a:t>
            </a:r>
          </a:p>
        </p:txBody>
      </p:sp>
      <p:sp>
        <p:nvSpPr>
          <p:cNvPr name="TextBox 8" id="8"/>
          <p:cNvSpPr txBox="true"/>
          <p:nvPr/>
        </p:nvSpPr>
        <p:spPr>
          <a:xfrm rot="0">
            <a:off x="3013696" y="2018696"/>
            <a:ext cx="15573263" cy="6924040"/>
          </a:xfrm>
          <a:prstGeom prst="rect">
            <a:avLst/>
          </a:prstGeom>
        </p:spPr>
        <p:txBody>
          <a:bodyPr anchor="t" rtlCol="false" tIns="0" lIns="0" bIns="0" rIns="0">
            <a:spAutoFit/>
          </a:bodyPr>
          <a:lstStyle/>
          <a:p>
            <a:pPr algn="just">
              <a:lnSpc>
                <a:spcPts val="7840"/>
              </a:lnSpc>
            </a:pPr>
            <a:r>
              <a:rPr lang="en-US" sz="5600">
                <a:solidFill>
                  <a:srgbClr val="FEFEFE"/>
                </a:solidFill>
                <a:latin typeface="Canva Sans"/>
                <a:ea typeface="Canva Sans"/>
                <a:cs typeface="Canva Sans"/>
                <a:sym typeface="Canva Sans"/>
              </a:rPr>
              <a:t>         Data Objects</a:t>
            </a:r>
            <a:r>
              <a:rPr lang="en-US" sz="5600">
                <a:solidFill>
                  <a:srgbClr val="FEFEFE"/>
                </a:solidFill>
                <a:latin typeface="Canva Sans"/>
                <a:ea typeface="Canva Sans"/>
                <a:cs typeface="Canva Sans"/>
                <a:sym typeface="Canva Sans"/>
              </a:rPr>
              <a:t> in DentraLink</a:t>
            </a:r>
          </a:p>
          <a:p>
            <a:pPr algn="just">
              <a:lnSpc>
                <a:spcPts val="5880"/>
              </a:lnSpc>
            </a:pP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PATIENTS[] — patient demographic records</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DOCTORS[] — practitioners linked to cases</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LABS[] — e</a:t>
            </a:r>
            <a:r>
              <a:rPr lang="en-US" sz="4200">
                <a:solidFill>
                  <a:srgbClr val="FEFEFE"/>
                </a:solidFill>
                <a:latin typeface="Canva Sans"/>
                <a:ea typeface="Canva Sans"/>
                <a:cs typeface="Canva Sans"/>
                <a:sym typeface="Canva Sans"/>
              </a:rPr>
              <a:t>xternal technical partners</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CASES[] — central binding entity</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CASE_FILES[] — scan &amp; image attachments</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MESSAGES[]</a:t>
            </a:r>
            <a:r>
              <a:rPr lang="en-US" sz="4200">
                <a:solidFill>
                  <a:srgbClr val="FEFEFE"/>
                </a:solidFill>
                <a:latin typeface="Canva Sans"/>
                <a:ea typeface="Canva Sans"/>
                <a:cs typeface="Canva Sans"/>
                <a:sym typeface="Canva Sans"/>
              </a:rPr>
              <a:t> — case-specific communication</a:t>
            </a:r>
          </a:p>
          <a:p>
            <a:pPr algn="just">
              <a:lnSpc>
                <a:spcPts val="5880"/>
              </a:lnSpc>
            </a:pP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TextBox 7" id="7"/>
          <p:cNvSpPr txBox="true"/>
          <p:nvPr/>
        </p:nvSpPr>
        <p:spPr>
          <a:xfrm rot="0">
            <a:off x="1651910" y="209066"/>
            <a:ext cx="14959703" cy="1676129"/>
          </a:xfrm>
          <a:prstGeom prst="rect">
            <a:avLst/>
          </a:prstGeom>
        </p:spPr>
        <p:txBody>
          <a:bodyPr anchor="t" rtlCol="false" tIns="0" lIns="0" bIns="0" rIns="0">
            <a:spAutoFit/>
          </a:bodyPr>
          <a:lstStyle/>
          <a:p>
            <a:pPr algn="l">
              <a:lnSpc>
                <a:spcPts val="13664"/>
              </a:lnSpc>
              <a:spcBef>
                <a:spcPct val="0"/>
              </a:spcBef>
            </a:pPr>
            <a:r>
              <a:rPr lang="en-US" sz="9760">
                <a:solidFill>
                  <a:srgbClr val="000000"/>
                </a:solidFill>
                <a:latin typeface="Berthold Block"/>
                <a:ea typeface="Berthold Block"/>
                <a:cs typeface="Berthold Block"/>
                <a:sym typeface="Berthold Block"/>
              </a:rPr>
              <a:t>EXAMPLE: GET_CASE_CONTEXT()</a:t>
            </a:r>
          </a:p>
        </p:txBody>
      </p:sp>
      <p:sp>
        <p:nvSpPr>
          <p:cNvPr name="TextBox 8" id="8"/>
          <p:cNvSpPr txBox="true"/>
          <p:nvPr/>
        </p:nvSpPr>
        <p:spPr>
          <a:xfrm rot="0">
            <a:off x="2714737" y="2254815"/>
            <a:ext cx="15573263" cy="6924040"/>
          </a:xfrm>
          <a:prstGeom prst="rect">
            <a:avLst/>
          </a:prstGeom>
        </p:spPr>
        <p:txBody>
          <a:bodyPr anchor="t" rtlCol="false" tIns="0" lIns="0" bIns="0" rIns="0">
            <a:spAutoFit/>
          </a:bodyPr>
          <a:lstStyle/>
          <a:p>
            <a:pPr algn="just">
              <a:lnSpc>
                <a:spcPts val="7840"/>
              </a:lnSpc>
            </a:pPr>
            <a:r>
              <a:rPr lang="en-US" sz="5600">
                <a:solidFill>
                  <a:srgbClr val="FEFEFE"/>
                </a:solidFill>
                <a:latin typeface="Canva Sans"/>
                <a:ea typeface="Canva Sans"/>
                <a:cs typeface="Canva Sans"/>
                <a:sym typeface="Canva Sans"/>
              </a:rPr>
              <a:t>        Dat</a:t>
            </a:r>
            <a:r>
              <a:rPr lang="en-US" sz="5600">
                <a:solidFill>
                  <a:srgbClr val="FEFEFE"/>
                </a:solidFill>
                <a:latin typeface="Canva Sans"/>
                <a:ea typeface="Canva Sans"/>
                <a:cs typeface="Canva Sans"/>
                <a:sym typeface="Canva Sans"/>
              </a:rPr>
              <a:t>a aggregation across structures</a:t>
            </a:r>
          </a:p>
          <a:p>
            <a:pPr algn="just">
              <a:lnSpc>
                <a:spcPts val="5880"/>
              </a:lnSpc>
            </a:pP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For each case:</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link</a:t>
            </a:r>
            <a:r>
              <a:rPr lang="en-US" sz="4200">
                <a:solidFill>
                  <a:srgbClr val="FEFEFE"/>
                </a:solidFill>
                <a:latin typeface="Canva Sans"/>
                <a:ea typeface="Canva Sans"/>
                <a:cs typeface="Canva Sans"/>
                <a:sym typeface="Canva Sans"/>
              </a:rPr>
              <a:t> → patient</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link → doctor</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link → lab</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l</a:t>
            </a:r>
            <a:r>
              <a:rPr lang="en-US" sz="4200">
                <a:solidFill>
                  <a:srgbClr val="FEFEFE"/>
                </a:solidFill>
                <a:latin typeface="Canva Sans"/>
                <a:ea typeface="Canva Sans"/>
                <a:cs typeface="Canva Sans"/>
                <a:sym typeface="Canva Sans"/>
              </a:rPr>
              <a:t>ink → files</a:t>
            </a:r>
          </a:p>
          <a:p>
            <a:pPr algn="just" marL="906780" indent="-453390" lvl="1">
              <a:lnSpc>
                <a:spcPts val="5880"/>
              </a:lnSpc>
              <a:buFont typeface="Arial"/>
              <a:buChar char="•"/>
            </a:pPr>
            <a:r>
              <a:rPr lang="en-US" sz="4200">
                <a:solidFill>
                  <a:srgbClr val="FEFEFE"/>
                </a:solidFill>
                <a:latin typeface="Canva Sans"/>
                <a:ea typeface="Canva Sans"/>
                <a:cs typeface="Canva Sans"/>
                <a:sym typeface="Canva Sans"/>
              </a:rPr>
              <a:t>return unified context object</a:t>
            </a:r>
          </a:p>
          <a:p>
            <a:pPr algn="just">
              <a:lnSpc>
                <a:spcPts val="5880"/>
              </a:lnSpc>
            </a:pP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grpSp>
        <p:nvGrpSpPr>
          <p:cNvPr name="Group 7" id="7"/>
          <p:cNvGrpSpPr/>
          <p:nvPr/>
        </p:nvGrpSpPr>
        <p:grpSpPr>
          <a:xfrm rot="0">
            <a:off x="2949356" y="2534630"/>
            <a:ext cx="12099805" cy="7506473"/>
            <a:chOff x="0" y="0"/>
            <a:chExt cx="3186780" cy="1977014"/>
          </a:xfrm>
        </p:grpSpPr>
        <p:sp>
          <p:nvSpPr>
            <p:cNvPr name="Freeform 8" id="8"/>
            <p:cNvSpPr/>
            <p:nvPr/>
          </p:nvSpPr>
          <p:spPr>
            <a:xfrm flipH="false" flipV="false" rot="0">
              <a:off x="0" y="0"/>
              <a:ext cx="3186780" cy="1977014"/>
            </a:xfrm>
            <a:custGeom>
              <a:avLst/>
              <a:gdLst/>
              <a:ahLst/>
              <a:cxnLst/>
              <a:rect r="r" b="b" t="t" l="l"/>
              <a:pathLst>
                <a:path h="1977014" w="3186780">
                  <a:moveTo>
                    <a:pt x="32632" y="0"/>
                  </a:moveTo>
                  <a:lnTo>
                    <a:pt x="3154148" y="0"/>
                  </a:lnTo>
                  <a:cubicBezTo>
                    <a:pt x="3172170" y="0"/>
                    <a:pt x="3186780" y="14610"/>
                    <a:pt x="3186780" y="32632"/>
                  </a:cubicBezTo>
                  <a:lnTo>
                    <a:pt x="3186780" y="1944382"/>
                  </a:lnTo>
                  <a:cubicBezTo>
                    <a:pt x="3186780" y="1962404"/>
                    <a:pt x="3172170" y="1977014"/>
                    <a:pt x="3154148" y="1977014"/>
                  </a:cubicBezTo>
                  <a:lnTo>
                    <a:pt x="32632" y="1977014"/>
                  </a:lnTo>
                  <a:cubicBezTo>
                    <a:pt x="14610" y="1977014"/>
                    <a:pt x="0" y="1962404"/>
                    <a:pt x="0" y="1944382"/>
                  </a:cubicBezTo>
                  <a:lnTo>
                    <a:pt x="0" y="32632"/>
                  </a:lnTo>
                  <a:cubicBezTo>
                    <a:pt x="0" y="14610"/>
                    <a:pt x="14610" y="0"/>
                    <a:pt x="32632" y="0"/>
                  </a:cubicBezTo>
                  <a:close/>
                </a:path>
              </a:pathLst>
            </a:custGeom>
            <a:solidFill>
              <a:srgbClr val="5896BB"/>
            </a:solidFill>
          </p:spPr>
        </p:sp>
        <p:sp>
          <p:nvSpPr>
            <p:cNvPr name="TextBox 9" id="9"/>
            <p:cNvSpPr txBox="true"/>
            <p:nvPr/>
          </p:nvSpPr>
          <p:spPr>
            <a:xfrm>
              <a:off x="0" y="-38100"/>
              <a:ext cx="3186780" cy="2015114"/>
            </a:xfrm>
            <a:prstGeom prst="rect">
              <a:avLst/>
            </a:prstGeom>
          </p:spPr>
          <p:txBody>
            <a:bodyPr anchor="ctr" rtlCol="false" tIns="50800" lIns="50800" bIns="50800" rIns="50800"/>
            <a:lstStyle/>
            <a:p>
              <a:pPr algn="ctr">
                <a:lnSpc>
                  <a:spcPts val="2659"/>
                </a:lnSpc>
              </a:pPr>
            </a:p>
          </p:txBody>
        </p:sp>
      </p:grpSp>
      <p:sp>
        <p:nvSpPr>
          <p:cNvPr name="Freeform 10" id="10"/>
          <p:cNvSpPr/>
          <p:nvPr/>
        </p:nvSpPr>
        <p:spPr>
          <a:xfrm flipH="false" flipV="false" rot="0">
            <a:off x="3730892" y="2688755"/>
            <a:ext cx="11015232" cy="7598245"/>
          </a:xfrm>
          <a:custGeom>
            <a:avLst/>
            <a:gdLst/>
            <a:ahLst/>
            <a:cxnLst/>
            <a:rect r="r" b="b" t="t" l="l"/>
            <a:pathLst>
              <a:path h="7598245" w="11015232">
                <a:moveTo>
                  <a:pt x="0" y="0"/>
                </a:moveTo>
                <a:lnTo>
                  <a:pt x="11015232" y="0"/>
                </a:lnTo>
                <a:lnTo>
                  <a:pt x="11015232" y="7598245"/>
                </a:lnTo>
                <a:lnTo>
                  <a:pt x="0" y="7598245"/>
                </a:lnTo>
                <a:lnTo>
                  <a:pt x="0" y="0"/>
                </a:lnTo>
                <a:close/>
              </a:path>
            </a:pathLst>
          </a:custGeom>
          <a:blipFill>
            <a:blip r:embed="rId8"/>
            <a:stretch>
              <a:fillRect l="0" t="-4907" r="0" b="-4907"/>
            </a:stretch>
          </a:blipFill>
        </p:spPr>
      </p:sp>
      <p:sp>
        <p:nvSpPr>
          <p:cNvPr name="TextBox 11" id="11"/>
          <p:cNvSpPr txBox="true"/>
          <p:nvPr/>
        </p:nvSpPr>
        <p:spPr>
          <a:xfrm rot="0">
            <a:off x="1651910" y="209066"/>
            <a:ext cx="14959703" cy="1676129"/>
          </a:xfrm>
          <a:prstGeom prst="rect">
            <a:avLst/>
          </a:prstGeom>
        </p:spPr>
        <p:txBody>
          <a:bodyPr anchor="t" rtlCol="false" tIns="0" lIns="0" bIns="0" rIns="0">
            <a:spAutoFit/>
          </a:bodyPr>
          <a:lstStyle/>
          <a:p>
            <a:pPr algn="l">
              <a:lnSpc>
                <a:spcPts val="13664"/>
              </a:lnSpc>
              <a:spcBef>
                <a:spcPct val="0"/>
              </a:spcBef>
            </a:pPr>
            <a:r>
              <a:rPr lang="en-US" sz="9760">
                <a:solidFill>
                  <a:srgbClr val="000000"/>
                </a:solidFill>
                <a:latin typeface="Berthold Block"/>
                <a:ea typeface="Berthold Block"/>
                <a:cs typeface="Berthold Block"/>
                <a:sym typeface="Berthold Block"/>
              </a:rPr>
              <a:t>USER ROLES &amp; ACCESS CONTROL</a:t>
            </a:r>
          </a:p>
        </p:txBody>
      </p:sp>
      <p:sp>
        <p:nvSpPr>
          <p:cNvPr name="TextBox 12" id="12"/>
          <p:cNvSpPr txBox="true"/>
          <p:nvPr/>
        </p:nvSpPr>
        <p:spPr>
          <a:xfrm rot="0">
            <a:off x="4764816" y="1571970"/>
            <a:ext cx="15573263" cy="962660"/>
          </a:xfrm>
          <a:prstGeom prst="rect">
            <a:avLst/>
          </a:prstGeom>
        </p:spPr>
        <p:txBody>
          <a:bodyPr anchor="t" rtlCol="false" tIns="0" lIns="0" bIns="0" rIns="0">
            <a:spAutoFit/>
          </a:bodyPr>
          <a:lstStyle/>
          <a:p>
            <a:pPr algn="just">
              <a:lnSpc>
                <a:spcPts val="7840"/>
              </a:lnSpc>
            </a:pPr>
            <a:r>
              <a:rPr lang="en-US" sz="5600">
                <a:solidFill>
                  <a:srgbClr val="FEFEFE"/>
                </a:solidFill>
                <a:latin typeface="Canva Sans"/>
                <a:ea typeface="Canva Sans"/>
                <a:cs typeface="Canva Sans"/>
                <a:sym typeface="Canva Sans"/>
              </a:rPr>
              <a:t>D</a:t>
            </a:r>
            <a:r>
              <a:rPr lang="en-US" sz="5600">
                <a:solidFill>
                  <a:srgbClr val="FEFEFE"/>
                </a:solidFill>
                <a:latin typeface="Canva Sans"/>
                <a:ea typeface="Canva Sans"/>
                <a:cs typeface="Canva Sans"/>
                <a:sym typeface="Canva Sans"/>
              </a:rPr>
              <a:t>efined System Roles</a:t>
            </a: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TextBox 7" id="7"/>
          <p:cNvSpPr txBox="true"/>
          <p:nvPr/>
        </p:nvSpPr>
        <p:spPr>
          <a:xfrm rot="0">
            <a:off x="2714737" y="2254815"/>
            <a:ext cx="15573263" cy="6676390"/>
          </a:xfrm>
          <a:prstGeom prst="rect">
            <a:avLst/>
          </a:prstGeom>
        </p:spPr>
        <p:txBody>
          <a:bodyPr anchor="t" rtlCol="false" tIns="0" lIns="0" bIns="0" rIns="0">
            <a:spAutoFit/>
          </a:bodyPr>
          <a:lstStyle/>
          <a:p>
            <a:pPr algn="just">
              <a:lnSpc>
                <a:spcPts val="7840"/>
              </a:lnSpc>
            </a:pPr>
            <a:r>
              <a:rPr lang="en-US" sz="5600">
                <a:solidFill>
                  <a:srgbClr val="FEFEFE"/>
                </a:solidFill>
                <a:latin typeface="Canva Sans"/>
                <a:ea typeface="Canva Sans"/>
                <a:cs typeface="Canva Sans"/>
                <a:sym typeface="Canva Sans"/>
              </a:rPr>
              <a:t>          🦷</a:t>
            </a:r>
            <a:r>
              <a:rPr lang="en-US" sz="5600">
                <a:solidFill>
                  <a:srgbClr val="FEFEFE"/>
                </a:solidFill>
                <a:latin typeface="Canva Sans"/>
                <a:ea typeface="Canva Sans"/>
                <a:cs typeface="Canva Sans"/>
                <a:sym typeface="Canva Sans"/>
              </a:rPr>
              <a:t> Clinic</a:t>
            </a:r>
          </a:p>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Create/edit cases</a:t>
            </a:r>
          </a:p>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Upl</a:t>
            </a:r>
            <a:r>
              <a:rPr lang="en-US" sz="5600">
                <a:solidFill>
                  <a:srgbClr val="FEFEFE"/>
                </a:solidFill>
                <a:latin typeface="Canva Sans"/>
                <a:ea typeface="Canva Sans"/>
                <a:cs typeface="Canva Sans"/>
                <a:sym typeface="Canva Sans"/>
              </a:rPr>
              <a:t>oad files &amp; scans</a:t>
            </a:r>
          </a:p>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Se</a:t>
            </a:r>
            <a:r>
              <a:rPr lang="en-US" sz="5600">
                <a:solidFill>
                  <a:srgbClr val="FEFEFE"/>
                </a:solidFill>
                <a:latin typeface="Canva Sans"/>
                <a:ea typeface="Canva Sans"/>
                <a:cs typeface="Canva Sans"/>
                <a:sym typeface="Canva Sans"/>
              </a:rPr>
              <a:t>l</a:t>
            </a:r>
            <a:r>
              <a:rPr lang="en-US" sz="5600">
                <a:solidFill>
                  <a:srgbClr val="FEFEFE"/>
                </a:solidFill>
                <a:latin typeface="Canva Sans"/>
                <a:ea typeface="Canva Sans"/>
                <a:cs typeface="Canva Sans"/>
                <a:sym typeface="Canva Sans"/>
              </a:rPr>
              <a:t>ect laboratory</a:t>
            </a:r>
          </a:p>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V</a:t>
            </a:r>
            <a:r>
              <a:rPr lang="en-US" sz="5600">
                <a:solidFill>
                  <a:srgbClr val="FEFEFE"/>
                </a:solidFill>
                <a:latin typeface="Canva Sans"/>
                <a:ea typeface="Canva Sans"/>
                <a:cs typeface="Canva Sans"/>
                <a:sym typeface="Canva Sans"/>
              </a:rPr>
              <a:t>iew messaging</a:t>
            </a:r>
          </a:p>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F</a:t>
            </a:r>
            <a:r>
              <a:rPr lang="en-US" sz="5600">
                <a:solidFill>
                  <a:srgbClr val="FEFEFE"/>
                </a:solidFill>
                <a:latin typeface="Canva Sans"/>
                <a:ea typeface="Canva Sans"/>
                <a:cs typeface="Canva Sans"/>
                <a:sym typeface="Canva Sans"/>
              </a:rPr>
              <a:t>ull case overview</a:t>
            </a:r>
          </a:p>
          <a:p>
            <a:pPr algn="just">
              <a:lnSpc>
                <a:spcPts val="5880"/>
              </a:lnSpc>
            </a:pPr>
          </a:p>
        </p:txBody>
      </p:sp>
      <p:sp>
        <p:nvSpPr>
          <p:cNvPr name="TextBox 8" id="8"/>
          <p:cNvSpPr txBox="true"/>
          <p:nvPr/>
        </p:nvSpPr>
        <p:spPr>
          <a:xfrm rot="0">
            <a:off x="1651910" y="209066"/>
            <a:ext cx="14959703" cy="1676129"/>
          </a:xfrm>
          <a:prstGeom prst="rect">
            <a:avLst/>
          </a:prstGeom>
        </p:spPr>
        <p:txBody>
          <a:bodyPr anchor="t" rtlCol="false" tIns="0" lIns="0" bIns="0" rIns="0">
            <a:spAutoFit/>
          </a:bodyPr>
          <a:lstStyle/>
          <a:p>
            <a:pPr algn="ctr">
              <a:lnSpc>
                <a:spcPts val="13664"/>
              </a:lnSpc>
              <a:spcBef>
                <a:spcPct val="0"/>
              </a:spcBef>
            </a:pPr>
            <a:r>
              <a:rPr lang="en-US" sz="9760">
                <a:solidFill>
                  <a:srgbClr val="000000"/>
                </a:solidFill>
                <a:latin typeface="Berthold Block"/>
                <a:ea typeface="Berthold Block"/>
                <a:cs typeface="Berthold Block"/>
                <a:sym typeface="Berthold Block"/>
              </a:rPr>
              <a:t>DEFINED SYSTEM ROLES</a:t>
            </a: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TextBox 7" id="7"/>
          <p:cNvSpPr txBox="true"/>
          <p:nvPr/>
        </p:nvSpPr>
        <p:spPr>
          <a:xfrm rot="0">
            <a:off x="2714737" y="2254815"/>
            <a:ext cx="15573263" cy="6676390"/>
          </a:xfrm>
          <a:prstGeom prst="rect">
            <a:avLst/>
          </a:prstGeom>
        </p:spPr>
        <p:txBody>
          <a:bodyPr anchor="t" rtlCol="false" tIns="0" lIns="0" bIns="0" rIns="0">
            <a:spAutoFit/>
          </a:bodyPr>
          <a:lstStyle/>
          <a:p>
            <a:pPr algn="just">
              <a:lnSpc>
                <a:spcPts val="7840"/>
              </a:lnSpc>
            </a:pPr>
            <a:r>
              <a:rPr lang="en-US" sz="5600">
                <a:solidFill>
                  <a:srgbClr val="FEFEFE"/>
                </a:solidFill>
                <a:latin typeface="Canva Sans"/>
                <a:ea typeface="Canva Sans"/>
                <a:cs typeface="Canva Sans"/>
                <a:sym typeface="Canva Sans"/>
              </a:rPr>
              <a:t>            </a:t>
            </a:r>
            <a:r>
              <a:rPr lang="en-US" sz="5600">
                <a:solidFill>
                  <a:srgbClr val="FEFEFE"/>
                </a:solidFill>
                <a:latin typeface="Canva Sans"/>
                <a:ea typeface="Canva Sans"/>
                <a:cs typeface="Canva Sans"/>
                <a:sym typeface="Canva Sans"/>
              </a:rPr>
              <a:t>Laboratory</a:t>
            </a:r>
          </a:p>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View assigned cases</a:t>
            </a:r>
          </a:p>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Down</a:t>
            </a:r>
            <a:r>
              <a:rPr lang="en-US" sz="5600">
                <a:solidFill>
                  <a:srgbClr val="FEFEFE"/>
                </a:solidFill>
                <a:latin typeface="Canva Sans"/>
                <a:ea typeface="Canva Sans"/>
                <a:cs typeface="Canva Sans"/>
                <a:sym typeface="Canva Sans"/>
              </a:rPr>
              <a:t>l</a:t>
            </a:r>
            <a:r>
              <a:rPr lang="en-US" sz="5600">
                <a:solidFill>
                  <a:srgbClr val="FEFEFE"/>
                </a:solidFill>
                <a:latin typeface="Canva Sans"/>
                <a:ea typeface="Canva Sans"/>
                <a:cs typeface="Canva Sans"/>
                <a:sym typeface="Canva Sans"/>
              </a:rPr>
              <a:t>oad &amp; view files</a:t>
            </a:r>
          </a:p>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Submit modifications</a:t>
            </a:r>
          </a:p>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Send case-linked messages</a:t>
            </a:r>
          </a:p>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Upd</a:t>
            </a:r>
            <a:r>
              <a:rPr lang="en-US" sz="5600">
                <a:solidFill>
                  <a:srgbClr val="FEFEFE"/>
                </a:solidFill>
                <a:latin typeface="Canva Sans"/>
                <a:ea typeface="Canva Sans"/>
                <a:cs typeface="Canva Sans"/>
                <a:sym typeface="Canva Sans"/>
              </a:rPr>
              <a:t>ate job status</a:t>
            </a:r>
          </a:p>
          <a:p>
            <a:pPr algn="just">
              <a:lnSpc>
                <a:spcPts val="5880"/>
              </a:lnSpc>
            </a:pPr>
          </a:p>
        </p:txBody>
      </p:sp>
      <p:sp>
        <p:nvSpPr>
          <p:cNvPr name="TextBox 8" id="8"/>
          <p:cNvSpPr txBox="true"/>
          <p:nvPr/>
        </p:nvSpPr>
        <p:spPr>
          <a:xfrm rot="0">
            <a:off x="1651910" y="209066"/>
            <a:ext cx="14959703" cy="1676129"/>
          </a:xfrm>
          <a:prstGeom prst="rect">
            <a:avLst/>
          </a:prstGeom>
        </p:spPr>
        <p:txBody>
          <a:bodyPr anchor="t" rtlCol="false" tIns="0" lIns="0" bIns="0" rIns="0">
            <a:spAutoFit/>
          </a:bodyPr>
          <a:lstStyle/>
          <a:p>
            <a:pPr algn="ctr">
              <a:lnSpc>
                <a:spcPts val="13664"/>
              </a:lnSpc>
              <a:spcBef>
                <a:spcPct val="0"/>
              </a:spcBef>
            </a:pPr>
            <a:r>
              <a:rPr lang="en-US" sz="9760">
                <a:solidFill>
                  <a:srgbClr val="000000"/>
                </a:solidFill>
                <a:latin typeface="Berthold Block"/>
                <a:ea typeface="Berthold Block"/>
                <a:cs typeface="Berthold Block"/>
                <a:sym typeface="Berthold Block"/>
              </a:rPr>
              <a:t>DEFINED SYSTEM ROLES</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TextBox 7" id="7"/>
          <p:cNvSpPr txBox="true"/>
          <p:nvPr/>
        </p:nvSpPr>
        <p:spPr>
          <a:xfrm rot="0">
            <a:off x="1357369" y="2266346"/>
            <a:ext cx="15573263" cy="6676390"/>
          </a:xfrm>
          <a:prstGeom prst="rect">
            <a:avLst/>
          </a:prstGeom>
        </p:spPr>
        <p:txBody>
          <a:bodyPr anchor="t" rtlCol="false" tIns="0" lIns="0" bIns="0" rIns="0">
            <a:spAutoFit/>
          </a:bodyPr>
          <a:lstStyle/>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Clinic sees all data linked to its patients</a:t>
            </a:r>
          </a:p>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Lab sees only cases assigned to it</a:t>
            </a:r>
          </a:p>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Recepti</a:t>
            </a:r>
            <a:r>
              <a:rPr lang="en-US" sz="5600">
                <a:solidFill>
                  <a:srgbClr val="FEFEFE"/>
                </a:solidFill>
                <a:latin typeface="Canva Sans"/>
                <a:ea typeface="Canva Sans"/>
                <a:cs typeface="Canva Sans"/>
                <a:sym typeface="Canva Sans"/>
              </a:rPr>
              <a:t>on</a:t>
            </a:r>
            <a:r>
              <a:rPr lang="en-US" sz="5600">
                <a:solidFill>
                  <a:srgbClr val="FEFEFE"/>
                </a:solidFill>
                <a:latin typeface="Canva Sans"/>
                <a:ea typeface="Canva Sans"/>
                <a:cs typeface="Canva Sans"/>
                <a:sym typeface="Canva Sans"/>
              </a:rPr>
              <a:t> sees patient and scheduling data only</a:t>
            </a:r>
          </a:p>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No rol</a:t>
            </a:r>
            <a:r>
              <a:rPr lang="en-US" sz="5600">
                <a:solidFill>
                  <a:srgbClr val="FEFEFE"/>
                </a:solidFill>
                <a:latin typeface="Canva Sans"/>
                <a:ea typeface="Canva Sans"/>
                <a:cs typeface="Canva Sans"/>
                <a:sym typeface="Canva Sans"/>
              </a:rPr>
              <a:t>e can escalate privileges</a:t>
            </a:r>
          </a:p>
          <a:p>
            <a:pPr algn="just" marL="1209041" indent="-604520" lvl="1">
              <a:lnSpc>
                <a:spcPts val="7840"/>
              </a:lnSpc>
              <a:buFont typeface="Arial"/>
              <a:buChar char="•"/>
            </a:pPr>
            <a:r>
              <a:rPr lang="en-US" sz="5600">
                <a:solidFill>
                  <a:srgbClr val="FEFEFE"/>
                </a:solidFill>
                <a:latin typeface="Canva Sans"/>
                <a:ea typeface="Canva Sans"/>
                <a:cs typeface="Canva Sans"/>
                <a:sym typeface="Canva Sans"/>
              </a:rPr>
              <a:t>All </a:t>
            </a:r>
            <a:r>
              <a:rPr lang="en-US" sz="5600">
                <a:solidFill>
                  <a:srgbClr val="FEFEFE"/>
                </a:solidFill>
                <a:latin typeface="Canva Sans"/>
                <a:ea typeface="Canva Sans"/>
                <a:cs typeface="Canva Sans"/>
                <a:sym typeface="Canva Sans"/>
              </a:rPr>
              <a:t>access is session-bound</a:t>
            </a:r>
          </a:p>
          <a:p>
            <a:pPr algn="just">
              <a:lnSpc>
                <a:spcPts val="5880"/>
              </a:lnSpc>
            </a:pPr>
          </a:p>
        </p:txBody>
      </p:sp>
      <p:sp>
        <p:nvSpPr>
          <p:cNvPr name="TextBox 8" id="8"/>
          <p:cNvSpPr txBox="true"/>
          <p:nvPr/>
        </p:nvSpPr>
        <p:spPr>
          <a:xfrm rot="0">
            <a:off x="1651910" y="209066"/>
            <a:ext cx="14959703" cy="5143229"/>
          </a:xfrm>
          <a:prstGeom prst="rect">
            <a:avLst/>
          </a:prstGeom>
        </p:spPr>
        <p:txBody>
          <a:bodyPr anchor="t" rtlCol="false" tIns="0" lIns="0" bIns="0" rIns="0">
            <a:spAutoFit/>
          </a:bodyPr>
          <a:lstStyle/>
          <a:p>
            <a:pPr algn="ctr">
              <a:lnSpc>
                <a:spcPts val="13664"/>
              </a:lnSpc>
              <a:spcBef>
                <a:spcPct val="0"/>
              </a:spcBef>
            </a:pPr>
            <a:r>
              <a:rPr lang="en-US" sz="9760">
                <a:solidFill>
                  <a:srgbClr val="000000"/>
                </a:solidFill>
                <a:latin typeface="Berthold Block"/>
                <a:ea typeface="Berthold Block"/>
                <a:cs typeface="Berthold Block"/>
                <a:sym typeface="Berthold Block"/>
              </a:rPr>
              <a:t>RBAC P</a:t>
            </a:r>
            <a:r>
              <a:rPr lang="en-US" sz="9760">
                <a:solidFill>
                  <a:srgbClr val="000000"/>
                </a:solidFill>
                <a:latin typeface="Berthold Block"/>
                <a:ea typeface="Berthold Block"/>
                <a:cs typeface="Berthold Block"/>
                <a:sym typeface="Berthold Block"/>
              </a:rPr>
              <a:t>ERMISSION LOGIC</a:t>
            </a:r>
          </a:p>
          <a:p>
            <a:pPr algn="ctr">
              <a:lnSpc>
                <a:spcPts val="13664"/>
              </a:lnSpc>
              <a:spcBef>
                <a:spcPct val="0"/>
              </a:spcBef>
            </a:pPr>
          </a:p>
          <a:p>
            <a:pPr algn="ctr">
              <a:lnSpc>
                <a:spcPts val="13664"/>
              </a:lnSpc>
              <a:spcBef>
                <a:spcPct val="0"/>
              </a:spcBef>
            </a:pP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Freeform 7" id="7"/>
          <p:cNvSpPr/>
          <p:nvPr/>
        </p:nvSpPr>
        <p:spPr>
          <a:xfrm flipH="false" flipV="false" rot="0">
            <a:off x="6774149" y="2724819"/>
            <a:ext cx="11182806" cy="7017211"/>
          </a:xfrm>
          <a:custGeom>
            <a:avLst/>
            <a:gdLst/>
            <a:ahLst/>
            <a:cxnLst/>
            <a:rect r="r" b="b" t="t" l="l"/>
            <a:pathLst>
              <a:path h="7017211" w="11182806">
                <a:moveTo>
                  <a:pt x="0" y="0"/>
                </a:moveTo>
                <a:lnTo>
                  <a:pt x="11182806" y="0"/>
                </a:lnTo>
                <a:lnTo>
                  <a:pt x="11182806" y="7017211"/>
                </a:lnTo>
                <a:lnTo>
                  <a:pt x="0" y="7017211"/>
                </a:lnTo>
                <a:lnTo>
                  <a:pt x="0" y="0"/>
                </a:lnTo>
                <a:close/>
              </a:path>
            </a:pathLst>
          </a:custGeom>
          <a:blipFill>
            <a:blip r:embed="rId8"/>
            <a:stretch>
              <a:fillRect l="0" t="0" r="0" b="0"/>
            </a:stretch>
          </a:blipFill>
        </p:spPr>
      </p:sp>
      <p:sp>
        <p:nvSpPr>
          <p:cNvPr name="TextBox 8" id="8"/>
          <p:cNvSpPr txBox="true"/>
          <p:nvPr/>
        </p:nvSpPr>
        <p:spPr>
          <a:xfrm rot="0">
            <a:off x="-1207853" y="159069"/>
            <a:ext cx="20703706" cy="2565750"/>
          </a:xfrm>
          <a:prstGeom prst="rect">
            <a:avLst/>
          </a:prstGeom>
        </p:spPr>
        <p:txBody>
          <a:bodyPr anchor="t" rtlCol="false" tIns="0" lIns="0" bIns="0" rIns="0">
            <a:spAutoFit/>
          </a:bodyPr>
          <a:lstStyle/>
          <a:p>
            <a:pPr algn="ctr">
              <a:lnSpc>
                <a:spcPts val="10305"/>
              </a:lnSpc>
            </a:pPr>
            <a:r>
              <a:rPr lang="en-US" sz="7361">
                <a:solidFill>
                  <a:srgbClr val="000000"/>
                </a:solidFill>
                <a:latin typeface="Berthold Block"/>
                <a:ea typeface="Berthold Block"/>
                <a:cs typeface="Berthold Block"/>
                <a:sym typeface="Berthold Block"/>
              </a:rPr>
              <a:t>FILE HANDLING &amp; </a:t>
            </a:r>
          </a:p>
          <a:p>
            <a:pPr algn="ctr">
              <a:lnSpc>
                <a:spcPts val="10305"/>
              </a:lnSpc>
              <a:spcBef>
                <a:spcPct val="0"/>
              </a:spcBef>
            </a:pPr>
            <a:r>
              <a:rPr lang="en-US" sz="7361">
                <a:solidFill>
                  <a:srgbClr val="000000"/>
                </a:solidFill>
                <a:latin typeface="Berthold Block"/>
                <a:ea typeface="Berthold Block"/>
                <a:cs typeface="Berthold Block"/>
                <a:sym typeface="Berthold Block"/>
              </a:rPr>
              <a:t>FORMAT STANDARDISATION</a:t>
            </a:r>
          </a:p>
        </p:txBody>
      </p:sp>
      <p:sp>
        <p:nvSpPr>
          <p:cNvPr name="TextBox 9" id="9"/>
          <p:cNvSpPr txBox="true"/>
          <p:nvPr/>
        </p:nvSpPr>
        <p:spPr>
          <a:xfrm rot="0">
            <a:off x="623914" y="3264395"/>
            <a:ext cx="5813554" cy="6477635"/>
          </a:xfrm>
          <a:prstGeom prst="rect">
            <a:avLst/>
          </a:prstGeom>
        </p:spPr>
        <p:txBody>
          <a:bodyPr anchor="t" rtlCol="false" tIns="0" lIns="0" bIns="0" rIns="0">
            <a:spAutoFit/>
          </a:bodyPr>
          <a:lstStyle/>
          <a:p>
            <a:pPr algn="l">
              <a:lnSpc>
                <a:spcPts val="6719"/>
              </a:lnSpc>
            </a:pPr>
            <a:r>
              <a:rPr lang="en-US" sz="4800">
                <a:solidFill>
                  <a:srgbClr val="FFFFFF"/>
                </a:solidFill>
                <a:latin typeface="Canva Sans"/>
                <a:ea typeface="Canva Sans"/>
                <a:cs typeface="Canva Sans"/>
                <a:sym typeface="Canva Sans"/>
              </a:rPr>
              <a:t>Supporte</a:t>
            </a:r>
            <a:r>
              <a:rPr lang="en-US" sz="4800">
                <a:solidFill>
                  <a:srgbClr val="FFFFFF"/>
                </a:solidFill>
                <a:latin typeface="Canva Sans"/>
                <a:ea typeface="Canva Sans"/>
                <a:cs typeface="Canva Sans"/>
                <a:sym typeface="Canva Sans"/>
              </a:rPr>
              <a:t>d file formats</a:t>
            </a:r>
          </a:p>
          <a:p>
            <a:pPr algn="l">
              <a:lnSpc>
                <a:spcPts val="4759"/>
              </a:lnSpc>
            </a:pPr>
          </a:p>
          <a:p>
            <a:pPr algn="l" marL="734059" indent="-367030" lvl="1">
              <a:lnSpc>
                <a:spcPts val="4759"/>
              </a:lnSpc>
              <a:buFont typeface="Arial"/>
              <a:buChar char="•"/>
            </a:pPr>
            <a:r>
              <a:rPr lang="en-US" sz="3399">
                <a:solidFill>
                  <a:srgbClr val="FFFFFF"/>
                </a:solidFill>
                <a:latin typeface="Canva Sans"/>
                <a:ea typeface="Canva Sans"/>
                <a:cs typeface="Canva Sans"/>
                <a:sym typeface="Canva Sans"/>
              </a:rPr>
              <a:t>STL — industry standard</a:t>
            </a:r>
          </a:p>
          <a:p>
            <a:pPr algn="l" marL="734059" indent="-367030" lvl="1">
              <a:lnSpc>
                <a:spcPts val="4759"/>
              </a:lnSpc>
              <a:buFont typeface="Arial"/>
              <a:buChar char="•"/>
            </a:pPr>
            <a:r>
              <a:rPr lang="en-US" sz="3399">
                <a:solidFill>
                  <a:srgbClr val="FFFFFF"/>
                </a:solidFill>
                <a:latin typeface="Canva Sans"/>
                <a:ea typeface="Canva Sans"/>
                <a:cs typeface="Canva Sans"/>
                <a:sym typeface="Canva Sans"/>
              </a:rPr>
              <a:t>PLY — colour-enabled surface mapping</a:t>
            </a:r>
          </a:p>
          <a:p>
            <a:pPr algn="l" marL="734059" indent="-367030" lvl="1">
              <a:lnSpc>
                <a:spcPts val="4759"/>
              </a:lnSpc>
              <a:buFont typeface="Arial"/>
              <a:buChar char="•"/>
            </a:pPr>
            <a:r>
              <a:rPr lang="en-US" sz="3399">
                <a:solidFill>
                  <a:srgbClr val="FFFFFF"/>
                </a:solidFill>
                <a:latin typeface="Canva Sans"/>
                <a:ea typeface="Canva Sans"/>
                <a:cs typeface="Canva Sans"/>
                <a:sym typeface="Canva Sans"/>
              </a:rPr>
              <a:t>OBJ — geometry + optional texture metadata</a:t>
            </a:r>
          </a:p>
          <a:p>
            <a:pPr algn="l">
              <a:lnSpc>
                <a:spcPts val="4759"/>
              </a:lnSpc>
            </a:pP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TextBox 7" id="7"/>
          <p:cNvSpPr txBox="true"/>
          <p:nvPr/>
        </p:nvSpPr>
        <p:spPr>
          <a:xfrm rot="0">
            <a:off x="-1207853" y="159069"/>
            <a:ext cx="20703706" cy="1260825"/>
          </a:xfrm>
          <a:prstGeom prst="rect">
            <a:avLst/>
          </a:prstGeom>
        </p:spPr>
        <p:txBody>
          <a:bodyPr anchor="t" rtlCol="false" tIns="0" lIns="0" bIns="0" rIns="0">
            <a:spAutoFit/>
          </a:bodyPr>
          <a:lstStyle/>
          <a:p>
            <a:pPr algn="ctr">
              <a:lnSpc>
                <a:spcPts val="10305"/>
              </a:lnSpc>
              <a:spcBef>
                <a:spcPct val="0"/>
              </a:spcBef>
            </a:pPr>
            <a:r>
              <a:rPr lang="en-US" sz="7361">
                <a:solidFill>
                  <a:srgbClr val="000000"/>
                </a:solidFill>
                <a:latin typeface="Berthold Block"/>
                <a:ea typeface="Berthold Block"/>
                <a:cs typeface="Berthold Block"/>
                <a:sym typeface="Berthold Block"/>
              </a:rPr>
              <a:t>FORMAT CONVERSION LOGIC</a:t>
            </a:r>
          </a:p>
        </p:txBody>
      </p:sp>
      <p:sp>
        <p:nvSpPr>
          <p:cNvPr name="TextBox 8" id="8"/>
          <p:cNvSpPr txBox="true"/>
          <p:nvPr/>
        </p:nvSpPr>
        <p:spPr>
          <a:xfrm rot="0">
            <a:off x="2068183" y="2427001"/>
            <a:ext cx="15413126" cy="6515735"/>
          </a:xfrm>
          <a:prstGeom prst="rect">
            <a:avLst/>
          </a:prstGeom>
        </p:spPr>
        <p:txBody>
          <a:bodyPr anchor="t" rtlCol="false" tIns="0" lIns="0" bIns="0" rIns="0">
            <a:spAutoFit/>
          </a:bodyPr>
          <a:lstStyle/>
          <a:p>
            <a:pPr algn="l" marL="1036320" indent="-518160" lvl="1">
              <a:lnSpc>
                <a:spcPts val="6719"/>
              </a:lnSpc>
              <a:buFont typeface="Arial"/>
              <a:buChar char="•"/>
            </a:pPr>
            <a:r>
              <a:rPr lang="en-US" sz="4800">
                <a:solidFill>
                  <a:srgbClr val="FFFFFF"/>
                </a:solidFill>
                <a:latin typeface="Canva Sans"/>
                <a:ea typeface="Canva Sans"/>
                <a:cs typeface="Canva Sans"/>
                <a:sym typeface="Canva Sans"/>
              </a:rPr>
              <a:t>Clinic uploads source scan(s)</a:t>
            </a:r>
          </a:p>
          <a:p>
            <a:pPr algn="l" marL="1036320" indent="-518160" lvl="1">
              <a:lnSpc>
                <a:spcPts val="6719"/>
              </a:lnSpc>
              <a:buFont typeface="Arial"/>
              <a:buChar char="•"/>
            </a:pPr>
            <a:r>
              <a:rPr lang="en-US" sz="4800">
                <a:solidFill>
                  <a:srgbClr val="FFFFFF"/>
                </a:solidFill>
                <a:latin typeface="Canva Sans"/>
                <a:ea typeface="Canva Sans"/>
                <a:cs typeface="Canva Sans"/>
                <a:sym typeface="Canva Sans"/>
              </a:rPr>
              <a:t>System checks lab-supporte</a:t>
            </a:r>
            <a:r>
              <a:rPr lang="en-US" sz="4800">
                <a:solidFill>
                  <a:srgbClr val="FFFFFF"/>
                </a:solidFill>
                <a:latin typeface="Canva Sans"/>
                <a:ea typeface="Canva Sans"/>
                <a:cs typeface="Canva Sans"/>
                <a:sym typeface="Canva Sans"/>
              </a:rPr>
              <a:t>d formats</a:t>
            </a:r>
          </a:p>
          <a:p>
            <a:pPr algn="l" marL="1036320" indent="-518160" lvl="1">
              <a:lnSpc>
                <a:spcPts val="6719"/>
              </a:lnSpc>
              <a:buFont typeface="Arial"/>
              <a:buChar char="•"/>
            </a:pPr>
            <a:r>
              <a:rPr lang="en-US" sz="4800">
                <a:solidFill>
                  <a:srgbClr val="FFFFFF"/>
                </a:solidFill>
                <a:latin typeface="Canva Sans"/>
                <a:ea typeface="Canva Sans"/>
                <a:cs typeface="Canva Sans"/>
                <a:sym typeface="Canva Sans"/>
              </a:rPr>
              <a:t>If mismatch</a:t>
            </a:r>
            <a:r>
              <a:rPr lang="en-US" sz="4800">
                <a:solidFill>
                  <a:srgbClr val="FFFFFF"/>
                </a:solidFill>
                <a:latin typeface="Canva Sans"/>
                <a:ea typeface="Canva Sans"/>
                <a:cs typeface="Canva Sans"/>
                <a:sym typeface="Canva Sans"/>
              </a:rPr>
              <a:t> → auto-conversion triggered</a:t>
            </a:r>
          </a:p>
          <a:p>
            <a:pPr algn="l" marL="1036320" indent="-518160" lvl="1">
              <a:lnSpc>
                <a:spcPts val="6719"/>
              </a:lnSpc>
              <a:buFont typeface="Arial"/>
              <a:buChar char="•"/>
            </a:pPr>
            <a:r>
              <a:rPr lang="en-US" sz="4800">
                <a:solidFill>
                  <a:srgbClr val="FFFFFF"/>
                </a:solidFill>
                <a:latin typeface="Canva Sans"/>
                <a:ea typeface="Canva Sans"/>
                <a:cs typeface="Canva Sans"/>
                <a:sym typeface="Canva Sans"/>
              </a:rPr>
              <a:t>System</a:t>
            </a:r>
            <a:r>
              <a:rPr lang="en-US" sz="4800">
                <a:solidFill>
                  <a:srgbClr val="FFFFFF"/>
                </a:solidFill>
                <a:latin typeface="Canva Sans"/>
                <a:ea typeface="Canva Sans"/>
                <a:cs typeface="Canva Sans"/>
                <a:sym typeface="Canva Sans"/>
              </a:rPr>
              <a:t> rewrites data model</a:t>
            </a:r>
          </a:p>
          <a:p>
            <a:pPr algn="l" marL="1036320" indent="-518160" lvl="1">
              <a:lnSpc>
                <a:spcPts val="6719"/>
              </a:lnSpc>
              <a:buFont typeface="Arial"/>
              <a:buChar char="•"/>
            </a:pPr>
            <a:r>
              <a:rPr lang="en-US" sz="4800">
                <a:solidFill>
                  <a:srgbClr val="FFFFFF"/>
                </a:solidFill>
                <a:latin typeface="Canva Sans"/>
                <a:ea typeface="Canva Sans"/>
                <a:cs typeface="Canva Sans"/>
                <a:sym typeface="Canva Sans"/>
              </a:rPr>
              <a:t>Case files stored with:</a:t>
            </a:r>
          </a:p>
          <a:p>
            <a:pPr algn="l" marL="1036320" indent="-518160" lvl="1">
              <a:lnSpc>
                <a:spcPts val="6719"/>
              </a:lnSpc>
              <a:buFont typeface="Arial"/>
              <a:buChar char="•"/>
            </a:pPr>
            <a:r>
              <a:rPr lang="en-US" sz="4800">
                <a:solidFill>
                  <a:srgbClr val="FFFFFF"/>
                </a:solidFill>
                <a:latin typeface="Canva Sans"/>
                <a:ea typeface="Canva Sans"/>
                <a:cs typeface="Canva Sans"/>
                <a:sym typeface="Canva Sans"/>
              </a:rPr>
              <a:t>ori</a:t>
            </a:r>
            <a:r>
              <a:rPr lang="en-US" sz="4800">
                <a:solidFill>
                  <a:srgbClr val="FFFFFF"/>
                </a:solidFill>
                <a:latin typeface="Canva Sans"/>
                <a:ea typeface="Canva Sans"/>
                <a:cs typeface="Canva Sans"/>
                <a:sym typeface="Canva Sans"/>
              </a:rPr>
              <a:t>ginal_format, current_format, is_converted, is_compressed</a:t>
            </a:r>
          </a:p>
          <a:p>
            <a:pPr algn="l">
              <a:lnSpc>
                <a:spcPts val="4759"/>
              </a:lnSpc>
            </a:pP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TextBox 7" id="7"/>
          <p:cNvSpPr txBox="true"/>
          <p:nvPr/>
        </p:nvSpPr>
        <p:spPr>
          <a:xfrm rot="0">
            <a:off x="-1207853" y="159069"/>
            <a:ext cx="20703706" cy="1260825"/>
          </a:xfrm>
          <a:prstGeom prst="rect">
            <a:avLst/>
          </a:prstGeom>
        </p:spPr>
        <p:txBody>
          <a:bodyPr anchor="t" rtlCol="false" tIns="0" lIns="0" bIns="0" rIns="0">
            <a:spAutoFit/>
          </a:bodyPr>
          <a:lstStyle/>
          <a:p>
            <a:pPr algn="ctr">
              <a:lnSpc>
                <a:spcPts val="10305"/>
              </a:lnSpc>
              <a:spcBef>
                <a:spcPct val="0"/>
              </a:spcBef>
            </a:pPr>
            <a:r>
              <a:rPr lang="en-US" sz="7361">
                <a:solidFill>
                  <a:srgbClr val="000000"/>
                </a:solidFill>
                <a:latin typeface="Berthold Block"/>
                <a:ea typeface="Berthold Block"/>
                <a:cs typeface="Berthold Block"/>
                <a:sym typeface="Berthold Block"/>
              </a:rPr>
              <a:t>EXAMPLE</a:t>
            </a:r>
          </a:p>
        </p:txBody>
      </p:sp>
      <p:sp>
        <p:nvSpPr>
          <p:cNvPr name="TextBox 8" id="8"/>
          <p:cNvSpPr txBox="true"/>
          <p:nvPr/>
        </p:nvSpPr>
        <p:spPr>
          <a:xfrm rot="0">
            <a:off x="4082726" y="2372196"/>
            <a:ext cx="15413126" cy="5050155"/>
          </a:xfrm>
          <a:prstGeom prst="rect">
            <a:avLst/>
          </a:prstGeom>
        </p:spPr>
        <p:txBody>
          <a:bodyPr anchor="t" rtlCol="false" tIns="0" lIns="0" bIns="0" rIns="0">
            <a:spAutoFit/>
          </a:bodyPr>
          <a:lstStyle/>
          <a:p>
            <a:pPr algn="l" marL="1036320" indent="-518160" lvl="1">
              <a:lnSpc>
                <a:spcPts val="6719"/>
              </a:lnSpc>
              <a:buFont typeface="Arial"/>
              <a:buChar char="•"/>
            </a:pPr>
            <a:r>
              <a:rPr lang="en-US" sz="4800">
                <a:solidFill>
                  <a:srgbClr val="FFFFFF"/>
                </a:solidFill>
                <a:latin typeface="Canva Sans"/>
                <a:ea typeface="Canva Sans"/>
                <a:cs typeface="Canva Sans"/>
                <a:sym typeface="Canva Sans"/>
              </a:rPr>
              <a:t>If uploaded file = OBJ</a:t>
            </a:r>
          </a:p>
          <a:p>
            <a:pPr algn="l" marL="1036320" indent="-518160" lvl="1">
              <a:lnSpc>
                <a:spcPts val="6719"/>
              </a:lnSpc>
              <a:buFont typeface="Arial"/>
              <a:buChar char="•"/>
            </a:pPr>
            <a:r>
              <a:rPr lang="en-US" sz="4800">
                <a:solidFill>
                  <a:srgbClr val="FFFFFF"/>
                </a:solidFill>
                <a:latin typeface="Canva Sans"/>
                <a:ea typeface="Canva Sans"/>
                <a:cs typeface="Canva Sans"/>
                <a:sym typeface="Canva Sans"/>
              </a:rPr>
              <a:t> Lab supports = STL only</a:t>
            </a:r>
          </a:p>
          <a:p>
            <a:pPr algn="l" marL="1036320" indent="-518160" lvl="1">
              <a:lnSpc>
                <a:spcPts val="6719"/>
              </a:lnSpc>
              <a:buFont typeface="Arial"/>
              <a:buChar char="•"/>
            </a:pPr>
            <a:r>
              <a:rPr lang="en-US" sz="4800">
                <a:solidFill>
                  <a:srgbClr val="FFFFFF"/>
                </a:solidFill>
                <a:latin typeface="Canva Sans"/>
                <a:ea typeface="Canva Sans"/>
                <a:cs typeface="Canva Sans"/>
                <a:sym typeface="Canva Sans"/>
              </a:rPr>
              <a:t> </a:t>
            </a:r>
            <a:r>
              <a:rPr lang="en-US" sz="4800">
                <a:solidFill>
                  <a:srgbClr val="FFFFFF"/>
                </a:solidFill>
                <a:latin typeface="Canva Sans"/>
                <a:ea typeface="Canva Sans"/>
                <a:cs typeface="Canva Sans"/>
                <a:sym typeface="Canva Sans"/>
              </a:rPr>
              <a:t>System execute</a:t>
            </a:r>
            <a:r>
              <a:rPr lang="en-US" sz="4800">
                <a:solidFill>
                  <a:srgbClr val="FFFFFF"/>
                </a:solidFill>
                <a:latin typeface="Canva Sans"/>
                <a:ea typeface="Canva Sans"/>
                <a:cs typeface="Canva Sans"/>
                <a:sym typeface="Canva Sans"/>
              </a:rPr>
              <a:t>s:</a:t>
            </a:r>
          </a:p>
          <a:p>
            <a:pPr algn="l" marL="1036320" indent="-518160" lvl="1">
              <a:lnSpc>
                <a:spcPts val="6719"/>
              </a:lnSpc>
              <a:buFont typeface="Arial"/>
              <a:buChar char="•"/>
            </a:pPr>
            <a:r>
              <a:rPr lang="en-US" sz="4800">
                <a:solidFill>
                  <a:srgbClr val="FFFFFF"/>
                </a:solidFill>
                <a:latin typeface="Canva Sans"/>
                <a:ea typeface="Canva Sans"/>
                <a:cs typeface="Canva Sans"/>
                <a:sym typeface="Canva Sans"/>
              </a:rPr>
              <a:t> OBJ → STL conversion</a:t>
            </a:r>
          </a:p>
          <a:p>
            <a:pPr algn="l" marL="1036320" indent="-518160" lvl="1">
              <a:lnSpc>
                <a:spcPts val="6719"/>
              </a:lnSpc>
              <a:buFont typeface="Arial"/>
              <a:buChar char="•"/>
            </a:pPr>
            <a:r>
              <a:rPr lang="en-US" sz="4800">
                <a:solidFill>
                  <a:srgbClr val="FFFFFF"/>
                </a:solidFill>
                <a:latin typeface="Canva Sans"/>
                <a:ea typeface="Canva Sans"/>
                <a:cs typeface="Canva Sans"/>
                <a:sym typeface="Canva Sans"/>
              </a:rPr>
              <a:t> update</a:t>
            </a:r>
            <a:r>
              <a:rPr lang="en-US" sz="4800">
                <a:solidFill>
                  <a:srgbClr val="FFFFFF"/>
                </a:solidFill>
                <a:latin typeface="Canva Sans"/>
                <a:ea typeface="Canva Sans"/>
                <a:cs typeface="Canva Sans"/>
                <a:sym typeface="Canva Sans"/>
              </a:rPr>
              <a:t>s</a:t>
            </a:r>
            <a:r>
              <a:rPr lang="en-US" sz="4800">
                <a:solidFill>
                  <a:srgbClr val="FFFFFF"/>
                </a:solidFill>
                <a:latin typeface="Canva Sans"/>
                <a:ea typeface="Canva Sans"/>
                <a:cs typeface="Canva Sans"/>
                <a:sym typeface="Canva Sans"/>
              </a:rPr>
              <a:t> metadata</a:t>
            </a:r>
          </a:p>
          <a:p>
            <a:pPr algn="l">
              <a:lnSpc>
                <a:spcPts val="6719"/>
              </a:lnSpc>
            </a:pPr>
            <a:r>
              <a:rPr lang="en-US" sz="4800">
                <a:solidFill>
                  <a:srgbClr val="FFFFFF"/>
                </a:solidFill>
                <a:latin typeface="Canva Sans"/>
                <a:ea typeface="Canva Sans"/>
                <a:cs typeface="Canva Sans"/>
                <a:sym typeface="Canva Sans"/>
              </a:rPr>
              <a:t>        and marks the file as converted = True</a:t>
            </a: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60944" y="0"/>
            <a:ext cx="2527056" cy="2369115"/>
          </a:xfrm>
          <a:custGeom>
            <a:avLst/>
            <a:gdLst/>
            <a:ahLst/>
            <a:cxnLst/>
            <a:rect r="r" b="b" t="t" l="l"/>
            <a:pathLst>
              <a:path h="2369115" w="2527056">
                <a:moveTo>
                  <a:pt x="0" y="0"/>
                </a:moveTo>
                <a:lnTo>
                  <a:pt x="2527056" y="0"/>
                </a:lnTo>
                <a:lnTo>
                  <a:pt x="2527056"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TextBox 7" id="7"/>
          <p:cNvSpPr txBox="true"/>
          <p:nvPr/>
        </p:nvSpPr>
        <p:spPr>
          <a:xfrm rot="0">
            <a:off x="-1207853" y="159069"/>
            <a:ext cx="20703706" cy="1260825"/>
          </a:xfrm>
          <a:prstGeom prst="rect">
            <a:avLst/>
          </a:prstGeom>
        </p:spPr>
        <p:txBody>
          <a:bodyPr anchor="t" rtlCol="false" tIns="0" lIns="0" bIns="0" rIns="0">
            <a:spAutoFit/>
          </a:bodyPr>
          <a:lstStyle/>
          <a:p>
            <a:pPr algn="ctr">
              <a:lnSpc>
                <a:spcPts val="10305"/>
              </a:lnSpc>
              <a:spcBef>
                <a:spcPct val="0"/>
              </a:spcBef>
            </a:pPr>
            <a:r>
              <a:rPr lang="en-US" sz="7361">
                <a:solidFill>
                  <a:srgbClr val="000000"/>
                </a:solidFill>
                <a:latin typeface="Berthold Block"/>
                <a:ea typeface="Berthold Block"/>
                <a:cs typeface="Berthold Block"/>
                <a:sym typeface="Berthold Block"/>
              </a:rPr>
              <a:t>IMPACT</a:t>
            </a:r>
          </a:p>
        </p:txBody>
      </p:sp>
      <p:sp>
        <p:nvSpPr>
          <p:cNvPr name="TextBox 8" id="8"/>
          <p:cNvSpPr txBox="true"/>
          <p:nvPr/>
        </p:nvSpPr>
        <p:spPr>
          <a:xfrm rot="0">
            <a:off x="1633335" y="2264340"/>
            <a:ext cx="15413126" cy="6635115"/>
          </a:xfrm>
          <a:prstGeom prst="rect">
            <a:avLst/>
          </a:prstGeom>
        </p:spPr>
        <p:txBody>
          <a:bodyPr anchor="t" rtlCol="false" tIns="0" lIns="0" bIns="0" rIns="0">
            <a:spAutoFit/>
          </a:bodyPr>
          <a:lstStyle/>
          <a:p>
            <a:pPr algn="l">
              <a:lnSpc>
                <a:spcPts val="7559"/>
              </a:lnSpc>
            </a:pPr>
            <a:r>
              <a:rPr lang="en-US" sz="5399">
                <a:solidFill>
                  <a:srgbClr val="FFFFFF"/>
                </a:solidFill>
                <a:latin typeface="Canva Sans"/>
                <a:ea typeface="Canva Sans"/>
                <a:cs typeface="Canva Sans"/>
                <a:sym typeface="Canva Sans"/>
              </a:rPr>
              <a:t>✔ Eliminates format incompatibility</a:t>
            </a:r>
          </a:p>
          <a:p>
            <a:pPr algn="l">
              <a:lnSpc>
                <a:spcPts val="7559"/>
              </a:lnSpc>
            </a:pPr>
          </a:p>
          <a:p>
            <a:pPr algn="l">
              <a:lnSpc>
                <a:spcPts val="7559"/>
              </a:lnSpc>
            </a:pPr>
            <a:r>
              <a:rPr lang="en-US" sz="5399">
                <a:solidFill>
                  <a:srgbClr val="FFFFFF"/>
                </a:solidFill>
                <a:latin typeface="Canva Sans"/>
                <a:ea typeface="Canva Sans"/>
                <a:cs typeface="Canva Sans"/>
                <a:sym typeface="Canva Sans"/>
              </a:rPr>
              <a:t> ✔ Labs don’t reject case</a:t>
            </a:r>
            <a:r>
              <a:rPr lang="en-US" sz="5399">
                <a:solidFill>
                  <a:srgbClr val="FFFFFF"/>
                </a:solidFill>
                <a:latin typeface="Canva Sans"/>
                <a:ea typeface="Canva Sans"/>
                <a:cs typeface="Canva Sans"/>
                <a:sym typeface="Canva Sans"/>
              </a:rPr>
              <a:t>s</a:t>
            </a:r>
          </a:p>
          <a:p>
            <a:pPr algn="l">
              <a:lnSpc>
                <a:spcPts val="7559"/>
              </a:lnSpc>
            </a:pPr>
          </a:p>
          <a:p>
            <a:pPr algn="l">
              <a:lnSpc>
                <a:spcPts val="7559"/>
              </a:lnSpc>
            </a:pPr>
            <a:r>
              <a:rPr lang="en-US" sz="5399">
                <a:solidFill>
                  <a:srgbClr val="FFFFFF"/>
                </a:solidFill>
                <a:latin typeface="Canva Sans"/>
                <a:ea typeface="Canva Sans"/>
                <a:cs typeface="Canva Sans"/>
                <a:sym typeface="Canva Sans"/>
              </a:rPr>
              <a:t> ✔ Clinics don’t need converter software</a:t>
            </a:r>
          </a:p>
          <a:p>
            <a:pPr algn="l">
              <a:lnSpc>
                <a:spcPts val="7559"/>
              </a:lnSpc>
            </a:pPr>
          </a:p>
          <a:p>
            <a:pPr algn="l">
              <a:lnSpc>
                <a:spcPts val="7559"/>
              </a:lnSpc>
            </a:pPr>
            <a:r>
              <a:rPr lang="en-US" sz="5399">
                <a:solidFill>
                  <a:srgbClr val="FFFFFF"/>
                </a:solidFill>
                <a:latin typeface="Canva Sans"/>
                <a:ea typeface="Canva Sans"/>
                <a:cs typeface="Canva Sans"/>
                <a:sym typeface="Canva Sans"/>
              </a:rPr>
              <a:t> ✔ Faster transmission &amp; workflow</a:t>
            </a:r>
          </a:p>
        </p:txBody>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4084558" y="2097140"/>
            <a:ext cx="2527056" cy="2369115"/>
          </a:xfrm>
          <a:custGeom>
            <a:avLst/>
            <a:gdLst/>
            <a:ahLst/>
            <a:cxnLst/>
            <a:rect r="r" b="b" t="t" l="l"/>
            <a:pathLst>
              <a:path h="2369115" w="2527056">
                <a:moveTo>
                  <a:pt x="0" y="0"/>
                </a:moveTo>
                <a:lnTo>
                  <a:pt x="2527056" y="0"/>
                </a:lnTo>
                <a:lnTo>
                  <a:pt x="2527056" y="2369114"/>
                </a:lnTo>
                <a:lnTo>
                  <a:pt x="0" y="236911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TextBox 7" id="7"/>
          <p:cNvSpPr txBox="true"/>
          <p:nvPr/>
        </p:nvSpPr>
        <p:spPr>
          <a:xfrm rot="0">
            <a:off x="1028700" y="1608291"/>
            <a:ext cx="17046461" cy="4442460"/>
          </a:xfrm>
          <a:prstGeom prst="rect">
            <a:avLst/>
          </a:prstGeom>
        </p:spPr>
        <p:txBody>
          <a:bodyPr anchor="t" rtlCol="false" tIns="0" lIns="0" bIns="0" rIns="0">
            <a:spAutoFit/>
          </a:bodyPr>
          <a:lstStyle/>
          <a:p>
            <a:pPr algn="l">
              <a:lnSpc>
                <a:spcPts val="5040"/>
              </a:lnSpc>
            </a:pPr>
            <a:r>
              <a:rPr lang="en-US" sz="3600">
                <a:solidFill>
                  <a:srgbClr val="FFFFFF"/>
                </a:solidFill>
                <a:latin typeface="Canva Sans"/>
                <a:ea typeface="Canva Sans"/>
                <a:cs typeface="Canva Sans"/>
                <a:sym typeface="Canva Sans"/>
              </a:rPr>
              <a:t>                       Case-linked messaging</a:t>
            </a:r>
          </a:p>
          <a:p>
            <a:pPr algn="l" marL="777240" indent="-388620" lvl="1">
              <a:lnSpc>
                <a:spcPts val="5040"/>
              </a:lnSpc>
              <a:buFont typeface="Arial"/>
              <a:buChar char="•"/>
            </a:pPr>
            <a:r>
              <a:rPr lang="en-US" sz="3600">
                <a:solidFill>
                  <a:srgbClr val="FFFFFF"/>
                </a:solidFill>
                <a:latin typeface="Canva Sans"/>
                <a:ea typeface="Canva Sans"/>
                <a:cs typeface="Canva Sans"/>
                <a:sym typeface="Canva Sans"/>
              </a:rPr>
              <a:t>Every message is stored with a case_id</a:t>
            </a:r>
          </a:p>
          <a:p>
            <a:pPr algn="l" marL="777240" indent="-388620" lvl="1">
              <a:lnSpc>
                <a:spcPts val="5040"/>
              </a:lnSpc>
              <a:buFont typeface="Arial"/>
              <a:buChar char="•"/>
            </a:pPr>
            <a:r>
              <a:rPr lang="en-US" sz="3600">
                <a:solidFill>
                  <a:srgbClr val="FFFFFF"/>
                </a:solidFill>
                <a:latin typeface="Canva Sans"/>
                <a:ea typeface="Canva Sans"/>
                <a:cs typeface="Canva Sans"/>
                <a:sym typeface="Canva Sans"/>
              </a:rPr>
              <a:t>Both clinic &amp; lab communicate inside that case</a:t>
            </a:r>
          </a:p>
          <a:p>
            <a:pPr algn="l" marL="777240" indent="-388620" lvl="1">
              <a:lnSpc>
                <a:spcPts val="5040"/>
              </a:lnSpc>
              <a:buFont typeface="Arial"/>
              <a:buChar char="•"/>
            </a:pPr>
            <a:r>
              <a:rPr lang="en-US" sz="3600">
                <a:solidFill>
                  <a:srgbClr val="FFFFFF"/>
                </a:solidFill>
                <a:latin typeface="Canva Sans"/>
                <a:ea typeface="Canva Sans"/>
                <a:cs typeface="Canva Sans"/>
                <a:sym typeface="Canva Sans"/>
              </a:rPr>
              <a:t>Conversation history preserved</a:t>
            </a:r>
          </a:p>
          <a:p>
            <a:pPr algn="l" marL="777240" indent="-388620" lvl="1">
              <a:lnSpc>
                <a:spcPts val="5040"/>
              </a:lnSpc>
              <a:buFont typeface="Arial"/>
              <a:buChar char="•"/>
            </a:pPr>
            <a:r>
              <a:rPr lang="en-US" sz="3600">
                <a:solidFill>
                  <a:srgbClr val="FFFFFF"/>
                </a:solidFill>
                <a:latin typeface="Canva Sans"/>
                <a:ea typeface="Canva Sans"/>
                <a:cs typeface="Canva Sans"/>
                <a:sym typeface="Canva Sans"/>
              </a:rPr>
              <a:t>No external channels</a:t>
            </a:r>
          </a:p>
          <a:p>
            <a:pPr algn="l" marL="777240" indent="-388620" lvl="1">
              <a:lnSpc>
                <a:spcPts val="5040"/>
              </a:lnSpc>
              <a:buFont typeface="Arial"/>
              <a:buChar char="•"/>
            </a:pPr>
            <a:r>
              <a:rPr lang="en-US" sz="3600">
                <a:solidFill>
                  <a:srgbClr val="FFFFFF"/>
                </a:solidFill>
                <a:latin typeface="Canva Sans"/>
                <a:ea typeface="Canva Sans"/>
                <a:cs typeface="Canva Sans"/>
                <a:sym typeface="Canva Sans"/>
              </a:rPr>
              <a:t> (no email, WhatsApp, Dropbox)</a:t>
            </a:r>
          </a:p>
          <a:p>
            <a:pPr algn="l">
              <a:lnSpc>
                <a:spcPts val="5040"/>
              </a:lnSpc>
            </a:pPr>
          </a:p>
        </p:txBody>
      </p:sp>
      <p:grpSp>
        <p:nvGrpSpPr>
          <p:cNvPr name="Group 8" id="8"/>
          <p:cNvGrpSpPr/>
          <p:nvPr/>
        </p:nvGrpSpPr>
        <p:grpSpPr>
          <a:xfrm rot="0">
            <a:off x="1223876" y="5634746"/>
            <a:ext cx="8328055" cy="4522714"/>
            <a:chOff x="0" y="0"/>
            <a:chExt cx="968689" cy="526066"/>
          </a:xfrm>
        </p:grpSpPr>
        <p:sp>
          <p:nvSpPr>
            <p:cNvPr name="Freeform 9" id="9"/>
            <p:cNvSpPr/>
            <p:nvPr/>
          </p:nvSpPr>
          <p:spPr>
            <a:xfrm flipH="false" flipV="false" rot="0">
              <a:off x="0" y="0"/>
              <a:ext cx="968689" cy="526066"/>
            </a:xfrm>
            <a:custGeom>
              <a:avLst/>
              <a:gdLst/>
              <a:ahLst/>
              <a:cxnLst/>
              <a:rect r="r" b="b" t="t" l="l"/>
              <a:pathLst>
                <a:path h="526066" w="968689">
                  <a:moveTo>
                    <a:pt x="892489" y="0"/>
                  </a:moveTo>
                  <a:cubicBezTo>
                    <a:pt x="930589" y="0"/>
                    <a:pt x="968689" y="25400"/>
                    <a:pt x="968689" y="63500"/>
                  </a:cubicBezTo>
                  <a:lnTo>
                    <a:pt x="968689" y="322866"/>
                  </a:lnTo>
                  <a:cubicBezTo>
                    <a:pt x="968689" y="360966"/>
                    <a:pt x="930589" y="399066"/>
                    <a:pt x="892489" y="399066"/>
                  </a:cubicBezTo>
                  <a:lnTo>
                    <a:pt x="266700" y="399066"/>
                  </a:lnTo>
                  <a:lnTo>
                    <a:pt x="127000" y="526066"/>
                  </a:lnTo>
                  <a:lnTo>
                    <a:pt x="127000" y="399066"/>
                  </a:lnTo>
                  <a:lnTo>
                    <a:pt x="76200" y="399066"/>
                  </a:lnTo>
                  <a:cubicBezTo>
                    <a:pt x="38100" y="399066"/>
                    <a:pt x="0" y="360966"/>
                    <a:pt x="0" y="322866"/>
                  </a:cubicBezTo>
                  <a:lnTo>
                    <a:pt x="0" y="63500"/>
                  </a:lnTo>
                  <a:cubicBezTo>
                    <a:pt x="0" y="25400"/>
                    <a:pt x="38100" y="0"/>
                    <a:pt x="76200" y="0"/>
                  </a:cubicBezTo>
                  <a:lnTo>
                    <a:pt x="892489" y="0"/>
                  </a:lnTo>
                  <a:close/>
                </a:path>
              </a:pathLst>
            </a:custGeom>
            <a:solidFill>
              <a:srgbClr val="389297"/>
            </a:solidFill>
          </p:spPr>
        </p:sp>
        <p:sp>
          <p:nvSpPr>
            <p:cNvPr name="TextBox 10" id="10"/>
            <p:cNvSpPr txBox="true"/>
            <p:nvPr/>
          </p:nvSpPr>
          <p:spPr>
            <a:xfrm>
              <a:off x="63500" y="25400"/>
              <a:ext cx="841689" cy="310166"/>
            </a:xfrm>
            <a:prstGeom prst="rect">
              <a:avLst/>
            </a:prstGeom>
          </p:spPr>
          <p:txBody>
            <a:bodyPr anchor="ctr" rtlCol="false" tIns="50800" lIns="50800" bIns="50800" rIns="50800"/>
            <a:lstStyle/>
            <a:p>
              <a:pPr algn="ctr">
                <a:lnSpc>
                  <a:spcPts val="2659"/>
                </a:lnSpc>
                <a:spcBef>
                  <a:spcPct val="0"/>
                </a:spcBef>
              </a:pPr>
            </a:p>
          </p:txBody>
        </p:sp>
      </p:grpSp>
      <p:sp>
        <p:nvSpPr>
          <p:cNvPr name="TextBox 11" id="11"/>
          <p:cNvSpPr txBox="true"/>
          <p:nvPr/>
        </p:nvSpPr>
        <p:spPr>
          <a:xfrm rot="0">
            <a:off x="-1207853" y="159069"/>
            <a:ext cx="20703706" cy="1260825"/>
          </a:xfrm>
          <a:prstGeom prst="rect">
            <a:avLst/>
          </a:prstGeom>
        </p:spPr>
        <p:txBody>
          <a:bodyPr anchor="t" rtlCol="false" tIns="0" lIns="0" bIns="0" rIns="0">
            <a:spAutoFit/>
          </a:bodyPr>
          <a:lstStyle/>
          <a:p>
            <a:pPr algn="ctr">
              <a:lnSpc>
                <a:spcPts val="10305"/>
              </a:lnSpc>
              <a:spcBef>
                <a:spcPct val="0"/>
              </a:spcBef>
            </a:pPr>
            <a:r>
              <a:rPr lang="en-US" sz="7361">
                <a:solidFill>
                  <a:srgbClr val="000000"/>
                </a:solidFill>
                <a:latin typeface="Berthold Block"/>
                <a:ea typeface="Berthold Block"/>
                <a:cs typeface="Berthold Block"/>
                <a:sym typeface="Berthold Block"/>
              </a:rPr>
              <a:t>MESSAGING &amp; NOTIFICATION SYSTEM</a:t>
            </a:r>
          </a:p>
        </p:txBody>
      </p:sp>
      <p:sp>
        <p:nvSpPr>
          <p:cNvPr name="TextBox 12" id="12"/>
          <p:cNvSpPr txBox="true"/>
          <p:nvPr/>
        </p:nvSpPr>
        <p:spPr>
          <a:xfrm rot="0">
            <a:off x="10645866" y="5076825"/>
            <a:ext cx="8455657" cy="5080635"/>
          </a:xfrm>
          <a:prstGeom prst="rect">
            <a:avLst/>
          </a:prstGeom>
        </p:spPr>
        <p:txBody>
          <a:bodyPr anchor="t" rtlCol="false" tIns="0" lIns="0" bIns="0" rIns="0">
            <a:spAutoFit/>
          </a:bodyPr>
          <a:lstStyle/>
          <a:p>
            <a:pPr algn="l">
              <a:lnSpc>
                <a:spcPts val="5040"/>
              </a:lnSpc>
            </a:pPr>
            <a:r>
              <a:rPr lang="en-US" sz="3600">
                <a:solidFill>
                  <a:srgbClr val="FFFFFF"/>
                </a:solidFill>
                <a:latin typeface="Canva Sans"/>
                <a:ea typeface="Canva Sans"/>
                <a:cs typeface="Canva Sans"/>
                <a:sym typeface="Canva Sans"/>
              </a:rPr>
              <a:t>🔔 Unread Message Counter</a:t>
            </a:r>
          </a:p>
          <a:p>
            <a:pPr algn="l">
              <a:lnSpc>
                <a:spcPts val="5040"/>
              </a:lnSpc>
            </a:pPr>
            <a:r>
              <a:rPr lang="en-US" sz="3600">
                <a:solidFill>
                  <a:srgbClr val="FFFFFF"/>
                </a:solidFill>
                <a:latin typeface="Canva Sans"/>
                <a:ea typeface="Canva Sans"/>
                <a:cs typeface="Canva Sans"/>
                <a:sym typeface="Canva Sans"/>
              </a:rPr>
              <a:t>System tracks:</a:t>
            </a:r>
          </a:p>
          <a:p>
            <a:pPr algn="l" marL="777240" indent="-388620" lvl="1">
              <a:lnSpc>
                <a:spcPts val="5040"/>
              </a:lnSpc>
              <a:buFont typeface="Arial"/>
              <a:buChar char="•"/>
            </a:pPr>
            <a:r>
              <a:rPr lang="en-US" sz="3600">
                <a:solidFill>
                  <a:srgbClr val="FFFFFF"/>
                </a:solidFill>
                <a:latin typeface="Canva Sans"/>
                <a:ea typeface="Canva Sans"/>
                <a:cs typeface="Canva Sans"/>
                <a:sym typeface="Canva Sans"/>
              </a:rPr>
              <a:t>read_by_</a:t>
            </a:r>
            <a:r>
              <a:rPr lang="en-US" sz="3600">
                <a:solidFill>
                  <a:srgbClr val="FFFFFF"/>
                </a:solidFill>
                <a:latin typeface="Canva Sans"/>
                <a:ea typeface="Canva Sans"/>
                <a:cs typeface="Canva Sans"/>
                <a:sym typeface="Canva Sans"/>
              </a:rPr>
              <a:t>clinic</a:t>
            </a:r>
          </a:p>
          <a:p>
            <a:pPr algn="l" marL="777240" indent="-388620" lvl="1">
              <a:lnSpc>
                <a:spcPts val="5040"/>
              </a:lnSpc>
              <a:buFont typeface="Arial"/>
              <a:buChar char="•"/>
            </a:pPr>
            <a:r>
              <a:rPr lang="en-US" sz="3600">
                <a:solidFill>
                  <a:srgbClr val="FFFFFF"/>
                </a:solidFill>
                <a:latin typeface="Canva Sans"/>
                <a:ea typeface="Canva Sans"/>
                <a:cs typeface="Canva Sans"/>
                <a:sym typeface="Canva Sans"/>
              </a:rPr>
              <a:t>read_by_lab</a:t>
            </a:r>
          </a:p>
          <a:p>
            <a:pPr algn="l">
              <a:lnSpc>
                <a:spcPts val="5040"/>
              </a:lnSpc>
            </a:pPr>
            <a:r>
              <a:rPr lang="en-US" sz="3600">
                <a:solidFill>
                  <a:srgbClr val="FFFFFF"/>
                </a:solidFill>
                <a:latin typeface="Canva Sans"/>
                <a:ea typeface="Canva Sans"/>
                <a:cs typeface="Canva Sans"/>
                <a:sym typeface="Canva Sans"/>
              </a:rPr>
              <a:t>UI shows:</a:t>
            </a:r>
          </a:p>
          <a:p>
            <a:pPr algn="l" marL="777240" indent="-388620" lvl="1">
              <a:lnSpc>
                <a:spcPts val="5040"/>
              </a:lnSpc>
              <a:buFont typeface="Arial"/>
              <a:buChar char="•"/>
            </a:pPr>
            <a:r>
              <a:rPr lang="en-US" sz="3600">
                <a:solidFill>
                  <a:srgbClr val="FFFFFF"/>
                </a:solidFill>
                <a:latin typeface="Canva Sans"/>
                <a:ea typeface="Canva Sans"/>
                <a:cs typeface="Canva Sans"/>
                <a:sym typeface="Canva Sans"/>
              </a:rPr>
              <a:t>🔔</a:t>
            </a:r>
            <a:r>
              <a:rPr lang="en-US" sz="3600">
                <a:solidFill>
                  <a:srgbClr val="FFFFFF"/>
                </a:solidFill>
                <a:latin typeface="Canva Sans"/>
                <a:ea typeface="Canva Sans"/>
                <a:cs typeface="Canva Sans"/>
                <a:sym typeface="Canva Sans"/>
              </a:rPr>
              <a:t> 3 new messages</a:t>
            </a:r>
          </a:p>
          <a:p>
            <a:pPr algn="l" marL="777240" indent="-388620" lvl="1">
              <a:lnSpc>
                <a:spcPts val="5040"/>
              </a:lnSpc>
              <a:buFont typeface="Arial"/>
              <a:buChar char="•"/>
            </a:pPr>
            <a:r>
              <a:rPr lang="en-US" sz="3600">
                <a:solidFill>
                  <a:srgbClr val="FFFFFF"/>
                </a:solidFill>
                <a:latin typeface="Canva Sans"/>
                <a:ea typeface="Canva Sans"/>
                <a:cs typeface="Canva Sans"/>
                <a:sym typeface="Canva Sans"/>
              </a:rPr>
              <a:t>Sticky</a:t>
            </a:r>
            <a:r>
              <a:rPr lang="en-US" sz="3600">
                <a:solidFill>
                  <a:srgbClr val="FFFFFF"/>
                </a:solidFill>
                <a:latin typeface="Canva Sans"/>
                <a:ea typeface="Canva Sans"/>
                <a:cs typeface="Canva Sans"/>
                <a:sym typeface="Canva Sans"/>
              </a:rPr>
              <a:t> notification</a:t>
            </a:r>
          </a:p>
          <a:p>
            <a:pPr algn="l">
              <a:lnSpc>
                <a:spcPts val="5040"/>
              </a:lnSpc>
            </a:pPr>
          </a:p>
        </p:txBody>
      </p:sp>
      <p:sp>
        <p:nvSpPr>
          <p:cNvPr name="TextBox 13" id="13"/>
          <p:cNvSpPr txBox="true"/>
          <p:nvPr/>
        </p:nvSpPr>
        <p:spPr>
          <a:xfrm rot="0">
            <a:off x="1789180" y="5568071"/>
            <a:ext cx="7197447" cy="3580765"/>
          </a:xfrm>
          <a:prstGeom prst="rect">
            <a:avLst/>
          </a:prstGeom>
        </p:spPr>
        <p:txBody>
          <a:bodyPr anchor="t" rtlCol="false" tIns="0" lIns="0" bIns="0" rIns="0">
            <a:spAutoFit/>
          </a:bodyPr>
          <a:lstStyle/>
          <a:p>
            <a:pPr algn="ctr">
              <a:lnSpc>
                <a:spcPts val="4759"/>
              </a:lnSpc>
            </a:pPr>
            <a:r>
              <a:rPr lang="en-US" sz="3399">
                <a:solidFill>
                  <a:srgbClr val="FFFFFF"/>
                </a:solidFill>
                <a:latin typeface="Canva Sans"/>
                <a:ea typeface="Canva Sans"/>
                <a:cs typeface="Canva Sans"/>
                <a:sym typeface="Canva Sans"/>
              </a:rPr>
              <a:t>Dat</a:t>
            </a:r>
            <a:r>
              <a:rPr lang="en-US" sz="3399">
                <a:solidFill>
                  <a:srgbClr val="FFFFFF"/>
                </a:solidFill>
                <a:latin typeface="Canva Sans"/>
                <a:ea typeface="Canva Sans"/>
                <a:cs typeface="Canva Sans"/>
                <a:sym typeface="Canva Sans"/>
              </a:rPr>
              <a:t>a Integrity</a:t>
            </a:r>
          </a:p>
          <a:p>
            <a:pPr algn="ctr">
              <a:lnSpc>
                <a:spcPts val="4759"/>
              </a:lnSpc>
            </a:pPr>
            <a:r>
              <a:rPr lang="en-US" sz="3399">
                <a:solidFill>
                  <a:srgbClr val="FFFFFF"/>
                </a:solidFill>
                <a:latin typeface="Canva Sans"/>
                <a:ea typeface="Canva Sans"/>
                <a:cs typeface="Canva Sans"/>
                <a:sym typeface="Canva Sans"/>
              </a:rPr>
              <a:t>✔ Messages remain inside the case</a:t>
            </a:r>
          </a:p>
          <a:p>
            <a:pPr algn="ctr">
              <a:lnSpc>
                <a:spcPts val="4759"/>
              </a:lnSpc>
            </a:pPr>
            <a:r>
              <a:rPr lang="en-US" sz="3399">
                <a:solidFill>
                  <a:srgbClr val="FFFFFF"/>
                </a:solidFill>
                <a:latin typeface="Canva Sans"/>
                <a:ea typeface="Canva Sans"/>
                <a:cs typeface="Canva Sans"/>
                <a:sym typeface="Canva Sans"/>
              </a:rPr>
              <a:t> ✔ Role-based visibility</a:t>
            </a:r>
          </a:p>
          <a:p>
            <a:pPr algn="ctr">
              <a:lnSpc>
                <a:spcPts val="4759"/>
              </a:lnSpc>
            </a:pPr>
            <a:r>
              <a:rPr lang="en-US" sz="3399">
                <a:solidFill>
                  <a:srgbClr val="FFFFFF"/>
                </a:solidFill>
                <a:latin typeface="Canva Sans"/>
                <a:ea typeface="Canva Sans"/>
                <a:cs typeface="Canva Sans"/>
                <a:sym typeface="Canva Sans"/>
              </a:rPr>
              <a:t> ✔ No cross-case contamination</a:t>
            </a:r>
          </a:p>
          <a:p>
            <a:pPr algn="ctr">
              <a:lnSpc>
                <a:spcPts val="4759"/>
              </a:lnSpc>
            </a:pPr>
            <a:r>
              <a:rPr lang="en-US" sz="3399">
                <a:solidFill>
                  <a:srgbClr val="FFFFFF"/>
                </a:solidFill>
                <a:latin typeface="Canva Sans"/>
                <a:ea typeface="Canva Sans"/>
                <a:cs typeface="Canva Sans"/>
                <a:sym typeface="Canva Sans"/>
              </a:rPr>
              <a:t> ✔ Full message audit trail</a:t>
            </a:r>
          </a:p>
          <a:p>
            <a:pPr algn="ctr">
              <a:lnSpc>
                <a:spcPts val="4759"/>
              </a:lnSpc>
            </a:pPr>
          </a:p>
        </p:txBody>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7612609">
            <a:off x="300661" y="328798"/>
            <a:ext cx="1846430" cy="1627166"/>
          </a:xfrm>
          <a:custGeom>
            <a:avLst/>
            <a:gdLst/>
            <a:ahLst/>
            <a:cxnLst/>
            <a:rect r="r" b="b" t="t" l="l"/>
            <a:pathLst>
              <a:path h="1627166" w="1846430">
                <a:moveTo>
                  <a:pt x="0" y="0"/>
                </a:moveTo>
                <a:lnTo>
                  <a:pt x="1846430" y="0"/>
                </a:lnTo>
                <a:lnTo>
                  <a:pt x="1846430" y="1627166"/>
                </a:lnTo>
                <a:lnTo>
                  <a:pt x="0" y="1627166"/>
                </a:lnTo>
                <a:lnTo>
                  <a:pt x="0" y="0"/>
                </a:lnTo>
                <a:close/>
              </a:path>
            </a:pathLst>
          </a:custGeom>
          <a:blipFill>
            <a:blip r:embed="rId2">
              <a:extLst>
                <a:ext uri="{96DAC541-7B7A-43D3-8B79-37D633B846F1}">
                  <asvg:svgBlip xmlns:asvg="http://schemas.microsoft.com/office/drawing/2016/SVG/main" r:embed="rId3"/>
                </a:ext>
              </a:extLst>
            </a:blip>
            <a:stretch>
              <a:fillRect l="0" t="0" r="-20419" b="-20419"/>
            </a:stretch>
          </a:blipFill>
        </p:spPr>
      </p:sp>
      <p:sp>
        <p:nvSpPr>
          <p:cNvPr name="Freeform 3" id="3"/>
          <p:cNvSpPr/>
          <p:nvPr/>
        </p:nvSpPr>
        <p:spPr>
          <a:xfrm flipH="false" flipV="false" rot="-10800000">
            <a:off x="15782934" y="0"/>
            <a:ext cx="2527056" cy="2369115"/>
          </a:xfrm>
          <a:custGeom>
            <a:avLst/>
            <a:gdLst/>
            <a:ahLst/>
            <a:cxnLst/>
            <a:rect r="r" b="b" t="t" l="l"/>
            <a:pathLst>
              <a:path h="2369115" w="2527056">
                <a:moveTo>
                  <a:pt x="0" y="0"/>
                </a:moveTo>
                <a:lnTo>
                  <a:pt x="2527055" y="0"/>
                </a:lnTo>
                <a:lnTo>
                  <a:pt x="2527055" y="2369115"/>
                </a:lnTo>
                <a:lnTo>
                  <a:pt x="0" y="236911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6611614" y="8460378"/>
            <a:ext cx="869696" cy="482359"/>
            <a:chOff x="0" y="0"/>
            <a:chExt cx="1159595" cy="643145"/>
          </a:xfrm>
        </p:grpSpPr>
        <p:sp>
          <p:nvSpPr>
            <p:cNvPr name="Freeform 5" id="5"/>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sp>
        <p:nvSpPr>
          <p:cNvPr name="Freeform 7" id="7"/>
          <p:cNvSpPr/>
          <p:nvPr/>
        </p:nvSpPr>
        <p:spPr>
          <a:xfrm flipH="false" flipV="false" rot="0">
            <a:off x="8207929" y="5497413"/>
            <a:ext cx="9273380" cy="4323714"/>
          </a:xfrm>
          <a:custGeom>
            <a:avLst/>
            <a:gdLst/>
            <a:ahLst/>
            <a:cxnLst/>
            <a:rect r="r" b="b" t="t" l="l"/>
            <a:pathLst>
              <a:path h="4323714" w="9273380">
                <a:moveTo>
                  <a:pt x="0" y="0"/>
                </a:moveTo>
                <a:lnTo>
                  <a:pt x="9273380" y="0"/>
                </a:lnTo>
                <a:lnTo>
                  <a:pt x="9273380" y="4323714"/>
                </a:lnTo>
                <a:lnTo>
                  <a:pt x="0" y="4323714"/>
                </a:lnTo>
                <a:lnTo>
                  <a:pt x="0" y="0"/>
                </a:lnTo>
                <a:close/>
              </a:path>
            </a:pathLst>
          </a:custGeom>
          <a:blipFill>
            <a:blip r:embed="rId8"/>
            <a:stretch>
              <a:fillRect l="0" t="0" r="0" b="0"/>
            </a:stretch>
          </a:blipFill>
        </p:spPr>
      </p:sp>
      <p:sp>
        <p:nvSpPr>
          <p:cNvPr name="TextBox 8" id="8"/>
          <p:cNvSpPr txBox="true"/>
          <p:nvPr/>
        </p:nvSpPr>
        <p:spPr>
          <a:xfrm rot="0">
            <a:off x="1028700" y="2302440"/>
            <a:ext cx="17046461" cy="3804285"/>
          </a:xfrm>
          <a:prstGeom prst="rect">
            <a:avLst/>
          </a:prstGeom>
        </p:spPr>
        <p:txBody>
          <a:bodyPr anchor="t" rtlCol="false" tIns="0" lIns="0" bIns="0" rIns="0">
            <a:spAutoFit/>
          </a:bodyPr>
          <a:lstStyle/>
          <a:p>
            <a:pPr algn="l">
              <a:lnSpc>
                <a:spcPts val="5040"/>
              </a:lnSpc>
            </a:pPr>
            <a:r>
              <a:rPr lang="en-US" sz="3600">
                <a:solidFill>
                  <a:srgbClr val="FFFFFF"/>
                </a:solidFill>
                <a:latin typeface="Canva Sans"/>
                <a:ea typeface="Canva Sans"/>
                <a:cs typeface="Canva Sans"/>
                <a:sym typeface="Canva Sans"/>
              </a:rPr>
              <a:t>Design principles</a:t>
            </a:r>
          </a:p>
          <a:p>
            <a:pPr algn="l" marL="777240" indent="-388620" lvl="1">
              <a:lnSpc>
                <a:spcPts val="5040"/>
              </a:lnSpc>
              <a:buFont typeface="Arial"/>
              <a:buChar char="•"/>
            </a:pPr>
            <a:r>
              <a:rPr lang="en-US" sz="3600">
                <a:solidFill>
                  <a:srgbClr val="FFFFFF"/>
                </a:solidFill>
                <a:latin typeface="Canva Sans"/>
                <a:ea typeface="Canva Sans"/>
                <a:cs typeface="Canva Sans"/>
                <a:sym typeface="Canva Sans"/>
              </a:rPr>
              <a:t>Clear role-spe</a:t>
            </a:r>
            <a:r>
              <a:rPr lang="en-US" sz="3600">
                <a:solidFill>
                  <a:srgbClr val="FFFFFF"/>
                </a:solidFill>
                <a:latin typeface="Canva Sans"/>
                <a:ea typeface="Canva Sans"/>
                <a:cs typeface="Canva Sans"/>
                <a:sym typeface="Canva Sans"/>
              </a:rPr>
              <a:t>cific layout</a:t>
            </a:r>
          </a:p>
          <a:p>
            <a:pPr algn="l" marL="777240" indent="-388620" lvl="1">
              <a:lnSpc>
                <a:spcPts val="5040"/>
              </a:lnSpc>
              <a:buFont typeface="Arial"/>
              <a:buChar char="•"/>
            </a:pPr>
            <a:r>
              <a:rPr lang="en-US" sz="3600">
                <a:solidFill>
                  <a:srgbClr val="FFFFFF"/>
                </a:solidFill>
                <a:latin typeface="Canva Sans"/>
                <a:ea typeface="Canva Sans"/>
                <a:cs typeface="Canva Sans"/>
                <a:sym typeface="Canva Sans"/>
              </a:rPr>
              <a:t>Minimal steps to access a case</a:t>
            </a:r>
          </a:p>
          <a:p>
            <a:pPr algn="l" marL="777240" indent="-388620" lvl="1">
              <a:lnSpc>
                <a:spcPts val="5040"/>
              </a:lnSpc>
              <a:buFont typeface="Arial"/>
              <a:buChar char="•"/>
            </a:pPr>
            <a:r>
              <a:rPr lang="en-US" sz="3600">
                <a:solidFill>
                  <a:srgbClr val="FFFFFF"/>
                </a:solidFill>
                <a:latin typeface="Canva Sans"/>
                <a:ea typeface="Canva Sans"/>
                <a:cs typeface="Canva Sans"/>
                <a:sym typeface="Canva Sans"/>
              </a:rPr>
              <a:t>Larg</a:t>
            </a:r>
            <a:r>
              <a:rPr lang="en-US" sz="3600">
                <a:solidFill>
                  <a:srgbClr val="FFFFFF"/>
                </a:solidFill>
                <a:latin typeface="Canva Sans"/>
                <a:ea typeface="Canva Sans"/>
                <a:cs typeface="Canva Sans"/>
                <a:sym typeface="Canva Sans"/>
              </a:rPr>
              <a:t>e action tiles</a:t>
            </a:r>
          </a:p>
          <a:p>
            <a:pPr algn="l" marL="777240" indent="-388620" lvl="1">
              <a:lnSpc>
                <a:spcPts val="5040"/>
              </a:lnSpc>
              <a:buFont typeface="Arial"/>
              <a:buChar char="•"/>
            </a:pPr>
            <a:r>
              <a:rPr lang="en-US" sz="3600">
                <a:solidFill>
                  <a:srgbClr val="FFFFFF"/>
                </a:solidFill>
                <a:latin typeface="Canva Sans"/>
                <a:ea typeface="Canva Sans"/>
                <a:cs typeface="Canva Sans"/>
                <a:sym typeface="Canva Sans"/>
              </a:rPr>
              <a:t>R</a:t>
            </a:r>
            <a:r>
              <a:rPr lang="en-US" sz="3600">
                <a:solidFill>
                  <a:srgbClr val="FFFFFF"/>
                </a:solidFill>
                <a:latin typeface="Canva Sans"/>
                <a:ea typeface="Canva Sans"/>
                <a:cs typeface="Canva Sans"/>
                <a:sym typeface="Canva Sans"/>
              </a:rPr>
              <a:t>eal-time date &amp; notification display</a:t>
            </a:r>
          </a:p>
          <a:p>
            <a:pPr algn="l">
              <a:lnSpc>
                <a:spcPts val="5040"/>
              </a:lnSpc>
            </a:pPr>
          </a:p>
        </p:txBody>
      </p:sp>
      <p:sp>
        <p:nvSpPr>
          <p:cNvPr name="TextBox 9" id="9"/>
          <p:cNvSpPr txBox="true"/>
          <p:nvPr/>
        </p:nvSpPr>
        <p:spPr>
          <a:xfrm rot="0">
            <a:off x="-1207853" y="159069"/>
            <a:ext cx="20703706" cy="1260825"/>
          </a:xfrm>
          <a:prstGeom prst="rect">
            <a:avLst/>
          </a:prstGeom>
        </p:spPr>
        <p:txBody>
          <a:bodyPr anchor="t" rtlCol="false" tIns="0" lIns="0" bIns="0" rIns="0">
            <a:spAutoFit/>
          </a:bodyPr>
          <a:lstStyle/>
          <a:p>
            <a:pPr algn="ctr">
              <a:lnSpc>
                <a:spcPts val="10305"/>
              </a:lnSpc>
              <a:spcBef>
                <a:spcPct val="0"/>
              </a:spcBef>
            </a:pPr>
            <a:r>
              <a:rPr lang="en-US" sz="7361">
                <a:solidFill>
                  <a:srgbClr val="000000"/>
                </a:solidFill>
                <a:latin typeface="Berthold Block"/>
                <a:ea typeface="Berthold Block"/>
                <a:cs typeface="Berthold Block"/>
                <a:sym typeface="Berthold Block"/>
              </a:rPr>
              <a:t>DASHBOARD UX/UI &amp; USABILITY</a:t>
            </a:r>
          </a:p>
        </p:txBody>
      </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true" flipV="false" rot="0">
            <a:off x="16581426" y="8037808"/>
            <a:ext cx="1706574" cy="2249192"/>
          </a:xfrm>
          <a:custGeom>
            <a:avLst/>
            <a:gdLst/>
            <a:ahLst/>
            <a:cxnLst/>
            <a:rect r="r" b="b" t="t" l="l"/>
            <a:pathLst>
              <a:path h="2249192" w="1706574">
                <a:moveTo>
                  <a:pt x="1706574" y="0"/>
                </a:moveTo>
                <a:lnTo>
                  <a:pt x="0" y="0"/>
                </a:lnTo>
                <a:lnTo>
                  <a:pt x="0" y="2249192"/>
                </a:lnTo>
                <a:lnTo>
                  <a:pt x="1706574" y="2249192"/>
                </a:lnTo>
                <a:lnTo>
                  <a:pt x="1706574"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4909452" y="0"/>
            <a:ext cx="1433010" cy="1671149"/>
          </a:xfrm>
          <a:custGeom>
            <a:avLst/>
            <a:gdLst/>
            <a:ahLst/>
            <a:cxnLst/>
            <a:rect r="r" b="b" t="t" l="l"/>
            <a:pathLst>
              <a:path h="1671149" w="1433010">
                <a:moveTo>
                  <a:pt x="0" y="0"/>
                </a:moveTo>
                <a:lnTo>
                  <a:pt x="1433010" y="0"/>
                </a:lnTo>
                <a:lnTo>
                  <a:pt x="1433010" y="1671149"/>
                </a:lnTo>
                <a:lnTo>
                  <a:pt x="0" y="167114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true" flipV="false" rot="0">
            <a:off x="56910" y="0"/>
            <a:ext cx="1826303" cy="2129800"/>
          </a:xfrm>
          <a:custGeom>
            <a:avLst/>
            <a:gdLst/>
            <a:ahLst/>
            <a:cxnLst/>
            <a:rect r="r" b="b" t="t" l="l"/>
            <a:pathLst>
              <a:path h="2129800" w="1826303">
                <a:moveTo>
                  <a:pt x="1826303" y="0"/>
                </a:moveTo>
                <a:lnTo>
                  <a:pt x="0" y="0"/>
                </a:lnTo>
                <a:lnTo>
                  <a:pt x="0" y="2129800"/>
                </a:lnTo>
                <a:lnTo>
                  <a:pt x="1826303" y="2129800"/>
                </a:lnTo>
                <a:lnTo>
                  <a:pt x="1826303"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2227195" y="3985450"/>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15191109" y="3985450"/>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0">
            <a:off x="2227195" y="4273214"/>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false" flipV="false" rot="0">
            <a:off x="15191109" y="4273214"/>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0" y="6960899"/>
            <a:ext cx="2523679" cy="3326101"/>
          </a:xfrm>
          <a:custGeom>
            <a:avLst/>
            <a:gdLst/>
            <a:ahLst/>
            <a:cxnLst/>
            <a:rect r="r" b="b" t="t" l="l"/>
            <a:pathLst>
              <a:path h="3326101" w="2523679">
                <a:moveTo>
                  <a:pt x="0" y="0"/>
                </a:moveTo>
                <a:lnTo>
                  <a:pt x="2523679" y="0"/>
                </a:lnTo>
                <a:lnTo>
                  <a:pt x="2523679" y="3326101"/>
                </a:lnTo>
                <a:lnTo>
                  <a:pt x="0" y="332610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0" id="10"/>
          <p:cNvSpPr/>
          <p:nvPr/>
        </p:nvSpPr>
        <p:spPr>
          <a:xfrm flipH="false" flipV="false" rot="0">
            <a:off x="1503362" y="2516051"/>
            <a:ext cx="15913842" cy="6900200"/>
          </a:xfrm>
          <a:custGeom>
            <a:avLst/>
            <a:gdLst/>
            <a:ahLst/>
            <a:cxnLst/>
            <a:rect r="r" b="b" t="t" l="l"/>
            <a:pathLst>
              <a:path h="6900200" w="15913842">
                <a:moveTo>
                  <a:pt x="0" y="0"/>
                </a:moveTo>
                <a:lnTo>
                  <a:pt x="15913841" y="0"/>
                </a:lnTo>
                <a:lnTo>
                  <a:pt x="15913841" y="6900200"/>
                </a:lnTo>
                <a:lnTo>
                  <a:pt x="0" y="6900200"/>
                </a:lnTo>
                <a:lnTo>
                  <a:pt x="0" y="0"/>
                </a:lnTo>
                <a:close/>
              </a:path>
            </a:pathLst>
          </a:custGeom>
          <a:blipFill>
            <a:blip r:embed="rId8"/>
            <a:stretch>
              <a:fillRect l="-544" t="0" r="0" b="0"/>
            </a:stretch>
          </a:blipFill>
        </p:spPr>
      </p:sp>
      <p:sp>
        <p:nvSpPr>
          <p:cNvPr name="Freeform 11" id="11"/>
          <p:cNvSpPr/>
          <p:nvPr/>
        </p:nvSpPr>
        <p:spPr>
          <a:xfrm flipH="false" flipV="false" rot="0">
            <a:off x="970061" y="1955313"/>
            <a:ext cx="16980443" cy="8150612"/>
          </a:xfrm>
          <a:custGeom>
            <a:avLst/>
            <a:gdLst/>
            <a:ahLst/>
            <a:cxnLst/>
            <a:rect r="r" b="b" t="t" l="l"/>
            <a:pathLst>
              <a:path h="8150612" w="16980443">
                <a:moveTo>
                  <a:pt x="0" y="0"/>
                </a:moveTo>
                <a:lnTo>
                  <a:pt x="16980443" y="0"/>
                </a:lnTo>
                <a:lnTo>
                  <a:pt x="16980443" y="8150613"/>
                </a:lnTo>
                <a:lnTo>
                  <a:pt x="0" y="8150613"/>
                </a:lnTo>
                <a:lnTo>
                  <a:pt x="0" y="0"/>
                </a:lnTo>
                <a:close/>
              </a:path>
            </a:pathLst>
          </a:custGeom>
          <a:blipFill>
            <a:blip r:embed="rId9">
              <a:alphaModFix amt="18999"/>
              <a:extLst>
                <a:ext uri="{96DAC541-7B7A-43D3-8B79-37D633B846F1}">
                  <asvg:svgBlip xmlns:asvg="http://schemas.microsoft.com/office/drawing/2016/SVG/main" r:embed="rId10"/>
                </a:ext>
              </a:extLst>
            </a:blip>
            <a:stretch>
              <a:fillRect l="0" t="0" r="0" b="0"/>
            </a:stretch>
          </a:blipFill>
        </p:spPr>
      </p:sp>
      <p:sp>
        <p:nvSpPr>
          <p:cNvPr name="TextBox 12" id="12"/>
          <p:cNvSpPr txBox="true"/>
          <p:nvPr/>
        </p:nvSpPr>
        <p:spPr>
          <a:xfrm rot="0">
            <a:off x="4987613" y="279184"/>
            <a:ext cx="8945339" cy="1676129"/>
          </a:xfrm>
          <a:prstGeom prst="rect">
            <a:avLst/>
          </a:prstGeom>
        </p:spPr>
        <p:txBody>
          <a:bodyPr anchor="t" rtlCol="false" tIns="0" lIns="0" bIns="0" rIns="0">
            <a:spAutoFit/>
          </a:bodyPr>
          <a:lstStyle/>
          <a:p>
            <a:pPr algn="ctr">
              <a:lnSpc>
                <a:spcPts val="13664"/>
              </a:lnSpc>
              <a:spcBef>
                <a:spcPct val="0"/>
              </a:spcBef>
            </a:pPr>
            <a:r>
              <a:rPr lang="en-US" sz="9760">
                <a:solidFill>
                  <a:srgbClr val="FEFEFE"/>
                </a:solidFill>
                <a:latin typeface="Berthold Block"/>
                <a:ea typeface="Berthold Block"/>
                <a:cs typeface="Berthold Block"/>
                <a:sym typeface="Berthold Block"/>
              </a:rPr>
              <a:t>PROJECT TIMELINE</a:t>
            </a:r>
          </a:p>
        </p:txBody>
      </p:sp>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467993" y="861379"/>
            <a:ext cx="1991111" cy="2770241"/>
          </a:xfrm>
          <a:custGeom>
            <a:avLst/>
            <a:gdLst/>
            <a:ahLst/>
            <a:cxnLst/>
            <a:rect r="r" b="b" t="t" l="l"/>
            <a:pathLst>
              <a:path h="2770241" w="1991111">
                <a:moveTo>
                  <a:pt x="0" y="0"/>
                </a:moveTo>
                <a:lnTo>
                  <a:pt x="1991110" y="0"/>
                </a:lnTo>
                <a:lnTo>
                  <a:pt x="1991110" y="2770241"/>
                </a:lnTo>
                <a:lnTo>
                  <a:pt x="0" y="277024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true" flipV="false" rot="0">
            <a:off x="16720929" y="66227"/>
            <a:ext cx="1567071" cy="2180273"/>
          </a:xfrm>
          <a:custGeom>
            <a:avLst/>
            <a:gdLst/>
            <a:ahLst/>
            <a:cxnLst/>
            <a:rect r="r" b="b" t="t" l="l"/>
            <a:pathLst>
              <a:path h="2180273" w="1567071">
                <a:moveTo>
                  <a:pt x="1567071" y="0"/>
                </a:moveTo>
                <a:lnTo>
                  <a:pt x="0" y="0"/>
                </a:lnTo>
                <a:lnTo>
                  <a:pt x="0" y="2180273"/>
                </a:lnTo>
                <a:lnTo>
                  <a:pt x="1567071" y="2180273"/>
                </a:lnTo>
                <a:lnTo>
                  <a:pt x="1567071"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1749174" y="1764141"/>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5" id="5"/>
          <p:cNvGrpSpPr/>
          <p:nvPr/>
        </p:nvGrpSpPr>
        <p:grpSpPr>
          <a:xfrm rot="0">
            <a:off x="593852" y="9258300"/>
            <a:ext cx="869696" cy="482359"/>
            <a:chOff x="0" y="0"/>
            <a:chExt cx="1159595" cy="643145"/>
          </a:xfrm>
        </p:grpSpPr>
        <p:sp>
          <p:nvSpPr>
            <p:cNvPr name="Freeform 6" id="6"/>
            <p:cNvSpPr/>
            <p:nvPr/>
          </p:nvSpPr>
          <p:spPr>
            <a:xfrm flipH="false" flipV="false" rot="0">
              <a:off x="0" y="0"/>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0" y="383686"/>
              <a:ext cx="1159595" cy="259459"/>
            </a:xfrm>
            <a:custGeom>
              <a:avLst/>
              <a:gdLst/>
              <a:ahLst/>
              <a:cxnLst/>
              <a:rect r="r" b="b" t="t" l="l"/>
              <a:pathLst>
                <a:path h="259459" w="1159595">
                  <a:moveTo>
                    <a:pt x="0" y="0"/>
                  </a:moveTo>
                  <a:lnTo>
                    <a:pt x="1159595" y="0"/>
                  </a:lnTo>
                  <a:lnTo>
                    <a:pt x="1159595" y="259459"/>
                  </a:lnTo>
                  <a:lnTo>
                    <a:pt x="0" y="25945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sp>
        <p:nvSpPr>
          <p:cNvPr name="Freeform 8" id="8"/>
          <p:cNvSpPr/>
          <p:nvPr/>
        </p:nvSpPr>
        <p:spPr>
          <a:xfrm flipH="false" flipV="false" rot="0">
            <a:off x="1749174" y="2051905"/>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9" id="9"/>
          <p:cNvGrpSpPr/>
          <p:nvPr/>
        </p:nvGrpSpPr>
        <p:grpSpPr>
          <a:xfrm rot="0">
            <a:off x="1749174" y="3631620"/>
            <a:ext cx="15110265" cy="8235095"/>
            <a:chOff x="0" y="0"/>
            <a:chExt cx="20147020" cy="10980126"/>
          </a:xfrm>
        </p:grpSpPr>
        <p:sp>
          <p:nvSpPr>
            <p:cNvPr name="Freeform 10" id="10"/>
            <p:cNvSpPr/>
            <p:nvPr/>
          </p:nvSpPr>
          <p:spPr>
            <a:xfrm flipH="false" flipV="false" rot="0">
              <a:off x="0" y="0"/>
              <a:ext cx="20147020" cy="10980126"/>
            </a:xfrm>
            <a:custGeom>
              <a:avLst/>
              <a:gdLst/>
              <a:ahLst/>
              <a:cxnLst/>
              <a:rect r="r" b="b" t="t" l="l"/>
              <a:pathLst>
                <a:path h="10980126" w="20147020">
                  <a:moveTo>
                    <a:pt x="0" y="0"/>
                  </a:moveTo>
                  <a:lnTo>
                    <a:pt x="20147020" y="0"/>
                  </a:lnTo>
                  <a:lnTo>
                    <a:pt x="20147020" y="10980126"/>
                  </a:lnTo>
                  <a:lnTo>
                    <a:pt x="0" y="10980126"/>
                  </a:lnTo>
                  <a:lnTo>
                    <a:pt x="0" y="0"/>
                  </a:lnTo>
                  <a:close/>
                </a:path>
              </a:pathLst>
            </a:custGeom>
            <a:blipFill>
              <a:blip r:embed="rId6"/>
              <a:stretch>
                <a:fillRect l="0" t="0" r="0" b="0"/>
              </a:stretch>
            </a:blipFill>
          </p:spPr>
        </p:sp>
        <p:sp>
          <p:nvSpPr>
            <p:cNvPr name="TextBox 11" id="11"/>
            <p:cNvSpPr txBox="true"/>
            <p:nvPr/>
          </p:nvSpPr>
          <p:spPr>
            <a:xfrm rot="0">
              <a:off x="797933" y="346872"/>
              <a:ext cx="2728476" cy="1970614"/>
            </a:xfrm>
            <a:prstGeom prst="rect">
              <a:avLst/>
            </a:prstGeom>
          </p:spPr>
          <p:txBody>
            <a:bodyPr anchor="t" rtlCol="false" tIns="0" lIns="0" bIns="0" rIns="0">
              <a:spAutoFit/>
            </a:bodyPr>
            <a:lstStyle/>
            <a:p>
              <a:pPr algn="just">
                <a:lnSpc>
                  <a:spcPts val="3981"/>
                </a:lnSpc>
              </a:pPr>
              <a:r>
                <a:rPr lang="en-US" sz="2843">
                  <a:solidFill>
                    <a:srgbClr val="FEFEFE"/>
                  </a:solidFill>
                  <a:latin typeface="Canva Sans"/>
                  <a:ea typeface="Canva Sans"/>
                  <a:cs typeface="Canva Sans"/>
                  <a:sym typeface="Canva Sans"/>
                </a:rPr>
                <a:t>Tra</a:t>
              </a:r>
              <a:r>
                <a:rPr lang="en-US" sz="2843">
                  <a:solidFill>
                    <a:srgbClr val="FEFEFE"/>
                  </a:solidFill>
                  <a:latin typeface="Canva Sans"/>
                  <a:ea typeface="Canva Sans"/>
                  <a:cs typeface="Canva Sans"/>
                  <a:sym typeface="Canva Sans"/>
                </a:rPr>
                <a:t>ditional Dental Workflow</a:t>
              </a:r>
            </a:p>
          </p:txBody>
        </p:sp>
        <p:sp>
          <p:nvSpPr>
            <p:cNvPr name="TextBox 12" id="12"/>
            <p:cNvSpPr txBox="true"/>
            <p:nvPr/>
          </p:nvSpPr>
          <p:spPr>
            <a:xfrm rot="0">
              <a:off x="4430938" y="384698"/>
              <a:ext cx="3040165" cy="1932788"/>
            </a:xfrm>
            <a:prstGeom prst="rect">
              <a:avLst/>
            </a:prstGeom>
          </p:spPr>
          <p:txBody>
            <a:bodyPr anchor="t" rtlCol="false" tIns="0" lIns="0" bIns="0" rIns="0">
              <a:spAutoFit/>
            </a:bodyPr>
            <a:lstStyle/>
            <a:p>
              <a:pPr algn="just">
                <a:lnSpc>
                  <a:spcPts val="3970"/>
                </a:lnSpc>
              </a:pPr>
              <a:r>
                <a:rPr lang="en-US" sz="2835">
                  <a:solidFill>
                    <a:srgbClr val="FEFEFE"/>
                  </a:solidFill>
                  <a:latin typeface="Canva Sans"/>
                  <a:ea typeface="Canva Sans"/>
                  <a:cs typeface="Canva Sans"/>
                  <a:sym typeface="Canva Sans"/>
                </a:rPr>
                <a:t>Tr</a:t>
              </a:r>
              <a:r>
                <a:rPr lang="en-US" sz="2835">
                  <a:solidFill>
                    <a:srgbClr val="FEFEFE"/>
                  </a:solidFill>
                  <a:latin typeface="Canva Sans"/>
                  <a:ea typeface="Canva Sans"/>
                  <a:cs typeface="Canva Sans"/>
                  <a:sym typeface="Canva Sans"/>
                </a:rPr>
                <a:t>ansition to Digital Dentistry</a:t>
              </a:r>
            </a:p>
          </p:txBody>
        </p:sp>
        <p:sp>
          <p:nvSpPr>
            <p:cNvPr name="TextBox 13" id="13"/>
            <p:cNvSpPr txBox="true"/>
            <p:nvPr/>
          </p:nvSpPr>
          <p:spPr>
            <a:xfrm rot="0">
              <a:off x="8297150" y="384698"/>
              <a:ext cx="3646021" cy="2593448"/>
            </a:xfrm>
            <a:prstGeom prst="rect">
              <a:avLst/>
            </a:prstGeom>
          </p:spPr>
          <p:txBody>
            <a:bodyPr anchor="t" rtlCol="false" tIns="0" lIns="0" bIns="0" rIns="0">
              <a:spAutoFit/>
            </a:bodyPr>
            <a:lstStyle/>
            <a:p>
              <a:pPr algn="l">
                <a:lnSpc>
                  <a:spcPts val="3959"/>
                </a:lnSpc>
              </a:pPr>
              <a:r>
                <a:rPr lang="en-US" sz="2828">
                  <a:solidFill>
                    <a:srgbClr val="FEFEFE"/>
                  </a:solidFill>
                  <a:latin typeface="Canva Sans"/>
                  <a:ea typeface="Canva Sans"/>
                  <a:cs typeface="Canva Sans"/>
                  <a:sym typeface="Canva Sans"/>
                </a:rPr>
                <a:t>Sc</a:t>
              </a:r>
              <a:r>
                <a:rPr lang="en-US" sz="2828">
                  <a:solidFill>
                    <a:srgbClr val="FEFEFE"/>
                  </a:solidFill>
                  <a:latin typeface="Canva Sans"/>
                  <a:ea typeface="Canva Sans"/>
                  <a:cs typeface="Canva Sans"/>
                  <a:sym typeface="Canva Sans"/>
                </a:rPr>
                <a:t>an Conversion &amp; Compression Engine</a:t>
              </a:r>
            </a:p>
          </p:txBody>
        </p:sp>
        <p:sp>
          <p:nvSpPr>
            <p:cNvPr name="TextBox 14" id="14"/>
            <p:cNvSpPr txBox="true"/>
            <p:nvPr/>
          </p:nvSpPr>
          <p:spPr>
            <a:xfrm rot="0">
              <a:off x="11267312" y="375173"/>
              <a:ext cx="4184802" cy="1942313"/>
            </a:xfrm>
            <a:prstGeom prst="rect">
              <a:avLst/>
            </a:prstGeom>
          </p:spPr>
          <p:txBody>
            <a:bodyPr anchor="t" rtlCol="false" tIns="0" lIns="0" bIns="0" rIns="0">
              <a:spAutoFit/>
            </a:bodyPr>
            <a:lstStyle/>
            <a:p>
              <a:pPr algn="ctr">
                <a:lnSpc>
                  <a:spcPts val="3926"/>
                </a:lnSpc>
              </a:pPr>
              <a:r>
                <a:rPr lang="en-US" sz="2804">
                  <a:solidFill>
                    <a:srgbClr val="FEFEFE"/>
                  </a:solidFill>
                  <a:latin typeface="Canva Sans"/>
                  <a:ea typeface="Canva Sans"/>
                  <a:cs typeface="Canva Sans"/>
                  <a:sym typeface="Canva Sans"/>
                </a:rPr>
                <a:t> </a:t>
              </a:r>
              <a:r>
                <a:rPr lang="en-US" sz="2804">
                  <a:solidFill>
                    <a:srgbClr val="FEFEFE"/>
                  </a:solidFill>
                  <a:latin typeface="Canva Sans"/>
                  <a:ea typeface="Canva Sans"/>
                  <a:cs typeface="Canva Sans"/>
                  <a:sym typeface="Canva Sans"/>
                </a:rPr>
                <a:t>AI-Powered Quality Evaluation</a:t>
              </a:r>
            </a:p>
          </p:txBody>
        </p:sp>
        <p:sp>
          <p:nvSpPr>
            <p:cNvPr name="TextBox 15" id="15"/>
            <p:cNvSpPr txBox="true"/>
            <p:nvPr/>
          </p:nvSpPr>
          <p:spPr>
            <a:xfrm rot="0">
              <a:off x="15107081" y="346872"/>
              <a:ext cx="5039939" cy="2591106"/>
            </a:xfrm>
            <a:prstGeom prst="rect">
              <a:avLst/>
            </a:prstGeom>
          </p:spPr>
          <p:txBody>
            <a:bodyPr anchor="t" rtlCol="false" tIns="0" lIns="0" bIns="0" rIns="0">
              <a:spAutoFit/>
            </a:bodyPr>
            <a:lstStyle/>
            <a:p>
              <a:pPr algn="ctr">
                <a:lnSpc>
                  <a:spcPts val="3958"/>
                </a:lnSpc>
              </a:pPr>
              <a:r>
                <a:rPr lang="en-US" sz="2827">
                  <a:solidFill>
                    <a:srgbClr val="FEFEFE"/>
                  </a:solidFill>
                  <a:latin typeface="Canva Sans"/>
                  <a:ea typeface="Canva Sans"/>
                  <a:cs typeface="Canva Sans"/>
                  <a:sym typeface="Canva Sans"/>
                </a:rPr>
                <a:t>D</a:t>
              </a:r>
              <a:r>
                <a:rPr lang="en-US" sz="2827">
                  <a:solidFill>
                    <a:srgbClr val="FEFEFE"/>
                  </a:solidFill>
                  <a:latin typeface="Canva Sans"/>
                  <a:ea typeface="Canva Sans"/>
                  <a:cs typeface="Canva Sans"/>
                  <a:sym typeface="Canva Sans"/>
                </a:rPr>
                <a:t>entraLink system</a:t>
              </a:r>
            </a:p>
            <a:p>
              <a:pPr algn="ctr">
                <a:lnSpc>
                  <a:spcPts val="3958"/>
                </a:lnSpc>
              </a:pPr>
              <a:r>
                <a:rPr lang="en-US" sz="2827">
                  <a:solidFill>
                    <a:srgbClr val="FEFEFE"/>
                  </a:solidFill>
                  <a:latin typeface="Canva Sans"/>
                  <a:ea typeface="Canva Sans"/>
                  <a:cs typeface="Canva Sans"/>
                  <a:sym typeface="Canva Sans"/>
                </a:rPr>
                <a:t>the real-time platform that brings it all together</a:t>
              </a:r>
            </a:p>
          </p:txBody>
        </p:sp>
        <p:grpSp>
          <p:nvGrpSpPr>
            <p:cNvPr name="Group 16" id="16"/>
            <p:cNvGrpSpPr/>
            <p:nvPr/>
          </p:nvGrpSpPr>
          <p:grpSpPr>
            <a:xfrm rot="0">
              <a:off x="16164171" y="3310247"/>
              <a:ext cx="2459523" cy="2861991"/>
              <a:chOff x="0" y="0"/>
              <a:chExt cx="698500" cy="812800"/>
            </a:xfrm>
          </p:grpSpPr>
          <p:sp>
            <p:nvSpPr>
              <p:cNvPr name="Freeform 17" id="17"/>
              <p:cNvSpPr/>
              <p:nvPr/>
            </p:nvSpPr>
            <p:spPr>
              <a:xfrm flipH="false" flipV="false" rot="0">
                <a:off x="0" y="42808"/>
                <a:ext cx="698500" cy="727185"/>
              </a:xfrm>
              <a:custGeom>
                <a:avLst/>
                <a:gdLst/>
                <a:ahLst/>
                <a:cxnLst/>
                <a:rect r="r" b="b" t="t" l="l"/>
                <a:pathLst>
                  <a:path h="727185" w="698500">
                    <a:moveTo>
                      <a:pt x="486420" y="37000"/>
                    </a:moveTo>
                    <a:lnTo>
                      <a:pt x="561330" y="80584"/>
                    </a:lnTo>
                    <a:cubicBezTo>
                      <a:pt x="646255" y="129995"/>
                      <a:pt x="698500" y="220837"/>
                      <a:pt x="698500" y="319090"/>
                    </a:cubicBezTo>
                    <a:lnTo>
                      <a:pt x="698500" y="408094"/>
                    </a:lnTo>
                    <a:cubicBezTo>
                      <a:pt x="698500" y="506347"/>
                      <a:pt x="646255" y="597189"/>
                      <a:pt x="561330" y="646600"/>
                    </a:cubicBezTo>
                    <a:lnTo>
                      <a:pt x="486420" y="690184"/>
                    </a:lnTo>
                    <a:cubicBezTo>
                      <a:pt x="401627" y="739518"/>
                      <a:pt x="296873" y="739518"/>
                      <a:pt x="212080" y="690184"/>
                    </a:cubicBezTo>
                    <a:lnTo>
                      <a:pt x="137170" y="646600"/>
                    </a:lnTo>
                    <a:cubicBezTo>
                      <a:pt x="52245" y="597189"/>
                      <a:pt x="0" y="506347"/>
                      <a:pt x="0" y="408094"/>
                    </a:cubicBezTo>
                    <a:lnTo>
                      <a:pt x="0" y="319090"/>
                    </a:lnTo>
                    <a:cubicBezTo>
                      <a:pt x="0" y="220837"/>
                      <a:pt x="52245" y="129995"/>
                      <a:pt x="137170" y="80584"/>
                    </a:cubicBezTo>
                    <a:lnTo>
                      <a:pt x="212080" y="37000"/>
                    </a:lnTo>
                    <a:cubicBezTo>
                      <a:pt x="296873" y="-12334"/>
                      <a:pt x="401627" y="-12334"/>
                      <a:pt x="486420" y="37000"/>
                    </a:cubicBezTo>
                    <a:close/>
                  </a:path>
                </a:pathLst>
              </a:custGeom>
              <a:blipFill>
                <a:blip r:embed="rId7"/>
                <a:stretch>
                  <a:fillRect l="-33979" t="-5886" r="-37327" b="-3744"/>
                </a:stretch>
              </a:blipFill>
            </p:spPr>
          </p:sp>
        </p:grpSp>
      </p:grpSp>
      <p:sp>
        <p:nvSpPr>
          <p:cNvPr name="TextBox 18" id="18"/>
          <p:cNvSpPr txBox="true"/>
          <p:nvPr/>
        </p:nvSpPr>
        <p:spPr>
          <a:xfrm rot="0">
            <a:off x="5659861" y="604094"/>
            <a:ext cx="6968279" cy="1676129"/>
          </a:xfrm>
          <a:prstGeom prst="rect">
            <a:avLst/>
          </a:prstGeom>
        </p:spPr>
        <p:txBody>
          <a:bodyPr anchor="t" rtlCol="false" tIns="0" lIns="0" bIns="0" rIns="0">
            <a:spAutoFit/>
          </a:bodyPr>
          <a:lstStyle/>
          <a:p>
            <a:pPr algn="ctr">
              <a:lnSpc>
                <a:spcPts val="13664"/>
              </a:lnSpc>
              <a:spcBef>
                <a:spcPct val="0"/>
              </a:spcBef>
            </a:pPr>
            <a:r>
              <a:rPr lang="en-US" sz="9760">
                <a:solidFill>
                  <a:srgbClr val="FEFEFE"/>
                </a:solidFill>
                <a:latin typeface="Berthold Block"/>
                <a:ea typeface="Berthold Block"/>
                <a:cs typeface="Berthold Block"/>
                <a:sym typeface="Berthold Block"/>
              </a:rPr>
              <a:t>CONCLUSION</a:t>
            </a:r>
          </a:p>
        </p:txBody>
      </p:sp>
    </p:spTree>
  </p:cSld>
  <p:clrMapOvr>
    <a:masterClrMapping/>
  </p:clrMapOvr>
</p:sld>
</file>

<file path=ppt/slides/slide31.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alphaModFix amt="36000"/>
            </a:blip>
            <a:stretch>
              <a:fillRect l="-8664" t="-5516" r="0" b="-2665"/>
            </a:stretch>
          </a:blipFill>
        </p:spPr>
      </p:sp>
      <p:sp>
        <p:nvSpPr>
          <p:cNvPr name="Freeform 3" id="3"/>
          <p:cNvSpPr/>
          <p:nvPr/>
        </p:nvSpPr>
        <p:spPr>
          <a:xfrm flipH="false" flipV="false" rot="0">
            <a:off x="0" y="0"/>
            <a:ext cx="18288000" cy="10849593"/>
          </a:xfrm>
          <a:custGeom>
            <a:avLst/>
            <a:gdLst/>
            <a:ahLst/>
            <a:cxnLst/>
            <a:rect r="r" b="b" t="t" l="l"/>
            <a:pathLst>
              <a:path h="10849593" w="18288000">
                <a:moveTo>
                  <a:pt x="0" y="0"/>
                </a:moveTo>
                <a:lnTo>
                  <a:pt x="18288000" y="0"/>
                </a:lnTo>
                <a:lnTo>
                  <a:pt x="18288000" y="10849593"/>
                </a:lnTo>
                <a:lnTo>
                  <a:pt x="0" y="10849593"/>
                </a:lnTo>
                <a:lnTo>
                  <a:pt x="0" y="0"/>
                </a:lnTo>
                <a:close/>
              </a:path>
            </a:pathLst>
          </a:custGeom>
          <a:blipFill>
            <a:blip r:embed="rId3"/>
            <a:stretch>
              <a:fillRect l="-11161" t="0" r="-11161" b="0"/>
            </a:stretch>
          </a:blipFill>
        </p:spPr>
      </p:sp>
      <p:sp>
        <p:nvSpPr>
          <p:cNvPr name="TextBox 4" id="4"/>
          <p:cNvSpPr txBox="true"/>
          <p:nvPr/>
        </p:nvSpPr>
        <p:spPr>
          <a:xfrm rot="0">
            <a:off x="390491" y="662940"/>
            <a:ext cx="6025101" cy="8884920"/>
          </a:xfrm>
          <a:prstGeom prst="rect">
            <a:avLst/>
          </a:prstGeom>
        </p:spPr>
        <p:txBody>
          <a:bodyPr anchor="t" rtlCol="false" tIns="0" lIns="0" bIns="0" rIns="0">
            <a:spAutoFit/>
          </a:bodyPr>
          <a:lstStyle/>
          <a:p>
            <a:pPr algn="ctr">
              <a:lnSpc>
                <a:spcPts val="5880"/>
              </a:lnSpc>
            </a:pPr>
            <a:r>
              <a:rPr lang="en-US" sz="4200">
                <a:solidFill>
                  <a:srgbClr val="FEFEFE"/>
                </a:solidFill>
                <a:latin typeface="Canva Sans"/>
                <a:ea typeface="Canva Sans"/>
                <a:cs typeface="Canva Sans"/>
                <a:sym typeface="Canva Sans"/>
              </a:rPr>
              <a:t>DentraLink is more than</a:t>
            </a:r>
            <a:r>
              <a:rPr lang="en-US" sz="4200">
                <a:solidFill>
                  <a:srgbClr val="FEFEFE"/>
                </a:solidFill>
                <a:latin typeface="Canva Sans"/>
                <a:ea typeface="Canva Sans"/>
                <a:cs typeface="Canva Sans"/>
                <a:sym typeface="Canva Sans"/>
              </a:rPr>
              <a:t> a tool. It is a bridge between clinics and labs, built to make dental workflows faster, smarter, and truly connected. By solving real problems with proven technology,  bring clarity where there was complexity.</a:t>
            </a:r>
          </a:p>
        </p:txBody>
      </p:sp>
    </p:spTree>
  </p:cSld>
  <p:clrMapOvr>
    <a:masterClrMapping/>
  </p:clrMapOvr>
</p:sld>
</file>

<file path=ppt/slides/slide32.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true" flipV="false" rot="0">
            <a:off x="234965" y="6629490"/>
            <a:ext cx="3540776" cy="3319477"/>
          </a:xfrm>
          <a:custGeom>
            <a:avLst/>
            <a:gdLst/>
            <a:ahLst/>
            <a:cxnLst/>
            <a:rect r="r" b="b" t="t" l="l"/>
            <a:pathLst>
              <a:path h="3319477" w="3540776">
                <a:moveTo>
                  <a:pt x="3540776" y="0"/>
                </a:moveTo>
                <a:lnTo>
                  <a:pt x="0" y="0"/>
                </a:lnTo>
                <a:lnTo>
                  <a:pt x="0" y="3319477"/>
                </a:lnTo>
                <a:lnTo>
                  <a:pt x="3540776" y="3319477"/>
                </a:lnTo>
                <a:lnTo>
                  <a:pt x="3540776"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7300291" y="7582207"/>
            <a:ext cx="440173" cy="439073"/>
          </a:xfrm>
          <a:custGeom>
            <a:avLst/>
            <a:gdLst/>
            <a:ahLst/>
            <a:cxnLst/>
            <a:rect r="r" b="b" t="t" l="l"/>
            <a:pathLst>
              <a:path h="439073" w="440173">
                <a:moveTo>
                  <a:pt x="0" y="0"/>
                </a:moveTo>
                <a:lnTo>
                  <a:pt x="440174" y="0"/>
                </a:lnTo>
                <a:lnTo>
                  <a:pt x="440174" y="439073"/>
                </a:lnTo>
                <a:lnTo>
                  <a:pt x="0" y="43907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6650682" y="1684397"/>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0">
            <a:off x="16148449" y="8510529"/>
            <a:ext cx="869696" cy="194594"/>
          </a:xfrm>
          <a:custGeom>
            <a:avLst/>
            <a:gdLst/>
            <a:ahLst/>
            <a:cxnLst/>
            <a:rect r="r" b="b" t="t" l="l"/>
            <a:pathLst>
              <a:path h="194594" w="869696">
                <a:moveTo>
                  <a:pt x="0" y="0"/>
                </a:moveTo>
                <a:lnTo>
                  <a:pt x="869696" y="0"/>
                </a:lnTo>
                <a:lnTo>
                  <a:pt x="869696" y="194594"/>
                </a:lnTo>
                <a:lnTo>
                  <a:pt x="0" y="19459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0">
            <a:off x="6650682" y="1972161"/>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0">
            <a:off x="16148449" y="8798293"/>
            <a:ext cx="869696" cy="194594"/>
          </a:xfrm>
          <a:custGeom>
            <a:avLst/>
            <a:gdLst/>
            <a:ahLst/>
            <a:cxnLst/>
            <a:rect r="r" b="b" t="t" l="l"/>
            <a:pathLst>
              <a:path h="194594" w="869696">
                <a:moveTo>
                  <a:pt x="0" y="0"/>
                </a:moveTo>
                <a:lnTo>
                  <a:pt x="869696" y="0"/>
                </a:lnTo>
                <a:lnTo>
                  <a:pt x="869696" y="194595"/>
                </a:lnTo>
                <a:lnTo>
                  <a:pt x="0" y="19459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false" flipV="false" rot="0">
            <a:off x="12514385" y="184513"/>
            <a:ext cx="5604077" cy="5253822"/>
          </a:xfrm>
          <a:custGeom>
            <a:avLst/>
            <a:gdLst/>
            <a:ahLst/>
            <a:cxnLst/>
            <a:rect r="r" b="b" t="t" l="l"/>
            <a:pathLst>
              <a:path h="5253822" w="5604077">
                <a:moveTo>
                  <a:pt x="0" y="0"/>
                </a:moveTo>
                <a:lnTo>
                  <a:pt x="5604077" y="0"/>
                </a:lnTo>
                <a:lnTo>
                  <a:pt x="5604077" y="5253822"/>
                </a:lnTo>
                <a:lnTo>
                  <a:pt x="0" y="525382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9" id="9"/>
          <p:cNvSpPr txBox="true"/>
          <p:nvPr/>
        </p:nvSpPr>
        <p:spPr>
          <a:xfrm rot="0">
            <a:off x="5774346" y="4277122"/>
            <a:ext cx="5412299" cy="2952660"/>
          </a:xfrm>
          <a:prstGeom prst="rect">
            <a:avLst/>
          </a:prstGeom>
        </p:spPr>
        <p:txBody>
          <a:bodyPr anchor="t" rtlCol="false" tIns="0" lIns="0" bIns="0" rIns="0">
            <a:spAutoFit/>
          </a:bodyPr>
          <a:lstStyle/>
          <a:p>
            <a:pPr algn="l">
              <a:lnSpc>
                <a:spcPts val="24273"/>
              </a:lnSpc>
              <a:spcBef>
                <a:spcPct val="0"/>
              </a:spcBef>
            </a:pPr>
            <a:r>
              <a:rPr lang="en-US" sz="17338">
                <a:solidFill>
                  <a:srgbClr val="FEFEFE"/>
                </a:solidFill>
                <a:latin typeface="Berthold Block"/>
                <a:ea typeface="Berthold Block"/>
                <a:cs typeface="Berthold Block"/>
                <a:sym typeface="Berthold Block"/>
              </a:rPr>
              <a:t>YOU</a:t>
            </a:r>
          </a:p>
        </p:txBody>
      </p:sp>
      <p:sp>
        <p:nvSpPr>
          <p:cNvPr name="TextBox 10" id="10"/>
          <p:cNvSpPr txBox="true"/>
          <p:nvPr/>
        </p:nvSpPr>
        <p:spPr>
          <a:xfrm rot="0">
            <a:off x="4515690" y="2190840"/>
            <a:ext cx="7164970" cy="2952660"/>
          </a:xfrm>
          <a:prstGeom prst="rect">
            <a:avLst/>
          </a:prstGeom>
        </p:spPr>
        <p:txBody>
          <a:bodyPr anchor="t" rtlCol="false" tIns="0" lIns="0" bIns="0" rIns="0">
            <a:spAutoFit/>
          </a:bodyPr>
          <a:lstStyle/>
          <a:p>
            <a:pPr algn="l">
              <a:lnSpc>
                <a:spcPts val="24273"/>
              </a:lnSpc>
              <a:spcBef>
                <a:spcPct val="0"/>
              </a:spcBef>
            </a:pPr>
            <a:r>
              <a:rPr lang="en-US" sz="17338">
                <a:solidFill>
                  <a:srgbClr val="FEFEFE"/>
                </a:solidFill>
                <a:latin typeface="Berthold Block"/>
                <a:ea typeface="Berthold Block"/>
                <a:cs typeface="Berthold Block"/>
                <a:sym typeface="Berthold Block"/>
              </a:rPr>
              <a:t>THANK</a:t>
            </a:r>
          </a:p>
        </p:txBody>
      </p:sp>
      <p:sp>
        <p:nvSpPr>
          <p:cNvPr name="TextBox 11" id="11"/>
          <p:cNvSpPr txBox="true"/>
          <p:nvPr/>
        </p:nvSpPr>
        <p:spPr>
          <a:xfrm rot="0">
            <a:off x="8009224" y="7478211"/>
            <a:ext cx="6354842" cy="580390"/>
          </a:xfrm>
          <a:prstGeom prst="rect">
            <a:avLst/>
          </a:prstGeom>
        </p:spPr>
        <p:txBody>
          <a:bodyPr anchor="t" rtlCol="false" tIns="0" lIns="0" bIns="0" rIns="0">
            <a:spAutoFit/>
          </a:bodyPr>
          <a:lstStyle/>
          <a:p>
            <a:pPr algn="ctr">
              <a:lnSpc>
                <a:spcPts val="4759"/>
              </a:lnSpc>
            </a:pPr>
            <a:r>
              <a:rPr lang="en-US" sz="3399">
                <a:solidFill>
                  <a:srgbClr val="FEFEFE"/>
                </a:solidFill>
                <a:latin typeface="Canva Sans"/>
                <a:ea typeface="Canva Sans"/>
                <a:cs typeface="Canva Sans"/>
                <a:sym typeface="Canva Sans"/>
              </a:rPr>
              <a:t>2232348@s</a:t>
            </a:r>
            <a:r>
              <a:rPr lang="en-US" sz="3399">
                <a:solidFill>
                  <a:srgbClr val="FEFEFE"/>
                </a:solidFill>
                <a:latin typeface="Canva Sans"/>
                <a:ea typeface="Canva Sans"/>
                <a:cs typeface="Canva Sans"/>
                <a:sym typeface="Canva Sans"/>
              </a:rPr>
              <a:t>tudent.uwtsd.ac.uk</a:t>
            </a:r>
          </a:p>
        </p:txBody>
      </p:sp>
    </p:spTree>
  </p:cSld>
  <p:clrMapOvr>
    <a:masterClrMapping/>
  </p:clrMapOvr>
</p:sld>
</file>

<file path=ppt/slides/slide33.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TextBox 2" id="2"/>
          <p:cNvSpPr txBox="true"/>
          <p:nvPr/>
        </p:nvSpPr>
        <p:spPr>
          <a:xfrm rot="0">
            <a:off x="7338000" y="440717"/>
            <a:ext cx="3611999" cy="1811020"/>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References</a:t>
            </a:r>
          </a:p>
          <a:p>
            <a:pPr algn="ctr">
              <a:lnSpc>
                <a:spcPts val="7279"/>
              </a:lnSpc>
            </a:pPr>
          </a:p>
        </p:txBody>
      </p:sp>
      <p:sp>
        <p:nvSpPr>
          <p:cNvPr name="TextBox 3" id="3"/>
          <p:cNvSpPr txBox="true"/>
          <p:nvPr/>
        </p:nvSpPr>
        <p:spPr>
          <a:xfrm rot="0">
            <a:off x="432042" y="2185062"/>
            <a:ext cx="17296027" cy="8381365"/>
          </a:xfrm>
          <a:prstGeom prst="rect">
            <a:avLst/>
          </a:prstGeom>
        </p:spPr>
        <p:txBody>
          <a:bodyPr anchor="t" rtlCol="false" tIns="0" lIns="0" bIns="0" rIns="0">
            <a:spAutoFit/>
          </a:bodyPr>
          <a:lstStyle/>
          <a:p>
            <a:pPr algn="l">
              <a:lnSpc>
                <a:spcPts val="4759"/>
              </a:lnSpc>
            </a:pPr>
            <a:r>
              <a:rPr lang="en-US" sz="3399">
                <a:solidFill>
                  <a:srgbClr val="000000"/>
                </a:solidFill>
                <a:latin typeface="Canva Sans"/>
                <a:ea typeface="Canva Sans"/>
                <a:cs typeface="Canva Sans"/>
                <a:sym typeface="Canva Sans"/>
              </a:rPr>
              <a:t>[1]A. Ender, T. Attin, and A. Mehl, “In vivo precision of conventional and digital methods of obtaining complete-arch dental impressions,” The Journal of Prosthetic Dentistry, vol. 115, no. 3, pp. 313–320, Mar. 2016, doi: </a:t>
            </a:r>
            <a:r>
              <a:rPr lang="en-US" sz="3399" u="sng">
                <a:solidFill>
                  <a:srgbClr val="000000"/>
                </a:solidFill>
                <a:latin typeface="Canva Sans"/>
                <a:ea typeface="Canva Sans"/>
                <a:cs typeface="Canva Sans"/>
                <a:sym typeface="Canva Sans"/>
                <a:hlinkClick r:id="rId2" tooltip="https://doi.org/10.1016/j.prosdent.2015.09.011"/>
              </a:rPr>
              <a:t>Add a little bit of body text</a:t>
            </a:r>
            <a:r>
              <a:rPr lang="en-US" sz="3399">
                <a:solidFill>
                  <a:srgbClr val="000000"/>
                </a:solidFill>
                <a:latin typeface="Canva Sans"/>
                <a:ea typeface="Canva Sans"/>
                <a:cs typeface="Canva Sans"/>
                <a:sym typeface="Canva Sans"/>
              </a:rPr>
              <a:t>.</a:t>
            </a:r>
          </a:p>
          <a:p>
            <a:pPr algn="l">
              <a:lnSpc>
                <a:spcPts val="4759"/>
              </a:lnSpc>
            </a:pPr>
          </a:p>
          <a:p>
            <a:pPr algn="l">
              <a:lnSpc>
                <a:spcPts val="4759"/>
              </a:lnSpc>
            </a:pPr>
            <a:r>
              <a:rPr lang="en-US" sz="3399">
                <a:solidFill>
                  <a:srgbClr val="000000"/>
                </a:solidFill>
                <a:latin typeface="Canva Sans"/>
                <a:ea typeface="Canva Sans"/>
                <a:cs typeface="Canva Sans"/>
                <a:sym typeface="Canva Sans"/>
              </a:rPr>
              <a:t>[2] 5.N. K. Alamgir and N. T. Saleem, “Prevalence and severity of gag reflex in patients presenting at the department of prosthodontics,” The Professional Medical Journal, vol. 31, no. 09, pp. 1301–1306, Sep. 2024, doi: </a:t>
            </a:r>
            <a:r>
              <a:rPr lang="en-US" sz="3399" u="sng">
                <a:solidFill>
                  <a:srgbClr val="000000"/>
                </a:solidFill>
                <a:latin typeface="Canva Sans"/>
                <a:ea typeface="Canva Sans"/>
                <a:cs typeface="Canva Sans"/>
                <a:sym typeface="Canva Sans"/>
                <a:hlinkClick r:id="rId3" tooltip="https://doi.org/10.29309/tpmj/2024.31.09.8087"/>
              </a:rPr>
              <a:t>https://doi.org/10.29309/tpmj/2024.31.09.8087</a:t>
            </a:r>
            <a:r>
              <a:rPr lang="en-US" sz="3399">
                <a:solidFill>
                  <a:srgbClr val="000000"/>
                </a:solidFill>
                <a:latin typeface="Canva Sans"/>
                <a:ea typeface="Canva Sans"/>
                <a:cs typeface="Canva Sans"/>
                <a:sym typeface="Canva Sans"/>
              </a:rPr>
              <a:t>.</a:t>
            </a:r>
          </a:p>
          <a:p>
            <a:pPr algn="l">
              <a:lnSpc>
                <a:spcPts val="4759"/>
              </a:lnSpc>
            </a:pPr>
          </a:p>
          <a:p>
            <a:pPr algn="l">
              <a:lnSpc>
                <a:spcPts val="4759"/>
              </a:lnSpc>
            </a:pPr>
            <a:r>
              <a:rPr lang="en-US" sz="3399">
                <a:solidFill>
                  <a:srgbClr val="000000"/>
                </a:solidFill>
                <a:latin typeface="Canva Sans"/>
                <a:ea typeface="Canva Sans"/>
                <a:cs typeface="Canva Sans"/>
                <a:sym typeface="Canva Sans"/>
              </a:rPr>
              <a:t>[3] A. Horé and D. Ziou, “Image Quality Metrics: PSNR vs. SSIM,” IEEE Xplore, Aug. 01, 2010. https://ieeexplore.ieee.org/document/5596999</a:t>
            </a:r>
          </a:p>
          <a:p>
            <a:pPr algn="l">
              <a:lnSpc>
                <a:spcPts val="4759"/>
              </a:lnSpc>
            </a:pPr>
          </a:p>
          <a:p>
            <a:pPr algn="l">
              <a:lnSpc>
                <a:spcPts val="4759"/>
              </a:lnSpc>
            </a:pPr>
          </a:p>
          <a:p>
            <a:pPr algn="l">
              <a:lnSpc>
                <a:spcPts val="4759"/>
              </a:lnSpc>
            </a:pPr>
          </a:p>
        </p:txBody>
      </p:sp>
    </p:spTree>
  </p:cSld>
  <p:clrMapOvr>
    <a:masterClrMapping/>
  </p:clrMapOvr>
</p:sld>
</file>

<file path=ppt/slides/slide34.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TextBox 2" id="2"/>
          <p:cNvSpPr txBox="true"/>
          <p:nvPr/>
        </p:nvSpPr>
        <p:spPr>
          <a:xfrm rot="0">
            <a:off x="526045" y="231147"/>
            <a:ext cx="17265969" cy="9030454"/>
          </a:xfrm>
          <a:prstGeom prst="rect">
            <a:avLst/>
          </a:prstGeom>
        </p:spPr>
        <p:txBody>
          <a:bodyPr anchor="t" rtlCol="false" tIns="0" lIns="0" bIns="0" rIns="0">
            <a:spAutoFit/>
          </a:bodyPr>
          <a:lstStyle/>
          <a:p>
            <a:pPr algn="l">
              <a:lnSpc>
                <a:spcPts val="3990"/>
              </a:lnSpc>
            </a:pPr>
            <a:r>
              <a:rPr lang="en-US" sz="2850">
                <a:solidFill>
                  <a:srgbClr val="000000"/>
                </a:solidFill>
                <a:latin typeface="Canva Sans"/>
                <a:ea typeface="Canva Sans"/>
                <a:cs typeface="Canva Sans"/>
                <a:sym typeface="Canva Sans"/>
              </a:rPr>
              <a:t>[4] “Dental statistics – England 2023/24 | NHSBSA,” Nhsbsa.nhs.uk, 2023. </a:t>
            </a:r>
            <a:r>
              <a:rPr lang="en-US" sz="2850" u="sng">
                <a:solidFill>
                  <a:srgbClr val="000000"/>
                </a:solidFill>
                <a:latin typeface="Canva Sans"/>
                <a:ea typeface="Canva Sans"/>
                <a:cs typeface="Canva Sans"/>
                <a:sym typeface="Canva Sans"/>
                <a:hlinkClick r:id="rId2" tooltip="https://www.nhsbsa.nhs.uk/statistical-collections/dental-england/dental-statistics-england-202324"/>
              </a:rPr>
              <a:t>h</a:t>
            </a:r>
            <a:r>
              <a:rPr lang="en-US" sz="2850" u="sng">
                <a:solidFill>
                  <a:srgbClr val="000000"/>
                </a:solidFill>
                <a:latin typeface="Canva Sans"/>
                <a:ea typeface="Canva Sans"/>
                <a:cs typeface="Canva Sans"/>
                <a:sym typeface="Canva Sans"/>
                <a:hlinkClick r:id="rId3" tooltip="https://www.nhsbsa.nhs.uk/statistical-collections/dental-england/dental-statistics-england-202324"/>
              </a:rPr>
              <a:t>ttps://www.nhsbsa.nhs.uk/statistical-collections/dental-england/dental-statistics-england-202324</a:t>
            </a:r>
          </a:p>
          <a:p>
            <a:pPr algn="l">
              <a:lnSpc>
                <a:spcPts val="3990"/>
              </a:lnSpc>
            </a:pPr>
          </a:p>
          <a:p>
            <a:pPr algn="l">
              <a:lnSpc>
                <a:spcPts val="3990"/>
              </a:lnSpc>
            </a:pPr>
            <a:r>
              <a:rPr lang="en-US" sz="2850">
                <a:solidFill>
                  <a:srgbClr val="000000"/>
                </a:solidFill>
                <a:latin typeface="Canva Sans"/>
                <a:ea typeface="Canva Sans"/>
                <a:cs typeface="Canva Sans"/>
                <a:sym typeface="Canva Sans"/>
              </a:rPr>
              <a:t>[5]Goujat, A., Abouelleil, H., Colon, P., Jeannin, C., Pradelle, N., Seux, D., &amp; Cuisinier, F. (2017).</a:t>
            </a:r>
          </a:p>
          <a:p>
            <a:pPr algn="l">
              <a:lnSpc>
                <a:spcPts val="3990"/>
              </a:lnSpc>
            </a:pPr>
          </a:p>
          <a:p>
            <a:pPr algn="l">
              <a:lnSpc>
                <a:spcPts val="3990"/>
              </a:lnSpc>
            </a:pPr>
            <a:r>
              <a:rPr lang="en-US" sz="2850">
                <a:solidFill>
                  <a:srgbClr val="000000"/>
                </a:solidFill>
                <a:latin typeface="Canva Sans"/>
                <a:ea typeface="Canva Sans"/>
                <a:cs typeface="Canva Sans"/>
                <a:sym typeface="Canva Sans"/>
              </a:rPr>
              <a:t>[6] S. Logozzo, E. M. Zanetti, G. Franceschini, A. Kilpelä, and A. Mäkynen, "Recent advances in dental optics – Part I: 3D intraoral scanners for restorative dentistry," Opt. Lasers Eng., vol. 54, pp. 203–221, 2014.</a:t>
            </a:r>
          </a:p>
          <a:p>
            <a:pPr algn="l">
              <a:lnSpc>
                <a:spcPts val="3990"/>
              </a:lnSpc>
            </a:pPr>
          </a:p>
          <a:p>
            <a:pPr algn="l">
              <a:lnSpc>
                <a:spcPts val="3990"/>
              </a:lnSpc>
            </a:pPr>
            <a:r>
              <a:rPr lang="en-US" sz="2850">
                <a:solidFill>
                  <a:srgbClr val="000000"/>
                </a:solidFill>
                <a:latin typeface="Canva Sans"/>
                <a:ea typeface="Canva Sans"/>
                <a:cs typeface="Canva Sans"/>
                <a:sym typeface="Canva Sans"/>
              </a:rPr>
              <a:t>[7]R. Siqueira et al., “Intraoral scanning reduces procedure time and improves patient comfort in fixed prosthodontics and implant dentistry: a systematic review,” Clinical Oral Investigations, vol. 25, Sep. 2021, doi: https://doi.org/10.1007/s00784-021-04157-3.</a:t>
            </a:r>
          </a:p>
          <a:p>
            <a:pPr algn="l">
              <a:lnSpc>
                <a:spcPts val="3990"/>
              </a:lnSpc>
            </a:pPr>
          </a:p>
          <a:p>
            <a:pPr algn="l">
              <a:lnSpc>
                <a:spcPts val="3990"/>
              </a:lnSpc>
            </a:pPr>
            <a:r>
              <a:rPr lang="en-US" sz="2850">
                <a:solidFill>
                  <a:srgbClr val="000000"/>
                </a:solidFill>
                <a:latin typeface="Canva Sans"/>
                <a:ea typeface="Canva Sans"/>
                <a:cs typeface="Canva Sans"/>
                <a:sym typeface="Canva Sans"/>
              </a:rPr>
              <a:t>[8] A. Byrne, “What will 2024 bring to dental technology? - Dentistry,” Dentistry.co.uk, Dec. 22, 2023. </a:t>
            </a:r>
            <a:r>
              <a:rPr lang="en-US" sz="2850" u="sng">
                <a:solidFill>
                  <a:srgbClr val="000000"/>
                </a:solidFill>
                <a:latin typeface="Canva Sans"/>
                <a:ea typeface="Canva Sans"/>
                <a:cs typeface="Canva Sans"/>
                <a:sym typeface="Canva Sans"/>
                <a:hlinkClick r:id="rId4" tooltip="https://dentistry.co.uk/2023/12/22/what-will-2024-bring-to-dental-technology/"/>
              </a:rPr>
              <a:t>https://dentistry.co.uk/2023/12/22/what-will-2024-bring-to-dental-technology/</a:t>
            </a:r>
            <a:r>
              <a:rPr lang="en-US" sz="2850">
                <a:solidFill>
                  <a:srgbClr val="000000"/>
                </a:solidFill>
                <a:latin typeface="Canva Sans"/>
                <a:ea typeface="Canva Sans"/>
                <a:cs typeface="Canva Sans"/>
                <a:sym typeface="Canva Sans"/>
              </a:rPr>
              <a:t> (accessed Jul. 08, 2025).</a:t>
            </a:r>
          </a:p>
          <a:p>
            <a:pPr algn="l">
              <a:lnSpc>
                <a:spcPts val="3990"/>
              </a:lnSpc>
            </a:pPr>
          </a:p>
          <a:p>
            <a:pPr algn="l">
              <a:lnSpc>
                <a:spcPts val="3990"/>
              </a:lnSpc>
            </a:pPr>
          </a:p>
        </p:txBody>
      </p:sp>
    </p:spTree>
  </p:cSld>
  <p:clrMapOvr>
    <a:masterClrMapping/>
  </p:clrMapOvr>
</p:sld>
</file>

<file path=ppt/slides/slide35.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5CE1E6">
                <a:alpha val="100000"/>
              </a:srgbClr>
            </a:gs>
          </a:gsLst>
          <a:lin ang="0"/>
        </a:gradFill>
      </p:bgPr>
    </p:bg>
    <p:spTree>
      <p:nvGrpSpPr>
        <p:cNvPr id="1" name=""/>
        <p:cNvGrpSpPr/>
        <p:nvPr/>
      </p:nvGrpSpPr>
      <p:grpSpPr>
        <a:xfrm>
          <a:off x="0" y="0"/>
          <a:ext cx="0" cy="0"/>
          <a:chOff x="0" y="0"/>
          <a:chExt cx="0" cy="0"/>
        </a:xfrm>
      </p:grpSpPr>
      <p:sp>
        <p:nvSpPr>
          <p:cNvPr name="TextBox 2" id="2"/>
          <p:cNvSpPr txBox="true"/>
          <p:nvPr/>
        </p:nvSpPr>
        <p:spPr>
          <a:xfrm rot="0">
            <a:off x="451499" y="122444"/>
            <a:ext cx="17519599" cy="9994487"/>
          </a:xfrm>
          <a:prstGeom prst="rect">
            <a:avLst/>
          </a:prstGeom>
        </p:spPr>
        <p:txBody>
          <a:bodyPr anchor="t" rtlCol="false" tIns="0" lIns="0" bIns="0" rIns="0">
            <a:spAutoFit/>
          </a:bodyPr>
          <a:lstStyle/>
          <a:p>
            <a:pPr algn="l">
              <a:lnSpc>
                <a:spcPts val="2832"/>
              </a:lnSpc>
            </a:pPr>
          </a:p>
          <a:p>
            <a:pPr algn="l">
              <a:lnSpc>
                <a:spcPts val="2832"/>
              </a:lnSpc>
            </a:pPr>
            <a:r>
              <a:rPr lang="en-US" sz="2023">
                <a:solidFill>
                  <a:srgbClr val="000000"/>
                </a:solidFill>
                <a:latin typeface="Canva Sans"/>
                <a:ea typeface="Canva Sans"/>
                <a:cs typeface="Canva Sans"/>
                <a:sym typeface="Canva Sans"/>
              </a:rPr>
              <a:t>[8] S. Shahu Gaikwad and P. Adkar, “A Review Paper on Bootstrap Framework,” 2019. Available: </a:t>
            </a:r>
            <a:r>
              <a:rPr lang="en-US" sz="2023" u="none">
                <a:solidFill>
                  <a:srgbClr val="000000"/>
                </a:solidFill>
                <a:latin typeface="Canva Sans"/>
                <a:ea typeface="Canva Sans"/>
                <a:cs typeface="Canva Sans"/>
                <a:sym typeface="Canva Sans"/>
              </a:rPr>
              <a:t>h</a:t>
            </a:r>
            <a:r>
              <a:rPr lang="en-US" sz="2023" u="none">
                <a:solidFill>
                  <a:srgbClr val="000000"/>
                </a:solidFill>
                <a:latin typeface="Canva Sans"/>
                <a:ea typeface="Canva Sans"/>
                <a:cs typeface="Canva Sans"/>
                <a:sym typeface="Canva Sans"/>
              </a:rPr>
              <a:t>ttps://www.</a:t>
            </a:r>
            <a:r>
              <a:rPr lang="en-US" sz="2023">
                <a:solidFill>
                  <a:srgbClr val="000000"/>
                </a:solidFill>
                <a:latin typeface="Canva Sans"/>
                <a:ea typeface="Canva Sans"/>
                <a:cs typeface="Canva Sans"/>
                <a:sym typeface="Canva Sans"/>
              </a:rPr>
              <a:t>irejour</a:t>
            </a:r>
            <a:r>
              <a:rPr lang="en-US" sz="2023" u="none">
                <a:solidFill>
                  <a:srgbClr val="000000"/>
                </a:solidFill>
                <a:latin typeface="Canva Sans"/>
                <a:ea typeface="Canva Sans"/>
                <a:cs typeface="Canva Sans"/>
                <a:sym typeface="Canva Sans"/>
              </a:rPr>
              <a:t>na</a:t>
            </a:r>
            <a:r>
              <a:rPr lang="en-US" sz="2023">
                <a:solidFill>
                  <a:srgbClr val="000000"/>
                </a:solidFill>
                <a:latin typeface="Canva Sans"/>
                <a:ea typeface="Canva Sans"/>
                <a:cs typeface="Canva Sans"/>
                <a:sym typeface="Canva Sans"/>
              </a:rPr>
              <a:t>l</a:t>
            </a:r>
            <a:r>
              <a:rPr lang="en-US" sz="2023" u="none">
                <a:solidFill>
                  <a:srgbClr val="000000"/>
                </a:solidFill>
                <a:latin typeface="Canva Sans"/>
                <a:ea typeface="Canva Sans"/>
                <a:cs typeface="Canva Sans"/>
                <a:sym typeface="Canva Sans"/>
              </a:rPr>
              <a:t>s.</a:t>
            </a:r>
            <a:r>
              <a:rPr lang="en-US" sz="2023">
                <a:solidFill>
                  <a:srgbClr val="000000"/>
                </a:solidFill>
                <a:latin typeface="Canva Sans"/>
                <a:ea typeface="Canva Sans"/>
                <a:cs typeface="Canva Sans"/>
                <a:sym typeface="Canva Sans"/>
              </a:rPr>
              <a:t>com</a:t>
            </a:r>
            <a:r>
              <a:rPr lang="en-US" sz="2023" u="none">
                <a:solidFill>
                  <a:srgbClr val="000000"/>
                </a:solidFill>
                <a:latin typeface="Canva Sans"/>
                <a:ea typeface="Canva Sans"/>
                <a:cs typeface="Canva Sans"/>
                <a:sym typeface="Canva Sans"/>
              </a:rPr>
              <a:t>/</a:t>
            </a:r>
            <a:r>
              <a:rPr lang="en-US" sz="2023">
                <a:solidFill>
                  <a:srgbClr val="000000"/>
                </a:solidFill>
                <a:latin typeface="Canva Sans"/>
                <a:ea typeface="Canva Sans"/>
                <a:cs typeface="Canva Sans"/>
                <a:sym typeface="Canva Sans"/>
              </a:rPr>
              <a:t>form</a:t>
            </a:r>
            <a:r>
              <a:rPr lang="en-US" sz="2023" u="none">
                <a:solidFill>
                  <a:srgbClr val="000000"/>
                </a:solidFill>
                <a:latin typeface="Canva Sans"/>
                <a:ea typeface="Canva Sans"/>
                <a:cs typeface="Canva Sans"/>
                <a:sym typeface="Canva Sans"/>
              </a:rPr>
              <a:t>at</a:t>
            </a:r>
            <a:r>
              <a:rPr lang="en-US" sz="2023">
                <a:solidFill>
                  <a:srgbClr val="000000"/>
                </a:solidFill>
                <a:latin typeface="Canva Sans"/>
                <a:ea typeface="Canva Sans"/>
                <a:cs typeface="Canva Sans"/>
                <a:sym typeface="Canva Sans"/>
              </a:rPr>
              <a:t>edp</a:t>
            </a:r>
            <a:r>
              <a:rPr lang="en-US" sz="2023" u="none">
                <a:solidFill>
                  <a:srgbClr val="000000"/>
                </a:solidFill>
                <a:latin typeface="Canva Sans"/>
                <a:ea typeface="Canva Sans"/>
                <a:cs typeface="Canva Sans"/>
                <a:sym typeface="Canva Sans"/>
              </a:rPr>
              <a:t>a</a:t>
            </a:r>
            <a:r>
              <a:rPr lang="en-US" sz="2023">
                <a:solidFill>
                  <a:srgbClr val="000000"/>
                </a:solidFill>
                <a:latin typeface="Canva Sans"/>
                <a:ea typeface="Canva Sans"/>
                <a:cs typeface="Canva Sans"/>
                <a:sym typeface="Canva Sans"/>
              </a:rPr>
              <a:t>p</a:t>
            </a:r>
            <a:r>
              <a:rPr lang="en-US" sz="2023" u="none">
                <a:solidFill>
                  <a:srgbClr val="000000"/>
                </a:solidFill>
                <a:latin typeface="Canva Sans"/>
                <a:ea typeface="Canva Sans"/>
                <a:cs typeface="Canva Sans"/>
                <a:sym typeface="Canva Sans"/>
              </a:rPr>
              <a:t>e</a:t>
            </a:r>
            <a:r>
              <a:rPr lang="en-US" sz="2023">
                <a:solidFill>
                  <a:srgbClr val="000000"/>
                </a:solidFill>
                <a:latin typeface="Canva Sans"/>
                <a:ea typeface="Canva Sans"/>
                <a:cs typeface="Canva Sans"/>
                <a:sym typeface="Canva Sans"/>
              </a:rPr>
              <a:t>r</a:t>
            </a:r>
            <a:r>
              <a:rPr lang="en-US" sz="2023" u="none">
                <a:solidFill>
                  <a:srgbClr val="000000"/>
                </a:solidFill>
                <a:latin typeface="Canva Sans"/>
                <a:ea typeface="Canva Sans"/>
                <a:cs typeface="Canva Sans"/>
                <a:sym typeface="Canva Sans"/>
              </a:rPr>
              <a:t>/</a:t>
            </a:r>
            <a:r>
              <a:rPr lang="en-US" sz="2023">
                <a:solidFill>
                  <a:srgbClr val="000000"/>
                </a:solidFill>
                <a:latin typeface="Canva Sans"/>
                <a:ea typeface="Canva Sans"/>
                <a:cs typeface="Canva Sans"/>
                <a:sym typeface="Canva Sans"/>
              </a:rPr>
              <a:t>1701173.p</a:t>
            </a:r>
            <a:r>
              <a:rPr lang="en-US" sz="2023" u="none">
                <a:solidFill>
                  <a:srgbClr val="000000"/>
                </a:solidFill>
                <a:latin typeface="Canva Sans"/>
                <a:ea typeface="Canva Sans"/>
                <a:cs typeface="Canva Sans"/>
                <a:sym typeface="Canva Sans"/>
              </a:rPr>
              <a:t>d</a:t>
            </a:r>
            <a:r>
              <a:rPr lang="en-US" sz="2023">
                <a:solidFill>
                  <a:srgbClr val="000000"/>
                </a:solidFill>
                <a:latin typeface="Canva Sans"/>
                <a:ea typeface="Canva Sans"/>
                <a:cs typeface="Canva Sans"/>
                <a:sym typeface="Canva Sans"/>
              </a:rPr>
              <a:t>f</a:t>
            </a:r>
          </a:p>
          <a:p>
            <a:pPr algn="l">
              <a:lnSpc>
                <a:spcPts val="2832"/>
              </a:lnSpc>
            </a:pPr>
          </a:p>
          <a:p>
            <a:pPr algn="l">
              <a:lnSpc>
                <a:spcPts val="2832"/>
              </a:lnSpc>
            </a:pPr>
            <a:r>
              <a:rPr lang="en-US" sz="2023" u="sng">
                <a:solidFill>
                  <a:srgbClr val="000000"/>
                </a:solidFill>
                <a:latin typeface="Canva Sans"/>
                <a:ea typeface="Canva Sans"/>
                <a:cs typeface="Canva Sans"/>
                <a:sym typeface="Canva Sans"/>
              </a:rPr>
              <a:t>[9]</a:t>
            </a:r>
            <a:r>
              <a:rPr lang="en-US" sz="2023">
                <a:solidFill>
                  <a:srgbClr val="000000"/>
                </a:solidFill>
                <a:latin typeface="Canva Sans"/>
                <a:ea typeface="Canva Sans"/>
                <a:cs typeface="Canva Sans"/>
                <a:sym typeface="Canva Sans"/>
              </a:rPr>
              <a:t> A. P. Orom</a:t>
            </a:r>
            <a:r>
              <a:rPr lang="en-US" sz="2023" u="none">
                <a:solidFill>
                  <a:srgbClr val="000000"/>
                </a:solidFill>
                <a:latin typeface="Canva Sans"/>
                <a:ea typeface="Canva Sans"/>
                <a:cs typeface="Canva Sans"/>
                <a:sym typeface="Canva Sans"/>
              </a:rPr>
              <a:t>a</a:t>
            </a:r>
            <a:r>
              <a:rPr lang="en-US" sz="2023">
                <a:solidFill>
                  <a:srgbClr val="000000"/>
                </a:solidFill>
                <a:latin typeface="Canva Sans"/>
                <a:ea typeface="Canva Sans"/>
                <a:cs typeface="Canva Sans"/>
                <a:sym typeface="Canva Sans"/>
              </a:rPr>
              <a:t> </a:t>
            </a:r>
            <a:r>
              <a:rPr lang="en-US" sz="2023" u="none">
                <a:solidFill>
                  <a:srgbClr val="000000"/>
                </a:solidFill>
                <a:latin typeface="Canva Sans"/>
                <a:ea typeface="Canva Sans"/>
                <a:cs typeface="Canva Sans"/>
                <a:sym typeface="Canva Sans"/>
              </a:rPr>
              <a:t>and</a:t>
            </a:r>
            <a:r>
              <a:rPr lang="en-US" sz="2023">
                <a:solidFill>
                  <a:srgbClr val="000000"/>
                </a:solidFill>
                <a:latin typeface="Canva Sans"/>
                <a:ea typeface="Canva Sans"/>
                <a:cs typeface="Canva Sans"/>
                <a:sym typeface="Canva Sans"/>
              </a:rPr>
              <a:t> N. Ojeku</a:t>
            </a:r>
            <a:r>
              <a:rPr lang="en-US" sz="2023" u="none">
                <a:solidFill>
                  <a:srgbClr val="000000"/>
                </a:solidFill>
                <a:latin typeface="Canva Sans"/>
                <a:ea typeface="Canva Sans"/>
                <a:cs typeface="Canva Sans"/>
                <a:sym typeface="Canva Sans"/>
              </a:rPr>
              <a:t>d</a:t>
            </a:r>
            <a:r>
              <a:rPr lang="en-US" sz="2023">
                <a:solidFill>
                  <a:srgbClr val="000000"/>
                </a:solidFill>
                <a:latin typeface="Canva Sans"/>
                <a:ea typeface="Canva Sans"/>
                <a:cs typeface="Canva Sans"/>
                <a:sym typeface="Canva Sans"/>
              </a:rPr>
              <a:t>o, “A Comparativ</a:t>
            </a:r>
            <a:r>
              <a:rPr lang="en-US" sz="2023" u="none">
                <a:solidFill>
                  <a:srgbClr val="000000"/>
                </a:solidFill>
                <a:latin typeface="Canva Sans"/>
                <a:ea typeface="Canva Sans"/>
                <a:cs typeface="Canva Sans"/>
                <a:sym typeface="Canva Sans"/>
              </a:rPr>
              <a:t>e</a:t>
            </a:r>
            <a:r>
              <a:rPr lang="en-US" sz="2023">
                <a:solidFill>
                  <a:srgbClr val="000000"/>
                </a:solidFill>
                <a:latin typeface="Canva Sans"/>
                <a:ea typeface="Canva Sans"/>
                <a:cs typeface="Canva Sans"/>
                <a:sym typeface="Canva Sans"/>
              </a:rPr>
              <a:t> A</a:t>
            </a:r>
            <a:r>
              <a:rPr lang="en-US" sz="2023" u="none">
                <a:solidFill>
                  <a:srgbClr val="000000"/>
                </a:solidFill>
                <a:latin typeface="Canva Sans"/>
                <a:ea typeface="Canva Sans"/>
                <a:cs typeface="Canva Sans"/>
                <a:sym typeface="Canva Sans"/>
              </a:rPr>
              <a:t>nal</a:t>
            </a:r>
            <a:r>
              <a:rPr lang="en-US" sz="2023">
                <a:solidFill>
                  <a:srgbClr val="000000"/>
                </a:solidFill>
                <a:latin typeface="Canva Sans"/>
                <a:ea typeface="Canva Sans"/>
                <a:cs typeface="Canva Sans"/>
                <a:sym typeface="Canva Sans"/>
              </a:rPr>
              <a:t>y</a:t>
            </a:r>
            <a:r>
              <a:rPr lang="en-US" sz="2023" u="none">
                <a:solidFill>
                  <a:srgbClr val="000000"/>
                </a:solidFill>
                <a:latin typeface="Canva Sans"/>
                <a:ea typeface="Canva Sans"/>
                <a:cs typeface="Canva Sans"/>
                <a:sym typeface="Canva Sans"/>
              </a:rPr>
              <a:t>sis</a:t>
            </a:r>
            <a:r>
              <a:rPr lang="en-US" sz="2023">
                <a:solidFill>
                  <a:srgbClr val="000000"/>
                </a:solidFill>
                <a:latin typeface="Canva Sans"/>
                <a:ea typeface="Canva Sans"/>
                <a:cs typeface="Canva Sans"/>
                <a:sym typeface="Canva Sans"/>
              </a:rPr>
              <a:t> of Form</a:t>
            </a:r>
            <a:r>
              <a:rPr lang="en-US" sz="2023" u="none">
                <a:solidFill>
                  <a:srgbClr val="000000"/>
                </a:solidFill>
                <a:latin typeface="Canva Sans"/>
                <a:ea typeface="Canva Sans"/>
                <a:cs typeface="Canva Sans"/>
                <a:sym typeface="Canva Sans"/>
              </a:rPr>
              <a:t>-</a:t>
            </a:r>
            <a:r>
              <a:rPr lang="en-US" sz="2023">
                <a:solidFill>
                  <a:srgbClr val="000000"/>
                </a:solidFill>
                <a:latin typeface="Canva Sans"/>
                <a:ea typeface="Canva Sans"/>
                <a:cs typeface="Canva Sans"/>
                <a:sym typeface="Canva Sans"/>
              </a:rPr>
              <a:t>Co</a:t>
            </a:r>
            <a:r>
              <a:rPr lang="en-US" sz="2023" u="none">
                <a:solidFill>
                  <a:srgbClr val="000000"/>
                </a:solidFill>
                <a:latin typeface="Canva Sans"/>
                <a:ea typeface="Canva Sans"/>
                <a:cs typeface="Canva Sans"/>
                <a:sym typeface="Canva Sans"/>
              </a:rPr>
              <a:t>n</a:t>
            </a:r>
            <a:r>
              <a:rPr lang="en-US" sz="2023">
                <a:solidFill>
                  <a:srgbClr val="000000"/>
                </a:solidFill>
                <a:latin typeface="Canva Sans"/>
                <a:ea typeface="Canva Sans"/>
                <a:cs typeface="Canva Sans"/>
                <a:sym typeface="Canva Sans"/>
              </a:rPr>
              <a:t>tro</a:t>
            </a:r>
            <a:r>
              <a:rPr lang="en-US" sz="2023" u="none">
                <a:solidFill>
                  <a:srgbClr val="000000"/>
                </a:solidFill>
                <a:latin typeface="Canva Sans"/>
                <a:ea typeface="Canva Sans"/>
                <a:cs typeface="Canva Sans"/>
                <a:sym typeface="Canva Sans"/>
              </a:rPr>
              <a:t>l</a:t>
            </a:r>
            <a:r>
              <a:rPr lang="en-US" sz="2023">
                <a:solidFill>
                  <a:srgbClr val="000000"/>
                </a:solidFill>
                <a:latin typeface="Canva Sans"/>
                <a:ea typeface="Canva Sans"/>
                <a:cs typeface="Canva Sans"/>
                <a:sym typeface="Canva Sans"/>
              </a:rPr>
              <a:t>s, Layouts </a:t>
            </a:r>
            <a:r>
              <a:rPr lang="en-US" sz="2023" u="none">
                <a:solidFill>
                  <a:srgbClr val="000000"/>
                </a:solidFill>
                <a:latin typeface="Canva Sans"/>
                <a:ea typeface="Canva Sans"/>
                <a:cs typeface="Canva Sans"/>
                <a:sym typeface="Canva Sans"/>
              </a:rPr>
              <a:t>and</a:t>
            </a:r>
            <a:r>
              <a:rPr lang="en-US" sz="2023">
                <a:solidFill>
                  <a:srgbClr val="000000"/>
                </a:solidFill>
                <a:latin typeface="Canva Sans"/>
                <a:ea typeface="Canva Sans"/>
                <a:cs typeface="Canva Sans"/>
                <a:sym typeface="Canva Sans"/>
              </a:rPr>
              <a:t> Drop down Using HTML 5 and Bootstrap 4,” *Int. J. Chem. Chem. Process.*, vol. 5, no. 1, pp. 42–48, 2019. [Online]. Available: http://www.iiardpub.org</a:t>
            </a:r>
          </a:p>
          <a:p>
            <a:pPr algn="l">
              <a:lnSpc>
                <a:spcPts val="2832"/>
              </a:lnSpc>
            </a:pPr>
          </a:p>
          <a:p>
            <a:pPr algn="l">
              <a:lnSpc>
                <a:spcPts val="2832"/>
              </a:lnSpc>
            </a:pPr>
          </a:p>
          <a:p>
            <a:pPr algn="l">
              <a:lnSpc>
                <a:spcPts val="2832"/>
              </a:lnSpc>
            </a:pPr>
            <a:r>
              <a:rPr lang="en-US" sz="2023">
                <a:solidFill>
                  <a:srgbClr val="000000"/>
                </a:solidFill>
                <a:latin typeface="Canva Sans"/>
                <a:ea typeface="Canva Sans"/>
                <a:cs typeface="Canva Sans"/>
                <a:sym typeface="Canva Sans"/>
              </a:rPr>
              <a:t>[10]J. Hunt, “Flask Web Services,” Undergraduate topics in computer science, pp. 575–581, Jan. 2023, doi: https://doi.org/10.1007/978-3-031-40336-1_51.</a:t>
            </a:r>
          </a:p>
          <a:p>
            <a:pPr algn="l">
              <a:lnSpc>
                <a:spcPts val="2832"/>
              </a:lnSpc>
            </a:pPr>
          </a:p>
          <a:p>
            <a:pPr algn="l">
              <a:lnSpc>
                <a:spcPts val="2832"/>
              </a:lnSpc>
            </a:pPr>
            <a:r>
              <a:rPr lang="en-US" sz="2023">
                <a:solidFill>
                  <a:srgbClr val="000000"/>
                </a:solidFill>
                <a:latin typeface="Canva Sans"/>
                <a:ea typeface="Canva Sans"/>
                <a:cs typeface="Canva Sans"/>
                <a:sym typeface="Canva Sans"/>
              </a:rPr>
              <a:t>[11] Q.-Y. Zhou, J. Park, and V. Koltun, “Open3D: A Modern Library for 3D Data Processing,” arXiv.org, Jan. 29, 2018. https://arxiv.org/abs/1801.09847</a:t>
            </a:r>
          </a:p>
          <a:p>
            <a:pPr algn="l">
              <a:lnSpc>
                <a:spcPts val="2832"/>
              </a:lnSpc>
            </a:pPr>
          </a:p>
          <a:p>
            <a:pPr algn="l">
              <a:lnSpc>
                <a:spcPts val="2832"/>
              </a:lnSpc>
            </a:pPr>
            <a:r>
              <a:rPr lang="en-US" sz="2023">
                <a:solidFill>
                  <a:srgbClr val="000000"/>
                </a:solidFill>
                <a:latin typeface="Canva Sans"/>
                <a:ea typeface="Canva Sans"/>
                <a:cs typeface="Canva Sans"/>
                <a:sym typeface="Canva Sans"/>
              </a:rPr>
              <a:t>[12]G. Koçmarlı and G. B. Esmer, “Performance comparison index for image super-resolution models,” Signal, Image and Video Processing, vol. 18, no. 11, pp. 7811–7819, Aug. 2024, doi: https://doi.org/10.1007/s11760-024-03430-8.</a:t>
            </a:r>
          </a:p>
          <a:p>
            <a:pPr algn="l">
              <a:lnSpc>
                <a:spcPts val="2832"/>
              </a:lnSpc>
            </a:pPr>
          </a:p>
          <a:p>
            <a:pPr algn="l">
              <a:lnSpc>
                <a:spcPts val="2832"/>
              </a:lnSpc>
            </a:pPr>
            <a:r>
              <a:rPr lang="en-US" sz="2023">
                <a:solidFill>
                  <a:srgbClr val="000000"/>
                </a:solidFill>
                <a:latin typeface="Canva Sans"/>
                <a:ea typeface="Canva Sans"/>
                <a:cs typeface="Canva Sans"/>
                <a:sym typeface="Canva Sans"/>
              </a:rPr>
              <a:t>[13] D. R. I. M. Setiadi, “PSNR vs SSIM: imperceptibility quality assessment for image steganography,” Multimedia Tools and Applications, Nov. 2020, doi: https://doi.org/10.1007/s11042-020-10035-z.</a:t>
            </a:r>
          </a:p>
          <a:p>
            <a:pPr algn="l">
              <a:lnSpc>
                <a:spcPts val="2832"/>
              </a:lnSpc>
            </a:pPr>
          </a:p>
          <a:p>
            <a:pPr algn="l">
              <a:lnSpc>
                <a:spcPts val="2832"/>
              </a:lnSpc>
            </a:pPr>
            <a:r>
              <a:rPr lang="en-US" sz="2023">
                <a:solidFill>
                  <a:srgbClr val="000000"/>
                </a:solidFill>
                <a:latin typeface="Canva Sans"/>
                <a:ea typeface="Canva Sans"/>
                <a:cs typeface="Canva Sans"/>
                <a:sym typeface="Canva Sans"/>
              </a:rPr>
              <a:t>[14] E. Nwachukwu, “SQLite Database Architecture and Its Application in Web Environments,” Desklib, 2012. [Online]. Available: https://desklib.com/study-documents/web-database-sqlite/</a:t>
            </a:r>
          </a:p>
          <a:p>
            <a:pPr algn="l">
              <a:lnSpc>
                <a:spcPts val="2832"/>
              </a:lnSpc>
            </a:pPr>
          </a:p>
          <a:p>
            <a:pPr algn="l">
              <a:lnSpc>
                <a:spcPts val="2832"/>
              </a:lnSpc>
            </a:pPr>
          </a:p>
          <a:p>
            <a:pPr algn="l">
              <a:lnSpc>
                <a:spcPts val="2832"/>
              </a:lnSpc>
            </a:pPr>
            <a:r>
              <a:rPr lang="en-US" sz="2023">
                <a:solidFill>
                  <a:srgbClr val="000000"/>
                </a:solidFill>
                <a:latin typeface="Canva Sans"/>
                <a:ea typeface="Canva Sans"/>
                <a:cs typeface="Canva Sans"/>
                <a:sym typeface="Canva Sans"/>
              </a:rPr>
              <a:t>[15]Yurii Parfonov and Oleksandr Kolgatin, “Choosing a web hosting service for applications based on Django framework,” Bulletin of Kharkov National Automobile and Highway University, no. 96, pp. 66–66, May 2022, doi: </a:t>
            </a:r>
            <a:r>
              <a:rPr lang="en-US" sz="2023" u="sng">
                <a:solidFill>
                  <a:srgbClr val="000000"/>
                </a:solidFill>
                <a:latin typeface="Canva Sans"/>
                <a:ea typeface="Canva Sans"/>
                <a:cs typeface="Canva Sans"/>
                <a:sym typeface="Canva Sans"/>
                <a:hlinkClick r:id="rId2" tooltip="https://doi.org/10.30977/bul.2219-5548.2022.96.0.66"/>
              </a:rPr>
              <a:t>.https://scispace.com/papers/choosing-a-web-hosting-service-for-applications-based-on-2anfyuc8</a:t>
            </a:r>
            <a:r>
              <a:rPr lang="en-US" sz="2023">
                <a:solidFill>
                  <a:srgbClr val="000000"/>
                </a:solidFill>
                <a:latin typeface="Canva Sans"/>
                <a:ea typeface="Canva Sans"/>
                <a:cs typeface="Canva Sans"/>
                <a:sym typeface="Canva Sans"/>
              </a:rPr>
              <a:t>. ‌</a:t>
            </a:r>
            <a:r>
              <a:rPr lang="en-US" sz="2023" u="sng">
                <a:solidFill>
                  <a:srgbClr val="000000"/>
                </a:solidFill>
                <a:latin typeface="Canva Sans"/>
                <a:ea typeface="Canva Sans"/>
                <a:cs typeface="Canva Sans"/>
                <a:sym typeface="Canva Sans"/>
                <a:hlinkClick r:id="rId3" tooltip="https://doi.org/10.30977/bul.2219-5548.2022.96.0.66"/>
              </a:rPr>
              <a:t>doi.org</a:t>
            </a:r>
          </a:p>
          <a:p>
            <a:pPr algn="l">
              <a:lnSpc>
                <a:spcPts val="2832"/>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DAGzm7wm3iI</dc:identifier>
  <dcterms:modified xsi:type="dcterms:W3CDTF">2011-08-01T06:04:30Z</dcterms:modified>
  <cp:revision>1</cp:revision>
  <dc:title>Green and Yellow Modern Startup Pitch Deck Presentation</dc:title>
</cp:coreProperties>
</file>