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4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5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5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5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5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9"/>
  </p:notesMasterIdLst>
  <p:sldIdLst>
    <p:sldId id="256" r:id="rId2"/>
    <p:sldId id="588" r:id="rId3"/>
    <p:sldId id="415" r:id="rId4"/>
    <p:sldId id="304" r:id="rId5"/>
    <p:sldId id="306" r:id="rId6"/>
    <p:sldId id="264" r:id="rId7"/>
    <p:sldId id="413" r:id="rId8"/>
    <p:sldId id="334" r:id="rId9"/>
    <p:sldId id="335" r:id="rId10"/>
    <p:sldId id="337" r:id="rId11"/>
    <p:sldId id="414" r:id="rId12"/>
    <p:sldId id="589" r:id="rId13"/>
    <p:sldId id="365" r:id="rId14"/>
    <p:sldId id="368" r:id="rId15"/>
    <p:sldId id="367" r:id="rId16"/>
    <p:sldId id="370" r:id="rId17"/>
    <p:sldId id="371" r:id="rId18"/>
    <p:sldId id="372" r:id="rId19"/>
    <p:sldId id="373" r:id="rId20"/>
    <p:sldId id="382" r:id="rId21"/>
    <p:sldId id="374" r:id="rId22"/>
    <p:sldId id="375" r:id="rId23"/>
    <p:sldId id="376" r:id="rId24"/>
    <p:sldId id="377" r:id="rId25"/>
    <p:sldId id="378" r:id="rId26"/>
    <p:sldId id="379" r:id="rId27"/>
    <p:sldId id="380" r:id="rId28"/>
    <p:sldId id="383" r:id="rId29"/>
    <p:sldId id="384" r:id="rId30"/>
    <p:sldId id="590" r:id="rId31"/>
    <p:sldId id="591" r:id="rId32"/>
    <p:sldId id="385" r:id="rId33"/>
    <p:sldId id="386" r:id="rId34"/>
    <p:sldId id="387" r:id="rId35"/>
    <p:sldId id="388" r:id="rId36"/>
    <p:sldId id="389" r:id="rId37"/>
    <p:sldId id="390" r:id="rId38"/>
    <p:sldId id="394" r:id="rId39"/>
    <p:sldId id="392" r:id="rId40"/>
    <p:sldId id="393" r:id="rId41"/>
    <p:sldId id="592" r:id="rId42"/>
    <p:sldId id="593" r:id="rId43"/>
    <p:sldId id="594" r:id="rId44"/>
    <p:sldId id="258" r:id="rId45"/>
    <p:sldId id="522" r:id="rId46"/>
    <p:sldId id="523" r:id="rId47"/>
    <p:sldId id="586" r:id="rId48"/>
    <p:sldId id="527" r:id="rId49"/>
    <p:sldId id="528" r:id="rId50"/>
    <p:sldId id="529" r:id="rId51"/>
    <p:sldId id="530" r:id="rId52"/>
    <p:sldId id="531" r:id="rId53"/>
    <p:sldId id="532" r:id="rId54"/>
    <p:sldId id="587" r:id="rId55"/>
    <p:sldId id="533" r:id="rId56"/>
    <p:sldId id="534" r:id="rId57"/>
    <p:sldId id="536" r:id="rId58"/>
    <p:sldId id="535" r:id="rId59"/>
    <p:sldId id="538" r:id="rId60"/>
    <p:sldId id="539" r:id="rId61"/>
    <p:sldId id="540" r:id="rId62"/>
    <p:sldId id="541" r:id="rId63"/>
    <p:sldId id="542" r:id="rId64"/>
    <p:sldId id="544" r:id="rId65"/>
    <p:sldId id="547" r:id="rId66"/>
    <p:sldId id="551" r:id="rId67"/>
    <p:sldId id="552" r:id="rId68"/>
    <p:sldId id="553" r:id="rId69"/>
    <p:sldId id="554" r:id="rId70"/>
    <p:sldId id="555" r:id="rId71"/>
    <p:sldId id="260" r:id="rId72"/>
    <p:sldId id="568" r:id="rId73"/>
    <p:sldId id="569" r:id="rId74"/>
    <p:sldId id="572" r:id="rId75"/>
    <p:sldId id="573" r:id="rId76"/>
    <p:sldId id="575" r:id="rId77"/>
    <p:sldId id="416"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755"/>
    <p:restoredTop sz="73792"/>
  </p:normalViewPr>
  <p:slideViewPr>
    <p:cSldViewPr snapToGrid="0" snapToObjects="1">
      <p:cViewPr varScale="1">
        <p:scale>
          <a:sx n="49" d="100"/>
          <a:sy n="49" d="100"/>
        </p:scale>
        <p:origin x="200" y="1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05E6CB-561D-47DD-A00F-226655FD60F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518E5ED-5D9E-4FFE-9A9E-A881E58E6168}">
      <dgm:prSet/>
      <dgm:spPr/>
      <dgm:t>
        <a:bodyPr/>
        <a:lstStyle/>
        <a:p>
          <a:r>
            <a:rPr lang="en-US"/>
            <a:t>To understand the key elements of Sec 1 PACE 1984</a:t>
          </a:r>
        </a:p>
      </dgm:t>
    </dgm:pt>
    <dgm:pt modelId="{1E300102-373B-494A-8F2B-8BAD7AD32AC4}" type="parTrans" cxnId="{722D861E-4AEC-4F38-A13C-128D9BE53AC3}">
      <dgm:prSet/>
      <dgm:spPr/>
      <dgm:t>
        <a:bodyPr/>
        <a:lstStyle/>
        <a:p>
          <a:endParaRPr lang="en-US"/>
        </a:p>
      </dgm:t>
    </dgm:pt>
    <dgm:pt modelId="{F736EDF7-D3CE-4249-A393-DA411CC721D5}" type="sibTrans" cxnId="{722D861E-4AEC-4F38-A13C-128D9BE53AC3}">
      <dgm:prSet/>
      <dgm:spPr/>
      <dgm:t>
        <a:bodyPr/>
        <a:lstStyle/>
        <a:p>
          <a:endParaRPr lang="en-US"/>
        </a:p>
      </dgm:t>
    </dgm:pt>
    <dgm:pt modelId="{7FBF0201-8AFD-46D6-8C40-D5DFEBA68B0E}">
      <dgm:prSet/>
      <dgm:spPr/>
      <dgm:t>
        <a:bodyPr/>
        <a:lstStyle/>
        <a:p>
          <a:r>
            <a:rPr lang="en-US" dirty="0"/>
            <a:t>To be able to recite GOWISLEY effectively </a:t>
          </a:r>
        </a:p>
      </dgm:t>
    </dgm:pt>
    <dgm:pt modelId="{F01C1486-346C-4FEB-AF91-F31BB7305441}" type="parTrans" cxnId="{C463C3AD-85E0-46D5-B7D4-6F2687D26C6B}">
      <dgm:prSet/>
      <dgm:spPr/>
      <dgm:t>
        <a:bodyPr/>
        <a:lstStyle/>
        <a:p>
          <a:endParaRPr lang="en-US"/>
        </a:p>
      </dgm:t>
    </dgm:pt>
    <dgm:pt modelId="{9621332A-E5C5-4CC8-9E79-58462544EECB}" type="sibTrans" cxnId="{C463C3AD-85E0-46D5-B7D4-6F2687D26C6B}">
      <dgm:prSet/>
      <dgm:spPr/>
      <dgm:t>
        <a:bodyPr/>
        <a:lstStyle/>
        <a:p>
          <a:endParaRPr lang="en-US"/>
        </a:p>
      </dgm:t>
    </dgm:pt>
    <dgm:pt modelId="{BC6D1E59-9D0A-4EED-AC40-0D7B1E58FFA8}">
      <dgm:prSet/>
      <dgm:spPr/>
      <dgm:t>
        <a:bodyPr/>
        <a:lstStyle/>
        <a:p>
          <a:r>
            <a:rPr lang="en-US"/>
            <a:t>To understand how to deal with key pieces of drug legislation </a:t>
          </a:r>
        </a:p>
      </dgm:t>
    </dgm:pt>
    <dgm:pt modelId="{F25996B6-BFEC-4FDF-906A-346F5693A224}" type="parTrans" cxnId="{DFFC55F2-3231-42C7-9CA6-E7DEB00003E7}">
      <dgm:prSet/>
      <dgm:spPr/>
      <dgm:t>
        <a:bodyPr/>
        <a:lstStyle/>
        <a:p>
          <a:endParaRPr lang="en-US"/>
        </a:p>
      </dgm:t>
    </dgm:pt>
    <dgm:pt modelId="{A34973CE-10FB-4ECC-8A40-DAEED61102AC}" type="sibTrans" cxnId="{DFFC55F2-3231-42C7-9CA6-E7DEB00003E7}">
      <dgm:prSet/>
      <dgm:spPr/>
      <dgm:t>
        <a:bodyPr/>
        <a:lstStyle/>
        <a:p>
          <a:endParaRPr lang="en-US"/>
        </a:p>
      </dgm:t>
    </dgm:pt>
    <dgm:pt modelId="{AD057525-8D02-4A40-8324-4D8A3FCC8F9A}">
      <dgm:prSet/>
      <dgm:spPr/>
      <dgm:t>
        <a:bodyPr/>
        <a:lstStyle/>
        <a:p>
          <a:r>
            <a:rPr lang="en-US"/>
            <a:t>To understand different search, entry, and seizure powers</a:t>
          </a:r>
        </a:p>
      </dgm:t>
    </dgm:pt>
    <dgm:pt modelId="{CDE554C5-0B38-4624-A93A-D80708694917}" type="parTrans" cxnId="{A1E24EAC-8B7B-4315-9A4F-52B516A6AD7A}">
      <dgm:prSet/>
      <dgm:spPr/>
      <dgm:t>
        <a:bodyPr/>
        <a:lstStyle/>
        <a:p>
          <a:endParaRPr lang="en-US"/>
        </a:p>
      </dgm:t>
    </dgm:pt>
    <dgm:pt modelId="{78B74E30-CE78-4CA4-8810-27D427133613}" type="sibTrans" cxnId="{A1E24EAC-8B7B-4315-9A4F-52B516A6AD7A}">
      <dgm:prSet/>
      <dgm:spPr/>
      <dgm:t>
        <a:bodyPr/>
        <a:lstStyle/>
        <a:p>
          <a:endParaRPr lang="en-US"/>
        </a:p>
      </dgm:t>
    </dgm:pt>
    <dgm:pt modelId="{3BECABC3-9152-ED40-ACAF-6BB6016BD93D}" type="pres">
      <dgm:prSet presAssocID="{2B05E6CB-561D-47DD-A00F-226655FD60F4}" presName="linear" presStyleCnt="0">
        <dgm:presLayoutVars>
          <dgm:animLvl val="lvl"/>
          <dgm:resizeHandles val="exact"/>
        </dgm:presLayoutVars>
      </dgm:prSet>
      <dgm:spPr/>
    </dgm:pt>
    <dgm:pt modelId="{797E0FED-9515-0C48-AEFC-D750E02A0A75}" type="pres">
      <dgm:prSet presAssocID="{1518E5ED-5D9E-4FFE-9A9E-A881E58E6168}" presName="parentText" presStyleLbl="node1" presStyleIdx="0" presStyleCnt="4">
        <dgm:presLayoutVars>
          <dgm:chMax val="0"/>
          <dgm:bulletEnabled val="1"/>
        </dgm:presLayoutVars>
      </dgm:prSet>
      <dgm:spPr/>
    </dgm:pt>
    <dgm:pt modelId="{D1940558-F0FD-AE44-AD81-C32EC2858D4D}" type="pres">
      <dgm:prSet presAssocID="{F736EDF7-D3CE-4249-A393-DA411CC721D5}" presName="spacer" presStyleCnt="0"/>
      <dgm:spPr/>
    </dgm:pt>
    <dgm:pt modelId="{B9FAB907-ED77-4B43-8135-63F193A2CA90}" type="pres">
      <dgm:prSet presAssocID="{7FBF0201-8AFD-46D6-8C40-D5DFEBA68B0E}" presName="parentText" presStyleLbl="node1" presStyleIdx="1" presStyleCnt="4">
        <dgm:presLayoutVars>
          <dgm:chMax val="0"/>
          <dgm:bulletEnabled val="1"/>
        </dgm:presLayoutVars>
      </dgm:prSet>
      <dgm:spPr/>
    </dgm:pt>
    <dgm:pt modelId="{13C2EAB3-D8B3-9943-A4AB-A8B67B5E4497}" type="pres">
      <dgm:prSet presAssocID="{9621332A-E5C5-4CC8-9E79-58462544EECB}" presName="spacer" presStyleCnt="0"/>
      <dgm:spPr/>
    </dgm:pt>
    <dgm:pt modelId="{C76FCCFA-8968-394B-9439-F8732A6D3AAC}" type="pres">
      <dgm:prSet presAssocID="{BC6D1E59-9D0A-4EED-AC40-0D7B1E58FFA8}" presName="parentText" presStyleLbl="node1" presStyleIdx="2" presStyleCnt="4">
        <dgm:presLayoutVars>
          <dgm:chMax val="0"/>
          <dgm:bulletEnabled val="1"/>
        </dgm:presLayoutVars>
      </dgm:prSet>
      <dgm:spPr/>
    </dgm:pt>
    <dgm:pt modelId="{F59F4FB2-84B5-AC45-9723-2EE7808B7020}" type="pres">
      <dgm:prSet presAssocID="{A34973CE-10FB-4ECC-8A40-DAEED61102AC}" presName="spacer" presStyleCnt="0"/>
      <dgm:spPr/>
    </dgm:pt>
    <dgm:pt modelId="{07CA7E8B-A933-E345-BCAC-C84059C1C957}" type="pres">
      <dgm:prSet presAssocID="{AD057525-8D02-4A40-8324-4D8A3FCC8F9A}" presName="parentText" presStyleLbl="node1" presStyleIdx="3" presStyleCnt="4">
        <dgm:presLayoutVars>
          <dgm:chMax val="0"/>
          <dgm:bulletEnabled val="1"/>
        </dgm:presLayoutVars>
      </dgm:prSet>
      <dgm:spPr/>
    </dgm:pt>
  </dgm:ptLst>
  <dgm:cxnLst>
    <dgm:cxn modelId="{722D861E-4AEC-4F38-A13C-128D9BE53AC3}" srcId="{2B05E6CB-561D-47DD-A00F-226655FD60F4}" destId="{1518E5ED-5D9E-4FFE-9A9E-A881E58E6168}" srcOrd="0" destOrd="0" parTransId="{1E300102-373B-494A-8F2B-8BAD7AD32AC4}" sibTransId="{F736EDF7-D3CE-4249-A393-DA411CC721D5}"/>
    <dgm:cxn modelId="{BDDBEA22-2698-E74F-B2A4-FBC47888E2ED}" type="presOf" srcId="{2B05E6CB-561D-47DD-A00F-226655FD60F4}" destId="{3BECABC3-9152-ED40-ACAF-6BB6016BD93D}" srcOrd="0" destOrd="0" presId="urn:microsoft.com/office/officeart/2005/8/layout/vList2"/>
    <dgm:cxn modelId="{50885D2B-D257-E34B-86A4-03DD69FC35FA}" type="presOf" srcId="{7FBF0201-8AFD-46D6-8C40-D5DFEBA68B0E}" destId="{B9FAB907-ED77-4B43-8135-63F193A2CA90}" srcOrd="0" destOrd="0" presId="urn:microsoft.com/office/officeart/2005/8/layout/vList2"/>
    <dgm:cxn modelId="{7623DD74-39F3-304D-BE6F-22A4DC63F722}" type="presOf" srcId="{BC6D1E59-9D0A-4EED-AC40-0D7B1E58FFA8}" destId="{C76FCCFA-8968-394B-9439-F8732A6D3AAC}" srcOrd="0" destOrd="0" presId="urn:microsoft.com/office/officeart/2005/8/layout/vList2"/>
    <dgm:cxn modelId="{2A1FC4AA-939B-DC43-9439-C66FFB9888FB}" type="presOf" srcId="{1518E5ED-5D9E-4FFE-9A9E-A881E58E6168}" destId="{797E0FED-9515-0C48-AEFC-D750E02A0A75}" srcOrd="0" destOrd="0" presId="urn:microsoft.com/office/officeart/2005/8/layout/vList2"/>
    <dgm:cxn modelId="{A1E24EAC-8B7B-4315-9A4F-52B516A6AD7A}" srcId="{2B05E6CB-561D-47DD-A00F-226655FD60F4}" destId="{AD057525-8D02-4A40-8324-4D8A3FCC8F9A}" srcOrd="3" destOrd="0" parTransId="{CDE554C5-0B38-4624-A93A-D80708694917}" sibTransId="{78B74E30-CE78-4CA4-8810-27D427133613}"/>
    <dgm:cxn modelId="{C463C3AD-85E0-46D5-B7D4-6F2687D26C6B}" srcId="{2B05E6CB-561D-47DD-A00F-226655FD60F4}" destId="{7FBF0201-8AFD-46D6-8C40-D5DFEBA68B0E}" srcOrd="1" destOrd="0" parTransId="{F01C1486-346C-4FEB-AF91-F31BB7305441}" sibTransId="{9621332A-E5C5-4CC8-9E79-58462544EECB}"/>
    <dgm:cxn modelId="{B39966F1-0CAB-2B4E-9327-FCFC08373255}" type="presOf" srcId="{AD057525-8D02-4A40-8324-4D8A3FCC8F9A}" destId="{07CA7E8B-A933-E345-BCAC-C84059C1C957}" srcOrd="0" destOrd="0" presId="urn:microsoft.com/office/officeart/2005/8/layout/vList2"/>
    <dgm:cxn modelId="{DFFC55F2-3231-42C7-9CA6-E7DEB00003E7}" srcId="{2B05E6CB-561D-47DD-A00F-226655FD60F4}" destId="{BC6D1E59-9D0A-4EED-AC40-0D7B1E58FFA8}" srcOrd="2" destOrd="0" parTransId="{F25996B6-BFEC-4FDF-906A-346F5693A224}" sibTransId="{A34973CE-10FB-4ECC-8A40-DAEED61102AC}"/>
    <dgm:cxn modelId="{6EC90E65-C8D2-484B-8F99-A0852C7B9348}" type="presParOf" srcId="{3BECABC3-9152-ED40-ACAF-6BB6016BD93D}" destId="{797E0FED-9515-0C48-AEFC-D750E02A0A75}" srcOrd="0" destOrd="0" presId="urn:microsoft.com/office/officeart/2005/8/layout/vList2"/>
    <dgm:cxn modelId="{89A8100A-D100-0C44-AD1A-E56BE1AA59E2}" type="presParOf" srcId="{3BECABC3-9152-ED40-ACAF-6BB6016BD93D}" destId="{D1940558-F0FD-AE44-AD81-C32EC2858D4D}" srcOrd="1" destOrd="0" presId="urn:microsoft.com/office/officeart/2005/8/layout/vList2"/>
    <dgm:cxn modelId="{8073FE15-CF01-8646-909A-B60E959A5FC3}" type="presParOf" srcId="{3BECABC3-9152-ED40-ACAF-6BB6016BD93D}" destId="{B9FAB907-ED77-4B43-8135-63F193A2CA90}" srcOrd="2" destOrd="0" presId="urn:microsoft.com/office/officeart/2005/8/layout/vList2"/>
    <dgm:cxn modelId="{18E65389-6DAB-6F4B-BCF3-1C6F5286262F}" type="presParOf" srcId="{3BECABC3-9152-ED40-ACAF-6BB6016BD93D}" destId="{13C2EAB3-D8B3-9943-A4AB-A8B67B5E4497}" srcOrd="3" destOrd="0" presId="urn:microsoft.com/office/officeart/2005/8/layout/vList2"/>
    <dgm:cxn modelId="{25A6E582-48E5-A847-AA93-D5BBB62175AA}" type="presParOf" srcId="{3BECABC3-9152-ED40-ACAF-6BB6016BD93D}" destId="{C76FCCFA-8968-394B-9439-F8732A6D3AAC}" srcOrd="4" destOrd="0" presId="urn:microsoft.com/office/officeart/2005/8/layout/vList2"/>
    <dgm:cxn modelId="{59AF5DFF-233A-D641-933C-DDE7E80B4A1E}" type="presParOf" srcId="{3BECABC3-9152-ED40-ACAF-6BB6016BD93D}" destId="{F59F4FB2-84B5-AC45-9723-2EE7808B7020}" srcOrd="5" destOrd="0" presId="urn:microsoft.com/office/officeart/2005/8/layout/vList2"/>
    <dgm:cxn modelId="{957EB2B1-C499-694E-BD26-7F9480C07790}" type="presParOf" srcId="{3BECABC3-9152-ED40-ACAF-6BB6016BD93D}" destId="{07CA7E8B-A933-E345-BCAC-C84059C1C95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D23778-A94E-4B8E-8D0A-060A6BB756CE}"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US"/>
        </a:p>
      </dgm:t>
    </dgm:pt>
    <dgm:pt modelId="{C775563E-7FB2-45FF-89D7-E6E409AC4391}">
      <dgm:prSet/>
      <dgm:spPr/>
      <dgm:t>
        <a:bodyPr/>
        <a:lstStyle/>
        <a:p>
          <a:r>
            <a:rPr lang="en-US"/>
            <a:t>De-arrest / Further arrest </a:t>
          </a:r>
        </a:p>
      </dgm:t>
    </dgm:pt>
    <dgm:pt modelId="{E9E84D61-72FE-4161-B41B-FD5F93915AE2}" type="parTrans" cxnId="{816ABFA1-11B2-48EB-B3F1-6D7D7BD1CF42}">
      <dgm:prSet/>
      <dgm:spPr/>
      <dgm:t>
        <a:bodyPr/>
        <a:lstStyle/>
        <a:p>
          <a:endParaRPr lang="en-US"/>
        </a:p>
      </dgm:t>
    </dgm:pt>
    <dgm:pt modelId="{2E80A2FB-885A-42C8-A71C-11D1977AFEF8}" type="sibTrans" cxnId="{816ABFA1-11B2-48EB-B3F1-6D7D7BD1CF42}">
      <dgm:prSet/>
      <dgm:spPr/>
      <dgm:t>
        <a:bodyPr/>
        <a:lstStyle/>
        <a:p>
          <a:endParaRPr lang="en-US"/>
        </a:p>
      </dgm:t>
    </dgm:pt>
    <dgm:pt modelId="{03AF1BF0-3B47-4A82-B45D-DED6F95876BD}">
      <dgm:prSet/>
      <dgm:spPr/>
      <dgm:t>
        <a:bodyPr/>
        <a:lstStyle/>
        <a:p>
          <a:r>
            <a:rPr lang="en-US"/>
            <a:t>Use of force powers </a:t>
          </a:r>
        </a:p>
      </dgm:t>
    </dgm:pt>
    <dgm:pt modelId="{B58689E7-1C8E-44A7-AC3D-0938973E4658}" type="parTrans" cxnId="{53980913-2A2F-40C7-BB47-4F38F792D245}">
      <dgm:prSet/>
      <dgm:spPr/>
      <dgm:t>
        <a:bodyPr/>
        <a:lstStyle/>
        <a:p>
          <a:endParaRPr lang="en-US"/>
        </a:p>
      </dgm:t>
    </dgm:pt>
    <dgm:pt modelId="{1472A81F-9744-4345-B835-5564F69558D4}" type="sibTrans" cxnId="{53980913-2A2F-40C7-BB47-4F38F792D245}">
      <dgm:prSet/>
      <dgm:spPr/>
      <dgm:t>
        <a:bodyPr/>
        <a:lstStyle/>
        <a:p>
          <a:endParaRPr lang="en-US"/>
        </a:p>
      </dgm:t>
    </dgm:pt>
    <dgm:pt modelId="{7FD4F714-5FEB-41DA-9445-684988808DB6}">
      <dgm:prSet/>
      <dgm:spPr/>
      <dgm:t>
        <a:bodyPr/>
        <a:lstStyle/>
        <a:p>
          <a:r>
            <a:rPr lang="en-US"/>
            <a:t>Transporting to custody (SCREEN)</a:t>
          </a:r>
        </a:p>
      </dgm:t>
    </dgm:pt>
    <dgm:pt modelId="{627B57EA-CBD9-492B-8741-301E06A161D8}" type="parTrans" cxnId="{7FABF761-CB39-4CD3-92B6-D2DE1D78F593}">
      <dgm:prSet/>
      <dgm:spPr/>
      <dgm:t>
        <a:bodyPr/>
        <a:lstStyle/>
        <a:p>
          <a:endParaRPr lang="en-US"/>
        </a:p>
      </dgm:t>
    </dgm:pt>
    <dgm:pt modelId="{7BF66002-4196-4709-8B58-AF5989A2FC67}" type="sibTrans" cxnId="{7FABF761-CB39-4CD3-92B6-D2DE1D78F593}">
      <dgm:prSet/>
      <dgm:spPr/>
      <dgm:t>
        <a:bodyPr/>
        <a:lstStyle/>
        <a:p>
          <a:endParaRPr lang="en-US"/>
        </a:p>
      </dgm:t>
    </dgm:pt>
    <dgm:pt modelId="{F235487A-1FE5-49BB-B270-E25C73A4210C}">
      <dgm:prSet/>
      <dgm:spPr/>
      <dgm:t>
        <a:bodyPr/>
        <a:lstStyle/>
        <a:p>
          <a:r>
            <a:rPr lang="en-US"/>
            <a:t>Detention clock </a:t>
          </a:r>
        </a:p>
      </dgm:t>
    </dgm:pt>
    <dgm:pt modelId="{EF51B60D-3D25-4EF4-ADE1-B85FC2707381}" type="parTrans" cxnId="{3990E883-4EE5-4A8D-B7D8-2D591DD2AD98}">
      <dgm:prSet/>
      <dgm:spPr/>
      <dgm:t>
        <a:bodyPr/>
        <a:lstStyle/>
        <a:p>
          <a:endParaRPr lang="en-US"/>
        </a:p>
      </dgm:t>
    </dgm:pt>
    <dgm:pt modelId="{51AD3619-A1B8-47FF-A38D-881F9DAB0BB0}" type="sibTrans" cxnId="{3990E883-4EE5-4A8D-B7D8-2D591DD2AD98}">
      <dgm:prSet/>
      <dgm:spPr/>
      <dgm:t>
        <a:bodyPr/>
        <a:lstStyle/>
        <a:p>
          <a:endParaRPr lang="en-US"/>
        </a:p>
      </dgm:t>
    </dgm:pt>
    <dgm:pt modelId="{6A977322-E5E0-427C-8606-506FAF517C8C}">
      <dgm:prSet/>
      <dgm:spPr/>
      <dgm:t>
        <a:bodyPr/>
        <a:lstStyle/>
        <a:p>
          <a:r>
            <a:rPr lang="en-US"/>
            <a:t>Alternatives to arrest </a:t>
          </a:r>
        </a:p>
      </dgm:t>
    </dgm:pt>
    <dgm:pt modelId="{24D7C54C-AE01-4A70-AA18-CF6F23950422}" type="parTrans" cxnId="{30578560-3D27-40F1-9021-E59BDAE019EC}">
      <dgm:prSet/>
      <dgm:spPr/>
      <dgm:t>
        <a:bodyPr/>
        <a:lstStyle/>
        <a:p>
          <a:endParaRPr lang="en-US"/>
        </a:p>
      </dgm:t>
    </dgm:pt>
    <dgm:pt modelId="{93C63682-DE74-4396-91A6-F069D58FD39D}" type="sibTrans" cxnId="{30578560-3D27-40F1-9021-E59BDAE019EC}">
      <dgm:prSet/>
      <dgm:spPr/>
      <dgm:t>
        <a:bodyPr/>
        <a:lstStyle/>
        <a:p>
          <a:endParaRPr lang="en-US"/>
        </a:p>
      </dgm:t>
    </dgm:pt>
    <dgm:pt modelId="{C57AAE90-5181-456A-9752-E519A7B9CF5C}">
      <dgm:prSet/>
      <dgm:spPr/>
      <dgm:t>
        <a:bodyPr/>
        <a:lstStyle/>
        <a:p>
          <a:r>
            <a:rPr lang="en-US"/>
            <a:t>Reporting process (POCLAROC)</a:t>
          </a:r>
        </a:p>
      </dgm:t>
    </dgm:pt>
    <dgm:pt modelId="{72F5897B-A131-43B0-880E-3C07E4E847F1}" type="parTrans" cxnId="{6AD8AEB4-A791-47CE-A8CB-8FBFDA7F151A}">
      <dgm:prSet/>
      <dgm:spPr/>
      <dgm:t>
        <a:bodyPr/>
        <a:lstStyle/>
        <a:p>
          <a:endParaRPr lang="en-US"/>
        </a:p>
      </dgm:t>
    </dgm:pt>
    <dgm:pt modelId="{21CDC4A7-14E5-4343-897C-E5B590434BBB}" type="sibTrans" cxnId="{6AD8AEB4-A791-47CE-A8CB-8FBFDA7F151A}">
      <dgm:prSet/>
      <dgm:spPr/>
      <dgm:t>
        <a:bodyPr/>
        <a:lstStyle/>
        <a:p>
          <a:endParaRPr lang="en-US"/>
        </a:p>
      </dgm:t>
    </dgm:pt>
    <dgm:pt modelId="{7142B4CC-FB19-47D1-AB58-7E4C8E244B99}">
      <dgm:prSet/>
      <dgm:spPr/>
      <dgm:t>
        <a:bodyPr/>
        <a:lstStyle/>
        <a:p>
          <a:r>
            <a:rPr lang="en-US"/>
            <a:t>Sec. 1 Stop and Search (GOWISLEY) </a:t>
          </a:r>
        </a:p>
      </dgm:t>
    </dgm:pt>
    <dgm:pt modelId="{E659200A-50FE-405D-9760-FBD1E99B76E6}" type="parTrans" cxnId="{89BD2DFB-908F-4F1D-B246-1103F6A63396}">
      <dgm:prSet/>
      <dgm:spPr/>
      <dgm:t>
        <a:bodyPr/>
        <a:lstStyle/>
        <a:p>
          <a:endParaRPr lang="en-US"/>
        </a:p>
      </dgm:t>
    </dgm:pt>
    <dgm:pt modelId="{835C544C-A19A-414D-9A01-920FBD169DA4}" type="sibTrans" cxnId="{89BD2DFB-908F-4F1D-B246-1103F6A63396}">
      <dgm:prSet/>
      <dgm:spPr/>
      <dgm:t>
        <a:bodyPr/>
        <a:lstStyle/>
        <a:p>
          <a:endParaRPr lang="en-US"/>
        </a:p>
      </dgm:t>
    </dgm:pt>
    <dgm:pt modelId="{1B58A5A8-7048-C140-8018-0F13AE81F065}" type="pres">
      <dgm:prSet presAssocID="{68D23778-A94E-4B8E-8D0A-060A6BB756CE}" presName="compositeShape" presStyleCnt="0">
        <dgm:presLayoutVars>
          <dgm:chMax val="7"/>
          <dgm:dir/>
          <dgm:resizeHandles val="exact"/>
        </dgm:presLayoutVars>
      </dgm:prSet>
      <dgm:spPr/>
    </dgm:pt>
    <dgm:pt modelId="{D99BCA39-0B3E-5F45-A05B-5541C2633FD5}" type="pres">
      <dgm:prSet presAssocID="{68D23778-A94E-4B8E-8D0A-060A6BB756CE}" presName="wedge1" presStyleLbl="node1" presStyleIdx="0" presStyleCnt="7"/>
      <dgm:spPr/>
    </dgm:pt>
    <dgm:pt modelId="{C8A72CC5-C032-D647-9594-C0D71C899BCB}" type="pres">
      <dgm:prSet presAssocID="{68D23778-A94E-4B8E-8D0A-060A6BB756CE}" presName="dummy1a" presStyleCnt="0"/>
      <dgm:spPr/>
    </dgm:pt>
    <dgm:pt modelId="{9778E23E-B3DB-C24C-89B9-2D6E6AC85072}" type="pres">
      <dgm:prSet presAssocID="{68D23778-A94E-4B8E-8D0A-060A6BB756CE}" presName="dummy1b" presStyleCnt="0"/>
      <dgm:spPr/>
    </dgm:pt>
    <dgm:pt modelId="{B68FE814-0908-1244-8ABF-A81E4BF26D4E}" type="pres">
      <dgm:prSet presAssocID="{68D23778-A94E-4B8E-8D0A-060A6BB756CE}" presName="wedge1Tx" presStyleLbl="node1" presStyleIdx="0" presStyleCnt="7">
        <dgm:presLayoutVars>
          <dgm:chMax val="0"/>
          <dgm:chPref val="0"/>
          <dgm:bulletEnabled val="1"/>
        </dgm:presLayoutVars>
      </dgm:prSet>
      <dgm:spPr/>
    </dgm:pt>
    <dgm:pt modelId="{54B1DC1B-5837-9243-BCC0-D9D528E47486}" type="pres">
      <dgm:prSet presAssocID="{68D23778-A94E-4B8E-8D0A-060A6BB756CE}" presName="wedge2" presStyleLbl="node1" presStyleIdx="1" presStyleCnt="7"/>
      <dgm:spPr/>
    </dgm:pt>
    <dgm:pt modelId="{DE383368-8097-784A-B7CF-D169E893C5A7}" type="pres">
      <dgm:prSet presAssocID="{68D23778-A94E-4B8E-8D0A-060A6BB756CE}" presName="dummy2a" presStyleCnt="0"/>
      <dgm:spPr/>
    </dgm:pt>
    <dgm:pt modelId="{4F3E611C-77AB-B04E-A19F-1AF907A5645F}" type="pres">
      <dgm:prSet presAssocID="{68D23778-A94E-4B8E-8D0A-060A6BB756CE}" presName="dummy2b" presStyleCnt="0"/>
      <dgm:spPr/>
    </dgm:pt>
    <dgm:pt modelId="{73F6AE36-651A-B847-ADBA-09C665CC4959}" type="pres">
      <dgm:prSet presAssocID="{68D23778-A94E-4B8E-8D0A-060A6BB756CE}" presName="wedge2Tx" presStyleLbl="node1" presStyleIdx="1" presStyleCnt="7">
        <dgm:presLayoutVars>
          <dgm:chMax val="0"/>
          <dgm:chPref val="0"/>
          <dgm:bulletEnabled val="1"/>
        </dgm:presLayoutVars>
      </dgm:prSet>
      <dgm:spPr/>
    </dgm:pt>
    <dgm:pt modelId="{6F3D2BD8-C3F6-7643-85A8-27ABDA44D0FB}" type="pres">
      <dgm:prSet presAssocID="{68D23778-A94E-4B8E-8D0A-060A6BB756CE}" presName="wedge3" presStyleLbl="node1" presStyleIdx="2" presStyleCnt="7"/>
      <dgm:spPr/>
    </dgm:pt>
    <dgm:pt modelId="{FC6EAAC3-74CB-4345-8706-FCCB9A024755}" type="pres">
      <dgm:prSet presAssocID="{68D23778-A94E-4B8E-8D0A-060A6BB756CE}" presName="dummy3a" presStyleCnt="0"/>
      <dgm:spPr/>
    </dgm:pt>
    <dgm:pt modelId="{F8B450CF-CDDE-5048-8A10-8146E98BFAB2}" type="pres">
      <dgm:prSet presAssocID="{68D23778-A94E-4B8E-8D0A-060A6BB756CE}" presName="dummy3b" presStyleCnt="0"/>
      <dgm:spPr/>
    </dgm:pt>
    <dgm:pt modelId="{00A431D1-5941-5049-813C-B001AB3CD8E6}" type="pres">
      <dgm:prSet presAssocID="{68D23778-A94E-4B8E-8D0A-060A6BB756CE}" presName="wedge3Tx" presStyleLbl="node1" presStyleIdx="2" presStyleCnt="7">
        <dgm:presLayoutVars>
          <dgm:chMax val="0"/>
          <dgm:chPref val="0"/>
          <dgm:bulletEnabled val="1"/>
        </dgm:presLayoutVars>
      </dgm:prSet>
      <dgm:spPr/>
    </dgm:pt>
    <dgm:pt modelId="{04AEDEFC-B4DC-1643-AE48-E59130F81FE8}" type="pres">
      <dgm:prSet presAssocID="{68D23778-A94E-4B8E-8D0A-060A6BB756CE}" presName="wedge4" presStyleLbl="node1" presStyleIdx="3" presStyleCnt="7"/>
      <dgm:spPr/>
    </dgm:pt>
    <dgm:pt modelId="{6AA49F6A-538C-BE42-90EF-D40DA1CF238F}" type="pres">
      <dgm:prSet presAssocID="{68D23778-A94E-4B8E-8D0A-060A6BB756CE}" presName="dummy4a" presStyleCnt="0"/>
      <dgm:spPr/>
    </dgm:pt>
    <dgm:pt modelId="{6A5757F3-EA0F-CC45-B37E-5A1C8CBBC039}" type="pres">
      <dgm:prSet presAssocID="{68D23778-A94E-4B8E-8D0A-060A6BB756CE}" presName="dummy4b" presStyleCnt="0"/>
      <dgm:spPr/>
    </dgm:pt>
    <dgm:pt modelId="{FE6A17D2-7823-7148-BCB5-3A8E75C8FD4D}" type="pres">
      <dgm:prSet presAssocID="{68D23778-A94E-4B8E-8D0A-060A6BB756CE}" presName="wedge4Tx" presStyleLbl="node1" presStyleIdx="3" presStyleCnt="7">
        <dgm:presLayoutVars>
          <dgm:chMax val="0"/>
          <dgm:chPref val="0"/>
          <dgm:bulletEnabled val="1"/>
        </dgm:presLayoutVars>
      </dgm:prSet>
      <dgm:spPr/>
    </dgm:pt>
    <dgm:pt modelId="{1B2D2D0E-5674-F24F-A807-8C5A5E452CAA}" type="pres">
      <dgm:prSet presAssocID="{68D23778-A94E-4B8E-8D0A-060A6BB756CE}" presName="wedge5" presStyleLbl="node1" presStyleIdx="4" presStyleCnt="7"/>
      <dgm:spPr/>
    </dgm:pt>
    <dgm:pt modelId="{93E4E39A-7366-244E-B674-0042D570D2E9}" type="pres">
      <dgm:prSet presAssocID="{68D23778-A94E-4B8E-8D0A-060A6BB756CE}" presName="dummy5a" presStyleCnt="0"/>
      <dgm:spPr/>
    </dgm:pt>
    <dgm:pt modelId="{7FE40B7A-2A16-A743-AF60-5AB4A327618D}" type="pres">
      <dgm:prSet presAssocID="{68D23778-A94E-4B8E-8D0A-060A6BB756CE}" presName="dummy5b" presStyleCnt="0"/>
      <dgm:spPr/>
    </dgm:pt>
    <dgm:pt modelId="{AA857504-4E2B-FB46-9304-FC9FEF0C4F2C}" type="pres">
      <dgm:prSet presAssocID="{68D23778-A94E-4B8E-8D0A-060A6BB756CE}" presName="wedge5Tx" presStyleLbl="node1" presStyleIdx="4" presStyleCnt="7">
        <dgm:presLayoutVars>
          <dgm:chMax val="0"/>
          <dgm:chPref val="0"/>
          <dgm:bulletEnabled val="1"/>
        </dgm:presLayoutVars>
      </dgm:prSet>
      <dgm:spPr/>
    </dgm:pt>
    <dgm:pt modelId="{E44D7BB8-069B-D648-B394-3796610A47B7}" type="pres">
      <dgm:prSet presAssocID="{68D23778-A94E-4B8E-8D0A-060A6BB756CE}" presName="wedge6" presStyleLbl="node1" presStyleIdx="5" presStyleCnt="7"/>
      <dgm:spPr/>
    </dgm:pt>
    <dgm:pt modelId="{ACB33447-BAFF-5144-BF87-E7E7B045605D}" type="pres">
      <dgm:prSet presAssocID="{68D23778-A94E-4B8E-8D0A-060A6BB756CE}" presName="dummy6a" presStyleCnt="0"/>
      <dgm:spPr/>
    </dgm:pt>
    <dgm:pt modelId="{DAEAB1E0-4532-EF48-B285-9AE11D3393C3}" type="pres">
      <dgm:prSet presAssocID="{68D23778-A94E-4B8E-8D0A-060A6BB756CE}" presName="dummy6b" presStyleCnt="0"/>
      <dgm:spPr/>
    </dgm:pt>
    <dgm:pt modelId="{AB355314-BA6C-B64E-8216-BABB584C281B}" type="pres">
      <dgm:prSet presAssocID="{68D23778-A94E-4B8E-8D0A-060A6BB756CE}" presName="wedge6Tx" presStyleLbl="node1" presStyleIdx="5" presStyleCnt="7">
        <dgm:presLayoutVars>
          <dgm:chMax val="0"/>
          <dgm:chPref val="0"/>
          <dgm:bulletEnabled val="1"/>
        </dgm:presLayoutVars>
      </dgm:prSet>
      <dgm:spPr/>
    </dgm:pt>
    <dgm:pt modelId="{0CA5B918-ABBC-E64A-9208-5CFB322F3926}" type="pres">
      <dgm:prSet presAssocID="{68D23778-A94E-4B8E-8D0A-060A6BB756CE}" presName="wedge7" presStyleLbl="node1" presStyleIdx="6" presStyleCnt="7"/>
      <dgm:spPr/>
    </dgm:pt>
    <dgm:pt modelId="{A7190FE6-1DD5-B34A-8C3B-0F4903ACFA52}" type="pres">
      <dgm:prSet presAssocID="{68D23778-A94E-4B8E-8D0A-060A6BB756CE}" presName="dummy7a" presStyleCnt="0"/>
      <dgm:spPr/>
    </dgm:pt>
    <dgm:pt modelId="{493DBC06-F7C1-1B4F-9200-7FEEF28ABBC2}" type="pres">
      <dgm:prSet presAssocID="{68D23778-A94E-4B8E-8D0A-060A6BB756CE}" presName="dummy7b" presStyleCnt="0"/>
      <dgm:spPr/>
    </dgm:pt>
    <dgm:pt modelId="{43B95F15-C00F-494E-8878-59A9EC421175}" type="pres">
      <dgm:prSet presAssocID="{68D23778-A94E-4B8E-8D0A-060A6BB756CE}" presName="wedge7Tx" presStyleLbl="node1" presStyleIdx="6" presStyleCnt="7">
        <dgm:presLayoutVars>
          <dgm:chMax val="0"/>
          <dgm:chPref val="0"/>
          <dgm:bulletEnabled val="1"/>
        </dgm:presLayoutVars>
      </dgm:prSet>
      <dgm:spPr/>
    </dgm:pt>
    <dgm:pt modelId="{DBC6494D-3C14-174D-BA4F-559928B7E4BA}" type="pres">
      <dgm:prSet presAssocID="{2E80A2FB-885A-42C8-A71C-11D1977AFEF8}" presName="arrowWedge1" presStyleLbl="fgSibTrans2D1" presStyleIdx="0" presStyleCnt="7"/>
      <dgm:spPr/>
    </dgm:pt>
    <dgm:pt modelId="{DBE5D44D-4DE1-3947-9C56-CE216E2D30A0}" type="pres">
      <dgm:prSet presAssocID="{1472A81F-9744-4345-B835-5564F69558D4}" presName="arrowWedge2" presStyleLbl="fgSibTrans2D1" presStyleIdx="1" presStyleCnt="7"/>
      <dgm:spPr/>
    </dgm:pt>
    <dgm:pt modelId="{3F3062DC-9651-5F4F-B885-D0574492728E}" type="pres">
      <dgm:prSet presAssocID="{7BF66002-4196-4709-8B58-AF5989A2FC67}" presName="arrowWedge3" presStyleLbl="fgSibTrans2D1" presStyleIdx="2" presStyleCnt="7"/>
      <dgm:spPr/>
    </dgm:pt>
    <dgm:pt modelId="{9DEAE8DC-E575-C547-82D6-49F9ADCC744F}" type="pres">
      <dgm:prSet presAssocID="{51AD3619-A1B8-47FF-A38D-881F9DAB0BB0}" presName="arrowWedge4" presStyleLbl="fgSibTrans2D1" presStyleIdx="3" presStyleCnt="7"/>
      <dgm:spPr/>
    </dgm:pt>
    <dgm:pt modelId="{A65F3A55-E637-0646-94B6-50601EFC7ADB}" type="pres">
      <dgm:prSet presAssocID="{93C63682-DE74-4396-91A6-F069D58FD39D}" presName="arrowWedge5" presStyleLbl="fgSibTrans2D1" presStyleIdx="4" presStyleCnt="7"/>
      <dgm:spPr/>
    </dgm:pt>
    <dgm:pt modelId="{D657432E-449B-7D4E-A399-24D1792D208F}" type="pres">
      <dgm:prSet presAssocID="{21CDC4A7-14E5-4343-897C-E5B590434BBB}" presName="arrowWedge6" presStyleLbl="fgSibTrans2D1" presStyleIdx="5" presStyleCnt="7"/>
      <dgm:spPr/>
    </dgm:pt>
    <dgm:pt modelId="{F9BDB0A1-18A1-F848-8A25-B38D366E04C2}" type="pres">
      <dgm:prSet presAssocID="{835C544C-A19A-414D-9A01-920FBD169DA4}" presName="arrowWedge7" presStyleLbl="fgSibTrans2D1" presStyleIdx="6" presStyleCnt="7"/>
      <dgm:spPr/>
    </dgm:pt>
  </dgm:ptLst>
  <dgm:cxnLst>
    <dgm:cxn modelId="{53980913-2A2F-40C7-BB47-4F38F792D245}" srcId="{68D23778-A94E-4B8E-8D0A-060A6BB756CE}" destId="{03AF1BF0-3B47-4A82-B45D-DED6F95876BD}" srcOrd="1" destOrd="0" parTransId="{B58689E7-1C8E-44A7-AC3D-0938973E4658}" sibTransId="{1472A81F-9744-4345-B835-5564F69558D4}"/>
    <dgm:cxn modelId="{19ED0E20-FFE3-FD46-9A2A-1E6D34B6B835}" type="presOf" srcId="{C775563E-7FB2-45FF-89D7-E6E409AC4391}" destId="{B68FE814-0908-1244-8ABF-A81E4BF26D4E}" srcOrd="1" destOrd="0" presId="urn:microsoft.com/office/officeart/2005/8/layout/cycle8"/>
    <dgm:cxn modelId="{A91E7329-96FF-794A-B32E-01267A045BD4}" type="presOf" srcId="{03AF1BF0-3B47-4A82-B45D-DED6F95876BD}" destId="{73F6AE36-651A-B847-ADBA-09C665CC4959}" srcOrd="1" destOrd="0" presId="urn:microsoft.com/office/officeart/2005/8/layout/cycle8"/>
    <dgm:cxn modelId="{8520892B-86AB-B742-8DA7-5B55C59A9E67}" type="presOf" srcId="{7FD4F714-5FEB-41DA-9445-684988808DB6}" destId="{00A431D1-5941-5049-813C-B001AB3CD8E6}" srcOrd="1" destOrd="0" presId="urn:microsoft.com/office/officeart/2005/8/layout/cycle8"/>
    <dgm:cxn modelId="{A5388B3B-50E1-634A-8BD7-126A884EDEC3}" type="presOf" srcId="{7142B4CC-FB19-47D1-AB58-7E4C8E244B99}" destId="{43B95F15-C00F-494E-8878-59A9EC421175}" srcOrd="1" destOrd="0" presId="urn:microsoft.com/office/officeart/2005/8/layout/cycle8"/>
    <dgm:cxn modelId="{1898363E-113C-6046-805F-542C9ED586FB}" type="presOf" srcId="{C775563E-7FB2-45FF-89D7-E6E409AC4391}" destId="{D99BCA39-0B3E-5F45-A05B-5541C2633FD5}" srcOrd="0" destOrd="0" presId="urn:microsoft.com/office/officeart/2005/8/layout/cycle8"/>
    <dgm:cxn modelId="{B86E933F-497D-464D-9294-CDE817D4F851}" type="presOf" srcId="{F235487A-1FE5-49BB-B270-E25C73A4210C}" destId="{04AEDEFC-B4DC-1643-AE48-E59130F81FE8}" srcOrd="0" destOrd="0" presId="urn:microsoft.com/office/officeart/2005/8/layout/cycle8"/>
    <dgm:cxn modelId="{6B3F7853-E5BB-264B-B416-196981911019}" type="presOf" srcId="{C57AAE90-5181-456A-9752-E519A7B9CF5C}" destId="{AB355314-BA6C-B64E-8216-BABB584C281B}" srcOrd="1" destOrd="0" presId="urn:microsoft.com/office/officeart/2005/8/layout/cycle8"/>
    <dgm:cxn modelId="{0C73985A-1B40-CE4A-BE91-6A9AD7016C3A}" type="presOf" srcId="{C57AAE90-5181-456A-9752-E519A7B9CF5C}" destId="{E44D7BB8-069B-D648-B394-3796610A47B7}" srcOrd="0" destOrd="0" presId="urn:microsoft.com/office/officeart/2005/8/layout/cycle8"/>
    <dgm:cxn modelId="{8CB0E75A-A6C8-0A4C-B2F1-443CB0520C34}" type="presOf" srcId="{6A977322-E5E0-427C-8606-506FAF517C8C}" destId="{AA857504-4E2B-FB46-9304-FC9FEF0C4F2C}" srcOrd="1" destOrd="0" presId="urn:microsoft.com/office/officeart/2005/8/layout/cycle8"/>
    <dgm:cxn modelId="{30578560-3D27-40F1-9021-E59BDAE019EC}" srcId="{68D23778-A94E-4B8E-8D0A-060A6BB756CE}" destId="{6A977322-E5E0-427C-8606-506FAF517C8C}" srcOrd="4" destOrd="0" parTransId="{24D7C54C-AE01-4A70-AA18-CF6F23950422}" sibTransId="{93C63682-DE74-4396-91A6-F069D58FD39D}"/>
    <dgm:cxn modelId="{7FABF761-CB39-4CD3-92B6-D2DE1D78F593}" srcId="{68D23778-A94E-4B8E-8D0A-060A6BB756CE}" destId="{7FD4F714-5FEB-41DA-9445-684988808DB6}" srcOrd="2" destOrd="0" parTransId="{627B57EA-CBD9-492B-8741-301E06A161D8}" sibTransId="{7BF66002-4196-4709-8B58-AF5989A2FC67}"/>
    <dgm:cxn modelId="{3990E883-4EE5-4A8D-B7D8-2D591DD2AD98}" srcId="{68D23778-A94E-4B8E-8D0A-060A6BB756CE}" destId="{F235487A-1FE5-49BB-B270-E25C73A4210C}" srcOrd="3" destOrd="0" parTransId="{EF51B60D-3D25-4EF4-ADE1-B85FC2707381}" sibTransId="{51AD3619-A1B8-47FF-A38D-881F9DAB0BB0}"/>
    <dgm:cxn modelId="{816ABFA1-11B2-48EB-B3F1-6D7D7BD1CF42}" srcId="{68D23778-A94E-4B8E-8D0A-060A6BB756CE}" destId="{C775563E-7FB2-45FF-89D7-E6E409AC4391}" srcOrd="0" destOrd="0" parTransId="{E9E84D61-72FE-4161-B41B-FD5F93915AE2}" sibTransId="{2E80A2FB-885A-42C8-A71C-11D1977AFEF8}"/>
    <dgm:cxn modelId="{12592EA7-4E16-2A44-8BA3-15CD867D3FA7}" type="presOf" srcId="{6A977322-E5E0-427C-8606-506FAF517C8C}" destId="{1B2D2D0E-5674-F24F-A807-8C5A5E452CAA}" srcOrd="0" destOrd="0" presId="urn:microsoft.com/office/officeart/2005/8/layout/cycle8"/>
    <dgm:cxn modelId="{12085FAD-F126-3F4D-A43D-F4658DD9F114}" type="presOf" srcId="{68D23778-A94E-4B8E-8D0A-060A6BB756CE}" destId="{1B58A5A8-7048-C140-8018-0F13AE81F065}" srcOrd="0" destOrd="0" presId="urn:microsoft.com/office/officeart/2005/8/layout/cycle8"/>
    <dgm:cxn modelId="{69B300B2-8A5E-B44A-85DA-DBAFA59EE6CF}" type="presOf" srcId="{7142B4CC-FB19-47D1-AB58-7E4C8E244B99}" destId="{0CA5B918-ABBC-E64A-9208-5CFB322F3926}" srcOrd="0" destOrd="0" presId="urn:microsoft.com/office/officeart/2005/8/layout/cycle8"/>
    <dgm:cxn modelId="{6AD8AEB4-A791-47CE-A8CB-8FBFDA7F151A}" srcId="{68D23778-A94E-4B8E-8D0A-060A6BB756CE}" destId="{C57AAE90-5181-456A-9752-E519A7B9CF5C}" srcOrd="5" destOrd="0" parTransId="{72F5897B-A131-43B0-880E-3C07E4E847F1}" sibTransId="{21CDC4A7-14E5-4343-897C-E5B590434BBB}"/>
    <dgm:cxn modelId="{69753BD0-4953-3D4C-929A-53CDA6D19088}" type="presOf" srcId="{7FD4F714-5FEB-41DA-9445-684988808DB6}" destId="{6F3D2BD8-C3F6-7643-85A8-27ABDA44D0FB}" srcOrd="0" destOrd="0" presId="urn:microsoft.com/office/officeart/2005/8/layout/cycle8"/>
    <dgm:cxn modelId="{66FC2BD5-BDAC-7D42-977D-9066B1753FC9}" type="presOf" srcId="{F235487A-1FE5-49BB-B270-E25C73A4210C}" destId="{FE6A17D2-7823-7148-BCB5-3A8E75C8FD4D}" srcOrd="1" destOrd="0" presId="urn:microsoft.com/office/officeart/2005/8/layout/cycle8"/>
    <dgm:cxn modelId="{70DC01F5-77BA-4747-808D-82245EB78A91}" type="presOf" srcId="{03AF1BF0-3B47-4A82-B45D-DED6F95876BD}" destId="{54B1DC1B-5837-9243-BCC0-D9D528E47486}" srcOrd="0" destOrd="0" presId="urn:microsoft.com/office/officeart/2005/8/layout/cycle8"/>
    <dgm:cxn modelId="{89BD2DFB-908F-4F1D-B246-1103F6A63396}" srcId="{68D23778-A94E-4B8E-8D0A-060A6BB756CE}" destId="{7142B4CC-FB19-47D1-AB58-7E4C8E244B99}" srcOrd="6" destOrd="0" parTransId="{E659200A-50FE-405D-9760-FBD1E99B76E6}" sibTransId="{835C544C-A19A-414D-9A01-920FBD169DA4}"/>
    <dgm:cxn modelId="{C21A10D7-B37C-964A-BEA9-4725DA5E0AA3}" type="presParOf" srcId="{1B58A5A8-7048-C140-8018-0F13AE81F065}" destId="{D99BCA39-0B3E-5F45-A05B-5541C2633FD5}" srcOrd="0" destOrd="0" presId="urn:microsoft.com/office/officeart/2005/8/layout/cycle8"/>
    <dgm:cxn modelId="{AF832B17-0788-8345-9E82-B15A2D9887B4}" type="presParOf" srcId="{1B58A5A8-7048-C140-8018-0F13AE81F065}" destId="{C8A72CC5-C032-D647-9594-C0D71C899BCB}" srcOrd="1" destOrd="0" presId="urn:microsoft.com/office/officeart/2005/8/layout/cycle8"/>
    <dgm:cxn modelId="{A58BAFDA-0424-DC4C-8D41-F1C59F68D5F5}" type="presParOf" srcId="{1B58A5A8-7048-C140-8018-0F13AE81F065}" destId="{9778E23E-B3DB-C24C-89B9-2D6E6AC85072}" srcOrd="2" destOrd="0" presId="urn:microsoft.com/office/officeart/2005/8/layout/cycle8"/>
    <dgm:cxn modelId="{521641A0-C92F-1941-B141-546BD38EF4B1}" type="presParOf" srcId="{1B58A5A8-7048-C140-8018-0F13AE81F065}" destId="{B68FE814-0908-1244-8ABF-A81E4BF26D4E}" srcOrd="3" destOrd="0" presId="urn:microsoft.com/office/officeart/2005/8/layout/cycle8"/>
    <dgm:cxn modelId="{A5025995-20BD-3144-8650-7E537FF7CBB3}" type="presParOf" srcId="{1B58A5A8-7048-C140-8018-0F13AE81F065}" destId="{54B1DC1B-5837-9243-BCC0-D9D528E47486}" srcOrd="4" destOrd="0" presId="urn:microsoft.com/office/officeart/2005/8/layout/cycle8"/>
    <dgm:cxn modelId="{59315B1E-CDE1-474E-A5F3-71E12FD48304}" type="presParOf" srcId="{1B58A5A8-7048-C140-8018-0F13AE81F065}" destId="{DE383368-8097-784A-B7CF-D169E893C5A7}" srcOrd="5" destOrd="0" presId="urn:microsoft.com/office/officeart/2005/8/layout/cycle8"/>
    <dgm:cxn modelId="{4F382FC7-9E5C-5E4A-AE7B-2D8568B260A1}" type="presParOf" srcId="{1B58A5A8-7048-C140-8018-0F13AE81F065}" destId="{4F3E611C-77AB-B04E-A19F-1AF907A5645F}" srcOrd="6" destOrd="0" presId="urn:microsoft.com/office/officeart/2005/8/layout/cycle8"/>
    <dgm:cxn modelId="{3CAB53C3-93EC-C248-B670-75ECC0CAFD5A}" type="presParOf" srcId="{1B58A5A8-7048-C140-8018-0F13AE81F065}" destId="{73F6AE36-651A-B847-ADBA-09C665CC4959}" srcOrd="7" destOrd="0" presId="urn:microsoft.com/office/officeart/2005/8/layout/cycle8"/>
    <dgm:cxn modelId="{83E417B6-8802-AF4C-9C5E-C93DD4AD2F14}" type="presParOf" srcId="{1B58A5A8-7048-C140-8018-0F13AE81F065}" destId="{6F3D2BD8-C3F6-7643-85A8-27ABDA44D0FB}" srcOrd="8" destOrd="0" presId="urn:microsoft.com/office/officeart/2005/8/layout/cycle8"/>
    <dgm:cxn modelId="{16F06803-450E-7D4B-945C-007C3D20DC1B}" type="presParOf" srcId="{1B58A5A8-7048-C140-8018-0F13AE81F065}" destId="{FC6EAAC3-74CB-4345-8706-FCCB9A024755}" srcOrd="9" destOrd="0" presId="urn:microsoft.com/office/officeart/2005/8/layout/cycle8"/>
    <dgm:cxn modelId="{3FD7BEF4-205E-CE46-8FDE-15B75BE770B7}" type="presParOf" srcId="{1B58A5A8-7048-C140-8018-0F13AE81F065}" destId="{F8B450CF-CDDE-5048-8A10-8146E98BFAB2}" srcOrd="10" destOrd="0" presId="urn:microsoft.com/office/officeart/2005/8/layout/cycle8"/>
    <dgm:cxn modelId="{7B8BF161-4364-7644-9250-C1A032CC1487}" type="presParOf" srcId="{1B58A5A8-7048-C140-8018-0F13AE81F065}" destId="{00A431D1-5941-5049-813C-B001AB3CD8E6}" srcOrd="11" destOrd="0" presId="urn:microsoft.com/office/officeart/2005/8/layout/cycle8"/>
    <dgm:cxn modelId="{C89D75D1-4BF1-474E-8332-7AB8FD539C81}" type="presParOf" srcId="{1B58A5A8-7048-C140-8018-0F13AE81F065}" destId="{04AEDEFC-B4DC-1643-AE48-E59130F81FE8}" srcOrd="12" destOrd="0" presId="urn:microsoft.com/office/officeart/2005/8/layout/cycle8"/>
    <dgm:cxn modelId="{C2547E01-EB59-3E46-A937-0C382672F5C1}" type="presParOf" srcId="{1B58A5A8-7048-C140-8018-0F13AE81F065}" destId="{6AA49F6A-538C-BE42-90EF-D40DA1CF238F}" srcOrd="13" destOrd="0" presId="urn:microsoft.com/office/officeart/2005/8/layout/cycle8"/>
    <dgm:cxn modelId="{F71BF0F9-6AF9-4841-AE76-1F6D9731E2C7}" type="presParOf" srcId="{1B58A5A8-7048-C140-8018-0F13AE81F065}" destId="{6A5757F3-EA0F-CC45-B37E-5A1C8CBBC039}" srcOrd="14" destOrd="0" presId="urn:microsoft.com/office/officeart/2005/8/layout/cycle8"/>
    <dgm:cxn modelId="{F80EA605-87CE-5B4A-AE12-E5CB029DC73B}" type="presParOf" srcId="{1B58A5A8-7048-C140-8018-0F13AE81F065}" destId="{FE6A17D2-7823-7148-BCB5-3A8E75C8FD4D}" srcOrd="15" destOrd="0" presId="urn:microsoft.com/office/officeart/2005/8/layout/cycle8"/>
    <dgm:cxn modelId="{E8FF07B2-E639-B94C-B830-48618035C547}" type="presParOf" srcId="{1B58A5A8-7048-C140-8018-0F13AE81F065}" destId="{1B2D2D0E-5674-F24F-A807-8C5A5E452CAA}" srcOrd="16" destOrd="0" presId="urn:microsoft.com/office/officeart/2005/8/layout/cycle8"/>
    <dgm:cxn modelId="{347DAC93-9CF3-D04A-828E-2BE922637605}" type="presParOf" srcId="{1B58A5A8-7048-C140-8018-0F13AE81F065}" destId="{93E4E39A-7366-244E-B674-0042D570D2E9}" srcOrd="17" destOrd="0" presId="urn:microsoft.com/office/officeart/2005/8/layout/cycle8"/>
    <dgm:cxn modelId="{363CF19B-92F6-8A47-B7F6-55ACCB237DA5}" type="presParOf" srcId="{1B58A5A8-7048-C140-8018-0F13AE81F065}" destId="{7FE40B7A-2A16-A743-AF60-5AB4A327618D}" srcOrd="18" destOrd="0" presId="urn:microsoft.com/office/officeart/2005/8/layout/cycle8"/>
    <dgm:cxn modelId="{EAE024A1-D81A-ED48-9AC9-C20C99112348}" type="presParOf" srcId="{1B58A5A8-7048-C140-8018-0F13AE81F065}" destId="{AA857504-4E2B-FB46-9304-FC9FEF0C4F2C}" srcOrd="19" destOrd="0" presId="urn:microsoft.com/office/officeart/2005/8/layout/cycle8"/>
    <dgm:cxn modelId="{32BA3C7C-7F0B-8748-A441-4F258805CEA7}" type="presParOf" srcId="{1B58A5A8-7048-C140-8018-0F13AE81F065}" destId="{E44D7BB8-069B-D648-B394-3796610A47B7}" srcOrd="20" destOrd="0" presId="urn:microsoft.com/office/officeart/2005/8/layout/cycle8"/>
    <dgm:cxn modelId="{0EADBCCD-2277-1D46-8F59-2EFDE9C548CF}" type="presParOf" srcId="{1B58A5A8-7048-C140-8018-0F13AE81F065}" destId="{ACB33447-BAFF-5144-BF87-E7E7B045605D}" srcOrd="21" destOrd="0" presId="urn:microsoft.com/office/officeart/2005/8/layout/cycle8"/>
    <dgm:cxn modelId="{66FE9E93-9823-014C-A3AA-B5195A5B31E6}" type="presParOf" srcId="{1B58A5A8-7048-C140-8018-0F13AE81F065}" destId="{DAEAB1E0-4532-EF48-B285-9AE11D3393C3}" srcOrd="22" destOrd="0" presId="urn:microsoft.com/office/officeart/2005/8/layout/cycle8"/>
    <dgm:cxn modelId="{8C8FDD66-4FD7-664C-84DD-AB4FFD4D07F7}" type="presParOf" srcId="{1B58A5A8-7048-C140-8018-0F13AE81F065}" destId="{AB355314-BA6C-B64E-8216-BABB584C281B}" srcOrd="23" destOrd="0" presId="urn:microsoft.com/office/officeart/2005/8/layout/cycle8"/>
    <dgm:cxn modelId="{6D7E228A-654C-ED4F-A429-E6B159ADB0B2}" type="presParOf" srcId="{1B58A5A8-7048-C140-8018-0F13AE81F065}" destId="{0CA5B918-ABBC-E64A-9208-5CFB322F3926}" srcOrd="24" destOrd="0" presId="urn:microsoft.com/office/officeart/2005/8/layout/cycle8"/>
    <dgm:cxn modelId="{DF292DA2-396A-954D-8130-8E2801E88B07}" type="presParOf" srcId="{1B58A5A8-7048-C140-8018-0F13AE81F065}" destId="{A7190FE6-1DD5-B34A-8C3B-0F4903ACFA52}" srcOrd="25" destOrd="0" presId="urn:microsoft.com/office/officeart/2005/8/layout/cycle8"/>
    <dgm:cxn modelId="{B67955DE-DCFE-9F46-91CE-A1B75DAFD64A}" type="presParOf" srcId="{1B58A5A8-7048-C140-8018-0F13AE81F065}" destId="{493DBC06-F7C1-1B4F-9200-7FEEF28ABBC2}" srcOrd="26" destOrd="0" presId="urn:microsoft.com/office/officeart/2005/8/layout/cycle8"/>
    <dgm:cxn modelId="{85CAA54A-9C12-3D48-805D-A20915763807}" type="presParOf" srcId="{1B58A5A8-7048-C140-8018-0F13AE81F065}" destId="{43B95F15-C00F-494E-8878-59A9EC421175}" srcOrd="27" destOrd="0" presId="urn:microsoft.com/office/officeart/2005/8/layout/cycle8"/>
    <dgm:cxn modelId="{4C6E5A79-687E-784C-ABA8-4D1D5D3C209C}" type="presParOf" srcId="{1B58A5A8-7048-C140-8018-0F13AE81F065}" destId="{DBC6494D-3C14-174D-BA4F-559928B7E4BA}" srcOrd="28" destOrd="0" presId="urn:microsoft.com/office/officeart/2005/8/layout/cycle8"/>
    <dgm:cxn modelId="{4837961D-674C-CF41-9EB7-089BBAC27559}" type="presParOf" srcId="{1B58A5A8-7048-C140-8018-0F13AE81F065}" destId="{DBE5D44D-4DE1-3947-9C56-CE216E2D30A0}" srcOrd="29" destOrd="0" presId="urn:microsoft.com/office/officeart/2005/8/layout/cycle8"/>
    <dgm:cxn modelId="{C0C62752-B113-5F43-A35D-447FC836C48B}" type="presParOf" srcId="{1B58A5A8-7048-C140-8018-0F13AE81F065}" destId="{3F3062DC-9651-5F4F-B885-D0574492728E}" srcOrd="30" destOrd="0" presId="urn:microsoft.com/office/officeart/2005/8/layout/cycle8"/>
    <dgm:cxn modelId="{E4529A81-E34D-9A48-B99F-7FCC8D36CAF8}" type="presParOf" srcId="{1B58A5A8-7048-C140-8018-0F13AE81F065}" destId="{9DEAE8DC-E575-C547-82D6-49F9ADCC744F}" srcOrd="31" destOrd="0" presId="urn:microsoft.com/office/officeart/2005/8/layout/cycle8"/>
    <dgm:cxn modelId="{3678B87B-256F-6247-8627-B9CFE1A9A5C3}" type="presParOf" srcId="{1B58A5A8-7048-C140-8018-0F13AE81F065}" destId="{A65F3A55-E637-0646-94B6-50601EFC7ADB}" srcOrd="32" destOrd="0" presId="urn:microsoft.com/office/officeart/2005/8/layout/cycle8"/>
    <dgm:cxn modelId="{A0BEBD0A-F62E-C442-8995-06A90F533B14}" type="presParOf" srcId="{1B58A5A8-7048-C140-8018-0F13AE81F065}" destId="{D657432E-449B-7D4E-A399-24D1792D208F}" srcOrd="33" destOrd="0" presId="urn:microsoft.com/office/officeart/2005/8/layout/cycle8"/>
    <dgm:cxn modelId="{C8D6D76A-BB0F-CF49-ACB0-2E6BE457D3B3}" type="presParOf" srcId="{1B58A5A8-7048-C140-8018-0F13AE81F065}" destId="{F9BDB0A1-18A1-F848-8A25-B38D366E04C2}"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525EBB-A37D-41FF-B4AF-5D231FC588E5}"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98A23A8B-CF7F-43C4-AA92-C029C926B075}">
      <dgm:prSet phldrT="[Text]" custT="1"/>
      <dgm:spPr/>
      <dgm:t>
        <a:bodyPr/>
        <a:lstStyle/>
        <a:p>
          <a:r>
            <a:rPr lang="en-US" sz="2400" dirty="0"/>
            <a:t>Once the search is complete the officer </a:t>
          </a:r>
          <a:r>
            <a:rPr lang="en-US" sz="2400" b="1" dirty="0"/>
            <a:t>MUST</a:t>
          </a:r>
          <a:r>
            <a:rPr lang="en-US" sz="24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2400" dirty="0"/>
            <a:t>The subject </a:t>
          </a:r>
          <a:r>
            <a:rPr lang="en-US" sz="2400" b="1" dirty="0"/>
            <a:t>MUST</a:t>
          </a:r>
          <a:r>
            <a:rPr lang="en-US" sz="24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13AF397A-EE67-3244-A97D-3F07A0F1B637}" type="pres">
      <dgm:prSet presAssocID="{2A525EBB-A37D-41FF-B4AF-5D231FC588E5}" presName="vert0" presStyleCnt="0">
        <dgm:presLayoutVars>
          <dgm:dir/>
          <dgm:animOne val="branch"/>
          <dgm:animLvl val="lvl"/>
        </dgm:presLayoutVars>
      </dgm:prSet>
      <dgm:spPr/>
    </dgm:pt>
    <dgm:pt modelId="{F1C1C419-CB03-194C-A256-671A8BCDCC72}" type="pres">
      <dgm:prSet presAssocID="{98A23A8B-CF7F-43C4-AA92-C029C926B075}" presName="thickLine" presStyleLbl="alignNode1" presStyleIdx="0" presStyleCnt="2"/>
      <dgm:spPr/>
    </dgm:pt>
    <dgm:pt modelId="{D3F118DA-D75E-6E4C-A85C-DC7CFD4F7F07}" type="pres">
      <dgm:prSet presAssocID="{98A23A8B-CF7F-43C4-AA92-C029C926B075}" presName="horz1" presStyleCnt="0"/>
      <dgm:spPr/>
    </dgm:pt>
    <dgm:pt modelId="{3D783017-2705-9149-B1DE-86CCA535A95F}" type="pres">
      <dgm:prSet presAssocID="{98A23A8B-CF7F-43C4-AA92-C029C926B075}" presName="tx1" presStyleLbl="revTx" presStyleIdx="0" presStyleCnt="2"/>
      <dgm:spPr/>
    </dgm:pt>
    <dgm:pt modelId="{C0CA857F-39AB-6F44-BB41-9BAA1627FEAF}" type="pres">
      <dgm:prSet presAssocID="{98A23A8B-CF7F-43C4-AA92-C029C926B075}" presName="vert1" presStyleCnt="0"/>
      <dgm:spPr/>
    </dgm:pt>
    <dgm:pt modelId="{5F5B5AB2-A25F-5E4C-95E5-1DF4B0E4D30A}" type="pres">
      <dgm:prSet presAssocID="{75551DAB-151F-409D-80DE-460AF56C58FD}" presName="thickLine" presStyleLbl="alignNode1" presStyleIdx="1" presStyleCnt="2"/>
      <dgm:spPr/>
    </dgm:pt>
    <dgm:pt modelId="{E675A3C6-0CF5-8940-BBFB-E6A5B3B477DD}" type="pres">
      <dgm:prSet presAssocID="{75551DAB-151F-409D-80DE-460AF56C58FD}" presName="horz1" presStyleCnt="0"/>
      <dgm:spPr/>
    </dgm:pt>
    <dgm:pt modelId="{AB87DBE5-25A7-6641-BB4F-F8E66FE2A85F}" type="pres">
      <dgm:prSet presAssocID="{75551DAB-151F-409D-80DE-460AF56C58FD}" presName="tx1" presStyleLbl="revTx" presStyleIdx="1" presStyleCnt="2"/>
      <dgm:spPr/>
    </dgm:pt>
    <dgm:pt modelId="{014CEF62-986A-E048-8B2B-1FE49520A4C7}" type="pres">
      <dgm:prSet presAssocID="{75551DAB-151F-409D-80DE-460AF56C58FD}" presName="vert1" presStyleCnt="0"/>
      <dgm:spPr/>
    </dgm:pt>
  </dgm:ptLst>
  <dgm:cxnLst>
    <dgm:cxn modelId="{8708020B-DC29-4E46-ABE5-43F78F37D912}" type="presOf" srcId="{75551DAB-151F-409D-80DE-460AF56C58FD}" destId="{AB87DBE5-25A7-6641-BB4F-F8E66FE2A85F}" srcOrd="0" destOrd="0" presId="urn:microsoft.com/office/officeart/2008/layout/LinedList"/>
    <dgm:cxn modelId="{2998FB2F-0775-40CB-9A88-02A926024451}" srcId="{2A525EBB-A37D-41FF-B4AF-5D231FC588E5}" destId="{75551DAB-151F-409D-80DE-460AF56C58FD}" srcOrd="1" destOrd="0" parTransId="{A98EDB91-FDC6-4BA3-9827-5BC83796A568}" sibTransId="{06A165A8-E69A-46E2-A39C-95E5C1708993}"/>
    <dgm:cxn modelId="{AEE2FA58-3408-4051-86E0-45CF4B5160CD}" srcId="{2A525EBB-A37D-41FF-B4AF-5D231FC588E5}" destId="{98A23A8B-CF7F-43C4-AA92-C029C926B075}" srcOrd="0" destOrd="0" parTransId="{F292A9AE-ECDF-44C5-BD4B-285A2262FD93}" sibTransId="{4CE795A5-3B02-42EB-B19D-960C8D780879}"/>
    <dgm:cxn modelId="{1C9EC499-B0B6-4243-A7C8-B763A018EC25}" type="presOf" srcId="{2A525EBB-A37D-41FF-B4AF-5D231FC588E5}" destId="{13AF397A-EE67-3244-A97D-3F07A0F1B637}" srcOrd="0" destOrd="0" presId="urn:microsoft.com/office/officeart/2008/layout/LinedList"/>
    <dgm:cxn modelId="{C1E14AB7-D5D1-6444-83DF-7E3BB9C27FFB}" type="presOf" srcId="{98A23A8B-CF7F-43C4-AA92-C029C926B075}" destId="{3D783017-2705-9149-B1DE-86CCA535A95F}" srcOrd="0" destOrd="0" presId="urn:microsoft.com/office/officeart/2008/layout/LinedList"/>
    <dgm:cxn modelId="{AE728A03-D5AE-F841-A4B9-81433533B0CA}" type="presParOf" srcId="{13AF397A-EE67-3244-A97D-3F07A0F1B637}" destId="{F1C1C419-CB03-194C-A256-671A8BCDCC72}" srcOrd="0" destOrd="0" presId="urn:microsoft.com/office/officeart/2008/layout/LinedList"/>
    <dgm:cxn modelId="{9EC83BED-C068-CB42-9167-6DB62483EBF5}" type="presParOf" srcId="{13AF397A-EE67-3244-A97D-3F07A0F1B637}" destId="{D3F118DA-D75E-6E4C-A85C-DC7CFD4F7F07}" srcOrd="1" destOrd="0" presId="urn:microsoft.com/office/officeart/2008/layout/LinedList"/>
    <dgm:cxn modelId="{5BF61562-0DE0-6A43-AADB-62EEC5B258F5}" type="presParOf" srcId="{D3F118DA-D75E-6E4C-A85C-DC7CFD4F7F07}" destId="{3D783017-2705-9149-B1DE-86CCA535A95F}" srcOrd="0" destOrd="0" presId="urn:microsoft.com/office/officeart/2008/layout/LinedList"/>
    <dgm:cxn modelId="{679EA1A1-1B2C-D747-AD81-3E8A315936CC}" type="presParOf" srcId="{D3F118DA-D75E-6E4C-A85C-DC7CFD4F7F07}" destId="{C0CA857F-39AB-6F44-BB41-9BAA1627FEAF}" srcOrd="1" destOrd="0" presId="urn:microsoft.com/office/officeart/2008/layout/LinedList"/>
    <dgm:cxn modelId="{C1708CCF-4E84-EA48-9666-E697482560D4}" type="presParOf" srcId="{13AF397A-EE67-3244-A97D-3F07A0F1B637}" destId="{5F5B5AB2-A25F-5E4C-95E5-1DF4B0E4D30A}" srcOrd="2" destOrd="0" presId="urn:microsoft.com/office/officeart/2008/layout/LinedList"/>
    <dgm:cxn modelId="{C3E4BB2D-AB7F-1041-8994-61AC36104612}" type="presParOf" srcId="{13AF397A-EE67-3244-A97D-3F07A0F1B637}" destId="{E675A3C6-0CF5-8940-BBFB-E6A5B3B477DD}" srcOrd="3" destOrd="0" presId="urn:microsoft.com/office/officeart/2008/layout/LinedList"/>
    <dgm:cxn modelId="{800DC12D-1F05-E446-8490-9E5B4FDC5ED4}" type="presParOf" srcId="{E675A3C6-0CF5-8940-BBFB-E6A5B3B477DD}" destId="{AB87DBE5-25A7-6641-BB4F-F8E66FE2A85F}" srcOrd="0" destOrd="0" presId="urn:microsoft.com/office/officeart/2008/layout/LinedList"/>
    <dgm:cxn modelId="{09920916-184C-504F-A374-FBE69740C2A2}" type="presParOf" srcId="{E675A3C6-0CF5-8940-BBFB-E6A5B3B477DD}" destId="{014CEF62-986A-E048-8B2B-1FE49520A4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Length of time</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Cooperation</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dirty="0"/>
            <a:t>Public view</a:t>
          </a:r>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Documentation</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dirty="0" err="1"/>
            <a:t>Minimise</a:t>
          </a:r>
          <a:r>
            <a:rPr lang="en-US" sz="2000" dirty="0"/>
            <a:t> embarrassment</a:t>
          </a:r>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dirty="0"/>
            <a:t>Treat as individual</a:t>
          </a:r>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A5E4EE-32B2-4151-B411-D798B845A0A6}"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67844790-FE35-4F83-A641-FC2988F9090F}">
      <dgm:prSet/>
      <dgm:spPr/>
      <dgm:t>
        <a:bodyPr/>
        <a:lstStyle/>
        <a:p>
          <a:r>
            <a:rPr lang="en-US"/>
            <a:t>Identify</a:t>
          </a:r>
        </a:p>
      </dgm:t>
    </dgm:pt>
    <dgm:pt modelId="{2D2DC9D3-68AC-4AE1-AF19-47EEA2038D83}" type="parTrans" cxnId="{C9DC5C9A-598E-4064-B0FE-8DBAF1405A1B}">
      <dgm:prSet/>
      <dgm:spPr/>
      <dgm:t>
        <a:bodyPr/>
        <a:lstStyle/>
        <a:p>
          <a:endParaRPr lang="en-US"/>
        </a:p>
      </dgm:t>
    </dgm:pt>
    <dgm:pt modelId="{4D970517-8327-4CF1-87E5-2CAB86A49BE3}" type="sibTrans" cxnId="{C9DC5C9A-598E-4064-B0FE-8DBAF1405A1B}">
      <dgm:prSet/>
      <dgm:spPr/>
      <dgm:t>
        <a:bodyPr/>
        <a:lstStyle/>
        <a:p>
          <a:endParaRPr lang="en-US"/>
        </a:p>
      </dgm:t>
    </dgm:pt>
    <dgm:pt modelId="{0FB87CFE-A89B-4286-9C16-2481E77CF634}">
      <dgm:prSet/>
      <dgm:spPr/>
      <dgm:t>
        <a:bodyPr/>
        <a:lstStyle/>
        <a:p>
          <a:r>
            <a:rPr lang="en-US"/>
            <a:t>Identify the different controlled drugs and categorise the drugs as Class A, Class B or Class C in accordance with the Misuse of Drugs Act. </a:t>
          </a:r>
        </a:p>
      </dgm:t>
    </dgm:pt>
    <dgm:pt modelId="{553F823E-6CB0-4228-A7FE-171F91E0EA63}" type="parTrans" cxnId="{B589611C-C936-4482-8B00-603FEBA3D05B}">
      <dgm:prSet/>
      <dgm:spPr/>
      <dgm:t>
        <a:bodyPr/>
        <a:lstStyle/>
        <a:p>
          <a:endParaRPr lang="en-US"/>
        </a:p>
      </dgm:t>
    </dgm:pt>
    <dgm:pt modelId="{E1CC0A87-AC40-4C3D-A2D4-A88BCA580AA0}" type="sibTrans" cxnId="{B589611C-C936-4482-8B00-603FEBA3D05B}">
      <dgm:prSet/>
      <dgm:spPr/>
      <dgm:t>
        <a:bodyPr/>
        <a:lstStyle/>
        <a:p>
          <a:endParaRPr lang="en-US"/>
        </a:p>
      </dgm:t>
    </dgm:pt>
    <dgm:pt modelId="{9E069F80-12A1-4E9F-AB5E-A8EFA4637B05}">
      <dgm:prSet/>
      <dgm:spPr/>
      <dgm:t>
        <a:bodyPr/>
        <a:lstStyle/>
        <a:p>
          <a:r>
            <a:rPr lang="en-US"/>
            <a:t>Describe</a:t>
          </a:r>
        </a:p>
      </dgm:t>
    </dgm:pt>
    <dgm:pt modelId="{0A7CFAE3-3BEB-49E3-A33E-FB9DFBBF8275}" type="parTrans" cxnId="{AE7465F8-0A5B-4557-91B3-3A16AC0209A1}">
      <dgm:prSet/>
      <dgm:spPr/>
      <dgm:t>
        <a:bodyPr/>
        <a:lstStyle/>
        <a:p>
          <a:endParaRPr lang="en-US"/>
        </a:p>
      </dgm:t>
    </dgm:pt>
    <dgm:pt modelId="{090BDA59-9669-4D47-88FD-AB47B667A52F}" type="sibTrans" cxnId="{AE7465F8-0A5B-4557-91B3-3A16AC0209A1}">
      <dgm:prSet/>
      <dgm:spPr/>
      <dgm:t>
        <a:bodyPr/>
        <a:lstStyle/>
        <a:p>
          <a:endParaRPr lang="en-US"/>
        </a:p>
      </dgm:t>
    </dgm:pt>
    <dgm:pt modelId="{CB813EBF-D749-4A1F-AC96-EB245E8990E9}">
      <dgm:prSet/>
      <dgm:spPr/>
      <dgm:t>
        <a:bodyPr/>
        <a:lstStyle/>
        <a:p>
          <a:r>
            <a:rPr lang="en-US"/>
            <a:t>Describe the points to prove for the offence of possession of a controlled drug (S5 Misuse of Drugs Act). </a:t>
          </a:r>
        </a:p>
      </dgm:t>
    </dgm:pt>
    <dgm:pt modelId="{4273EE31-7B5A-4B42-A9DF-478718DFD33A}" type="parTrans" cxnId="{1BFC51FD-C73A-4E90-ABD2-A60968DD4162}">
      <dgm:prSet/>
      <dgm:spPr/>
      <dgm:t>
        <a:bodyPr/>
        <a:lstStyle/>
        <a:p>
          <a:endParaRPr lang="en-US"/>
        </a:p>
      </dgm:t>
    </dgm:pt>
    <dgm:pt modelId="{965F818E-3126-4ACF-9F2F-5201C00D7038}" type="sibTrans" cxnId="{1BFC51FD-C73A-4E90-ABD2-A60968DD4162}">
      <dgm:prSet/>
      <dgm:spPr/>
      <dgm:t>
        <a:bodyPr/>
        <a:lstStyle/>
        <a:p>
          <a:endParaRPr lang="en-US"/>
        </a:p>
      </dgm:t>
    </dgm:pt>
    <dgm:pt modelId="{85FF66C6-3513-4B58-A9DB-2E3EF4F6B0CD}">
      <dgm:prSet/>
      <dgm:spPr/>
      <dgm:t>
        <a:bodyPr/>
        <a:lstStyle/>
        <a:p>
          <a:r>
            <a:rPr lang="en-US"/>
            <a:t>Explain</a:t>
          </a:r>
        </a:p>
      </dgm:t>
    </dgm:pt>
    <dgm:pt modelId="{D4ADACC8-CAA0-4BBA-98EF-F6C6188DABEE}" type="parTrans" cxnId="{D4A8CAA8-005F-4403-81A4-5832DDD79D0D}">
      <dgm:prSet/>
      <dgm:spPr/>
      <dgm:t>
        <a:bodyPr/>
        <a:lstStyle/>
        <a:p>
          <a:endParaRPr lang="en-US"/>
        </a:p>
      </dgm:t>
    </dgm:pt>
    <dgm:pt modelId="{9E279036-20CF-4C4A-87DC-2A8F1F5A3F8E}" type="sibTrans" cxnId="{D4A8CAA8-005F-4403-81A4-5832DDD79D0D}">
      <dgm:prSet/>
      <dgm:spPr/>
      <dgm:t>
        <a:bodyPr/>
        <a:lstStyle/>
        <a:p>
          <a:endParaRPr lang="en-US"/>
        </a:p>
      </dgm:t>
    </dgm:pt>
    <dgm:pt modelId="{FCBD9028-2351-41D0-B01B-0D8E1089E326}">
      <dgm:prSet/>
      <dgm:spPr/>
      <dgm:t>
        <a:bodyPr/>
        <a:lstStyle/>
        <a:p>
          <a:r>
            <a:rPr lang="en-US"/>
            <a:t>Explain the offence of Supply a Controlled Drug contrary to Section 4 Misuse of Drugs Act 1971. </a:t>
          </a:r>
        </a:p>
      </dgm:t>
    </dgm:pt>
    <dgm:pt modelId="{E499F716-DD6E-46A8-839B-982E216B0449}" type="parTrans" cxnId="{E10A16B0-754E-45F4-8088-5954F4BFF644}">
      <dgm:prSet/>
      <dgm:spPr/>
      <dgm:t>
        <a:bodyPr/>
        <a:lstStyle/>
        <a:p>
          <a:endParaRPr lang="en-US"/>
        </a:p>
      </dgm:t>
    </dgm:pt>
    <dgm:pt modelId="{ECF276C0-C337-458C-97BF-A734BCE767E0}" type="sibTrans" cxnId="{E10A16B0-754E-45F4-8088-5954F4BFF644}">
      <dgm:prSet/>
      <dgm:spPr/>
      <dgm:t>
        <a:bodyPr/>
        <a:lstStyle/>
        <a:p>
          <a:endParaRPr lang="en-US"/>
        </a:p>
      </dgm:t>
    </dgm:pt>
    <dgm:pt modelId="{BDAFAB2F-637F-4643-80A4-FF2F2782DB07}">
      <dgm:prSet/>
      <dgm:spPr/>
      <dgm:t>
        <a:bodyPr/>
        <a:lstStyle/>
        <a:p>
          <a:r>
            <a:rPr lang="en-US"/>
            <a:t>Demonstrate</a:t>
          </a:r>
        </a:p>
      </dgm:t>
    </dgm:pt>
    <dgm:pt modelId="{73B438D0-3096-4370-BEBA-EDD49E25297A}" type="parTrans" cxnId="{8EEA0D80-BC5D-4FD8-BCF7-D8AFDFBC1559}">
      <dgm:prSet/>
      <dgm:spPr/>
      <dgm:t>
        <a:bodyPr/>
        <a:lstStyle/>
        <a:p>
          <a:endParaRPr lang="en-US"/>
        </a:p>
      </dgm:t>
    </dgm:pt>
    <dgm:pt modelId="{718007C3-3EA9-4D8B-B3FD-17280FA99B61}" type="sibTrans" cxnId="{8EEA0D80-BC5D-4FD8-BCF7-D8AFDFBC1559}">
      <dgm:prSet/>
      <dgm:spPr/>
      <dgm:t>
        <a:bodyPr/>
        <a:lstStyle/>
        <a:p>
          <a:endParaRPr lang="en-US"/>
        </a:p>
      </dgm:t>
    </dgm:pt>
    <dgm:pt modelId="{92AADE22-501B-4098-993C-6C6F08380AD4}">
      <dgm:prSet/>
      <dgm:spPr/>
      <dgm:t>
        <a:bodyPr/>
        <a:lstStyle/>
        <a:p>
          <a:r>
            <a:rPr lang="en-US"/>
            <a:t>Demonstrate how to issue a Cannabis warning.</a:t>
          </a:r>
        </a:p>
      </dgm:t>
    </dgm:pt>
    <dgm:pt modelId="{6A9FE9EA-C871-4947-AFB2-B3A56CE9D06F}" type="parTrans" cxnId="{917D6684-D472-4B91-B37E-A8028DFA5423}">
      <dgm:prSet/>
      <dgm:spPr/>
      <dgm:t>
        <a:bodyPr/>
        <a:lstStyle/>
        <a:p>
          <a:endParaRPr lang="en-US"/>
        </a:p>
      </dgm:t>
    </dgm:pt>
    <dgm:pt modelId="{D163B51F-20A1-4CA2-9609-E3D80B6532E9}" type="sibTrans" cxnId="{917D6684-D472-4B91-B37E-A8028DFA5423}">
      <dgm:prSet/>
      <dgm:spPr/>
      <dgm:t>
        <a:bodyPr/>
        <a:lstStyle/>
        <a:p>
          <a:endParaRPr lang="en-US"/>
        </a:p>
      </dgm:t>
    </dgm:pt>
    <dgm:pt modelId="{67DC4258-A8AD-478B-B86A-3D922EAB7E1E}">
      <dgm:prSet/>
      <dgm:spPr/>
      <dgm:t>
        <a:bodyPr/>
        <a:lstStyle/>
        <a:p>
          <a:r>
            <a:rPr lang="en-US"/>
            <a:t>Apply</a:t>
          </a:r>
        </a:p>
      </dgm:t>
    </dgm:pt>
    <dgm:pt modelId="{91D4FCBB-3C3F-40DE-9A70-13D6A5152522}" type="parTrans" cxnId="{7632DC38-D4AC-4C4E-9CD8-62A13E053EE7}">
      <dgm:prSet/>
      <dgm:spPr/>
      <dgm:t>
        <a:bodyPr/>
        <a:lstStyle/>
        <a:p>
          <a:endParaRPr lang="en-US"/>
        </a:p>
      </dgm:t>
    </dgm:pt>
    <dgm:pt modelId="{E340D266-6853-499B-9182-68688E269D15}" type="sibTrans" cxnId="{7632DC38-D4AC-4C4E-9CD8-62A13E053EE7}">
      <dgm:prSet/>
      <dgm:spPr/>
      <dgm:t>
        <a:bodyPr/>
        <a:lstStyle/>
        <a:p>
          <a:endParaRPr lang="en-US"/>
        </a:p>
      </dgm:t>
    </dgm:pt>
    <dgm:pt modelId="{087F6A5B-41BA-49AB-9AC9-E9AA73FB82D1}">
      <dgm:prSet/>
      <dgm:spPr/>
      <dgm:t>
        <a:bodyPr/>
        <a:lstStyle/>
        <a:p>
          <a:r>
            <a:rPr lang="en-US"/>
            <a:t>Apply knowledge of legislation to explain when a person has committed a drug related offence.  </a:t>
          </a:r>
        </a:p>
      </dgm:t>
    </dgm:pt>
    <dgm:pt modelId="{69A2393A-8D96-4E40-A630-00F6B7C9BE32}" type="parTrans" cxnId="{69A94CF8-693D-4B20-B36A-8AA96DBA6F70}">
      <dgm:prSet/>
      <dgm:spPr/>
      <dgm:t>
        <a:bodyPr/>
        <a:lstStyle/>
        <a:p>
          <a:endParaRPr lang="en-US"/>
        </a:p>
      </dgm:t>
    </dgm:pt>
    <dgm:pt modelId="{F4285D5E-11CE-4CB0-A48A-270E5F030D93}" type="sibTrans" cxnId="{69A94CF8-693D-4B20-B36A-8AA96DBA6F70}">
      <dgm:prSet/>
      <dgm:spPr/>
      <dgm:t>
        <a:bodyPr/>
        <a:lstStyle/>
        <a:p>
          <a:endParaRPr lang="en-US"/>
        </a:p>
      </dgm:t>
    </dgm:pt>
    <dgm:pt modelId="{D6C4BF45-3536-3740-B8A3-C5F6C87656A8}" type="pres">
      <dgm:prSet presAssocID="{49A5E4EE-32B2-4151-B411-D798B845A0A6}" presName="Name0" presStyleCnt="0">
        <dgm:presLayoutVars>
          <dgm:dir/>
          <dgm:animLvl val="lvl"/>
          <dgm:resizeHandles val="exact"/>
        </dgm:presLayoutVars>
      </dgm:prSet>
      <dgm:spPr/>
    </dgm:pt>
    <dgm:pt modelId="{0A5FDADB-094F-8040-BFB0-7D6B1806C538}" type="pres">
      <dgm:prSet presAssocID="{67844790-FE35-4F83-A641-FC2988F9090F}" presName="linNode" presStyleCnt="0"/>
      <dgm:spPr/>
    </dgm:pt>
    <dgm:pt modelId="{0BDB8EE1-0424-3145-B758-BE3F0C948AB7}" type="pres">
      <dgm:prSet presAssocID="{67844790-FE35-4F83-A641-FC2988F9090F}" presName="parentText" presStyleLbl="alignNode1" presStyleIdx="0" presStyleCnt="5">
        <dgm:presLayoutVars>
          <dgm:chMax val="1"/>
          <dgm:bulletEnabled/>
        </dgm:presLayoutVars>
      </dgm:prSet>
      <dgm:spPr/>
    </dgm:pt>
    <dgm:pt modelId="{9C6805C3-E866-1F46-A6D2-9DF8873F5768}" type="pres">
      <dgm:prSet presAssocID="{67844790-FE35-4F83-A641-FC2988F9090F}" presName="descendantText" presStyleLbl="alignAccFollowNode1" presStyleIdx="0" presStyleCnt="5">
        <dgm:presLayoutVars>
          <dgm:bulletEnabled/>
        </dgm:presLayoutVars>
      </dgm:prSet>
      <dgm:spPr/>
    </dgm:pt>
    <dgm:pt modelId="{0C1C2837-00BD-2742-913D-F8F4BFD2B8E6}" type="pres">
      <dgm:prSet presAssocID="{4D970517-8327-4CF1-87E5-2CAB86A49BE3}" presName="sp" presStyleCnt="0"/>
      <dgm:spPr/>
    </dgm:pt>
    <dgm:pt modelId="{6F602CA5-3CAA-7D47-9D57-F0BAB7F16AA2}" type="pres">
      <dgm:prSet presAssocID="{9E069F80-12A1-4E9F-AB5E-A8EFA4637B05}" presName="linNode" presStyleCnt="0"/>
      <dgm:spPr/>
    </dgm:pt>
    <dgm:pt modelId="{51EA293A-5F86-F441-B9A8-CC1EB5B31EDC}" type="pres">
      <dgm:prSet presAssocID="{9E069F80-12A1-4E9F-AB5E-A8EFA4637B05}" presName="parentText" presStyleLbl="alignNode1" presStyleIdx="1" presStyleCnt="5">
        <dgm:presLayoutVars>
          <dgm:chMax val="1"/>
          <dgm:bulletEnabled/>
        </dgm:presLayoutVars>
      </dgm:prSet>
      <dgm:spPr/>
    </dgm:pt>
    <dgm:pt modelId="{40E22AD8-7F39-0045-B10F-D45DCFAB7777}" type="pres">
      <dgm:prSet presAssocID="{9E069F80-12A1-4E9F-AB5E-A8EFA4637B05}" presName="descendantText" presStyleLbl="alignAccFollowNode1" presStyleIdx="1" presStyleCnt="5">
        <dgm:presLayoutVars>
          <dgm:bulletEnabled/>
        </dgm:presLayoutVars>
      </dgm:prSet>
      <dgm:spPr/>
    </dgm:pt>
    <dgm:pt modelId="{2277AC48-1386-3A4A-9B7A-6B7672D981F0}" type="pres">
      <dgm:prSet presAssocID="{090BDA59-9669-4D47-88FD-AB47B667A52F}" presName="sp" presStyleCnt="0"/>
      <dgm:spPr/>
    </dgm:pt>
    <dgm:pt modelId="{FD776648-A103-D449-B7EC-B3B9D30AED39}" type="pres">
      <dgm:prSet presAssocID="{85FF66C6-3513-4B58-A9DB-2E3EF4F6B0CD}" presName="linNode" presStyleCnt="0"/>
      <dgm:spPr/>
    </dgm:pt>
    <dgm:pt modelId="{87B27323-3B64-824E-ACF6-F736F8AB1DB7}" type="pres">
      <dgm:prSet presAssocID="{85FF66C6-3513-4B58-A9DB-2E3EF4F6B0CD}" presName="parentText" presStyleLbl="alignNode1" presStyleIdx="2" presStyleCnt="5">
        <dgm:presLayoutVars>
          <dgm:chMax val="1"/>
          <dgm:bulletEnabled/>
        </dgm:presLayoutVars>
      </dgm:prSet>
      <dgm:spPr/>
    </dgm:pt>
    <dgm:pt modelId="{670A82E8-FD38-1246-8BBF-251D676154D1}" type="pres">
      <dgm:prSet presAssocID="{85FF66C6-3513-4B58-A9DB-2E3EF4F6B0CD}" presName="descendantText" presStyleLbl="alignAccFollowNode1" presStyleIdx="2" presStyleCnt="5">
        <dgm:presLayoutVars>
          <dgm:bulletEnabled/>
        </dgm:presLayoutVars>
      </dgm:prSet>
      <dgm:spPr/>
    </dgm:pt>
    <dgm:pt modelId="{BBB5957E-F7D9-1D49-B916-826A1314A224}" type="pres">
      <dgm:prSet presAssocID="{9E279036-20CF-4C4A-87DC-2A8F1F5A3F8E}" presName="sp" presStyleCnt="0"/>
      <dgm:spPr/>
    </dgm:pt>
    <dgm:pt modelId="{4998BF31-8CAC-8545-B4F4-309191D7653F}" type="pres">
      <dgm:prSet presAssocID="{BDAFAB2F-637F-4643-80A4-FF2F2782DB07}" presName="linNode" presStyleCnt="0"/>
      <dgm:spPr/>
    </dgm:pt>
    <dgm:pt modelId="{4D872905-720C-CD41-8F01-6842E91D11C2}" type="pres">
      <dgm:prSet presAssocID="{BDAFAB2F-637F-4643-80A4-FF2F2782DB07}" presName="parentText" presStyleLbl="alignNode1" presStyleIdx="3" presStyleCnt="5">
        <dgm:presLayoutVars>
          <dgm:chMax val="1"/>
          <dgm:bulletEnabled/>
        </dgm:presLayoutVars>
      </dgm:prSet>
      <dgm:spPr/>
    </dgm:pt>
    <dgm:pt modelId="{E2A75F2E-598D-B345-A8D7-1D640ED22654}" type="pres">
      <dgm:prSet presAssocID="{BDAFAB2F-637F-4643-80A4-FF2F2782DB07}" presName="descendantText" presStyleLbl="alignAccFollowNode1" presStyleIdx="3" presStyleCnt="5">
        <dgm:presLayoutVars>
          <dgm:bulletEnabled/>
        </dgm:presLayoutVars>
      </dgm:prSet>
      <dgm:spPr/>
    </dgm:pt>
    <dgm:pt modelId="{5CFF40F7-2409-8640-976E-86F0758CDC53}" type="pres">
      <dgm:prSet presAssocID="{718007C3-3EA9-4D8B-B3FD-17280FA99B61}" presName="sp" presStyleCnt="0"/>
      <dgm:spPr/>
    </dgm:pt>
    <dgm:pt modelId="{6B3736D2-27F6-E446-A97B-FFB2383A8FE7}" type="pres">
      <dgm:prSet presAssocID="{67DC4258-A8AD-478B-B86A-3D922EAB7E1E}" presName="linNode" presStyleCnt="0"/>
      <dgm:spPr/>
    </dgm:pt>
    <dgm:pt modelId="{19296BB7-3421-F946-9B2B-F572B9D0FADB}" type="pres">
      <dgm:prSet presAssocID="{67DC4258-A8AD-478B-B86A-3D922EAB7E1E}" presName="parentText" presStyleLbl="alignNode1" presStyleIdx="4" presStyleCnt="5">
        <dgm:presLayoutVars>
          <dgm:chMax val="1"/>
          <dgm:bulletEnabled/>
        </dgm:presLayoutVars>
      </dgm:prSet>
      <dgm:spPr/>
    </dgm:pt>
    <dgm:pt modelId="{7A56EDFC-EC91-4841-807B-C9F9F42D557C}" type="pres">
      <dgm:prSet presAssocID="{67DC4258-A8AD-478B-B86A-3D922EAB7E1E}" presName="descendantText" presStyleLbl="alignAccFollowNode1" presStyleIdx="4" presStyleCnt="5">
        <dgm:presLayoutVars>
          <dgm:bulletEnabled/>
        </dgm:presLayoutVars>
      </dgm:prSet>
      <dgm:spPr/>
    </dgm:pt>
  </dgm:ptLst>
  <dgm:cxnLst>
    <dgm:cxn modelId="{738F6517-70F4-684B-B83A-D14B9EFD72A8}" type="presOf" srcId="{67844790-FE35-4F83-A641-FC2988F9090F}" destId="{0BDB8EE1-0424-3145-B758-BE3F0C948AB7}" srcOrd="0" destOrd="0" presId="urn:microsoft.com/office/officeart/2016/7/layout/VerticalSolidActionList"/>
    <dgm:cxn modelId="{EEE71618-7696-384E-AB82-6EB5279122FE}" type="presOf" srcId="{BDAFAB2F-637F-4643-80A4-FF2F2782DB07}" destId="{4D872905-720C-CD41-8F01-6842E91D11C2}" srcOrd="0" destOrd="0" presId="urn:microsoft.com/office/officeart/2016/7/layout/VerticalSolidActionList"/>
    <dgm:cxn modelId="{B589611C-C936-4482-8B00-603FEBA3D05B}" srcId="{67844790-FE35-4F83-A641-FC2988F9090F}" destId="{0FB87CFE-A89B-4286-9C16-2481E77CF634}" srcOrd="0" destOrd="0" parTransId="{553F823E-6CB0-4228-A7FE-171F91E0EA63}" sibTransId="{E1CC0A87-AC40-4C3D-A2D4-A88BCA580AA0}"/>
    <dgm:cxn modelId="{7632DC38-D4AC-4C4E-9CD8-62A13E053EE7}" srcId="{49A5E4EE-32B2-4151-B411-D798B845A0A6}" destId="{67DC4258-A8AD-478B-B86A-3D922EAB7E1E}" srcOrd="4" destOrd="0" parTransId="{91D4FCBB-3C3F-40DE-9A70-13D6A5152522}" sibTransId="{E340D266-6853-499B-9182-68688E269D15}"/>
    <dgm:cxn modelId="{04632A69-B7BA-6348-94F9-D820A863904D}" type="presOf" srcId="{0FB87CFE-A89B-4286-9C16-2481E77CF634}" destId="{9C6805C3-E866-1F46-A6D2-9DF8873F5768}" srcOrd="0" destOrd="0" presId="urn:microsoft.com/office/officeart/2016/7/layout/VerticalSolidActionList"/>
    <dgm:cxn modelId="{8EEA0D80-BC5D-4FD8-BCF7-D8AFDFBC1559}" srcId="{49A5E4EE-32B2-4151-B411-D798B845A0A6}" destId="{BDAFAB2F-637F-4643-80A4-FF2F2782DB07}" srcOrd="3" destOrd="0" parTransId="{73B438D0-3096-4370-BEBA-EDD49E25297A}" sibTransId="{718007C3-3EA9-4D8B-B3FD-17280FA99B61}"/>
    <dgm:cxn modelId="{917D6684-D472-4B91-B37E-A8028DFA5423}" srcId="{BDAFAB2F-637F-4643-80A4-FF2F2782DB07}" destId="{92AADE22-501B-4098-993C-6C6F08380AD4}" srcOrd="0" destOrd="0" parTransId="{6A9FE9EA-C871-4947-AFB2-B3A56CE9D06F}" sibTransId="{D163B51F-20A1-4CA2-9609-E3D80B6532E9}"/>
    <dgm:cxn modelId="{06D67E84-FDB5-3543-8E23-42FEEA5516BA}" type="presOf" srcId="{087F6A5B-41BA-49AB-9AC9-E9AA73FB82D1}" destId="{7A56EDFC-EC91-4841-807B-C9F9F42D557C}" srcOrd="0" destOrd="0" presId="urn:microsoft.com/office/officeart/2016/7/layout/VerticalSolidActionList"/>
    <dgm:cxn modelId="{C9DC5C9A-598E-4064-B0FE-8DBAF1405A1B}" srcId="{49A5E4EE-32B2-4151-B411-D798B845A0A6}" destId="{67844790-FE35-4F83-A641-FC2988F9090F}" srcOrd="0" destOrd="0" parTransId="{2D2DC9D3-68AC-4AE1-AF19-47EEA2038D83}" sibTransId="{4D970517-8327-4CF1-87E5-2CAB86A49BE3}"/>
    <dgm:cxn modelId="{D4A8CAA8-005F-4403-81A4-5832DDD79D0D}" srcId="{49A5E4EE-32B2-4151-B411-D798B845A0A6}" destId="{85FF66C6-3513-4B58-A9DB-2E3EF4F6B0CD}" srcOrd="2" destOrd="0" parTransId="{D4ADACC8-CAA0-4BBA-98EF-F6C6188DABEE}" sibTransId="{9E279036-20CF-4C4A-87DC-2A8F1F5A3F8E}"/>
    <dgm:cxn modelId="{B5F750AD-7E7C-F548-A0F0-B1CA18BA8A89}" type="presOf" srcId="{67DC4258-A8AD-478B-B86A-3D922EAB7E1E}" destId="{19296BB7-3421-F946-9B2B-F572B9D0FADB}" srcOrd="0" destOrd="0" presId="urn:microsoft.com/office/officeart/2016/7/layout/VerticalSolidActionList"/>
    <dgm:cxn modelId="{E10A16B0-754E-45F4-8088-5954F4BFF644}" srcId="{85FF66C6-3513-4B58-A9DB-2E3EF4F6B0CD}" destId="{FCBD9028-2351-41D0-B01B-0D8E1089E326}" srcOrd="0" destOrd="0" parTransId="{E499F716-DD6E-46A8-839B-982E216B0449}" sibTransId="{ECF276C0-C337-458C-97BF-A734BCE767E0}"/>
    <dgm:cxn modelId="{838115B8-9251-5943-BAB9-D52DE2CE0971}" type="presOf" srcId="{85FF66C6-3513-4B58-A9DB-2E3EF4F6B0CD}" destId="{87B27323-3B64-824E-ACF6-F736F8AB1DB7}" srcOrd="0" destOrd="0" presId="urn:microsoft.com/office/officeart/2016/7/layout/VerticalSolidActionList"/>
    <dgm:cxn modelId="{2D8E86BF-A6F8-4840-A923-EC6212867F80}" type="presOf" srcId="{92AADE22-501B-4098-993C-6C6F08380AD4}" destId="{E2A75F2E-598D-B345-A8D7-1D640ED22654}" srcOrd="0" destOrd="0" presId="urn:microsoft.com/office/officeart/2016/7/layout/VerticalSolidActionList"/>
    <dgm:cxn modelId="{5B366DD6-F528-C345-A3FF-B0E2E79C0C9F}" type="presOf" srcId="{CB813EBF-D749-4A1F-AC96-EB245E8990E9}" destId="{40E22AD8-7F39-0045-B10F-D45DCFAB7777}" srcOrd="0" destOrd="0" presId="urn:microsoft.com/office/officeart/2016/7/layout/VerticalSolidActionList"/>
    <dgm:cxn modelId="{BEBF45DA-80D6-FE49-A09F-21B24E2D9FF9}" type="presOf" srcId="{49A5E4EE-32B2-4151-B411-D798B845A0A6}" destId="{D6C4BF45-3536-3740-B8A3-C5F6C87656A8}" srcOrd="0" destOrd="0" presId="urn:microsoft.com/office/officeart/2016/7/layout/VerticalSolidActionList"/>
    <dgm:cxn modelId="{D15681F3-CD06-6349-9F27-0CDBDDD602A4}" type="presOf" srcId="{9E069F80-12A1-4E9F-AB5E-A8EFA4637B05}" destId="{51EA293A-5F86-F441-B9A8-CC1EB5B31EDC}" srcOrd="0" destOrd="0" presId="urn:microsoft.com/office/officeart/2016/7/layout/VerticalSolidActionList"/>
    <dgm:cxn modelId="{023D77F4-9C56-BF4C-9618-14190B1E021B}" type="presOf" srcId="{FCBD9028-2351-41D0-B01B-0D8E1089E326}" destId="{670A82E8-FD38-1246-8BBF-251D676154D1}" srcOrd="0" destOrd="0" presId="urn:microsoft.com/office/officeart/2016/7/layout/VerticalSolidActionList"/>
    <dgm:cxn modelId="{69A94CF8-693D-4B20-B36A-8AA96DBA6F70}" srcId="{67DC4258-A8AD-478B-B86A-3D922EAB7E1E}" destId="{087F6A5B-41BA-49AB-9AC9-E9AA73FB82D1}" srcOrd="0" destOrd="0" parTransId="{69A2393A-8D96-4E40-A630-00F6B7C9BE32}" sibTransId="{F4285D5E-11CE-4CB0-A48A-270E5F030D93}"/>
    <dgm:cxn modelId="{AE7465F8-0A5B-4557-91B3-3A16AC0209A1}" srcId="{49A5E4EE-32B2-4151-B411-D798B845A0A6}" destId="{9E069F80-12A1-4E9F-AB5E-A8EFA4637B05}" srcOrd="1" destOrd="0" parTransId="{0A7CFAE3-3BEB-49E3-A33E-FB9DFBBF8275}" sibTransId="{090BDA59-9669-4D47-88FD-AB47B667A52F}"/>
    <dgm:cxn modelId="{1BFC51FD-C73A-4E90-ABD2-A60968DD4162}" srcId="{9E069F80-12A1-4E9F-AB5E-A8EFA4637B05}" destId="{CB813EBF-D749-4A1F-AC96-EB245E8990E9}" srcOrd="0" destOrd="0" parTransId="{4273EE31-7B5A-4B42-A9DF-478718DFD33A}" sibTransId="{965F818E-3126-4ACF-9F2F-5201C00D7038}"/>
    <dgm:cxn modelId="{389E2437-B060-BE4A-AB43-CBC483CBEAE8}" type="presParOf" srcId="{D6C4BF45-3536-3740-B8A3-C5F6C87656A8}" destId="{0A5FDADB-094F-8040-BFB0-7D6B1806C538}" srcOrd="0" destOrd="0" presId="urn:microsoft.com/office/officeart/2016/7/layout/VerticalSolidActionList"/>
    <dgm:cxn modelId="{59A4CFB9-6DB5-E443-A0FC-E806659DA7FD}" type="presParOf" srcId="{0A5FDADB-094F-8040-BFB0-7D6B1806C538}" destId="{0BDB8EE1-0424-3145-B758-BE3F0C948AB7}" srcOrd="0" destOrd="0" presId="urn:microsoft.com/office/officeart/2016/7/layout/VerticalSolidActionList"/>
    <dgm:cxn modelId="{AD372149-E80E-4046-9858-ACF2974F5597}" type="presParOf" srcId="{0A5FDADB-094F-8040-BFB0-7D6B1806C538}" destId="{9C6805C3-E866-1F46-A6D2-9DF8873F5768}" srcOrd="1" destOrd="0" presId="urn:microsoft.com/office/officeart/2016/7/layout/VerticalSolidActionList"/>
    <dgm:cxn modelId="{F9E39377-FF3E-EA4A-9D4C-35A2F516D9C9}" type="presParOf" srcId="{D6C4BF45-3536-3740-B8A3-C5F6C87656A8}" destId="{0C1C2837-00BD-2742-913D-F8F4BFD2B8E6}" srcOrd="1" destOrd="0" presId="urn:microsoft.com/office/officeart/2016/7/layout/VerticalSolidActionList"/>
    <dgm:cxn modelId="{31CEBFF0-F1B0-3242-B5A2-C5C900CE7AE4}" type="presParOf" srcId="{D6C4BF45-3536-3740-B8A3-C5F6C87656A8}" destId="{6F602CA5-3CAA-7D47-9D57-F0BAB7F16AA2}" srcOrd="2" destOrd="0" presId="urn:microsoft.com/office/officeart/2016/7/layout/VerticalSolidActionList"/>
    <dgm:cxn modelId="{C7D83EE9-ADE9-4E43-A178-322A2B8CD0F8}" type="presParOf" srcId="{6F602CA5-3CAA-7D47-9D57-F0BAB7F16AA2}" destId="{51EA293A-5F86-F441-B9A8-CC1EB5B31EDC}" srcOrd="0" destOrd="0" presId="urn:microsoft.com/office/officeart/2016/7/layout/VerticalSolidActionList"/>
    <dgm:cxn modelId="{41C8BCE8-A1B9-EF41-86E7-6ED26CBBE39C}" type="presParOf" srcId="{6F602CA5-3CAA-7D47-9D57-F0BAB7F16AA2}" destId="{40E22AD8-7F39-0045-B10F-D45DCFAB7777}" srcOrd="1" destOrd="0" presId="urn:microsoft.com/office/officeart/2016/7/layout/VerticalSolidActionList"/>
    <dgm:cxn modelId="{06BCCAAF-8688-E347-98AA-C118A5FC725C}" type="presParOf" srcId="{D6C4BF45-3536-3740-B8A3-C5F6C87656A8}" destId="{2277AC48-1386-3A4A-9B7A-6B7672D981F0}" srcOrd="3" destOrd="0" presId="urn:microsoft.com/office/officeart/2016/7/layout/VerticalSolidActionList"/>
    <dgm:cxn modelId="{12D5E298-A7F5-D74A-943A-2603DE279930}" type="presParOf" srcId="{D6C4BF45-3536-3740-B8A3-C5F6C87656A8}" destId="{FD776648-A103-D449-B7EC-B3B9D30AED39}" srcOrd="4" destOrd="0" presId="urn:microsoft.com/office/officeart/2016/7/layout/VerticalSolidActionList"/>
    <dgm:cxn modelId="{3D1A30C9-E6CD-A742-B3BF-503B604ED56A}" type="presParOf" srcId="{FD776648-A103-D449-B7EC-B3B9D30AED39}" destId="{87B27323-3B64-824E-ACF6-F736F8AB1DB7}" srcOrd="0" destOrd="0" presId="urn:microsoft.com/office/officeart/2016/7/layout/VerticalSolidActionList"/>
    <dgm:cxn modelId="{14C2D6F4-ED11-8144-9EFC-A7F75639E9FE}" type="presParOf" srcId="{FD776648-A103-D449-B7EC-B3B9D30AED39}" destId="{670A82E8-FD38-1246-8BBF-251D676154D1}" srcOrd="1" destOrd="0" presId="urn:microsoft.com/office/officeart/2016/7/layout/VerticalSolidActionList"/>
    <dgm:cxn modelId="{2EF41442-1769-7844-AF7C-6B4BEC115F9C}" type="presParOf" srcId="{D6C4BF45-3536-3740-B8A3-C5F6C87656A8}" destId="{BBB5957E-F7D9-1D49-B916-826A1314A224}" srcOrd="5" destOrd="0" presId="urn:microsoft.com/office/officeart/2016/7/layout/VerticalSolidActionList"/>
    <dgm:cxn modelId="{7D85EB71-D113-3343-ACED-8515C03A8AA7}" type="presParOf" srcId="{D6C4BF45-3536-3740-B8A3-C5F6C87656A8}" destId="{4998BF31-8CAC-8545-B4F4-309191D7653F}" srcOrd="6" destOrd="0" presId="urn:microsoft.com/office/officeart/2016/7/layout/VerticalSolidActionList"/>
    <dgm:cxn modelId="{AD39A127-8D1C-8C4A-BE68-765BC8487752}" type="presParOf" srcId="{4998BF31-8CAC-8545-B4F4-309191D7653F}" destId="{4D872905-720C-CD41-8F01-6842E91D11C2}" srcOrd="0" destOrd="0" presId="urn:microsoft.com/office/officeart/2016/7/layout/VerticalSolidActionList"/>
    <dgm:cxn modelId="{1166E44C-6540-B549-A107-BB757D6D2869}" type="presParOf" srcId="{4998BF31-8CAC-8545-B4F4-309191D7653F}" destId="{E2A75F2E-598D-B345-A8D7-1D640ED22654}" srcOrd="1" destOrd="0" presId="urn:microsoft.com/office/officeart/2016/7/layout/VerticalSolidActionList"/>
    <dgm:cxn modelId="{411DE667-8B47-5041-91BE-00DBA5A5A4A6}" type="presParOf" srcId="{D6C4BF45-3536-3740-B8A3-C5F6C87656A8}" destId="{5CFF40F7-2409-8640-976E-86F0758CDC53}" srcOrd="7" destOrd="0" presId="urn:microsoft.com/office/officeart/2016/7/layout/VerticalSolidActionList"/>
    <dgm:cxn modelId="{565D6C1C-B894-9E43-BFC7-17F707CBEDFE}" type="presParOf" srcId="{D6C4BF45-3536-3740-B8A3-C5F6C87656A8}" destId="{6B3736D2-27F6-E446-A97B-FFB2383A8FE7}" srcOrd="8" destOrd="0" presId="urn:microsoft.com/office/officeart/2016/7/layout/VerticalSolidActionList"/>
    <dgm:cxn modelId="{7A8E2247-6E18-8D4F-A363-3014238A2F42}" type="presParOf" srcId="{6B3736D2-27F6-E446-A97B-FFB2383A8FE7}" destId="{19296BB7-3421-F946-9B2B-F572B9D0FADB}" srcOrd="0" destOrd="0" presId="urn:microsoft.com/office/officeart/2016/7/layout/VerticalSolidActionList"/>
    <dgm:cxn modelId="{B975B1F5-4CDB-7E47-9DB6-462F9571F645}" type="presParOf" srcId="{6B3736D2-27F6-E446-A97B-FFB2383A8FE7}" destId="{7A56EDFC-EC91-4841-807B-C9F9F42D557C}"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BBB7347-381F-4BFB-8645-CD450E7B37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BFFACA-17FA-4EF8-A3A2-082C589BB771}">
      <dgm:prSet/>
      <dgm:spPr/>
      <dgm:t>
        <a:bodyPr/>
        <a:lstStyle/>
        <a:p>
          <a:r>
            <a:rPr lang="en-US"/>
            <a:t>The primary purpose of stop and search powers is to enable officers to allay or confirm suspicions about individuals without exercising their power of arrest. </a:t>
          </a:r>
        </a:p>
      </dgm:t>
    </dgm:pt>
    <dgm:pt modelId="{99B240E8-4576-42DC-B118-0272675E2A20}" type="parTrans" cxnId="{B22065AA-FFD8-4AB2-902F-FACC9AEC4A84}">
      <dgm:prSet/>
      <dgm:spPr/>
      <dgm:t>
        <a:bodyPr/>
        <a:lstStyle/>
        <a:p>
          <a:endParaRPr lang="en-US"/>
        </a:p>
      </dgm:t>
    </dgm:pt>
    <dgm:pt modelId="{6C0657CB-A42B-4A5C-8FEA-5563667CA2ED}" type="sibTrans" cxnId="{B22065AA-FFD8-4AB2-902F-FACC9AEC4A84}">
      <dgm:prSet/>
      <dgm:spPr/>
      <dgm:t>
        <a:bodyPr/>
        <a:lstStyle/>
        <a:p>
          <a:endParaRPr lang="en-US"/>
        </a:p>
      </dgm:t>
    </dgm:pt>
    <dgm:pt modelId="{C17E8B53-DACE-446C-881C-5C0E899D7DC5}">
      <dgm:prSet/>
      <dgm:spPr/>
      <dgm:t>
        <a:bodyPr/>
        <a:lstStyle/>
        <a:p>
          <a:r>
            <a:rPr lang="en-US" dirty="0"/>
            <a:t>Officers may be required to justify the use or authorisation of such powers, in relation both to individual searches and the overall pattern of their activity in this regard, to their supervisory officers or in court. </a:t>
          </a:r>
        </a:p>
      </dgm:t>
    </dgm:pt>
    <dgm:pt modelId="{A4DFEEF2-36ED-4E56-B463-2413F9693480}" type="parTrans" cxnId="{46BBF1FC-B417-4FAB-8EFA-51BEAEA75A37}">
      <dgm:prSet/>
      <dgm:spPr/>
      <dgm:t>
        <a:bodyPr/>
        <a:lstStyle/>
        <a:p>
          <a:endParaRPr lang="en-US"/>
        </a:p>
      </dgm:t>
    </dgm:pt>
    <dgm:pt modelId="{90522B59-BBE0-4447-9FAC-DAC6F622ED50}" type="sibTrans" cxnId="{46BBF1FC-B417-4FAB-8EFA-51BEAEA75A37}">
      <dgm:prSet/>
      <dgm:spPr/>
      <dgm:t>
        <a:bodyPr/>
        <a:lstStyle/>
        <a:p>
          <a:endParaRPr lang="en-US"/>
        </a:p>
      </dgm:t>
    </dgm:pt>
    <dgm:pt modelId="{59125292-A4C4-4085-8E8D-D6F775241F62}">
      <dgm:prSet/>
      <dgm:spPr/>
      <dgm:t>
        <a:bodyPr/>
        <a:lstStyle/>
        <a:p>
          <a:r>
            <a:rPr lang="en-US"/>
            <a:t>Any misuse of the powers is likely to be harmful to policing and lead to mistrust of the police. </a:t>
          </a:r>
        </a:p>
      </dgm:t>
    </dgm:pt>
    <dgm:pt modelId="{058B3916-BA7F-4FA5-BB92-816E60DF1CDD}" type="parTrans" cxnId="{DE41740E-2EB6-4A74-A95A-52088F18BF7D}">
      <dgm:prSet/>
      <dgm:spPr/>
      <dgm:t>
        <a:bodyPr/>
        <a:lstStyle/>
        <a:p>
          <a:endParaRPr lang="en-US"/>
        </a:p>
      </dgm:t>
    </dgm:pt>
    <dgm:pt modelId="{3968EDB6-6B2C-4244-A5F0-5303519EBB6C}" type="sibTrans" cxnId="{DE41740E-2EB6-4A74-A95A-52088F18BF7D}">
      <dgm:prSet/>
      <dgm:spPr/>
      <dgm:t>
        <a:bodyPr/>
        <a:lstStyle/>
        <a:p>
          <a:endParaRPr lang="en-US"/>
        </a:p>
      </dgm:t>
    </dgm:pt>
    <dgm:pt modelId="{97DC2DB3-B9F2-48B1-A1E4-C5A72E9D02F7}">
      <dgm:prSet/>
      <dgm:spPr/>
      <dgm:t>
        <a:bodyPr/>
        <a:lstStyle/>
        <a:p>
          <a:r>
            <a:rPr lang="en-US"/>
            <a:t>Officers must also be able to explain their actions to the member of the public searched. </a:t>
          </a:r>
        </a:p>
      </dgm:t>
    </dgm:pt>
    <dgm:pt modelId="{B6916675-E5E7-4BF1-9814-40B022FF45A6}" type="parTrans" cxnId="{0FCF75D9-A104-4C3C-B692-03F55990AD03}">
      <dgm:prSet/>
      <dgm:spPr/>
      <dgm:t>
        <a:bodyPr/>
        <a:lstStyle/>
        <a:p>
          <a:endParaRPr lang="en-US"/>
        </a:p>
      </dgm:t>
    </dgm:pt>
    <dgm:pt modelId="{0477C905-3408-4DF4-8A60-69174D7ACA97}" type="sibTrans" cxnId="{0FCF75D9-A104-4C3C-B692-03F55990AD03}">
      <dgm:prSet/>
      <dgm:spPr/>
      <dgm:t>
        <a:bodyPr/>
        <a:lstStyle/>
        <a:p>
          <a:endParaRPr lang="en-US"/>
        </a:p>
      </dgm:t>
    </dgm:pt>
    <dgm:pt modelId="{2712D496-4E32-4912-8713-5D29A639DCEE}">
      <dgm:prSet/>
      <dgm:spPr/>
      <dgm:t>
        <a:bodyPr/>
        <a:lstStyle/>
        <a:p>
          <a:r>
            <a:rPr lang="en-US"/>
            <a:t>The misuse of these powers can lead to disciplinary action.</a:t>
          </a:r>
        </a:p>
      </dgm:t>
    </dgm:pt>
    <dgm:pt modelId="{4B164D3F-8377-49AB-BB11-892CDF3D00CD}" type="parTrans" cxnId="{235FA876-A414-4417-AB8D-BA4EDCE7062D}">
      <dgm:prSet/>
      <dgm:spPr/>
      <dgm:t>
        <a:bodyPr/>
        <a:lstStyle/>
        <a:p>
          <a:endParaRPr lang="en-US"/>
        </a:p>
      </dgm:t>
    </dgm:pt>
    <dgm:pt modelId="{2BEC8813-1BA1-4D60-9261-50407D5BE19E}" type="sibTrans" cxnId="{235FA876-A414-4417-AB8D-BA4EDCE7062D}">
      <dgm:prSet/>
      <dgm:spPr/>
      <dgm:t>
        <a:bodyPr/>
        <a:lstStyle/>
        <a:p>
          <a:endParaRPr lang="en-US"/>
        </a:p>
      </dgm:t>
    </dgm:pt>
    <dgm:pt modelId="{3CC663C7-B38A-3547-8B0C-066D88B6150D}" type="pres">
      <dgm:prSet presAssocID="{4BBB7347-381F-4BFB-8645-CD450E7B37C0}" presName="linear" presStyleCnt="0">
        <dgm:presLayoutVars>
          <dgm:animLvl val="lvl"/>
          <dgm:resizeHandles val="exact"/>
        </dgm:presLayoutVars>
      </dgm:prSet>
      <dgm:spPr/>
    </dgm:pt>
    <dgm:pt modelId="{6455C057-939C-F443-948C-FE7A88D3714E}" type="pres">
      <dgm:prSet presAssocID="{D2BFFACA-17FA-4EF8-A3A2-082C589BB771}" presName="parentText" presStyleLbl="node1" presStyleIdx="0" presStyleCnt="5">
        <dgm:presLayoutVars>
          <dgm:chMax val="0"/>
          <dgm:bulletEnabled val="1"/>
        </dgm:presLayoutVars>
      </dgm:prSet>
      <dgm:spPr/>
    </dgm:pt>
    <dgm:pt modelId="{9BCD3537-0A6F-554A-80C2-350E63E00CED}" type="pres">
      <dgm:prSet presAssocID="{6C0657CB-A42B-4A5C-8FEA-5563667CA2ED}" presName="spacer" presStyleCnt="0"/>
      <dgm:spPr/>
    </dgm:pt>
    <dgm:pt modelId="{EFB68932-F73C-F541-88C0-BA71E71E7806}" type="pres">
      <dgm:prSet presAssocID="{C17E8B53-DACE-446C-881C-5C0E899D7DC5}" presName="parentText" presStyleLbl="node1" presStyleIdx="1" presStyleCnt="5">
        <dgm:presLayoutVars>
          <dgm:chMax val="0"/>
          <dgm:bulletEnabled val="1"/>
        </dgm:presLayoutVars>
      </dgm:prSet>
      <dgm:spPr/>
    </dgm:pt>
    <dgm:pt modelId="{AE774D42-056E-E644-86A5-C6366FD638EA}" type="pres">
      <dgm:prSet presAssocID="{90522B59-BBE0-4447-9FAC-DAC6F622ED50}" presName="spacer" presStyleCnt="0"/>
      <dgm:spPr/>
    </dgm:pt>
    <dgm:pt modelId="{6AD90EC6-AD1B-414D-9F11-A90083AF70A3}" type="pres">
      <dgm:prSet presAssocID="{59125292-A4C4-4085-8E8D-D6F775241F62}" presName="parentText" presStyleLbl="node1" presStyleIdx="2" presStyleCnt="5">
        <dgm:presLayoutVars>
          <dgm:chMax val="0"/>
          <dgm:bulletEnabled val="1"/>
        </dgm:presLayoutVars>
      </dgm:prSet>
      <dgm:spPr/>
    </dgm:pt>
    <dgm:pt modelId="{C48983E2-8A5D-934A-803E-6B71CBC0C1BB}" type="pres">
      <dgm:prSet presAssocID="{3968EDB6-6B2C-4244-A5F0-5303519EBB6C}" presName="spacer" presStyleCnt="0"/>
      <dgm:spPr/>
    </dgm:pt>
    <dgm:pt modelId="{1BE5CE08-A145-754A-84BB-5C1D06D70114}" type="pres">
      <dgm:prSet presAssocID="{97DC2DB3-B9F2-48B1-A1E4-C5A72E9D02F7}" presName="parentText" presStyleLbl="node1" presStyleIdx="3" presStyleCnt="5">
        <dgm:presLayoutVars>
          <dgm:chMax val="0"/>
          <dgm:bulletEnabled val="1"/>
        </dgm:presLayoutVars>
      </dgm:prSet>
      <dgm:spPr/>
    </dgm:pt>
    <dgm:pt modelId="{69EC017C-C0CA-C545-81AD-2396F4104768}" type="pres">
      <dgm:prSet presAssocID="{0477C905-3408-4DF4-8A60-69174D7ACA97}" presName="spacer" presStyleCnt="0"/>
      <dgm:spPr/>
    </dgm:pt>
    <dgm:pt modelId="{F4E20D91-3C6E-864D-B3A3-A2489D3F7D62}" type="pres">
      <dgm:prSet presAssocID="{2712D496-4E32-4912-8713-5D29A639DCEE}" presName="parentText" presStyleLbl="node1" presStyleIdx="4" presStyleCnt="5">
        <dgm:presLayoutVars>
          <dgm:chMax val="0"/>
          <dgm:bulletEnabled val="1"/>
        </dgm:presLayoutVars>
      </dgm:prSet>
      <dgm:spPr/>
    </dgm:pt>
  </dgm:ptLst>
  <dgm:cxnLst>
    <dgm:cxn modelId="{DE41740E-2EB6-4A74-A95A-52088F18BF7D}" srcId="{4BBB7347-381F-4BFB-8645-CD450E7B37C0}" destId="{59125292-A4C4-4085-8E8D-D6F775241F62}" srcOrd="2" destOrd="0" parTransId="{058B3916-BA7F-4FA5-BB92-816E60DF1CDD}" sibTransId="{3968EDB6-6B2C-4244-A5F0-5303519EBB6C}"/>
    <dgm:cxn modelId="{8BD1D942-3F0A-AE44-991F-100F722B2F2C}" type="presOf" srcId="{D2BFFACA-17FA-4EF8-A3A2-082C589BB771}" destId="{6455C057-939C-F443-948C-FE7A88D3714E}" srcOrd="0" destOrd="0" presId="urn:microsoft.com/office/officeart/2005/8/layout/vList2"/>
    <dgm:cxn modelId="{235FA876-A414-4417-AB8D-BA4EDCE7062D}" srcId="{4BBB7347-381F-4BFB-8645-CD450E7B37C0}" destId="{2712D496-4E32-4912-8713-5D29A639DCEE}" srcOrd="4" destOrd="0" parTransId="{4B164D3F-8377-49AB-BB11-892CDF3D00CD}" sibTransId="{2BEC8813-1BA1-4D60-9261-50407D5BE19E}"/>
    <dgm:cxn modelId="{B22065AA-FFD8-4AB2-902F-FACC9AEC4A84}" srcId="{4BBB7347-381F-4BFB-8645-CD450E7B37C0}" destId="{D2BFFACA-17FA-4EF8-A3A2-082C589BB771}" srcOrd="0" destOrd="0" parTransId="{99B240E8-4576-42DC-B118-0272675E2A20}" sibTransId="{6C0657CB-A42B-4A5C-8FEA-5563667CA2ED}"/>
    <dgm:cxn modelId="{9DCCB3BC-E8B7-E147-B0D0-9385CC7B7B7F}" type="presOf" srcId="{2712D496-4E32-4912-8713-5D29A639DCEE}" destId="{F4E20D91-3C6E-864D-B3A3-A2489D3F7D62}" srcOrd="0" destOrd="0" presId="urn:microsoft.com/office/officeart/2005/8/layout/vList2"/>
    <dgm:cxn modelId="{FD1C72C1-1784-6E49-BA5F-5A7152BF785A}" type="presOf" srcId="{59125292-A4C4-4085-8E8D-D6F775241F62}" destId="{6AD90EC6-AD1B-414D-9F11-A90083AF70A3}" srcOrd="0" destOrd="0" presId="urn:microsoft.com/office/officeart/2005/8/layout/vList2"/>
    <dgm:cxn modelId="{D5E02AC8-BABC-C142-A281-39251BE4F0F1}" type="presOf" srcId="{4BBB7347-381F-4BFB-8645-CD450E7B37C0}" destId="{3CC663C7-B38A-3547-8B0C-066D88B6150D}" srcOrd="0" destOrd="0" presId="urn:microsoft.com/office/officeart/2005/8/layout/vList2"/>
    <dgm:cxn modelId="{0FCF75D9-A104-4C3C-B692-03F55990AD03}" srcId="{4BBB7347-381F-4BFB-8645-CD450E7B37C0}" destId="{97DC2DB3-B9F2-48B1-A1E4-C5A72E9D02F7}" srcOrd="3" destOrd="0" parTransId="{B6916675-E5E7-4BF1-9814-40B022FF45A6}" sibTransId="{0477C905-3408-4DF4-8A60-69174D7ACA97}"/>
    <dgm:cxn modelId="{545B47EC-8687-1948-B3A6-37DEDDC17247}" type="presOf" srcId="{97DC2DB3-B9F2-48B1-A1E4-C5A72E9D02F7}" destId="{1BE5CE08-A145-754A-84BB-5C1D06D70114}" srcOrd="0" destOrd="0" presId="urn:microsoft.com/office/officeart/2005/8/layout/vList2"/>
    <dgm:cxn modelId="{7D048FF9-9301-204C-B760-23465A423154}" type="presOf" srcId="{C17E8B53-DACE-446C-881C-5C0E899D7DC5}" destId="{EFB68932-F73C-F541-88C0-BA71E71E7806}" srcOrd="0" destOrd="0" presId="urn:microsoft.com/office/officeart/2005/8/layout/vList2"/>
    <dgm:cxn modelId="{46BBF1FC-B417-4FAB-8EFA-51BEAEA75A37}" srcId="{4BBB7347-381F-4BFB-8645-CD450E7B37C0}" destId="{C17E8B53-DACE-446C-881C-5C0E899D7DC5}" srcOrd="1" destOrd="0" parTransId="{A4DFEEF2-36ED-4E56-B463-2413F9693480}" sibTransId="{90522B59-BBE0-4447-9FAC-DAC6F622ED50}"/>
    <dgm:cxn modelId="{E31195A4-4C45-9F40-9A77-C2C2B4B81C03}" type="presParOf" srcId="{3CC663C7-B38A-3547-8B0C-066D88B6150D}" destId="{6455C057-939C-F443-948C-FE7A88D3714E}" srcOrd="0" destOrd="0" presId="urn:microsoft.com/office/officeart/2005/8/layout/vList2"/>
    <dgm:cxn modelId="{FBC4CB91-E838-7D4B-AFFC-B6294DE18723}" type="presParOf" srcId="{3CC663C7-B38A-3547-8B0C-066D88B6150D}" destId="{9BCD3537-0A6F-554A-80C2-350E63E00CED}" srcOrd="1" destOrd="0" presId="urn:microsoft.com/office/officeart/2005/8/layout/vList2"/>
    <dgm:cxn modelId="{0B631AFA-5D36-2F43-96D9-3B56C210D6DA}" type="presParOf" srcId="{3CC663C7-B38A-3547-8B0C-066D88B6150D}" destId="{EFB68932-F73C-F541-88C0-BA71E71E7806}" srcOrd="2" destOrd="0" presId="urn:microsoft.com/office/officeart/2005/8/layout/vList2"/>
    <dgm:cxn modelId="{6ADDA67D-4FE1-2646-ACC2-93BB90FDEBB7}" type="presParOf" srcId="{3CC663C7-B38A-3547-8B0C-066D88B6150D}" destId="{AE774D42-056E-E644-86A5-C6366FD638EA}" srcOrd="3" destOrd="0" presId="urn:microsoft.com/office/officeart/2005/8/layout/vList2"/>
    <dgm:cxn modelId="{D71E0DBB-61CD-624E-8B4D-327CEDA45E08}" type="presParOf" srcId="{3CC663C7-B38A-3547-8B0C-066D88B6150D}" destId="{6AD90EC6-AD1B-414D-9F11-A90083AF70A3}" srcOrd="4" destOrd="0" presId="urn:microsoft.com/office/officeart/2005/8/layout/vList2"/>
    <dgm:cxn modelId="{D0D91B88-CE89-BD40-A376-EAEFB14E47E1}" type="presParOf" srcId="{3CC663C7-B38A-3547-8B0C-066D88B6150D}" destId="{C48983E2-8A5D-934A-803E-6B71CBC0C1BB}" srcOrd="5" destOrd="0" presId="urn:microsoft.com/office/officeart/2005/8/layout/vList2"/>
    <dgm:cxn modelId="{C9E36067-2810-4F4D-A796-7438C0611F73}" type="presParOf" srcId="{3CC663C7-B38A-3547-8B0C-066D88B6150D}" destId="{1BE5CE08-A145-754A-84BB-5C1D06D70114}" srcOrd="6" destOrd="0" presId="urn:microsoft.com/office/officeart/2005/8/layout/vList2"/>
    <dgm:cxn modelId="{9A67F58D-5B4A-9B47-9F52-F9E8BB62452C}" type="presParOf" srcId="{3CC663C7-B38A-3547-8B0C-066D88B6150D}" destId="{69EC017C-C0CA-C545-81AD-2396F4104768}" srcOrd="7" destOrd="0" presId="urn:microsoft.com/office/officeart/2005/8/layout/vList2"/>
    <dgm:cxn modelId="{C7859093-DFA9-DC45-BAB5-3FA3DCD617FA}" type="presParOf" srcId="{3CC663C7-B38A-3547-8B0C-066D88B6150D}" destId="{F4E20D91-3C6E-864D-B3A3-A2489D3F7D6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59CEB755-BA6E-4143-B357-F814E9B3AD07}" type="presOf" srcId="{8C630581-2DB5-477E-AABB-72C4086C8A72}" destId="{9164DFD1-CD4D-2B41-A267-0E1FDA8B7BAF}" srcOrd="0"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3832A25A-0B2A-4750-BC3B-F12F5193092A}" type="presOf" srcId="{312CF958-8FF1-44C6-8A86-B5E162E9D1ED}" destId="{C5A639A5-822A-4DCB-8140-6E690755D1C8}" srcOrd="1"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3514F59-57D3-4FB5-9E39-910ACC103A6A}" srcId="{827840F3-2802-4A47-8E52-3056301BC5D7}" destId="{E5F8132A-093D-4721-9204-D01628C75626}" srcOrd="0" destOrd="0" parTransId="{A520D06F-9DE3-4BC9-9FAE-82B0B1953FC1}" sibTransId="{0F89AAD1-C8F9-40F8-B96D-C2E50B36D7AD}"/>
    <dgm:cxn modelId="{3574A870-2B73-4F8C-9399-141E12BEA1C9}" srcId="{827840F3-2802-4A47-8E52-3056301BC5D7}" destId="{9CC189E3-D828-48AE-8D5C-330D508DCDD7}" srcOrd="3" destOrd="0" parTransId="{6141A0A0-7283-4E05-9DF0-ABA04AABC9E7}" sibTransId="{2BA3712E-5F9D-4E39-BAF6-D6FC8D10E035}"/>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CB0EB632-91F0-4779-A2E4-1E98CB85479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EC07E89-FA62-4D92-A2CD-3E851D86EFAE}">
      <dgm:prSet/>
      <dgm:spPr/>
      <dgm:t>
        <a:bodyPr/>
        <a:lstStyle/>
        <a:p>
          <a:r>
            <a:rPr lang="en-US"/>
            <a:t>Recap workshops 1, 2 ,3, 4 &amp; 5 </a:t>
          </a:r>
        </a:p>
      </dgm:t>
    </dgm:pt>
    <dgm:pt modelId="{5FBF99C7-95C2-40BF-A1EC-6924D9F3DF5B}" type="parTrans" cxnId="{830A9A28-AFCA-42E2-9627-9BDC27609B73}">
      <dgm:prSet/>
      <dgm:spPr/>
      <dgm:t>
        <a:bodyPr/>
        <a:lstStyle/>
        <a:p>
          <a:endParaRPr lang="en-US"/>
        </a:p>
      </dgm:t>
    </dgm:pt>
    <dgm:pt modelId="{7A1C67FA-D822-494D-8F47-4B03D55B89E1}" type="sibTrans" cxnId="{830A9A28-AFCA-42E2-9627-9BDC27609B73}">
      <dgm:prSet/>
      <dgm:spPr/>
      <dgm:t>
        <a:bodyPr/>
        <a:lstStyle/>
        <a:p>
          <a:endParaRPr lang="en-US"/>
        </a:p>
      </dgm:t>
    </dgm:pt>
    <dgm:pt modelId="{210AE042-2DB9-4388-BEBB-3BC91DCAA4F4}">
      <dgm:prSet/>
      <dgm:spPr/>
      <dgm:t>
        <a:bodyPr/>
        <a:lstStyle/>
        <a:p>
          <a:r>
            <a:rPr lang="en-US"/>
            <a:t>Assignment help and support</a:t>
          </a:r>
        </a:p>
      </dgm:t>
    </dgm:pt>
    <dgm:pt modelId="{2651F8E9-3038-42FD-AD08-DB094FCCB2D7}" type="parTrans" cxnId="{F29AEAE8-EBE9-4B67-A92C-83A2CF76041F}">
      <dgm:prSet/>
      <dgm:spPr/>
      <dgm:t>
        <a:bodyPr/>
        <a:lstStyle/>
        <a:p>
          <a:endParaRPr lang="en-US"/>
        </a:p>
      </dgm:t>
    </dgm:pt>
    <dgm:pt modelId="{4DAD663E-30A7-4F6E-9C60-8DF02F076CC5}" type="sibTrans" cxnId="{F29AEAE8-EBE9-4B67-A92C-83A2CF76041F}">
      <dgm:prSet/>
      <dgm:spPr/>
      <dgm:t>
        <a:bodyPr/>
        <a:lstStyle/>
        <a:p>
          <a:endParaRPr lang="en-US"/>
        </a:p>
      </dgm:t>
    </dgm:pt>
    <dgm:pt modelId="{86F3B936-E8A3-4FE4-9C63-C408E17217F1}">
      <dgm:prSet/>
      <dgm:spPr/>
      <dgm:t>
        <a:bodyPr/>
        <a:lstStyle/>
        <a:p>
          <a:r>
            <a:rPr lang="en-US" dirty="0"/>
            <a:t>Reporting crimes  </a:t>
          </a:r>
        </a:p>
      </dgm:t>
    </dgm:pt>
    <dgm:pt modelId="{AC67D212-A880-4940-9431-23E68A6CDDD5}" type="parTrans" cxnId="{9F6E02B8-CA32-4705-8901-0ADDD6D7B5EE}">
      <dgm:prSet/>
      <dgm:spPr/>
      <dgm:t>
        <a:bodyPr/>
        <a:lstStyle/>
        <a:p>
          <a:endParaRPr lang="en-US"/>
        </a:p>
      </dgm:t>
    </dgm:pt>
    <dgm:pt modelId="{B4C4ECBC-2A59-4E7F-8930-EFE7D623E4CC}" type="sibTrans" cxnId="{9F6E02B8-CA32-4705-8901-0ADDD6D7B5EE}">
      <dgm:prSet/>
      <dgm:spPr/>
      <dgm:t>
        <a:bodyPr/>
        <a:lstStyle/>
        <a:p>
          <a:endParaRPr lang="en-US"/>
        </a:p>
      </dgm:t>
    </dgm:pt>
    <dgm:pt modelId="{29CF60E3-DBF6-40BA-AE71-C96018C0B7BF}">
      <dgm:prSet/>
      <dgm:spPr/>
      <dgm:t>
        <a:bodyPr/>
        <a:lstStyle/>
        <a:p>
          <a:r>
            <a:rPr lang="en-US"/>
            <a:t>Meaning of “MO”</a:t>
          </a:r>
        </a:p>
      </dgm:t>
    </dgm:pt>
    <dgm:pt modelId="{75C9DA7F-F83A-40FD-8931-C617966B180D}" type="parTrans" cxnId="{76CC6C23-BF9D-47CD-A849-3F81887DA319}">
      <dgm:prSet/>
      <dgm:spPr/>
      <dgm:t>
        <a:bodyPr/>
        <a:lstStyle/>
        <a:p>
          <a:endParaRPr lang="en-US"/>
        </a:p>
      </dgm:t>
    </dgm:pt>
    <dgm:pt modelId="{97B3765B-4231-482F-9C60-C4D8D2FABD05}" type="sibTrans" cxnId="{76CC6C23-BF9D-47CD-A849-3F81887DA319}">
      <dgm:prSet/>
      <dgm:spPr/>
      <dgm:t>
        <a:bodyPr/>
        <a:lstStyle/>
        <a:p>
          <a:endParaRPr lang="en-US"/>
        </a:p>
      </dgm:t>
    </dgm:pt>
    <dgm:pt modelId="{63DD2375-1EB2-40C8-BCB8-248A578EA80D}">
      <dgm:prSet/>
      <dgm:spPr/>
      <dgm:t>
        <a:bodyPr/>
        <a:lstStyle/>
        <a:p>
          <a:r>
            <a:rPr lang="en-US" dirty="0"/>
            <a:t>Introduction to statement writing </a:t>
          </a:r>
        </a:p>
      </dgm:t>
    </dgm:pt>
    <dgm:pt modelId="{497112C3-65C6-47D8-B7C6-785BBE798879}" type="parTrans" cxnId="{79D18C68-4204-46F8-8301-B086AE6A4822}">
      <dgm:prSet/>
      <dgm:spPr/>
      <dgm:t>
        <a:bodyPr/>
        <a:lstStyle/>
        <a:p>
          <a:endParaRPr lang="en-US"/>
        </a:p>
      </dgm:t>
    </dgm:pt>
    <dgm:pt modelId="{762F0FA9-9C03-4771-98CF-B4EAF72DFE18}" type="sibTrans" cxnId="{79D18C68-4204-46F8-8301-B086AE6A4822}">
      <dgm:prSet/>
      <dgm:spPr/>
      <dgm:t>
        <a:bodyPr/>
        <a:lstStyle/>
        <a:p>
          <a:endParaRPr lang="en-US"/>
        </a:p>
      </dgm:t>
    </dgm:pt>
    <dgm:pt modelId="{4685018B-C93E-3340-AA85-EC9C5EFC18F2}" type="pres">
      <dgm:prSet presAssocID="{CB0EB632-91F0-4779-A2E4-1E98CB85479B}" presName="linear" presStyleCnt="0">
        <dgm:presLayoutVars>
          <dgm:animLvl val="lvl"/>
          <dgm:resizeHandles val="exact"/>
        </dgm:presLayoutVars>
      </dgm:prSet>
      <dgm:spPr/>
    </dgm:pt>
    <dgm:pt modelId="{A493B592-3669-124A-A2C1-3A3D0433A855}" type="pres">
      <dgm:prSet presAssocID="{2EC07E89-FA62-4D92-A2CD-3E851D86EFAE}" presName="parentText" presStyleLbl="node1" presStyleIdx="0" presStyleCnt="5">
        <dgm:presLayoutVars>
          <dgm:chMax val="0"/>
          <dgm:bulletEnabled val="1"/>
        </dgm:presLayoutVars>
      </dgm:prSet>
      <dgm:spPr/>
    </dgm:pt>
    <dgm:pt modelId="{675A329F-6854-4141-8A95-60F8715D7FA9}" type="pres">
      <dgm:prSet presAssocID="{7A1C67FA-D822-494D-8F47-4B03D55B89E1}" presName="spacer" presStyleCnt="0"/>
      <dgm:spPr/>
    </dgm:pt>
    <dgm:pt modelId="{5C98E07E-0881-6748-A82E-F30E15553C17}" type="pres">
      <dgm:prSet presAssocID="{210AE042-2DB9-4388-BEBB-3BC91DCAA4F4}" presName="parentText" presStyleLbl="node1" presStyleIdx="1" presStyleCnt="5">
        <dgm:presLayoutVars>
          <dgm:chMax val="0"/>
          <dgm:bulletEnabled val="1"/>
        </dgm:presLayoutVars>
      </dgm:prSet>
      <dgm:spPr/>
    </dgm:pt>
    <dgm:pt modelId="{EFD36303-28B4-534F-A4B1-FB4008D7B9B9}" type="pres">
      <dgm:prSet presAssocID="{4DAD663E-30A7-4F6E-9C60-8DF02F076CC5}" presName="spacer" presStyleCnt="0"/>
      <dgm:spPr/>
    </dgm:pt>
    <dgm:pt modelId="{8D4B1953-9205-2847-B44F-64DF911CFFEF}" type="pres">
      <dgm:prSet presAssocID="{86F3B936-E8A3-4FE4-9C63-C408E17217F1}" presName="parentText" presStyleLbl="node1" presStyleIdx="2" presStyleCnt="5">
        <dgm:presLayoutVars>
          <dgm:chMax val="0"/>
          <dgm:bulletEnabled val="1"/>
        </dgm:presLayoutVars>
      </dgm:prSet>
      <dgm:spPr/>
    </dgm:pt>
    <dgm:pt modelId="{E69243CB-E8A4-0444-8940-F0976053C21F}" type="pres">
      <dgm:prSet presAssocID="{B4C4ECBC-2A59-4E7F-8930-EFE7D623E4CC}" presName="spacer" presStyleCnt="0"/>
      <dgm:spPr/>
    </dgm:pt>
    <dgm:pt modelId="{B5091884-FA2A-DE44-BC2E-71284FEEEEB9}" type="pres">
      <dgm:prSet presAssocID="{29CF60E3-DBF6-40BA-AE71-C96018C0B7BF}" presName="parentText" presStyleLbl="node1" presStyleIdx="3" presStyleCnt="5">
        <dgm:presLayoutVars>
          <dgm:chMax val="0"/>
          <dgm:bulletEnabled val="1"/>
        </dgm:presLayoutVars>
      </dgm:prSet>
      <dgm:spPr/>
    </dgm:pt>
    <dgm:pt modelId="{BCCDEEF1-ED5B-0F4A-98D5-B25604CCE6F4}" type="pres">
      <dgm:prSet presAssocID="{97B3765B-4231-482F-9C60-C4D8D2FABD05}" presName="spacer" presStyleCnt="0"/>
      <dgm:spPr/>
    </dgm:pt>
    <dgm:pt modelId="{DE49CE81-043D-804B-8F01-B02C36B51B8F}" type="pres">
      <dgm:prSet presAssocID="{63DD2375-1EB2-40C8-BCB8-248A578EA80D}" presName="parentText" presStyleLbl="node1" presStyleIdx="4" presStyleCnt="5">
        <dgm:presLayoutVars>
          <dgm:chMax val="0"/>
          <dgm:bulletEnabled val="1"/>
        </dgm:presLayoutVars>
      </dgm:prSet>
      <dgm:spPr/>
    </dgm:pt>
  </dgm:ptLst>
  <dgm:cxnLst>
    <dgm:cxn modelId="{60991012-D8B6-F846-80F3-3A7C57AB18BD}" type="presOf" srcId="{CB0EB632-91F0-4779-A2E4-1E98CB85479B}" destId="{4685018B-C93E-3340-AA85-EC9C5EFC18F2}" srcOrd="0" destOrd="0" presId="urn:microsoft.com/office/officeart/2005/8/layout/vList2"/>
    <dgm:cxn modelId="{76CC6C23-BF9D-47CD-A849-3F81887DA319}" srcId="{CB0EB632-91F0-4779-A2E4-1E98CB85479B}" destId="{29CF60E3-DBF6-40BA-AE71-C96018C0B7BF}" srcOrd="3" destOrd="0" parTransId="{75C9DA7F-F83A-40FD-8931-C617966B180D}" sibTransId="{97B3765B-4231-482F-9C60-C4D8D2FABD05}"/>
    <dgm:cxn modelId="{830A9A28-AFCA-42E2-9627-9BDC27609B73}" srcId="{CB0EB632-91F0-4779-A2E4-1E98CB85479B}" destId="{2EC07E89-FA62-4D92-A2CD-3E851D86EFAE}" srcOrd="0" destOrd="0" parTransId="{5FBF99C7-95C2-40BF-A1EC-6924D9F3DF5B}" sibTransId="{7A1C67FA-D822-494D-8F47-4B03D55B89E1}"/>
    <dgm:cxn modelId="{EC29352E-258F-6641-B518-B63D64CB7BC4}" type="presOf" srcId="{29CF60E3-DBF6-40BA-AE71-C96018C0B7BF}" destId="{B5091884-FA2A-DE44-BC2E-71284FEEEEB9}" srcOrd="0" destOrd="0" presId="urn:microsoft.com/office/officeart/2005/8/layout/vList2"/>
    <dgm:cxn modelId="{F60E9A67-02EC-744E-A3DE-6477F52924A6}" type="presOf" srcId="{86F3B936-E8A3-4FE4-9C63-C408E17217F1}" destId="{8D4B1953-9205-2847-B44F-64DF911CFFEF}" srcOrd="0" destOrd="0" presId="urn:microsoft.com/office/officeart/2005/8/layout/vList2"/>
    <dgm:cxn modelId="{79D18C68-4204-46F8-8301-B086AE6A4822}" srcId="{CB0EB632-91F0-4779-A2E4-1E98CB85479B}" destId="{63DD2375-1EB2-40C8-BCB8-248A578EA80D}" srcOrd="4" destOrd="0" parTransId="{497112C3-65C6-47D8-B7C6-785BBE798879}" sibTransId="{762F0FA9-9C03-4771-98CF-B4EAF72DFE18}"/>
    <dgm:cxn modelId="{07448C7C-5CFA-FE4A-AA41-E1A41975394A}" type="presOf" srcId="{210AE042-2DB9-4388-BEBB-3BC91DCAA4F4}" destId="{5C98E07E-0881-6748-A82E-F30E15553C17}" srcOrd="0" destOrd="0" presId="urn:microsoft.com/office/officeart/2005/8/layout/vList2"/>
    <dgm:cxn modelId="{FE463689-4417-8E4E-A36E-17B4C6DE149A}" type="presOf" srcId="{63DD2375-1EB2-40C8-BCB8-248A578EA80D}" destId="{DE49CE81-043D-804B-8F01-B02C36B51B8F}" srcOrd="0" destOrd="0" presId="urn:microsoft.com/office/officeart/2005/8/layout/vList2"/>
    <dgm:cxn modelId="{9F6E02B8-CA32-4705-8901-0ADDD6D7B5EE}" srcId="{CB0EB632-91F0-4779-A2E4-1E98CB85479B}" destId="{86F3B936-E8A3-4FE4-9C63-C408E17217F1}" srcOrd="2" destOrd="0" parTransId="{AC67D212-A880-4940-9431-23E68A6CDDD5}" sibTransId="{B4C4ECBC-2A59-4E7F-8930-EFE7D623E4CC}"/>
    <dgm:cxn modelId="{960B3AC1-7949-3540-9DCA-C470530A0A73}" type="presOf" srcId="{2EC07E89-FA62-4D92-A2CD-3E851D86EFAE}" destId="{A493B592-3669-124A-A2C1-3A3D0433A855}" srcOrd="0" destOrd="0" presId="urn:microsoft.com/office/officeart/2005/8/layout/vList2"/>
    <dgm:cxn modelId="{F29AEAE8-EBE9-4B67-A92C-83A2CF76041F}" srcId="{CB0EB632-91F0-4779-A2E4-1E98CB85479B}" destId="{210AE042-2DB9-4388-BEBB-3BC91DCAA4F4}" srcOrd="1" destOrd="0" parTransId="{2651F8E9-3038-42FD-AD08-DB094FCCB2D7}" sibTransId="{4DAD663E-30A7-4F6E-9C60-8DF02F076CC5}"/>
    <dgm:cxn modelId="{5483DDF0-6434-C648-B250-619D4D181CAB}" type="presParOf" srcId="{4685018B-C93E-3340-AA85-EC9C5EFC18F2}" destId="{A493B592-3669-124A-A2C1-3A3D0433A855}" srcOrd="0" destOrd="0" presId="urn:microsoft.com/office/officeart/2005/8/layout/vList2"/>
    <dgm:cxn modelId="{206BC07A-70B6-EE40-B701-214C75482AC0}" type="presParOf" srcId="{4685018B-C93E-3340-AA85-EC9C5EFC18F2}" destId="{675A329F-6854-4141-8A95-60F8715D7FA9}" srcOrd="1" destOrd="0" presId="urn:microsoft.com/office/officeart/2005/8/layout/vList2"/>
    <dgm:cxn modelId="{CD2A73A2-EF55-1542-87D6-D1AFDCAC6001}" type="presParOf" srcId="{4685018B-C93E-3340-AA85-EC9C5EFC18F2}" destId="{5C98E07E-0881-6748-A82E-F30E15553C17}" srcOrd="2" destOrd="0" presId="urn:microsoft.com/office/officeart/2005/8/layout/vList2"/>
    <dgm:cxn modelId="{B18B60A6-C880-CE4A-A568-18FAC26BDBEA}" type="presParOf" srcId="{4685018B-C93E-3340-AA85-EC9C5EFC18F2}" destId="{EFD36303-28B4-534F-A4B1-FB4008D7B9B9}" srcOrd="3" destOrd="0" presId="urn:microsoft.com/office/officeart/2005/8/layout/vList2"/>
    <dgm:cxn modelId="{53D416FB-79EA-DE4C-85B9-4D0FB294E765}" type="presParOf" srcId="{4685018B-C93E-3340-AA85-EC9C5EFC18F2}" destId="{8D4B1953-9205-2847-B44F-64DF911CFFEF}" srcOrd="4" destOrd="0" presId="urn:microsoft.com/office/officeart/2005/8/layout/vList2"/>
    <dgm:cxn modelId="{43623BFD-252B-884C-84BF-043043701C18}" type="presParOf" srcId="{4685018B-C93E-3340-AA85-EC9C5EFC18F2}" destId="{E69243CB-E8A4-0444-8940-F0976053C21F}" srcOrd="5" destOrd="0" presId="urn:microsoft.com/office/officeart/2005/8/layout/vList2"/>
    <dgm:cxn modelId="{EDB201F3-6FC2-AB4D-A0D6-2886C4C0F8DD}" type="presParOf" srcId="{4685018B-C93E-3340-AA85-EC9C5EFC18F2}" destId="{B5091884-FA2A-DE44-BC2E-71284FEEEEB9}" srcOrd="6" destOrd="0" presId="urn:microsoft.com/office/officeart/2005/8/layout/vList2"/>
    <dgm:cxn modelId="{A48868E1-9B24-9E40-BE9F-811F9CD6F77C}" type="presParOf" srcId="{4685018B-C93E-3340-AA85-EC9C5EFC18F2}" destId="{BCCDEEF1-ED5B-0F4A-98D5-B25604CCE6F4}" srcOrd="7" destOrd="0" presId="urn:microsoft.com/office/officeart/2005/8/layout/vList2"/>
    <dgm:cxn modelId="{C1E21029-60B0-B243-8E1B-9801A4C34C86}" type="presParOf" srcId="{4685018B-C93E-3340-AA85-EC9C5EFC18F2}" destId="{DE49CE81-043D-804B-8F01-B02C36B51B8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E0FED-9515-0C48-AEFC-D750E02A0A75}">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To understand the key elements of Sec 1 PACE 1984</a:t>
          </a:r>
        </a:p>
      </dsp:txBody>
      <dsp:txXfrm>
        <a:off x="62141" y="130324"/>
        <a:ext cx="6139358" cy="1148678"/>
      </dsp:txXfrm>
    </dsp:sp>
    <dsp:sp modelId="{B9FAB907-ED77-4B43-8135-63F193A2CA90}">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To be able to recite GOWISLEY effectively </a:t>
          </a:r>
        </a:p>
      </dsp:txBody>
      <dsp:txXfrm>
        <a:off x="62141" y="1495444"/>
        <a:ext cx="6139358" cy="1148678"/>
      </dsp:txXfrm>
    </dsp:sp>
    <dsp:sp modelId="{C76FCCFA-8968-394B-9439-F8732A6D3AAC}">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To understand how to deal with key pieces of drug legislation </a:t>
          </a:r>
        </a:p>
      </dsp:txBody>
      <dsp:txXfrm>
        <a:off x="62141" y="2860564"/>
        <a:ext cx="6139358" cy="1148678"/>
      </dsp:txXfrm>
    </dsp:sp>
    <dsp:sp modelId="{07CA7E8B-A933-E345-BCAC-C84059C1C957}">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To understand different search, entry, and seizure powers</a:t>
          </a:r>
        </a:p>
      </dsp:txBody>
      <dsp:txXfrm>
        <a:off x="62141" y="4225685"/>
        <a:ext cx="6139358" cy="1148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BCA39-0B3E-5F45-A05B-5541C2633FD5}">
      <dsp:nvSpPr>
        <dsp:cNvPr id="0" name=""/>
        <dsp:cNvSpPr/>
      </dsp:nvSpPr>
      <dsp:spPr>
        <a:xfrm>
          <a:off x="570112" y="346371"/>
          <a:ext cx="4769703" cy="4769703"/>
        </a:xfrm>
        <a:prstGeom prst="pie">
          <a:avLst>
            <a:gd name="adj1" fmla="val 16200000"/>
            <a:gd name="adj2" fmla="val 1928571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De-arrest / Further arrest </a:t>
          </a:r>
        </a:p>
      </dsp:txBody>
      <dsp:txXfrm>
        <a:off x="3075910" y="789272"/>
        <a:ext cx="1135643" cy="908515"/>
      </dsp:txXfrm>
    </dsp:sp>
    <dsp:sp modelId="{54B1DC1B-5837-9243-BCC0-D9D528E47486}">
      <dsp:nvSpPr>
        <dsp:cNvPr id="0" name=""/>
        <dsp:cNvSpPr/>
      </dsp:nvSpPr>
      <dsp:spPr>
        <a:xfrm>
          <a:off x="631437" y="423027"/>
          <a:ext cx="4769703" cy="4769703"/>
        </a:xfrm>
        <a:prstGeom prst="pie">
          <a:avLst>
            <a:gd name="adj1" fmla="val 19285716"/>
            <a:gd name="adj2" fmla="val 77142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Use of force powers </a:t>
          </a:r>
        </a:p>
      </dsp:txBody>
      <dsp:txXfrm>
        <a:off x="3870861" y="2152045"/>
        <a:ext cx="1305990" cy="794950"/>
      </dsp:txXfrm>
    </dsp:sp>
    <dsp:sp modelId="{6F3D2BD8-C3F6-7643-85A8-27ABDA44D0FB}">
      <dsp:nvSpPr>
        <dsp:cNvPr id="0" name=""/>
        <dsp:cNvSpPr/>
      </dsp:nvSpPr>
      <dsp:spPr>
        <a:xfrm>
          <a:off x="609292" y="519557"/>
          <a:ext cx="4769703" cy="4769703"/>
        </a:xfrm>
        <a:prstGeom prst="pie">
          <a:avLst>
            <a:gd name="adj1" fmla="val 771428"/>
            <a:gd name="adj2" fmla="val 385714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Transporting to custody (SCREEN)</a:t>
          </a:r>
        </a:p>
      </dsp:txBody>
      <dsp:txXfrm>
        <a:off x="3672123" y="3344470"/>
        <a:ext cx="1135643" cy="880123"/>
      </dsp:txXfrm>
    </dsp:sp>
    <dsp:sp modelId="{04AEDEFC-B4DC-1643-AE48-E59130F81FE8}">
      <dsp:nvSpPr>
        <dsp:cNvPr id="0" name=""/>
        <dsp:cNvSpPr/>
      </dsp:nvSpPr>
      <dsp:spPr>
        <a:xfrm>
          <a:off x="520712" y="562143"/>
          <a:ext cx="4769703" cy="4769703"/>
        </a:xfrm>
        <a:prstGeom prst="pie">
          <a:avLst>
            <a:gd name="adj1" fmla="val 3857226"/>
            <a:gd name="adj2" fmla="val 69428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Detention clock </a:t>
          </a:r>
        </a:p>
      </dsp:txBody>
      <dsp:txXfrm>
        <a:off x="2351937" y="4309768"/>
        <a:ext cx="1107252" cy="794950"/>
      </dsp:txXfrm>
    </dsp:sp>
    <dsp:sp modelId="{1B2D2D0E-5674-F24F-A807-8C5A5E452CAA}">
      <dsp:nvSpPr>
        <dsp:cNvPr id="0" name=""/>
        <dsp:cNvSpPr/>
      </dsp:nvSpPr>
      <dsp:spPr>
        <a:xfrm>
          <a:off x="432131" y="519557"/>
          <a:ext cx="4769703" cy="4769703"/>
        </a:xfrm>
        <a:prstGeom prst="pie">
          <a:avLst>
            <a:gd name="adj1" fmla="val 6942858"/>
            <a:gd name="adj2" fmla="val 1002857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Alternatives to arrest </a:t>
          </a:r>
        </a:p>
      </dsp:txBody>
      <dsp:txXfrm>
        <a:off x="1003360" y="3344470"/>
        <a:ext cx="1135643" cy="880123"/>
      </dsp:txXfrm>
    </dsp:sp>
    <dsp:sp modelId="{E44D7BB8-069B-D648-B394-3796610A47B7}">
      <dsp:nvSpPr>
        <dsp:cNvPr id="0" name=""/>
        <dsp:cNvSpPr/>
      </dsp:nvSpPr>
      <dsp:spPr>
        <a:xfrm>
          <a:off x="409986" y="423027"/>
          <a:ext cx="4769703" cy="4769703"/>
        </a:xfrm>
        <a:prstGeom prst="pie">
          <a:avLst>
            <a:gd name="adj1" fmla="val 10028574"/>
            <a:gd name="adj2" fmla="val 13114284"/>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Reporting process (POCLAROC)</a:t>
          </a:r>
        </a:p>
      </dsp:txBody>
      <dsp:txXfrm>
        <a:off x="634276" y="2152045"/>
        <a:ext cx="1305990" cy="794950"/>
      </dsp:txXfrm>
    </dsp:sp>
    <dsp:sp modelId="{0CA5B918-ABBC-E64A-9208-5CFB322F3926}">
      <dsp:nvSpPr>
        <dsp:cNvPr id="0" name=""/>
        <dsp:cNvSpPr/>
      </dsp:nvSpPr>
      <dsp:spPr>
        <a:xfrm>
          <a:off x="471311" y="346371"/>
          <a:ext cx="4769703" cy="4769703"/>
        </a:xfrm>
        <a:prstGeom prst="pie">
          <a:avLst>
            <a:gd name="adj1" fmla="val 13114284"/>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Sec. 1 Stop and Search (GOWISLEY) </a:t>
          </a:r>
        </a:p>
      </dsp:txBody>
      <dsp:txXfrm>
        <a:off x="1599573" y="789272"/>
        <a:ext cx="1135643" cy="908515"/>
      </dsp:txXfrm>
    </dsp:sp>
    <dsp:sp modelId="{DBC6494D-3C14-174D-BA4F-559928B7E4BA}">
      <dsp:nvSpPr>
        <dsp:cNvPr id="0" name=""/>
        <dsp:cNvSpPr/>
      </dsp:nvSpPr>
      <dsp:spPr>
        <a:xfrm>
          <a:off x="274607" y="51103"/>
          <a:ext cx="5360238" cy="536023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E5D44D-4DE1-3947-9C56-CE216E2D30A0}">
      <dsp:nvSpPr>
        <dsp:cNvPr id="0" name=""/>
        <dsp:cNvSpPr/>
      </dsp:nvSpPr>
      <dsp:spPr>
        <a:xfrm>
          <a:off x="336317" y="128099"/>
          <a:ext cx="5360238" cy="536023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3062DC-9651-5F4F-B885-D0574492728E}">
      <dsp:nvSpPr>
        <dsp:cNvPr id="0" name=""/>
        <dsp:cNvSpPr/>
      </dsp:nvSpPr>
      <dsp:spPr>
        <a:xfrm>
          <a:off x="314094" y="224405"/>
          <a:ext cx="5360238" cy="536023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DEAE8DC-E575-C547-82D6-49F9ADCC744F}">
      <dsp:nvSpPr>
        <dsp:cNvPr id="0" name=""/>
        <dsp:cNvSpPr/>
      </dsp:nvSpPr>
      <dsp:spPr>
        <a:xfrm>
          <a:off x="225444" y="266751"/>
          <a:ext cx="5360238" cy="536023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5F3A55-E637-0646-94B6-50601EFC7ADB}">
      <dsp:nvSpPr>
        <dsp:cNvPr id="0" name=""/>
        <dsp:cNvSpPr/>
      </dsp:nvSpPr>
      <dsp:spPr>
        <a:xfrm>
          <a:off x="136795" y="224405"/>
          <a:ext cx="5360238" cy="536023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657432E-449B-7D4E-A399-24D1792D208F}">
      <dsp:nvSpPr>
        <dsp:cNvPr id="0" name=""/>
        <dsp:cNvSpPr/>
      </dsp:nvSpPr>
      <dsp:spPr>
        <a:xfrm>
          <a:off x="114571" y="128099"/>
          <a:ext cx="5360238" cy="536023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BDB0A1-18A1-F848-8A25-B38D366E04C2}">
      <dsp:nvSpPr>
        <dsp:cNvPr id="0" name=""/>
        <dsp:cNvSpPr/>
      </dsp:nvSpPr>
      <dsp:spPr>
        <a:xfrm>
          <a:off x="176281" y="51103"/>
          <a:ext cx="5360238" cy="536023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1C419-CB03-194C-A256-671A8BCDCC72}">
      <dsp:nvSpPr>
        <dsp:cNvPr id="0" name=""/>
        <dsp:cNvSpPr/>
      </dsp:nvSpPr>
      <dsp:spPr>
        <a:xfrm>
          <a:off x="0" y="0"/>
          <a:ext cx="542163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83017-2705-9149-B1DE-86CCA535A95F}">
      <dsp:nvSpPr>
        <dsp:cNvPr id="0" name=""/>
        <dsp:cNvSpPr/>
      </dsp:nvSpPr>
      <dsp:spPr>
        <a:xfrm>
          <a:off x="0" y="0"/>
          <a:ext cx="5421630" cy="1808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Once the search is complete the officer </a:t>
          </a:r>
          <a:r>
            <a:rPr lang="en-US" sz="2400" b="1" kern="1200" dirty="0"/>
            <a:t>MUST</a:t>
          </a:r>
          <a:r>
            <a:rPr lang="en-US" sz="2400" kern="1200" dirty="0"/>
            <a:t> make a record of the search</a:t>
          </a:r>
        </a:p>
      </dsp:txBody>
      <dsp:txXfrm>
        <a:off x="0" y="0"/>
        <a:ext cx="5421630" cy="1808087"/>
      </dsp:txXfrm>
    </dsp:sp>
    <dsp:sp modelId="{5F5B5AB2-A25F-5E4C-95E5-1DF4B0E4D30A}">
      <dsp:nvSpPr>
        <dsp:cNvPr id="0" name=""/>
        <dsp:cNvSpPr/>
      </dsp:nvSpPr>
      <dsp:spPr>
        <a:xfrm>
          <a:off x="0" y="1808087"/>
          <a:ext cx="542163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7DBE5-25A7-6641-BB4F-F8E66FE2A85F}">
      <dsp:nvSpPr>
        <dsp:cNvPr id="0" name=""/>
        <dsp:cNvSpPr/>
      </dsp:nvSpPr>
      <dsp:spPr>
        <a:xfrm>
          <a:off x="0" y="1808087"/>
          <a:ext cx="5421630" cy="1808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US" sz="2400" kern="1200" dirty="0"/>
            <a:t>The subject </a:t>
          </a:r>
          <a:r>
            <a:rPr lang="en-US" sz="2400" b="1" kern="1200" dirty="0"/>
            <a:t>MUST</a:t>
          </a:r>
          <a:r>
            <a:rPr lang="en-US" sz="2400" kern="1200" dirty="0"/>
            <a:t> be provided with a receipt of the search</a:t>
          </a:r>
        </a:p>
      </dsp:txBody>
      <dsp:txXfrm>
        <a:off x="0" y="1808087"/>
        <a:ext cx="5421630" cy="18080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94" y="388247"/>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594" y="388247"/>
        <a:ext cx="2318203" cy="1390922"/>
      </dsp:txXfrm>
    </dsp:sp>
    <dsp:sp modelId="{208693CB-94C1-44D2-9941-DBB37CE0A789}">
      <dsp:nvSpPr>
        <dsp:cNvPr id="0" name=""/>
        <dsp:cNvSpPr/>
      </dsp:nvSpPr>
      <dsp:spPr>
        <a:xfrm>
          <a:off x="2550618" y="388247"/>
          <a:ext cx="2318203" cy="13909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Length of time</a:t>
          </a:r>
          <a:endParaRPr lang="en-US" sz="2000" kern="1200" dirty="0"/>
        </a:p>
      </dsp:txBody>
      <dsp:txXfrm>
        <a:off x="2550618" y="388247"/>
        <a:ext cx="2318203" cy="1390922"/>
      </dsp:txXfrm>
    </dsp:sp>
    <dsp:sp modelId="{980E613F-B1CB-4CC6-8743-6DFA7191E2A4}">
      <dsp:nvSpPr>
        <dsp:cNvPr id="0" name=""/>
        <dsp:cNvSpPr/>
      </dsp:nvSpPr>
      <dsp:spPr>
        <a:xfrm>
          <a:off x="594" y="2010989"/>
          <a:ext cx="2318203" cy="13909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Cooperation</a:t>
          </a:r>
        </a:p>
      </dsp:txBody>
      <dsp:txXfrm>
        <a:off x="594" y="2010989"/>
        <a:ext cx="2318203" cy="1390922"/>
      </dsp:txXfrm>
    </dsp:sp>
    <dsp:sp modelId="{221DF6B5-3811-4B8A-B352-A8331B3F4D5C}">
      <dsp:nvSpPr>
        <dsp:cNvPr id="0" name=""/>
        <dsp:cNvSpPr/>
      </dsp:nvSpPr>
      <dsp:spPr>
        <a:xfrm>
          <a:off x="2550618" y="2010989"/>
          <a:ext cx="2318203" cy="13909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550618" y="2010989"/>
        <a:ext cx="2318203" cy="1390922"/>
      </dsp:txXfrm>
    </dsp:sp>
    <dsp:sp modelId="{4C8897DD-C4AC-4D15-AE6A-4C6C3BCBCF04}">
      <dsp:nvSpPr>
        <dsp:cNvPr id="0" name=""/>
        <dsp:cNvSpPr/>
      </dsp:nvSpPr>
      <dsp:spPr>
        <a:xfrm>
          <a:off x="594" y="3633731"/>
          <a:ext cx="2318203" cy="13909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Public view</a:t>
          </a:r>
        </a:p>
      </dsp:txBody>
      <dsp:txXfrm>
        <a:off x="594" y="3633731"/>
        <a:ext cx="2318203" cy="1390922"/>
      </dsp:txXfrm>
    </dsp:sp>
    <dsp:sp modelId="{80AD4FBB-E875-4B7F-92BF-21AC2D599E3F}">
      <dsp:nvSpPr>
        <dsp:cNvPr id="0" name=""/>
        <dsp:cNvSpPr/>
      </dsp:nvSpPr>
      <dsp:spPr>
        <a:xfrm>
          <a:off x="2550618" y="3633731"/>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550618" y="3633731"/>
        <a:ext cx="2318203" cy="13909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94" y="958396"/>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94" y="958396"/>
        <a:ext cx="2318203" cy="1390922"/>
      </dsp:txXfrm>
    </dsp:sp>
    <dsp:sp modelId="{208693CB-94C1-44D2-9941-DBB37CE0A789}">
      <dsp:nvSpPr>
        <dsp:cNvPr id="0" name=""/>
        <dsp:cNvSpPr/>
      </dsp:nvSpPr>
      <dsp:spPr>
        <a:xfrm>
          <a:off x="2550618" y="958396"/>
          <a:ext cx="2318203" cy="13909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Documentation</a:t>
          </a:r>
        </a:p>
      </dsp:txBody>
      <dsp:txXfrm>
        <a:off x="2550618" y="958396"/>
        <a:ext cx="2318203" cy="1390922"/>
      </dsp:txXfrm>
    </dsp:sp>
    <dsp:sp modelId="{980E613F-B1CB-4CC6-8743-6DFA7191E2A4}">
      <dsp:nvSpPr>
        <dsp:cNvPr id="0" name=""/>
        <dsp:cNvSpPr/>
      </dsp:nvSpPr>
      <dsp:spPr>
        <a:xfrm>
          <a:off x="594" y="2581138"/>
          <a:ext cx="2318203" cy="13909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94" y="2581138"/>
        <a:ext cx="2318203" cy="1390922"/>
      </dsp:txXfrm>
    </dsp:sp>
    <dsp:sp modelId="{221DF6B5-3811-4B8A-B352-A8331B3F4D5C}">
      <dsp:nvSpPr>
        <dsp:cNvPr id="0" name=""/>
        <dsp:cNvSpPr/>
      </dsp:nvSpPr>
      <dsp:spPr>
        <a:xfrm>
          <a:off x="2550618" y="2581138"/>
          <a:ext cx="2318203" cy="13909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err="1"/>
            <a:t>Minimise</a:t>
          </a:r>
          <a:r>
            <a:rPr lang="en-US" sz="2000" kern="1200" dirty="0"/>
            <a:t> embarrassment</a:t>
          </a:r>
        </a:p>
      </dsp:txBody>
      <dsp:txXfrm>
        <a:off x="2550618" y="2581138"/>
        <a:ext cx="2318203" cy="1390922"/>
      </dsp:txXfrm>
    </dsp:sp>
    <dsp:sp modelId="{4C8897DD-C4AC-4D15-AE6A-4C6C3BCBCF04}">
      <dsp:nvSpPr>
        <dsp:cNvPr id="0" name=""/>
        <dsp:cNvSpPr/>
      </dsp:nvSpPr>
      <dsp:spPr>
        <a:xfrm>
          <a:off x="594" y="4203881"/>
          <a:ext cx="2318203" cy="13909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Treat as individual</a:t>
          </a:r>
        </a:p>
      </dsp:txBody>
      <dsp:txXfrm>
        <a:off x="594" y="4203881"/>
        <a:ext cx="2318203" cy="1390922"/>
      </dsp:txXfrm>
    </dsp:sp>
    <dsp:sp modelId="{C7469FC0-E91F-40AC-A22B-BA2D2B35F49C}">
      <dsp:nvSpPr>
        <dsp:cNvPr id="0" name=""/>
        <dsp:cNvSpPr/>
      </dsp:nvSpPr>
      <dsp:spPr>
        <a:xfrm>
          <a:off x="2550618" y="4203881"/>
          <a:ext cx="2318203" cy="13909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550618" y="4203881"/>
        <a:ext cx="2318203" cy="13909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466839" y="925222"/>
          <a:ext cx="1439648" cy="174128"/>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793998" y="496"/>
          <a:ext cx="1934765" cy="1160859"/>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827998" y="34496"/>
        <a:ext cx="1866765" cy="1092859"/>
      </dsp:txXfrm>
    </dsp:sp>
    <dsp:sp modelId="{4CC92139-FAF6-4C2F-9EAD-1BC8D092FC04}">
      <dsp:nvSpPr>
        <dsp:cNvPr id="0" name=""/>
        <dsp:cNvSpPr/>
      </dsp:nvSpPr>
      <dsp:spPr>
        <a:xfrm rot="5404670">
          <a:off x="480670" y="2361507"/>
          <a:ext cx="1410071" cy="174128"/>
        </a:xfrm>
        <a:prstGeom prst="rect">
          <a:avLst/>
        </a:prstGeom>
        <a:solidFill>
          <a:schemeClr val="accent1">
            <a:shade val="90000"/>
            <a:hueOff val="87306"/>
            <a:satOff val="-1495"/>
            <a:lumOff val="599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793998" y="1451570"/>
          <a:ext cx="1934765" cy="1160859"/>
        </a:xfrm>
        <a:prstGeom prst="roundRect">
          <a:avLst>
            <a:gd name="adj" fmla="val 10000"/>
          </a:avLst>
        </a:prstGeom>
        <a:solidFill>
          <a:schemeClr val="accent1">
            <a:shade val="80000"/>
            <a:hueOff val="69857"/>
            <a:satOff val="-1251"/>
            <a:lumOff val="5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827998" y="1485570"/>
        <a:ext cx="1866765" cy="1092859"/>
      </dsp:txXfrm>
    </dsp:sp>
    <dsp:sp modelId="{AE6CD333-5C1F-4170-BA32-1B05DE736538}">
      <dsp:nvSpPr>
        <dsp:cNvPr id="0" name=""/>
        <dsp:cNvSpPr/>
      </dsp:nvSpPr>
      <dsp:spPr>
        <a:xfrm rot="31930">
          <a:off x="1184693" y="3089901"/>
          <a:ext cx="2569551" cy="174128"/>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792082" y="2873065"/>
          <a:ext cx="1934765" cy="1160859"/>
        </a:xfrm>
        <a:prstGeom prst="roundRect">
          <a:avLst>
            <a:gd name="adj" fmla="val 10000"/>
          </a:avLst>
        </a:prstGeom>
        <a:solidFill>
          <a:schemeClr val="accent1">
            <a:shade val="80000"/>
            <a:hueOff val="139713"/>
            <a:satOff val="-2502"/>
            <a:lumOff val="10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826082" y="2907065"/>
        <a:ext cx="1866765" cy="1092859"/>
      </dsp:txXfrm>
    </dsp:sp>
    <dsp:sp modelId="{D2C82C3B-7D62-4FE7-9FF3-D99B8391832E}">
      <dsp:nvSpPr>
        <dsp:cNvPr id="0" name=""/>
        <dsp:cNvSpPr/>
      </dsp:nvSpPr>
      <dsp:spPr>
        <a:xfrm rot="16200000">
          <a:off x="3040078" y="2376296"/>
          <a:ext cx="1439648" cy="174128"/>
        </a:xfrm>
        <a:prstGeom prst="rect">
          <a:avLst/>
        </a:prstGeom>
        <a:solidFill>
          <a:schemeClr val="accent1">
            <a:shade val="90000"/>
            <a:hueOff val="261919"/>
            <a:satOff val="-4486"/>
            <a:lumOff val="1797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367236" y="2902644"/>
          <a:ext cx="1934765" cy="1160859"/>
        </a:xfrm>
        <a:prstGeom prst="roundRect">
          <a:avLst>
            <a:gd name="adj" fmla="val 10000"/>
          </a:avLst>
        </a:prstGeom>
        <a:solidFill>
          <a:schemeClr val="accent1">
            <a:shade val="80000"/>
            <a:hueOff val="209570"/>
            <a:satOff val="-3754"/>
            <a:lumOff val="159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401236" y="2936644"/>
        <a:ext cx="1866765" cy="1092859"/>
      </dsp:txXfrm>
    </dsp:sp>
    <dsp:sp modelId="{742F4AD2-3A7C-4E42-B68C-D5744D222658}">
      <dsp:nvSpPr>
        <dsp:cNvPr id="0" name=""/>
        <dsp:cNvSpPr/>
      </dsp:nvSpPr>
      <dsp:spPr>
        <a:xfrm rot="16200000">
          <a:off x="3040078" y="925222"/>
          <a:ext cx="1439648" cy="174128"/>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367236" y="1451570"/>
          <a:ext cx="1934765" cy="1160859"/>
        </a:xfrm>
        <a:prstGeom prst="roundRect">
          <a:avLst>
            <a:gd name="adj" fmla="val 10000"/>
          </a:avLst>
        </a:prstGeom>
        <a:solidFill>
          <a:schemeClr val="accent1">
            <a:shade val="80000"/>
            <a:hueOff val="279426"/>
            <a:satOff val="-5005"/>
            <a:lumOff val="21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401236" y="1485570"/>
        <a:ext cx="1866765" cy="1092859"/>
      </dsp:txXfrm>
    </dsp:sp>
    <dsp:sp modelId="{F4CF9539-14EF-43E9-8D0F-0E0ABEF5898C}">
      <dsp:nvSpPr>
        <dsp:cNvPr id="0" name=""/>
        <dsp:cNvSpPr/>
      </dsp:nvSpPr>
      <dsp:spPr>
        <a:xfrm>
          <a:off x="3367236" y="496"/>
          <a:ext cx="1934765" cy="1160859"/>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401236" y="34496"/>
        <a:ext cx="1866765" cy="10928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805C3-E866-1F46-A6D2-9DF8873F5768}">
      <dsp:nvSpPr>
        <dsp:cNvPr id="0" name=""/>
        <dsp:cNvSpPr/>
      </dsp:nvSpPr>
      <dsp:spPr>
        <a:xfrm>
          <a:off x="1162225" y="2467"/>
          <a:ext cx="4648902" cy="108268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Identify the different controlled drugs and categorise the drugs as Class A, Class B or Class C in accordance with the Misuse of Drugs Act. </a:t>
          </a:r>
        </a:p>
      </dsp:txBody>
      <dsp:txXfrm>
        <a:off x="1162225" y="2467"/>
        <a:ext cx="4648902" cy="1082687"/>
      </dsp:txXfrm>
    </dsp:sp>
    <dsp:sp modelId="{0BDB8EE1-0424-3145-B758-BE3F0C948AB7}">
      <dsp:nvSpPr>
        <dsp:cNvPr id="0" name=""/>
        <dsp:cNvSpPr/>
      </dsp:nvSpPr>
      <dsp:spPr>
        <a:xfrm>
          <a:off x="0" y="2467"/>
          <a:ext cx="1162225" cy="108268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Identify</a:t>
          </a:r>
        </a:p>
      </dsp:txBody>
      <dsp:txXfrm>
        <a:off x="0" y="2467"/>
        <a:ext cx="1162225" cy="1082687"/>
      </dsp:txXfrm>
    </dsp:sp>
    <dsp:sp modelId="{40E22AD8-7F39-0045-B10F-D45DCFAB7777}">
      <dsp:nvSpPr>
        <dsp:cNvPr id="0" name=""/>
        <dsp:cNvSpPr/>
      </dsp:nvSpPr>
      <dsp:spPr>
        <a:xfrm>
          <a:off x="1162225" y="1150116"/>
          <a:ext cx="4648902" cy="1082687"/>
        </a:xfrm>
        <a:prstGeom prst="rect">
          <a:avLst/>
        </a:prstGeom>
        <a:solidFill>
          <a:schemeClr val="accent5">
            <a:tint val="40000"/>
            <a:alpha val="90000"/>
            <a:hueOff val="-1684941"/>
            <a:satOff val="-5708"/>
            <a:lumOff val="-732"/>
            <a:alphaOff val="0"/>
          </a:schemeClr>
        </a:solidFill>
        <a:ln w="12700" cap="flat" cmpd="sng" algn="ctr">
          <a:solidFill>
            <a:schemeClr val="accent5">
              <a:tint val="40000"/>
              <a:alpha val="90000"/>
              <a:hueOff val="-1684941"/>
              <a:satOff val="-5708"/>
              <a:lumOff val="-7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Describe the points to prove for the offence of possession of a controlled drug (S5 Misuse of Drugs Act). </a:t>
          </a:r>
        </a:p>
      </dsp:txBody>
      <dsp:txXfrm>
        <a:off x="1162225" y="1150116"/>
        <a:ext cx="4648902" cy="1082687"/>
      </dsp:txXfrm>
    </dsp:sp>
    <dsp:sp modelId="{51EA293A-5F86-F441-B9A8-CC1EB5B31EDC}">
      <dsp:nvSpPr>
        <dsp:cNvPr id="0" name=""/>
        <dsp:cNvSpPr/>
      </dsp:nvSpPr>
      <dsp:spPr>
        <a:xfrm>
          <a:off x="0" y="1150116"/>
          <a:ext cx="1162225" cy="1082687"/>
        </a:xfrm>
        <a:prstGeom prst="rect">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Describe</a:t>
          </a:r>
        </a:p>
      </dsp:txBody>
      <dsp:txXfrm>
        <a:off x="0" y="1150116"/>
        <a:ext cx="1162225" cy="1082687"/>
      </dsp:txXfrm>
    </dsp:sp>
    <dsp:sp modelId="{670A82E8-FD38-1246-8BBF-251D676154D1}">
      <dsp:nvSpPr>
        <dsp:cNvPr id="0" name=""/>
        <dsp:cNvSpPr/>
      </dsp:nvSpPr>
      <dsp:spPr>
        <a:xfrm>
          <a:off x="1162225" y="2297765"/>
          <a:ext cx="4648902" cy="1082687"/>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Explain the offence of Supply a Controlled Drug contrary to Section 4 Misuse of Drugs Act 1971. </a:t>
          </a:r>
        </a:p>
      </dsp:txBody>
      <dsp:txXfrm>
        <a:off x="1162225" y="2297765"/>
        <a:ext cx="4648902" cy="1082687"/>
      </dsp:txXfrm>
    </dsp:sp>
    <dsp:sp modelId="{87B27323-3B64-824E-ACF6-F736F8AB1DB7}">
      <dsp:nvSpPr>
        <dsp:cNvPr id="0" name=""/>
        <dsp:cNvSpPr/>
      </dsp:nvSpPr>
      <dsp:spPr>
        <a:xfrm>
          <a:off x="0" y="2297765"/>
          <a:ext cx="1162225" cy="1082687"/>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Explain</a:t>
          </a:r>
        </a:p>
      </dsp:txBody>
      <dsp:txXfrm>
        <a:off x="0" y="2297765"/>
        <a:ext cx="1162225" cy="1082687"/>
      </dsp:txXfrm>
    </dsp:sp>
    <dsp:sp modelId="{E2A75F2E-598D-B345-A8D7-1D640ED22654}">
      <dsp:nvSpPr>
        <dsp:cNvPr id="0" name=""/>
        <dsp:cNvSpPr/>
      </dsp:nvSpPr>
      <dsp:spPr>
        <a:xfrm>
          <a:off x="1162225" y="3445414"/>
          <a:ext cx="4648902" cy="1082687"/>
        </a:xfrm>
        <a:prstGeom prst="rect">
          <a:avLst/>
        </a:prstGeom>
        <a:solidFill>
          <a:schemeClr val="accent5">
            <a:tint val="40000"/>
            <a:alpha val="90000"/>
            <a:hueOff val="-5054821"/>
            <a:satOff val="-17124"/>
            <a:lumOff val="-2196"/>
            <a:alphaOff val="0"/>
          </a:schemeClr>
        </a:solidFill>
        <a:ln w="12700" cap="flat" cmpd="sng" algn="ctr">
          <a:solidFill>
            <a:schemeClr val="accent5">
              <a:tint val="40000"/>
              <a:alpha val="90000"/>
              <a:hueOff val="-5054821"/>
              <a:satOff val="-17124"/>
              <a:lumOff val="-21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Demonstrate how to issue a Cannabis warning.</a:t>
          </a:r>
        </a:p>
      </dsp:txBody>
      <dsp:txXfrm>
        <a:off x="1162225" y="3445414"/>
        <a:ext cx="4648902" cy="1082687"/>
      </dsp:txXfrm>
    </dsp:sp>
    <dsp:sp modelId="{4D872905-720C-CD41-8F01-6842E91D11C2}">
      <dsp:nvSpPr>
        <dsp:cNvPr id="0" name=""/>
        <dsp:cNvSpPr/>
      </dsp:nvSpPr>
      <dsp:spPr>
        <a:xfrm>
          <a:off x="0" y="3445414"/>
          <a:ext cx="1162225" cy="1082687"/>
        </a:xfrm>
        <a:prstGeom prst="rect">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Demonstrate</a:t>
          </a:r>
        </a:p>
      </dsp:txBody>
      <dsp:txXfrm>
        <a:off x="0" y="3445414"/>
        <a:ext cx="1162225" cy="1082687"/>
      </dsp:txXfrm>
    </dsp:sp>
    <dsp:sp modelId="{7A56EDFC-EC91-4841-807B-C9F9F42D557C}">
      <dsp:nvSpPr>
        <dsp:cNvPr id="0" name=""/>
        <dsp:cNvSpPr/>
      </dsp:nvSpPr>
      <dsp:spPr>
        <a:xfrm>
          <a:off x="1162225" y="4593063"/>
          <a:ext cx="4648902" cy="108268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275003" rIns="90202" bIns="275003" numCol="1" spcCol="1270" anchor="ctr" anchorCtr="0">
          <a:noAutofit/>
        </a:bodyPr>
        <a:lstStyle/>
        <a:p>
          <a:pPr marL="0" lvl="0" indent="0" algn="l" defTabSz="533400">
            <a:lnSpc>
              <a:spcPct val="90000"/>
            </a:lnSpc>
            <a:spcBef>
              <a:spcPct val="0"/>
            </a:spcBef>
            <a:spcAft>
              <a:spcPct val="35000"/>
            </a:spcAft>
            <a:buNone/>
          </a:pPr>
          <a:r>
            <a:rPr lang="en-US" sz="1200" kern="1200"/>
            <a:t>Apply knowledge of legislation to explain when a person has committed a drug related offence.  </a:t>
          </a:r>
        </a:p>
      </dsp:txBody>
      <dsp:txXfrm>
        <a:off x="1162225" y="4593063"/>
        <a:ext cx="4648902" cy="1082687"/>
      </dsp:txXfrm>
    </dsp:sp>
    <dsp:sp modelId="{19296BB7-3421-F946-9B2B-F572B9D0FADB}">
      <dsp:nvSpPr>
        <dsp:cNvPr id="0" name=""/>
        <dsp:cNvSpPr/>
      </dsp:nvSpPr>
      <dsp:spPr>
        <a:xfrm>
          <a:off x="0" y="4593063"/>
          <a:ext cx="1162225" cy="1082687"/>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06945" rIns="61501" bIns="106945" numCol="1" spcCol="1270" anchor="ctr" anchorCtr="0">
          <a:noAutofit/>
        </a:bodyPr>
        <a:lstStyle/>
        <a:p>
          <a:pPr marL="0" lvl="0" indent="0" algn="ctr" defTabSz="666750">
            <a:lnSpc>
              <a:spcPct val="90000"/>
            </a:lnSpc>
            <a:spcBef>
              <a:spcPct val="0"/>
            </a:spcBef>
            <a:spcAft>
              <a:spcPct val="35000"/>
            </a:spcAft>
            <a:buNone/>
          </a:pPr>
          <a:r>
            <a:rPr lang="en-US" sz="1500" kern="1200"/>
            <a:t>Apply</a:t>
          </a:r>
        </a:p>
      </dsp:txBody>
      <dsp:txXfrm>
        <a:off x="0" y="4593063"/>
        <a:ext cx="1162225" cy="10826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057-939C-F443-948C-FE7A88D3714E}">
      <dsp:nvSpPr>
        <dsp:cNvPr id="0" name=""/>
        <dsp:cNvSpPr/>
      </dsp:nvSpPr>
      <dsp:spPr>
        <a:xfrm>
          <a:off x="0" y="15132"/>
          <a:ext cx="8582527"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primary purpose of stop and search powers is to enable officers to allay or confirm suspicions about individuals without exercising their power of arrest. </a:t>
          </a:r>
        </a:p>
      </dsp:txBody>
      <dsp:txXfrm>
        <a:off x="61741" y="76873"/>
        <a:ext cx="8459045" cy="1141288"/>
      </dsp:txXfrm>
    </dsp:sp>
    <dsp:sp modelId="{EFB68932-F73C-F541-88C0-BA71E71E7806}">
      <dsp:nvSpPr>
        <dsp:cNvPr id="0" name=""/>
        <dsp:cNvSpPr/>
      </dsp:nvSpPr>
      <dsp:spPr>
        <a:xfrm>
          <a:off x="0" y="1346143"/>
          <a:ext cx="8582527" cy="126477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Officers may be required to justify the use or authorisation of such powers, in relation both to individual searches and the overall pattern of their activity in this regard, to their supervisory officers or in court. </a:t>
          </a:r>
        </a:p>
      </dsp:txBody>
      <dsp:txXfrm>
        <a:off x="61741" y="1407884"/>
        <a:ext cx="8459045" cy="1141288"/>
      </dsp:txXfrm>
    </dsp:sp>
    <dsp:sp modelId="{6AD90EC6-AD1B-414D-9F11-A90083AF70A3}">
      <dsp:nvSpPr>
        <dsp:cNvPr id="0" name=""/>
        <dsp:cNvSpPr/>
      </dsp:nvSpPr>
      <dsp:spPr>
        <a:xfrm>
          <a:off x="0" y="2677153"/>
          <a:ext cx="8582527"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Any misuse of the powers is likely to be harmful to policing and lead to mistrust of the police. </a:t>
          </a:r>
        </a:p>
      </dsp:txBody>
      <dsp:txXfrm>
        <a:off x="61741" y="2738894"/>
        <a:ext cx="8459045" cy="1141288"/>
      </dsp:txXfrm>
    </dsp:sp>
    <dsp:sp modelId="{1BE5CE08-A145-754A-84BB-5C1D06D70114}">
      <dsp:nvSpPr>
        <dsp:cNvPr id="0" name=""/>
        <dsp:cNvSpPr/>
      </dsp:nvSpPr>
      <dsp:spPr>
        <a:xfrm>
          <a:off x="0" y="4008163"/>
          <a:ext cx="8582527" cy="126477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Officers must also be able to explain their actions to the member of the public searched. </a:t>
          </a:r>
        </a:p>
      </dsp:txBody>
      <dsp:txXfrm>
        <a:off x="61741" y="4069904"/>
        <a:ext cx="8459045" cy="1141288"/>
      </dsp:txXfrm>
    </dsp:sp>
    <dsp:sp modelId="{F4E20D91-3C6E-864D-B3A3-A2489D3F7D62}">
      <dsp:nvSpPr>
        <dsp:cNvPr id="0" name=""/>
        <dsp:cNvSpPr/>
      </dsp:nvSpPr>
      <dsp:spPr>
        <a:xfrm>
          <a:off x="0" y="5339173"/>
          <a:ext cx="8582527"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misuse of these powers can lead to disciplinary action.</a:t>
          </a:r>
        </a:p>
      </dsp:txBody>
      <dsp:txXfrm>
        <a:off x="61741" y="5400914"/>
        <a:ext cx="8459045" cy="114128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POA 1936</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3B592-3669-124A-A2C1-3A3D0433A855}">
      <dsp:nvSpPr>
        <dsp:cNvPr id="0" name=""/>
        <dsp:cNvSpPr/>
      </dsp:nvSpPr>
      <dsp:spPr>
        <a:xfrm>
          <a:off x="0" y="517778"/>
          <a:ext cx="6263640" cy="8154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Recap workshops 1, 2 ,3, 4 &amp; 5 </a:t>
          </a:r>
        </a:p>
      </dsp:txBody>
      <dsp:txXfrm>
        <a:off x="39809" y="557587"/>
        <a:ext cx="6184022" cy="735872"/>
      </dsp:txXfrm>
    </dsp:sp>
    <dsp:sp modelId="{5C98E07E-0881-6748-A82E-F30E15553C17}">
      <dsp:nvSpPr>
        <dsp:cNvPr id="0" name=""/>
        <dsp:cNvSpPr/>
      </dsp:nvSpPr>
      <dsp:spPr>
        <a:xfrm>
          <a:off x="0" y="1431188"/>
          <a:ext cx="6263640" cy="8154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Assignment help and support</a:t>
          </a:r>
        </a:p>
      </dsp:txBody>
      <dsp:txXfrm>
        <a:off x="39809" y="1470997"/>
        <a:ext cx="6184022" cy="735872"/>
      </dsp:txXfrm>
    </dsp:sp>
    <dsp:sp modelId="{8D4B1953-9205-2847-B44F-64DF911CFFEF}">
      <dsp:nvSpPr>
        <dsp:cNvPr id="0" name=""/>
        <dsp:cNvSpPr/>
      </dsp:nvSpPr>
      <dsp:spPr>
        <a:xfrm>
          <a:off x="0" y="2344598"/>
          <a:ext cx="6263640" cy="8154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Reporting crimes  </a:t>
          </a:r>
        </a:p>
      </dsp:txBody>
      <dsp:txXfrm>
        <a:off x="39809" y="2384407"/>
        <a:ext cx="6184022" cy="735872"/>
      </dsp:txXfrm>
    </dsp:sp>
    <dsp:sp modelId="{B5091884-FA2A-DE44-BC2E-71284FEEEEB9}">
      <dsp:nvSpPr>
        <dsp:cNvPr id="0" name=""/>
        <dsp:cNvSpPr/>
      </dsp:nvSpPr>
      <dsp:spPr>
        <a:xfrm>
          <a:off x="0" y="3258008"/>
          <a:ext cx="6263640" cy="8154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Meaning of “MO”</a:t>
          </a:r>
        </a:p>
      </dsp:txBody>
      <dsp:txXfrm>
        <a:off x="39809" y="3297817"/>
        <a:ext cx="6184022" cy="735872"/>
      </dsp:txXfrm>
    </dsp:sp>
    <dsp:sp modelId="{DE49CE81-043D-804B-8F01-B02C36B51B8F}">
      <dsp:nvSpPr>
        <dsp:cNvPr id="0" name=""/>
        <dsp:cNvSpPr/>
      </dsp:nvSpPr>
      <dsp:spPr>
        <a:xfrm>
          <a:off x="0" y="4171419"/>
          <a:ext cx="6263640" cy="8154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Introduction to statement writing </a:t>
          </a:r>
        </a:p>
      </dsp:txBody>
      <dsp:txXfrm>
        <a:off x="39809" y="4211228"/>
        <a:ext cx="6184022" cy="7358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0.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6</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13</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2840932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21</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25</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26</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32</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34</a:t>
            </a:fld>
            <a:endParaRPr lang="en-GB" altLang="en-US"/>
          </a:p>
        </p:txBody>
      </p:sp>
    </p:spTree>
    <p:extLst>
      <p:ext uri="{BB962C8B-B14F-4D97-AF65-F5344CB8AC3E}">
        <p14:creationId xmlns:p14="http://schemas.microsoft.com/office/powerpoint/2010/main" val="20003725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35</a:t>
            </a:fld>
            <a:endParaRPr lang="en-GB" altLang="en-US"/>
          </a:p>
        </p:txBody>
      </p:sp>
    </p:spTree>
    <p:extLst>
      <p:ext uri="{BB962C8B-B14F-4D97-AF65-F5344CB8AC3E}">
        <p14:creationId xmlns:p14="http://schemas.microsoft.com/office/powerpoint/2010/main" val="14617679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Officer should consider dealing with the offender by way of a Cannabis Warning if it </a:t>
            </a:r>
            <a:r>
              <a:rPr lang="en-GB" altLang="en-US" sz="1100" u="none" dirty="0">
                <a:ea typeface="ＭＳ Ｐゴシック" panose="020B0600070205080204" pitchFamily="34" charset="-128"/>
              </a:rPr>
              <a:t>is </a:t>
            </a:r>
            <a:r>
              <a:rPr lang="en-GB" altLang="en-US" sz="1100" b="1" u="none" dirty="0">
                <a:ea typeface="ＭＳ Ｐゴシック" panose="020B0600070205080204" pitchFamily="34" charset="-128"/>
              </a:rPr>
              <a:t>a proportionate and </a:t>
            </a:r>
            <a:r>
              <a:rPr lang="en-GB" altLang="en-US" sz="1100" b="0" u="none" dirty="0">
                <a:ea typeface="ＭＳ Ｐゴシック" panose="020B0600070205080204" pitchFamily="34" charset="-128"/>
              </a:rPr>
              <a:t>appropriate method of disposal</a:t>
            </a:r>
            <a:r>
              <a:rPr lang="en-GB" altLang="en-US" sz="1100" b="0" u="none" baseline="0" dirty="0">
                <a:ea typeface="ＭＳ Ｐゴシック" panose="020B0600070205080204" pitchFamily="34" charset="-128"/>
              </a:rPr>
              <a:t> – NDM/ JPLANE.</a:t>
            </a:r>
            <a:endParaRPr lang="en-GB" altLang="en-US" sz="1100" b="0" u="none" dirty="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36</a:t>
            </a:fld>
            <a:endParaRPr lang="en-GB" altLang="en-US"/>
          </a:p>
        </p:txBody>
      </p:sp>
    </p:spTree>
    <p:extLst>
      <p:ext uri="{BB962C8B-B14F-4D97-AF65-F5344CB8AC3E}">
        <p14:creationId xmlns:p14="http://schemas.microsoft.com/office/powerpoint/2010/main" val="11912834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27" indent="-170627">
              <a:buFont typeface="Arial" panose="020B0604020202020204" pitchFamily="34" charset="0"/>
              <a:buChar char="•"/>
            </a:pPr>
            <a:endParaRPr lang="en-GB" sz="1100" baseline="0" dirty="0">
              <a:solidFill>
                <a:srgbClr val="FF0000"/>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37</a:t>
            </a:fld>
            <a:endParaRPr lang="en-GB" altLang="en-US"/>
          </a:p>
        </p:txBody>
      </p:sp>
    </p:spTree>
    <p:extLst>
      <p:ext uri="{BB962C8B-B14F-4D97-AF65-F5344CB8AC3E}">
        <p14:creationId xmlns:p14="http://schemas.microsoft.com/office/powerpoint/2010/main" val="5399550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38</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39</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40</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42</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45</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46</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47</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48</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49</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50</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51</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52</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53</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54</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55</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56</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57</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58</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59</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60</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61</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62</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63</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64</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65</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66</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67</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68</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69</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70</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71</a:t>
            </a:fld>
            <a:endParaRPr lang="en-US"/>
          </a:p>
        </p:txBody>
      </p:sp>
    </p:spTree>
    <p:extLst>
      <p:ext uri="{BB962C8B-B14F-4D97-AF65-F5344CB8AC3E}">
        <p14:creationId xmlns:p14="http://schemas.microsoft.com/office/powerpoint/2010/main" val="306423059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75</a:t>
            </a:fld>
            <a:endParaRPr lang="en-US"/>
          </a:p>
        </p:txBody>
      </p:sp>
    </p:spTree>
    <p:extLst>
      <p:ext uri="{BB962C8B-B14F-4D97-AF65-F5344CB8AC3E}">
        <p14:creationId xmlns:p14="http://schemas.microsoft.com/office/powerpoint/2010/main" val="341536668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76</a:t>
            </a:fld>
            <a:endParaRPr lang="en-US"/>
          </a:p>
        </p:txBody>
      </p:sp>
    </p:spTree>
    <p:extLst>
      <p:ext uri="{BB962C8B-B14F-4D97-AF65-F5344CB8AC3E}">
        <p14:creationId xmlns:p14="http://schemas.microsoft.com/office/powerpoint/2010/main" val="2882974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2/20/22</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2/20/22</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5pVofFYuKk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0.jpe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1.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1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2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48.jpeg"/><Relationship Id="rId4" Type="http://schemas.openxmlformats.org/officeDocument/2006/relationships/image" Target="../media/image47.jpeg"/></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diagramLayout" Target="../diagrams/layout9.xml"/><Relationship Id="rId7" Type="http://schemas.openxmlformats.org/officeDocument/2006/relationships/image" Target="../media/image18.jpeg"/><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51.jpe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61.jpeg"/><Relationship Id="rId4" Type="http://schemas.openxmlformats.org/officeDocument/2006/relationships/image" Target="../media/image60.png"/></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3.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diagramLayout" Target="../diagrams/layout13.xml"/><Relationship Id="rId7" Type="http://schemas.openxmlformats.org/officeDocument/2006/relationships/image" Target="../media/image63.jpeg"/><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 Id="rId9" Type="http://schemas.openxmlformats.org/officeDocument/2006/relationships/image" Target="../media/image65.jpeg"/></Relationships>
</file>

<file path=ppt/slides/_rels/slide4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70.jpeg"/></Relationships>
</file>

<file path=ppt/slides/_rels/slide47.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image" Target="../media/image71.jpeg"/><Relationship Id="rId7" Type="http://schemas.openxmlformats.org/officeDocument/2006/relationships/image" Target="../media/image75.jpe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image" Target="../media/image72.jpeg"/><Relationship Id="rId9" Type="http://schemas.openxmlformats.org/officeDocument/2006/relationships/image" Target="../media/image77.jpeg"/></Relationships>
</file>

<file path=ppt/slides/_rels/slide48.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80.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1.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82.jpeg"/></Relationships>
</file>

<file path=ppt/slides/_rels/slide52.xml.rels><?xml version="1.0" encoding="UTF-8" standalone="yes"?>
<Relationships xmlns="http://schemas.openxmlformats.org/package/2006/relationships"><Relationship Id="rId8" Type="http://schemas.openxmlformats.org/officeDocument/2006/relationships/image" Target="../media/image83.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 Id="rId9" Type="http://schemas.openxmlformats.org/officeDocument/2006/relationships/image" Target="../media/image84.jpeg"/></Relationships>
</file>

<file path=ppt/slides/_rels/slide53.xml.rels><?xml version="1.0" encoding="UTF-8" standalone="yes"?>
<Relationships xmlns="http://schemas.openxmlformats.org/package/2006/relationships"><Relationship Id="rId8" Type="http://schemas.openxmlformats.org/officeDocument/2006/relationships/image" Target="../media/image85.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10" Type="http://schemas.openxmlformats.org/officeDocument/2006/relationships/image" Target="../media/image87.jpeg"/><Relationship Id="rId4" Type="http://schemas.openxmlformats.org/officeDocument/2006/relationships/diagramLayout" Target="../diagrams/layout18.xml"/><Relationship Id="rId9" Type="http://schemas.openxmlformats.org/officeDocument/2006/relationships/image" Target="../media/image86.jpeg"/></Relationships>
</file>

<file path=ppt/slides/_rels/slide54.xml.rels><?xml version="1.0" encoding="UTF-8" standalone="yes"?>
<Relationships xmlns="http://schemas.openxmlformats.org/package/2006/relationships"><Relationship Id="rId8" Type="http://schemas.openxmlformats.org/officeDocument/2006/relationships/image" Target="../media/image85.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10" Type="http://schemas.openxmlformats.org/officeDocument/2006/relationships/image" Target="../media/image87.jpeg"/><Relationship Id="rId4" Type="http://schemas.openxmlformats.org/officeDocument/2006/relationships/diagramLayout" Target="../diagrams/layout19.xml"/><Relationship Id="rId9" Type="http://schemas.openxmlformats.org/officeDocument/2006/relationships/image" Target="../media/image86.jpeg"/></Relationships>
</file>

<file path=ppt/slides/_rels/slide55.xml.rels><?xml version="1.0" encoding="UTF-8" standalone="yes"?>
<Relationships xmlns="http://schemas.openxmlformats.org/package/2006/relationships"><Relationship Id="rId8" Type="http://schemas.openxmlformats.org/officeDocument/2006/relationships/image" Target="../media/image88.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89.jpeg"/></Relationships>
</file>

<file path=ppt/slides/_rels/slide5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8" Type="http://schemas.openxmlformats.org/officeDocument/2006/relationships/image" Target="../media/image91.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10" Type="http://schemas.openxmlformats.org/officeDocument/2006/relationships/image" Target="../media/image93.jpeg"/><Relationship Id="rId4" Type="http://schemas.openxmlformats.org/officeDocument/2006/relationships/diagramLayout" Target="../diagrams/layout21.xml"/><Relationship Id="rId9" Type="http://schemas.openxmlformats.org/officeDocument/2006/relationships/image" Target="../media/image92.jpeg"/></Relationships>
</file>

<file path=ppt/slides/_rels/slide58.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94.jpeg"/><Relationship Id="rId7" Type="http://schemas.openxmlformats.org/officeDocument/2006/relationships/diagramColors" Target="../diagrams/colors22.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 Id="rId9" Type="http://schemas.openxmlformats.org/officeDocument/2006/relationships/image" Target="../media/image95.jpeg"/></Relationships>
</file>

<file path=ppt/slides/_rels/slide59.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49.xml"/><Relationship Id="rId1" Type="http://schemas.openxmlformats.org/officeDocument/2006/relationships/slideLayout" Target="../slideLayouts/slideLayout7.xml"/><Relationship Id="rId5" Type="http://schemas.openxmlformats.org/officeDocument/2006/relationships/image" Target="../media/image98.jpeg"/><Relationship Id="rId4" Type="http://schemas.openxmlformats.org/officeDocument/2006/relationships/image" Target="../media/image97.jpeg"/></Relationships>
</file>

<file path=ppt/slides/_rels/slide60.xml.rels><?xml version="1.0" encoding="UTF-8" standalone="yes"?>
<Relationships xmlns="http://schemas.openxmlformats.org/package/2006/relationships"><Relationship Id="rId8" Type="http://schemas.openxmlformats.org/officeDocument/2006/relationships/image" Target="../media/image99.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10" Type="http://schemas.openxmlformats.org/officeDocument/2006/relationships/image" Target="../media/image101.jpeg"/><Relationship Id="rId4" Type="http://schemas.openxmlformats.org/officeDocument/2006/relationships/diagramLayout" Target="../diagrams/layout23.xml"/><Relationship Id="rId9" Type="http://schemas.openxmlformats.org/officeDocument/2006/relationships/image" Target="../media/image100.jpeg"/></Relationships>
</file>

<file path=ppt/slides/_rels/slide61.xml.rels><?xml version="1.0" encoding="UTF-8" standalone="yes"?>
<Relationships xmlns="http://schemas.openxmlformats.org/package/2006/relationships"><Relationship Id="rId8" Type="http://schemas.openxmlformats.org/officeDocument/2006/relationships/image" Target="../media/image102.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10" Type="http://schemas.openxmlformats.org/officeDocument/2006/relationships/image" Target="../media/image104.jpeg"/><Relationship Id="rId4" Type="http://schemas.openxmlformats.org/officeDocument/2006/relationships/diagramLayout" Target="../diagrams/layout24.xml"/><Relationship Id="rId9" Type="http://schemas.openxmlformats.org/officeDocument/2006/relationships/image" Target="../media/image103.jpeg"/></Relationships>
</file>

<file path=ppt/slides/_rels/slide6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8" Type="http://schemas.openxmlformats.org/officeDocument/2006/relationships/image" Target="../media/image105.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 Id="rId9" Type="http://schemas.openxmlformats.org/officeDocument/2006/relationships/image" Target="../media/image106.jpeg"/></Relationships>
</file>

<file path=ppt/slides/_rels/slide64.xml.rels><?xml version="1.0" encoding="UTF-8" standalone="yes"?>
<Relationships xmlns="http://schemas.openxmlformats.org/package/2006/relationships"><Relationship Id="rId8" Type="http://schemas.openxmlformats.org/officeDocument/2006/relationships/image" Target="../media/image107.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 Id="rId9" Type="http://schemas.openxmlformats.org/officeDocument/2006/relationships/image" Target="../media/image108.jpeg"/></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66.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image" Target="../media/image110.jpeg"/></Relationships>
</file>

<file path=ppt/slides/_rels/slide67.xml.rels><?xml version="1.0" encoding="UTF-8" standalone="yes"?>
<Relationships xmlns="http://schemas.openxmlformats.org/package/2006/relationships"><Relationship Id="rId8" Type="http://schemas.openxmlformats.org/officeDocument/2006/relationships/diagramColors" Target="../diagrams/colors28.xml"/><Relationship Id="rId3" Type="http://schemas.openxmlformats.org/officeDocument/2006/relationships/image" Target="../media/image111.jpeg"/><Relationship Id="rId7" Type="http://schemas.openxmlformats.org/officeDocument/2006/relationships/diagramQuickStyle" Target="../diagrams/quickStyle28.xml"/><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diagramLayout" Target="../diagrams/layout28.xml"/><Relationship Id="rId5" Type="http://schemas.openxmlformats.org/officeDocument/2006/relationships/diagramData" Target="../diagrams/data28.xml"/><Relationship Id="rId4" Type="http://schemas.openxmlformats.org/officeDocument/2006/relationships/image" Target="../media/image112.jpeg"/><Relationship Id="rId9" Type="http://schemas.microsoft.com/office/2007/relationships/diagramDrawing" Target="../diagrams/drawing28.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58.xml"/><Relationship Id="rId1" Type="http://schemas.openxmlformats.org/officeDocument/2006/relationships/slideLayout" Target="../slideLayouts/slideLayout6.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69.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8" Type="http://schemas.openxmlformats.org/officeDocument/2006/relationships/image" Target="../media/image114.jpeg"/><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 Id="rId9" Type="http://schemas.openxmlformats.org/officeDocument/2006/relationships/image" Target="../media/image115.jpeg"/></Relationships>
</file>

<file path=ppt/slides/_rels/slide71.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rescription Drugs, Controlled Chemicals Are Fuelling India's Illicit Drug  Trade: Reports">
            <a:extLst>
              <a:ext uri="{FF2B5EF4-FFF2-40B4-BE49-F238E27FC236}">
                <a16:creationId xmlns:a16="http://schemas.microsoft.com/office/drawing/2014/main" id="{BFA66114-F62D-3F49-AE6D-AB0E883754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937" r="15788" b="1"/>
          <a:stretch/>
        </p:blipFill>
        <p:spPr bwMode="auto">
          <a:xfrm>
            <a:off x="20" y="584909"/>
            <a:ext cx="5718616" cy="5509675"/>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3" name="Subtitle 2">
            <a:extLst>
              <a:ext uri="{FF2B5EF4-FFF2-40B4-BE49-F238E27FC236}">
                <a16:creationId xmlns:a16="http://schemas.microsoft.com/office/drawing/2014/main" id="{CD660F28-7936-6B46-9ED6-1130734FD230}"/>
              </a:ext>
            </a:extLst>
          </p:cNvPr>
          <p:cNvSpPr>
            <a:spLocks noGrp="1"/>
          </p:cNvSpPr>
          <p:nvPr>
            <p:ph type="subTitle" idx="1"/>
          </p:nvPr>
        </p:nvSpPr>
        <p:spPr>
          <a:xfrm>
            <a:off x="5986272" y="3651047"/>
            <a:ext cx="5370576" cy="911117"/>
          </a:xfrm>
        </p:spPr>
        <p:txBody>
          <a:bodyPr>
            <a:normAutofit/>
          </a:bodyPr>
          <a:lstStyle/>
          <a:p>
            <a:pPr algn="l"/>
            <a:r>
              <a:rPr lang="en-US" sz="2000">
                <a:solidFill>
                  <a:srgbClr val="FFFFFF"/>
                </a:solidFill>
              </a:rPr>
              <a:t>Workshop 5 </a:t>
            </a:r>
          </a:p>
        </p:txBody>
      </p:sp>
      <p:sp>
        <p:nvSpPr>
          <p:cNvPr id="2" name="Title 1">
            <a:extLst>
              <a:ext uri="{FF2B5EF4-FFF2-40B4-BE49-F238E27FC236}">
                <a16:creationId xmlns:a16="http://schemas.microsoft.com/office/drawing/2014/main" id="{8D83FE17-D814-8C42-92EA-46EA9DAA88E1}"/>
              </a:ext>
            </a:extLst>
          </p:cNvPr>
          <p:cNvSpPr>
            <a:spLocks noGrp="1"/>
          </p:cNvSpPr>
          <p:nvPr>
            <p:ph type="ctrTitle"/>
          </p:nvPr>
        </p:nvSpPr>
        <p:spPr>
          <a:xfrm>
            <a:off x="5673747" y="1408814"/>
            <a:ext cx="5683102" cy="2235277"/>
          </a:xfrm>
        </p:spPr>
        <p:txBody>
          <a:bodyPr>
            <a:normAutofit/>
          </a:bodyPr>
          <a:lstStyle/>
          <a:p>
            <a:pPr algn="l"/>
            <a:r>
              <a:rPr lang="en-US" sz="5400">
                <a:solidFill>
                  <a:srgbClr val="FFFFFF"/>
                </a:solidFill>
              </a:rPr>
              <a:t>Operational Policing </a:t>
            </a:r>
          </a:p>
        </p:txBody>
      </p:sp>
    </p:spTree>
    <p:extLst>
      <p:ext uri="{BB962C8B-B14F-4D97-AF65-F5344CB8AC3E}">
        <p14:creationId xmlns:p14="http://schemas.microsoft.com/office/powerpoint/2010/main" val="2132551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EEB7F2-96B1-6742-B3C1-2EDFA6CB9F9A}"/>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DE2C91F3-3463-4BFD-8019-7D46C128A5E2}"/>
              </a:ext>
            </a:extLst>
          </p:cNvPr>
          <p:cNvGraphicFramePr>
            <a:graphicFrameLocks noGrp="1"/>
          </p:cNvGraphicFramePr>
          <p:nvPr>
            <p:ph idx="1"/>
            <p:extLst>
              <p:ext uri="{D42A27DB-BD31-4B8C-83A1-F6EECF244321}">
                <p14:modId xmlns:p14="http://schemas.microsoft.com/office/powerpoint/2010/main" val="22698078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6742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0C46CC-A225-C444-932D-D82A48847C76}"/>
              </a:ext>
            </a:extLst>
          </p:cNvPr>
          <p:cNvSpPr>
            <a:spLocks noGrp="1"/>
          </p:cNvSpPr>
          <p:nvPr>
            <p:ph type="title"/>
          </p:nvPr>
        </p:nvSpPr>
        <p:spPr>
          <a:xfrm>
            <a:off x="838200" y="673770"/>
            <a:ext cx="3220329" cy="2027227"/>
          </a:xfrm>
        </p:spPr>
        <p:txBody>
          <a:bodyPr anchor="t">
            <a:normAutofit/>
          </a:bodyPr>
          <a:lstStyle/>
          <a:p>
            <a:r>
              <a:rPr lang="en-US" sz="4600">
                <a:solidFill>
                  <a:srgbClr val="FFFFFF"/>
                </a:solidFill>
              </a:rPr>
              <a:t>Recap Workshop 4 </a:t>
            </a:r>
          </a:p>
        </p:txBody>
      </p:sp>
      <p:graphicFrame>
        <p:nvGraphicFramePr>
          <p:cNvPr id="5" name="Content Placeholder 2">
            <a:extLst>
              <a:ext uri="{FF2B5EF4-FFF2-40B4-BE49-F238E27FC236}">
                <a16:creationId xmlns:a16="http://schemas.microsoft.com/office/drawing/2014/main" id="{7F6EBA3D-69CA-4A94-8F07-95740B15E0F6}"/>
              </a:ext>
            </a:extLst>
          </p:cNvPr>
          <p:cNvGraphicFramePr>
            <a:graphicFrameLocks noGrp="1"/>
          </p:cNvGraphicFramePr>
          <p:nvPr>
            <p:ph idx="1"/>
            <p:extLst>
              <p:ext uri="{D42A27DB-BD31-4B8C-83A1-F6EECF244321}">
                <p14:modId xmlns:p14="http://schemas.microsoft.com/office/powerpoint/2010/main" val="2167379171"/>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More police stop and search won't stop knife crime – here's why">
            <a:extLst>
              <a:ext uri="{FF2B5EF4-FFF2-40B4-BE49-F238E27FC236}">
                <a16:creationId xmlns:a16="http://schemas.microsoft.com/office/drawing/2014/main" id="{6AFBF1CD-BCBD-034A-BBAF-A62BE64212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15020" y="4264339"/>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74C66E3-8B06-AD4A-AA2B-5E52520B643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605136" y="5426389"/>
            <a:ext cx="499110" cy="49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5097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A433E4C-0B9C-AB43-8B32-0692AEC4B670}"/>
              </a:ext>
            </a:extLst>
          </p:cNvPr>
          <p:cNvSpPr/>
          <p:nvPr/>
        </p:nvSpPr>
        <p:spPr>
          <a:xfrm>
            <a:off x="0" y="166258"/>
            <a:ext cx="7700211" cy="837914"/>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356BA0C-5078-CF4C-B0DD-C303242BD3D3}"/>
              </a:ext>
            </a:extLst>
          </p:cNvPr>
          <p:cNvSpPr/>
          <p:nvPr/>
        </p:nvSpPr>
        <p:spPr>
          <a:xfrm>
            <a:off x="84221" y="1004172"/>
            <a:ext cx="11568517" cy="5170646"/>
          </a:xfrm>
          <a:prstGeom prst="rect">
            <a:avLst/>
          </a:prstGeom>
        </p:spPr>
        <p:txBody>
          <a:bodyPr wrap="square">
            <a:spAutoFit/>
          </a:bodyPr>
          <a:lstStyle/>
          <a:p>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Section 1 PACE states that: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police constable may</a:t>
            </a:r>
          </a:p>
          <a:p>
            <a:r>
              <a:rPr lang="en-GB" sz="24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detain</a:t>
            </a:r>
            <a:r>
              <a:rPr lang="en-GB" sz="2400" dirty="0">
                <a:latin typeface="Arial" panose="020B0604020202020204" pitchFamily="34" charset="0"/>
                <a:cs typeface="Arial" panose="020B0604020202020204" pitchFamily="34" charset="0"/>
              </a:rPr>
              <a:t> in order to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search</a:t>
            </a:r>
            <a:r>
              <a:rPr lang="en-GB" sz="2400" dirty="0">
                <a:solidFill>
                  <a:srgbClr val="FFC000"/>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any </a:t>
            </a:r>
            <a:r>
              <a:rPr lang="en-GB" sz="2400" u="sng" dirty="0">
                <a:solidFill>
                  <a:srgbClr val="FFC000"/>
                </a:solidFill>
                <a:latin typeface="Arial" panose="020B0604020202020204" pitchFamily="34" charset="0"/>
                <a:cs typeface="Arial" panose="020B0604020202020204" pitchFamily="34" charset="0"/>
              </a:rPr>
              <a:t>person</a:t>
            </a:r>
            <a:r>
              <a:rPr lang="en-GB" sz="2400" dirty="0">
                <a:solidFill>
                  <a:schemeClr val="tx2"/>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u="sng" dirty="0">
                <a:solidFill>
                  <a:srgbClr val="FFC000"/>
                </a:solidFill>
                <a:latin typeface="Arial" panose="020B0604020202020204" pitchFamily="34" charset="0"/>
                <a:cs typeface="Arial" panose="020B0604020202020204" pitchFamily="34" charset="0"/>
              </a:rPr>
              <a:t>vehicle</a:t>
            </a:r>
            <a:r>
              <a:rPr lang="en-GB" sz="2400" u="sng" dirty="0">
                <a:solidFill>
                  <a:schemeClr val="tx2"/>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anything</a:t>
            </a:r>
            <a:r>
              <a:rPr lang="en-GB" sz="2400" dirty="0">
                <a:latin typeface="Arial" panose="020B0604020202020204" pitchFamily="34" charset="0"/>
                <a:cs typeface="Arial" panose="020B0604020202020204" pitchFamily="34" charset="0"/>
              </a:rPr>
              <a:t> which is </a:t>
            </a:r>
            <a:r>
              <a:rPr lang="en-GB" sz="2400" u="sng" dirty="0">
                <a:solidFill>
                  <a:srgbClr val="FFC000"/>
                </a:solidFill>
                <a:latin typeface="Arial" panose="020B0604020202020204" pitchFamily="34" charset="0"/>
                <a:cs typeface="Arial" panose="020B0604020202020204" pitchFamily="34" charset="0"/>
              </a:rPr>
              <a:t>in or on </a:t>
            </a:r>
            <a:r>
              <a:rPr lang="en-GB" sz="2400" dirty="0">
                <a:latin typeface="Arial" panose="020B0604020202020204" pitchFamily="34" charset="0"/>
                <a:cs typeface="Arial" panose="020B0604020202020204" pitchFamily="34" charset="0"/>
              </a:rPr>
              <a:t>a </a:t>
            </a:r>
            <a:r>
              <a:rPr lang="en-GB" sz="2400" u="sng" dirty="0">
                <a:solidFill>
                  <a:srgbClr val="FFC000"/>
                </a:solidFill>
                <a:latin typeface="Arial" panose="020B0604020202020204" pitchFamily="34" charset="0"/>
                <a:cs typeface="Arial" panose="020B0604020202020204" pitchFamily="34" charset="0"/>
              </a:rPr>
              <a:t>vehicle</a:t>
            </a:r>
            <a:r>
              <a:rPr lang="en-GB" sz="2400" dirty="0">
                <a:solidFill>
                  <a:srgbClr val="FFC000"/>
                </a:solidFill>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in </a:t>
            </a:r>
            <a:r>
              <a:rPr lang="en-GB" sz="2400" u="sng" dirty="0">
                <a:solidFill>
                  <a:srgbClr val="FFC000"/>
                </a:solidFill>
                <a:latin typeface="Arial" panose="020B0604020202020204" pitchFamily="34" charset="0"/>
                <a:cs typeface="Arial" panose="020B0604020202020204" pitchFamily="34" charset="0"/>
              </a:rPr>
              <a:t>any place to which the public has access</a:t>
            </a:r>
            <a:r>
              <a:rPr lang="en-GB" sz="24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if he or she has </a:t>
            </a:r>
            <a:r>
              <a:rPr lang="en-GB" sz="2400" u="sng" dirty="0">
                <a:solidFill>
                  <a:srgbClr val="FFC000"/>
                </a:solidFill>
                <a:latin typeface="Arial" panose="020B0604020202020204" pitchFamily="34" charset="0"/>
                <a:cs typeface="Arial" panose="020B0604020202020204" pitchFamily="34" charset="0"/>
              </a:rPr>
              <a:t>reasonable grounds for suspecting</a:t>
            </a:r>
            <a:r>
              <a:rPr lang="en-GB" sz="2400" u="sng"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that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stolen</a:t>
            </a:r>
            <a:r>
              <a:rPr lang="en-GB" sz="2400" dirty="0">
                <a:latin typeface="Arial" panose="020B0604020202020204" pitchFamily="34" charset="0"/>
                <a:cs typeface="Arial" panose="020B0604020202020204" pitchFamily="34" charset="0"/>
              </a:rPr>
              <a:t> or </a:t>
            </a:r>
            <a:r>
              <a:rPr lang="en-GB" sz="2400" u="sng" dirty="0">
                <a:solidFill>
                  <a:srgbClr val="FFC000"/>
                </a:solidFill>
                <a:latin typeface="Arial" panose="020B0604020202020204" pitchFamily="34" charset="0"/>
                <a:cs typeface="Arial" panose="020B0604020202020204" pitchFamily="34" charset="0"/>
              </a:rPr>
              <a:t>prohibited articles</a:t>
            </a:r>
            <a:r>
              <a:rPr lang="en-GB" sz="2400" dirty="0">
                <a:latin typeface="Arial" panose="020B0604020202020204" pitchFamily="34" charset="0"/>
                <a:cs typeface="Arial" panose="020B0604020202020204" pitchFamily="34" charset="0"/>
              </a:rPr>
              <a:t>, or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bladed</a:t>
            </a:r>
            <a:r>
              <a:rPr lang="en-GB" sz="2400" u="sng"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or </a:t>
            </a:r>
            <a:r>
              <a:rPr lang="en-GB" sz="2400" u="sng" dirty="0">
                <a:solidFill>
                  <a:srgbClr val="FFC000"/>
                </a:solidFill>
                <a:latin typeface="Arial" panose="020B0604020202020204" pitchFamily="34" charset="0"/>
                <a:cs typeface="Arial" panose="020B0604020202020204" pitchFamily="34" charset="0"/>
              </a:rPr>
              <a:t>sharply pointed articles </a:t>
            </a:r>
            <a:r>
              <a:rPr lang="en-GB" sz="24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400" u="sng" dirty="0">
                <a:solidFill>
                  <a:srgbClr val="FFC000"/>
                </a:solidFill>
                <a:latin typeface="Arial" panose="020B0604020202020204" pitchFamily="34" charset="0"/>
                <a:cs typeface="Arial" panose="020B0604020202020204" pitchFamily="34" charset="0"/>
              </a:rPr>
              <a:t>prohibited fireworks </a:t>
            </a:r>
            <a:r>
              <a:rPr lang="en-GB" sz="2400" dirty="0">
                <a:latin typeface="Arial" panose="020B0604020202020204" pitchFamily="34" charset="0"/>
                <a:cs typeface="Arial" panose="020B0604020202020204" pitchFamily="34" charset="0"/>
              </a:rPr>
              <a:t>will be found. </a:t>
            </a:r>
          </a:p>
          <a:p>
            <a:endParaRPr lang="en-GB" dirty="0"/>
          </a:p>
        </p:txBody>
      </p:sp>
      <p:sp>
        <p:nvSpPr>
          <p:cNvPr id="5" name="Rectangle 4">
            <a:extLst>
              <a:ext uri="{FF2B5EF4-FFF2-40B4-BE49-F238E27FC236}">
                <a16:creationId xmlns:a16="http://schemas.microsoft.com/office/drawing/2014/main" id="{0A54C869-E765-A84D-BF70-AF2A07CEDF2B}"/>
              </a:ext>
            </a:extLst>
          </p:cNvPr>
          <p:cNvSpPr/>
          <p:nvPr/>
        </p:nvSpPr>
        <p:spPr>
          <a:xfrm>
            <a:off x="42110" y="169716"/>
            <a:ext cx="7615990" cy="830997"/>
          </a:xfrm>
          <a:prstGeom prst="rect">
            <a:avLst/>
          </a:prstGeom>
          <a:solidFill>
            <a:schemeClr val="accent2"/>
          </a:solidFill>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Recap- Section 1 Stop and Search</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Police and Criminal Evidence Act 1984  (PACE)</a:t>
            </a:r>
          </a:p>
        </p:txBody>
      </p:sp>
      <p:pic>
        <p:nvPicPr>
          <p:cNvPr id="6" name="Picture 2" descr="Police Professional | Leaked report says review of BWV recordings revealed  'many examples' of officer error">
            <a:extLst>
              <a:ext uri="{FF2B5EF4-FFF2-40B4-BE49-F238E27FC236}">
                <a16:creationId xmlns:a16="http://schemas.microsoft.com/office/drawing/2014/main" id="{7FEB1E6D-AD2C-0D49-8149-73CD8D434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2112" y="1004172"/>
            <a:ext cx="3953696" cy="30404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74B18AC-39E9-5447-A3A3-794EFDEE71C8}"/>
              </a:ext>
            </a:extLst>
          </p:cNvPr>
          <p:cNvSpPr txBox="1"/>
          <p:nvPr/>
        </p:nvSpPr>
        <p:spPr>
          <a:xfrm>
            <a:off x="7658100" y="5266063"/>
            <a:ext cx="3994638" cy="1323439"/>
          </a:xfrm>
          <a:prstGeom prst="rect">
            <a:avLst/>
          </a:prstGeom>
          <a:noFill/>
        </p:spPr>
        <p:txBody>
          <a:bodyPr wrap="square" rtlCol="0">
            <a:spAutoFit/>
          </a:bodyPr>
          <a:lstStyle/>
          <a:p>
            <a:r>
              <a:rPr lang="en-US" sz="8000" b="1" dirty="0">
                <a:solidFill>
                  <a:srgbClr val="FFC000"/>
                </a:solidFill>
                <a:latin typeface="Aharoni" panose="02010803020104030203" pitchFamily="2" charset="-79"/>
                <a:cs typeface="Aharoni" panose="02010803020104030203" pitchFamily="2" charset="-79"/>
              </a:rPr>
              <a:t>JPLANE</a:t>
            </a:r>
            <a:r>
              <a:rPr lang="en-US" dirty="0"/>
              <a:t> </a:t>
            </a:r>
          </a:p>
        </p:txBody>
      </p:sp>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Pentagon 13">
            <a:extLst>
              <a:ext uri="{FF2B5EF4-FFF2-40B4-BE49-F238E27FC236}">
                <a16:creationId xmlns:a16="http://schemas.microsoft.com/office/drawing/2014/main" id="{9BD50E56-3AC3-7A48-BA7E-E9EEE7246860}"/>
              </a:ext>
            </a:extLst>
          </p:cNvPr>
          <p:cNvSpPr/>
          <p:nvPr/>
        </p:nvSpPr>
        <p:spPr>
          <a:xfrm>
            <a:off x="0" y="1159194"/>
            <a:ext cx="5914291"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14">
            <a:extLst>
              <a:ext uri="{FF2B5EF4-FFF2-40B4-BE49-F238E27FC236}">
                <a16:creationId xmlns:a16="http://schemas.microsoft.com/office/drawing/2014/main" id="{E85B701F-A77A-9A40-AD91-50C5B6E546FC}"/>
              </a:ext>
            </a:extLst>
          </p:cNvPr>
          <p:cNvSpPr/>
          <p:nvPr/>
        </p:nvSpPr>
        <p:spPr>
          <a:xfrm>
            <a:off x="17583" y="1900543"/>
            <a:ext cx="5896708"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2B133243-031E-0A4C-A2F9-DD9A1E78BC2E}"/>
              </a:ext>
            </a:extLst>
          </p:cNvPr>
          <p:cNvSpPr/>
          <p:nvPr/>
        </p:nvSpPr>
        <p:spPr>
          <a:xfrm>
            <a:off x="17585" y="2592256"/>
            <a:ext cx="5896708"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entagon 16">
            <a:extLst>
              <a:ext uri="{FF2B5EF4-FFF2-40B4-BE49-F238E27FC236}">
                <a16:creationId xmlns:a16="http://schemas.microsoft.com/office/drawing/2014/main" id="{80A919F4-9022-F341-BF32-0FDFEDA15410}"/>
              </a:ext>
            </a:extLst>
          </p:cNvPr>
          <p:cNvSpPr/>
          <p:nvPr/>
        </p:nvSpPr>
        <p:spPr>
          <a:xfrm>
            <a:off x="17586" y="3283969"/>
            <a:ext cx="5896708"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Pentagon 17">
            <a:extLst>
              <a:ext uri="{FF2B5EF4-FFF2-40B4-BE49-F238E27FC236}">
                <a16:creationId xmlns:a16="http://schemas.microsoft.com/office/drawing/2014/main" id="{00D42A4B-AAEC-5F41-B545-98D3DF08010B}"/>
              </a:ext>
            </a:extLst>
          </p:cNvPr>
          <p:cNvSpPr/>
          <p:nvPr/>
        </p:nvSpPr>
        <p:spPr>
          <a:xfrm>
            <a:off x="17583" y="4015796"/>
            <a:ext cx="5896709"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entagon 12">
            <a:extLst>
              <a:ext uri="{FF2B5EF4-FFF2-40B4-BE49-F238E27FC236}">
                <a16:creationId xmlns:a16="http://schemas.microsoft.com/office/drawing/2014/main" id="{E5F15263-47CD-1149-8231-23096C781042}"/>
              </a:ext>
            </a:extLst>
          </p:cNvPr>
          <p:cNvSpPr/>
          <p:nvPr/>
        </p:nvSpPr>
        <p:spPr>
          <a:xfrm>
            <a:off x="17583" y="423600"/>
            <a:ext cx="5896707" cy="611219"/>
          </a:xfrm>
          <a:prstGeom prst="homePlate">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73FAD00-E512-0D4B-ADBB-0D6998109BB2}"/>
              </a:ext>
            </a:extLst>
          </p:cNvPr>
          <p:cNvSpPr txBox="1"/>
          <p:nvPr/>
        </p:nvSpPr>
        <p:spPr>
          <a:xfrm>
            <a:off x="1981200" y="1343106"/>
            <a:ext cx="375138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2. Who uses it? </a:t>
            </a:r>
          </a:p>
        </p:txBody>
      </p:sp>
      <p:sp>
        <p:nvSpPr>
          <p:cNvPr id="4" name="TextBox 3">
            <a:extLst>
              <a:ext uri="{FF2B5EF4-FFF2-40B4-BE49-F238E27FC236}">
                <a16:creationId xmlns:a16="http://schemas.microsoft.com/office/drawing/2014/main" id="{289535D7-3315-F941-B269-6864FF324692}"/>
              </a:ext>
            </a:extLst>
          </p:cNvPr>
          <p:cNvSpPr txBox="1"/>
          <p:nvPr/>
        </p:nvSpPr>
        <p:spPr>
          <a:xfrm>
            <a:off x="1981200" y="2010974"/>
            <a:ext cx="4196862"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3. Where exercisable? </a:t>
            </a:r>
          </a:p>
          <a:p>
            <a:endParaRPr lang="en-GB" dirty="0"/>
          </a:p>
        </p:txBody>
      </p:sp>
      <p:sp>
        <p:nvSpPr>
          <p:cNvPr id="5" name="TextBox 4">
            <a:extLst>
              <a:ext uri="{FF2B5EF4-FFF2-40B4-BE49-F238E27FC236}">
                <a16:creationId xmlns:a16="http://schemas.microsoft.com/office/drawing/2014/main" id="{EF8C9F5B-4478-B84F-9DBA-0120F35669A0}"/>
              </a:ext>
            </a:extLst>
          </p:cNvPr>
          <p:cNvSpPr txBox="1"/>
          <p:nvPr/>
        </p:nvSpPr>
        <p:spPr>
          <a:xfrm>
            <a:off x="1987062" y="2740299"/>
            <a:ext cx="392723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4. What mindset?</a:t>
            </a:r>
          </a:p>
        </p:txBody>
      </p:sp>
      <p:sp>
        <p:nvSpPr>
          <p:cNvPr id="6" name="TextBox 5">
            <a:extLst>
              <a:ext uri="{FF2B5EF4-FFF2-40B4-BE49-F238E27FC236}">
                <a16:creationId xmlns:a16="http://schemas.microsoft.com/office/drawing/2014/main" id="{00F6B416-8D25-F341-A41D-F5949DA98B02}"/>
              </a:ext>
            </a:extLst>
          </p:cNvPr>
          <p:cNvSpPr txBox="1"/>
          <p:nvPr/>
        </p:nvSpPr>
        <p:spPr>
          <a:xfrm>
            <a:off x="1992921" y="3414848"/>
            <a:ext cx="3645877"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5. Why use it?</a:t>
            </a:r>
          </a:p>
        </p:txBody>
      </p:sp>
      <p:sp>
        <p:nvSpPr>
          <p:cNvPr id="7" name="TextBox 6">
            <a:extLst>
              <a:ext uri="{FF2B5EF4-FFF2-40B4-BE49-F238E27FC236}">
                <a16:creationId xmlns:a16="http://schemas.microsoft.com/office/drawing/2014/main" id="{3B3B9317-F8CE-2640-AF67-19BFDBA3D6DD}"/>
              </a:ext>
            </a:extLst>
          </p:cNvPr>
          <p:cNvSpPr txBox="1"/>
          <p:nvPr/>
        </p:nvSpPr>
        <p:spPr>
          <a:xfrm>
            <a:off x="1969477" y="4136739"/>
            <a:ext cx="412652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6. Who / What are you searching?</a:t>
            </a:r>
          </a:p>
        </p:txBody>
      </p:sp>
      <p:sp>
        <p:nvSpPr>
          <p:cNvPr id="8" name="TextBox 7">
            <a:extLst>
              <a:ext uri="{FF2B5EF4-FFF2-40B4-BE49-F238E27FC236}">
                <a16:creationId xmlns:a16="http://schemas.microsoft.com/office/drawing/2014/main" id="{187F156A-F98B-E24F-A14F-C0C5B1B89DA9}"/>
              </a:ext>
            </a:extLst>
          </p:cNvPr>
          <p:cNvSpPr txBox="1"/>
          <p:nvPr/>
        </p:nvSpPr>
        <p:spPr>
          <a:xfrm>
            <a:off x="1981201" y="4835713"/>
            <a:ext cx="438443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7. Where in the manual? </a:t>
            </a:r>
          </a:p>
        </p:txBody>
      </p:sp>
      <p:sp>
        <p:nvSpPr>
          <p:cNvPr id="12" name="TextBox 11">
            <a:extLst>
              <a:ext uri="{FF2B5EF4-FFF2-40B4-BE49-F238E27FC236}">
                <a16:creationId xmlns:a16="http://schemas.microsoft.com/office/drawing/2014/main" id="{4784858A-B1B1-9A4C-B557-501BB606858E}"/>
              </a:ext>
            </a:extLst>
          </p:cNvPr>
          <p:cNvSpPr txBox="1"/>
          <p:nvPr/>
        </p:nvSpPr>
        <p:spPr>
          <a:xfrm>
            <a:off x="1940170" y="588368"/>
            <a:ext cx="390378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1. What Power?</a:t>
            </a:r>
          </a:p>
        </p:txBody>
      </p:sp>
      <p:sp>
        <p:nvSpPr>
          <p:cNvPr id="20" name="TextBox 19">
            <a:extLst>
              <a:ext uri="{FF2B5EF4-FFF2-40B4-BE49-F238E27FC236}">
                <a16:creationId xmlns:a16="http://schemas.microsoft.com/office/drawing/2014/main" id="{9E0D19FB-5EB3-9C42-A2D2-7139B182AEFC}"/>
              </a:ext>
            </a:extLst>
          </p:cNvPr>
          <p:cNvSpPr txBox="1"/>
          <p:nvPr/>
        </p:nvSpPr>
        <p:spPr>
          <a:xfrm>
            <a:off x="6140055" y="483205"/>
            <a:ext cx="362243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Sec.1 PACE 1984 </a:t>
            </a:r>
          </a:p>
        </p:txBody>
      </p:sp>
      <p:sp>
        <p:nvSpPr>
          <p:cNvPr id="22" name="TextBox 21">
            <a:extLst>
              <a:ext uri="{FF2B5EF4-FFF2-40B4-BE49-F238E27FC236}">
                <a16:creationId xmlns:a16="http://schemas.microsoft.com/office/drawing/2014/main" id="{295358C5-4D5E-B748-9BAA-D75CFCE9B131}"/>
              </a:ext>
            </a:extLst>
          </p:cNvPr>
          <p:cNvSpPr txBox="1"/>
          <p:nvPr/>
        </p:nvSpPr>
        <p:spPr>
          <a:xfrm>
            <a:off x="6140054" y="1247089"/>
            <a:ext cx="304800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Police Constable </a:t>
            </a:r>
          </a:p>
        </p:txBody>
      </p:sp>
      <p:sp>
        <p:nvSpPr>
          <p:cNvPr id="23" name="TextBox 22">
            <a:extLst>
              <a:ext uri="{FF2B5EF4-FFF2-40B4-BE49-F238E27FC236}">
                <a16:creationId xmlns:a16="http://schemas.microsoft.com/office/drawing/2014/main" id="{0424E86F-D8E4-9A45-A710-3D68C5CAFBB3}"/>
              </a:ext>
            </a:extLst>
          </p:cNvPr>
          <p:cNvSpPr txBox="1"/>
          <p:nvPr/>
        </p:nvSpPr>
        <p:spPr>
          <a:xfrm>
            <a:off x="6140054" y="1998525"/>
            <a:ext cx="372793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Where there is public access </a:t>
            </a:r>
          </a:p>
        </p:txBody>
      </p:sp>
      <p:sp>
        <p:nvSpPr>
          <p:cNvPr id="24" name="TextBox 23">
            <a:extLst>
              <a:ext uri="{FF2B5EF4-FFF2-40B4-BE49-F238E27FC236}">
                <a16:creationId xmlns:a16="http://schemas.microsoft.com/office/drawing/2014/main" id="{EFAF65C7-F4DD-B44F-8461-7BF04126EB3E}"/>
              </a:ext>
            </a:extLst>
          </p:cNvPr>
          <p:cNvSpPr txBox="1"/>
          <p:nvPr/>
        </p:nvSpPr>
        <p:spPr>
          <a:xfrm>
            <a:off x="6148754" y="2697499"/>
            <a:ext cx="266113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Reasonable suspicion </a:t>
            </a:r>
          </a:p>
        </p:txBody>
      </p:sp>
      <p:sp>
        <p:nvSpPr>
          <p:cNvPr id="25" name="TextBox 24">
            <a:extLst>
              <a:ext uri="{FF2B5EF4-FFF2-40B4-BE49-F238E27FC236}">
                <a16:creationId xmlns:a16="http://schemas.microsoft.com/office/drawing/2014/main" id="{D62E207C-907B-1240-A08F-738064A49154}"/>
              </a:ext>
            </a:extLst>
          </p:cNvPr>
          <p:cNvSpPr txBox="1"/>
          <p:nvPr/>
        </p:nvSpPr>
        <p:spPr>
          <a:xfrm>
            <a:off x="6140055" y="3313235"/>
            <a:ext cx="5896707"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To find: Stolen / Prohibited Articles.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Bladed / Sharpley Pointed Articles. Fireworks. </a:t>
            </a:r>
          </a:p>
        </p:txBody>
      </p:sp>
      <p:sp>
        <p:nvSpPr>
          <p:cNvPr id="26" name="TextBox 25">
            <a:extLst>
              <a:ext uri="{FF2B5EF4-FFF2-40B4-BE49-F238E27FC236}">
                <a16:creationId xmlns:a16="http://schemas.microsoft.com/office/drawing/2014/main" id="{2DFAAD6D-A217-3A42-973D-524CE7EF4301}"/>
              </a:ext>
            </a:extLst>
          </p:cNvPr>
          <p:cNvSpPr txBox="1"/>
          <p:nvPr/>
        </p:nvSpPr>
        <p:spPr>
          <a:xfrm>
            <a:off x="6096000" y="4175190"/>
            <a:ext cx="519332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Persons / Vehicles / Anything in or on a vehicle</a:t>
            </a:r>
          </a:p>
        </p:txBody>
      </p:sp>
      <p:pic>
        <p:nvPicPr>
          <p:cNvPr id="28" name="Picture 4" descr="Book Icon. Study Literature Sign. Education Textbook Symbol... Royalty Free  Cliparts, Vectors, And Stock Illustration. Image 62079537.">
            <a:extLst>
              <a:ext uri="{FF2B5EF4-FFF2-40B4-BE49-F238E27FC236}">
                <a16:creationId xmlns:a16="http://schemas.microsoft.com/office/drawing/2014/main" id="{4B4F9294-F88C-4141-A95B-8847FBD81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9885" y="5173476"/>
            <a:ext cx="1100812" cy="1100812"/>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BBE238A6-B817-BA46-8393-A7C616568030}"/>
              </a:ext>
            </a:extLst>
          </p:cNvPr>
          <p:cNvSpPr/>
          <p:nvPr/>
        </p:nvSpPr>
        <p:spPr>
          <a:xfrm>
            <a:off x="2708030" y="5619570"/>
            <a:ext cx="6775939" cy="646331"/>
          </a:xfrm>
          <a:prstGeom prst="rect">
            <a:avLst/>
          </a:prstGeom>
        </p:spPr>
        <p:txBody>
          <a:bodyPr wrap="square">
            <a:spAutoFit/>
          </a:bodyPr>
          <a:lstStyle/>
          <a:p>
            <a:r>
              <a:rPr lang="en-GB" dirty="0"/>
              <a:t>Blackstone’s Police Manual: </a:t>
            </a:r>
          </a:p>
          <a:p>
            <a:r>
              <a:rPr lang="en-GB" dirty="0"/>
              <a:t>General Police Duties Vol 4:  4.3 - Stop and Search Pages 51-75 </a:t>
            </a:r>
          </a:p>
        </p:txBody>
      </p:sp>
      <p:pic>
        <p:nvPicPr>
          <p:cNvPr id="27" name="Picture 2" descr="Stop and Search – Police Powers">
            <a:extLst>
              <a:ext uri="{FF2B5EF4-FFF2-40B4-BE49-F238E27FC236}">
                <a16:creationId xmlns:a16="http://schemas.microsoft.com/office/drawing/2014/main" id="{790BF0C3-006B-0641-84BE-BF9A9FB3DAA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886" b="6120"/>
          <a:stretch/>
        </p:blipFill>
        <p:spPr bwMode="auto">
          <a:xfrm>
            <a:off x="8809892" y="418774"/>
            <a:ext cx="3041601" cy="1447707"/>
          </a:xfrm>
          <a:prstGeom prst="rect">
            <a:avLst/>
          </a:prstGeom>
          <a:solidFill>
            <a:srgbClr val="FFFFFF"/>
          </a:solidFill>
        </p:spPr>
      </p:pic>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8" grpId="0" animBg="1"/>
      <p:bldP spid="13" grpId="0" animBg="1"/>
      <p:bldP spid="3" grpId="0"/>
      <p:bldP spid="4" grpId="0"/>
      <p:bldP spid="5" grpId="0"/>
      <p:bldP spid="6" grpId="0"/>
      <p:bldP spid="7" grpId="0"/>
      <p:bldP spid="12" grpId="0"/>
      <p:bldP spid="20" grpId="0"/>
      <p:bldP spid="22" grpId="0"/>
      <p:bldP spid="23" grpId="0"/>
      <p:bldP spid="24" grpId="0"/>
      <p:bldP spid="25" grpId="0"/>
      <p:bldP spid="26" grpId="0"/>
      <p:bldP spid="30"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AFAF73C-CD84-8747-802B-5E4A6F7BEC30}"/>
              </a:ext>
            </a:extLst>
          </p:cNvPr>
          <p:cNvSpPr/>
          <p:nvPr/>
        </p:nvSpPr>
        <p:spPr>
          <a:xfrm>
            <a:off x="4044544" y="351751"/>
            <a:ext cx="3926652" cy="523220"/>
          </a:xfrm>
          <a:prstGeom prst="rect">
            <a:avLst/>
          </a:prstGeom>
          <a:solidFill>
            <a:schemeClr val="accent2"/>
          </a:solidFill>
        </p:spPr>
        <p:txBody>
          <a:bodyPr wrap="none">
            <a:spAutoFit/>
          </a:bodyPr>
          <a:lstStyle/>
          <a:p>
            <a:r>
              <a:rPr lang="en-GB" sz="2800" dirty="0">
                <a:latin typeface="Arial" panose="020B0604020202020204" pitchFamily="34" charset="0"/>
                <a:cs typeface="Arial" panose="020B0604020202020204" pitchFamily="34" charset="0"/>
              </a:rPr>
              <a:t>What is ‘GO WISELY’? </a:t>
            </a:r>
          </a:p>
        </p:txBody>
      </p:sp>
      <p:sp>
        <p:nvSpPr>
          <p:cNvPr id="5" name="Rectangle 4">
            <a:extLst>
              <a:ext uri="{FF2B5EF4-FFF2-40B4-BE49-F238E27FC236}">
                <a16:creationId xmlns:a16="http://schemas.microsoft.com/office/drawing/2014/main" id="{7D4258D0-1045-5F4C-A418-0D336103C842}"/>
              </a:ext>
            </a:extLst>
          </p:cNvPr>
          <p:cNvSpPr/>
          <p:nvPr/>
        </p:nvSpPr>
        <p:spPr>
          <a:xfrm>
            <a:off x="2625763" y="4341354"/>
            <a:ext cx="7573107" cy="1200329"/>
          </a:xfrm>
          <a:prstGeom prst="rect">
            <a:avLst/>
          </a:prstGeom>
        </p:spPr>
        <p:txBody>
          <a:bodyPr wrap="square">
            <a:spAutoFit/>
          </a:bodyPr>
          <a:lstStyle/>
          <a:p>
            <a:pPr algn="ctr"/>
            <a:r>
              <a:rPr lang="en-GB" dirty="0">
                <a:latin typeface="Arial" panose="020B0604020202020204" pitchFamily="34" charset="0"/>
              </a:rPr>
              <a:t>‘</a:t>
            </a:r>
            <a:r>
              <a:rPr lang="en-GB" i="1" dirty="0">
                <a:latin typeface="Arial" panose="020B0604020202020204" pitchFamily="34" charset="0"/>
              </a:rPr>
              <a:t>To maximise the person’s understanding before starting the search, officers exercising stop and search powers must adopt the following steps in accordance with GOWISELY…’ </a:t>
            </a:r>
          </a:p>
          <a:p>
            <a:pPr algn="ctr"/>
            <a:r>
              <a:rPr lang="en-GB" dirty="0">
                <a:latin typeface="Arial" panose="020B0604020202020204" pitchFamily="34" charset="0"/>
              </a:rPr>
              <a:t>(College of Policing, 2020)</a:t>
            </a:r>
            <a:endParaRPr lang="en-GB" dirty="0"/>
          </a:p>
        </p:txBody>
      </p:sp>
      <p:pic>
        <p:nvPicPr>
          <p:cNvPr id="3074" name="Picture 2" descr="Transportation Of IV Equipment And Police Stop And Search Procedure |  TalkingDrugs">
            <a:extLst>
              <a:ext uri="{FF2B5EF4-FFF2-40B4-BE49-F238E27FC236}">
                <a16:creationId xmlns:a16="http://schemas.microsoft.com/office/drawing/2014/main" id="{E25CA01B-6039-6A4A-8415-E7AA6533CF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6170" y="2114592"/>
            <a:ext cx="3933093" cy="18796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E06DAAB-206B-B94A-90DC-533B15E04E37}"/>
              </a:ext>
            </a:extLst>
          </p:cNvPr>
          <p:cNvSpPr/>
          <p:nvPr/>
        </p:nvSpPr>
        <p:spPr>
          <a:xfrm>
            <a:off x="1963616" y="1121101"/>
            <a:ext cx="8264769" cy="646331"/>
          </a:xfrm>
          <a:prstGeom prst="rect">
            <a:avLst/>
          </a:prstGeom>
        </p:spPr>
        <p:txBody>
          <a:bodyPr wrap="square">
            <a:spAutoFit/>
          </a:bodyPr>
          <a:lstStyle/>
          <a:p>
            <a:pPr lvl="0" algn="ctr">
              <a:defRPr/>
            </a:pPr>
            <a:r>
              <a:rPr lang="en-GB" dirty="0">
                <a:latin typeface="Calibri" panose="020F0502020204030204" pitchFamily="34" charset="0"/>
              </a:rPr>
              <a:t>An mnemonic that highlights the information which must be given</a:t>
            </a:r>
            <a:r>
              <a:rPr lang="en-GB" dirty="0"/>
              <a:t> </a:t>
            </a:r>
            <a:r>
              <a:rPr lang="en-GB" dirty="0">
                <a:latin typeface="Calibri" panose="020F0502020204030204" pitchFamily="34" charset="0"/>
              </a:rPr>
              <a:t>to an individual when they are being detained for the purpose of a search. </a:t>
            </a:r>
            <a:endParaRPr lang="en-GB" dirty="0"/>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BB5BFC-7EDF-B64F-BA09-1B8E9A04427E}"/>
              </a:ext>
            </a:extLst>
          </p:cNvPr>
          <p:cNvSpPr/>
          <p:nvPr/>
        </p:nvSpPr>
        <p:spPr>
          <a:xfrm>
            <a:off x="1894647" y="4281513"/>
            <a:ext cx="6423132" cy="1708160"/>
          </a:xfrm>
          <a:prstGeom prst="rect">
            <a:avLst/>
          </a:prstGeom>
        </p:spPr>
        <p:txBody>
          <a:bodyPr wrap="square">
            <a:spAutoFit/>
          </a:bodyPr>
          <a:lstStyle/>
          <a:p>
            <a:pPr>
              <a:lnSpc>
                <a:spcPts val="1800"/>
              </a:lnSpc>
            </a:pP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b="1" u="sng" dirty="0">
                <a:solidFill>
                  <a:srgbClr val="FF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‘Y</a:t>
            </a:r>
            <a:r>
              <a:rPr lang="en-GB" sz="1600" dirty="0">
                <a:solidFill>
                  <a:srgbClr val="000000"/>
                </a:solidFill>
                <a:latin typeface="Arial" panose="020B0604020202020204" pitchFamily="34" charset="0"/>
                <a:ea typeface="Times New Roman" panose="02020603050405020304" pitchFamily="18" charset="0"/>
              </a:rPr>
              <a:t>ou’ - Individual should be told that they are being detained for the purpose of a search.</a:t>
            </a:r>
            <a:endParaRPr lang="en-GB" sz="3200" dirty="0">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752B8551-CC92-D647-93AD-5A36CE66F9C6}"/>
              </a:ext>
            </a:extLst>
          </p:cNvPr>
          <p:cNvSpPr/>
          <p:nvPr/>
        </p:nvSpPr>
        <p:spPr>
          <a:xfrm>
            <a:off x="1891049" y="585210"/>
            <a:ext cx="3315331"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G</a:t>
            </a:r>
            <a:r>
              <a:rPr lang="en-GB" sz="1600" dirty="0">
                <a:solidFill>
                  <a:srgbClr val="000000"/>
                </a:solidFill>
                <a:latin typeface="Arial" panose="020B0604020202020204" pitchFamily="34" charset="0"/>
                <a:ea typeface="Times New Roman" panose="02020603050405020304" pitchFamily="18" charset="0"/>
              </a:rPr>
              <a:t>rounds - Grounds for the search.</a:t>
            </a:r>
            <a:endParaRPr lang="en-GB" sz="1600" dirty="0"/>
          </a:p>
        </p:txBody>
      </p:sp>
      <p:sp>
        <p:nvSpPr>
          <p:cNvPr id="4" name="Rectangle 3">
            <a:extLst>
              <a:ext uri="{FF2B5EF4-FFF2-40B4-BE49-F238E27FC236}">
                <a16:creationId xmlns:a16="http://schemas.microsoft.com/office/drawing/2014/main" id="{82F81B39-AA98-B64F-B277-C0D5AC838748}"/>
              </a:ext>
            </a:extLst>
          </p:cNvPr>
          <p:cNvSpPr/>
          <p:nvPr/>
        </p:nvSpPr>
        <p:spPr>
          <a:xfrm>
            <a:off x="1891049" y="1197380"/>
            <a:ext cx="2515432"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O</a:t>
            </a:r>
            <a:r>
              <a:rPr lang="en-GB" sz="1600" dirty="0">
                <a:solidFill>
                  <a:srgbClr val="000000"/>
                </a:solidFill>
                <a:latin typeface="Arial" panose="020B0604020202020204" pitchFamily="34" charset="0"/>
                <a:ea typeface="Times New Roman" panose="02020603050405020304" pitchFamily="18" charset="0"/>
              </a:rPr>
              <a:t>bject - Object of search.</a:t>
            </a:r>
            <a:endParaRPr lang="en-GB" sz="1600" dirty="0"/>
          </a:p>
        </p:txBody>
      </p:sp>
      <p:sp>
        <p:nvSpPr>
          <p:cNvPr id="5" name="Rectangle 4">
            <a:extLst>
              <a:ext uri="{FF2B5EF4-FFF2-40B4-BE49-F238E27FC236}">
                <a16:creationId xmlns:a16="http://schemas.microsoft.com/office/drawing/2014/main" id="{2BEF3727-839A-BE4F-9E01-6DAC703AE02E}"/>
              </a:ext>
            </a:extLst>
          </p:cNvPr>
          <p:cNvSpPr/>
          <p:nvPr/>
        </p:nvSpPr>
        <p:spPr>
          <a:xfrm>
            <a:off x="1894646" y="1582163"/>
            <a:ext cx="6423133" cy="615553"/>
          </a:xfrm>
          <a:prstGeom prst="rect">
            <a:avLst/>
          </a:prstGeom>
        </p:spPr>
        <p:txBody>
          <a:bodyPr wrap="square">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W</a:t>
            </a:r>
            <a:r>
              <a:rPr lang="en-GB" sz="1600" dirty="0">
                <a:solidFill>
                  <a:srgbClr val="000000"/>
                </a:solidFill>
                <a:latin typeface="Arial" panose="020B0604020202020204" pitchFamily="34" charset="0"/>
                <a:ea typeface="Times New Roman" panose="02020603050405020304" pitchFamily="18" charset="0"/>
              </a:rPr>
              <a:t>arrant card - Warrant card if the officer is not uniform.</a:t>
            </a:r>
            <a:endParaRPr lang="en-GB" dirty="0"/>
          </a:p>
        </p:txBody>
      </p:sp>
      <p:sp>
        <p:nvSpPr>
          <p:cNvPr id="6" name="Rectangle 5">
            <a:extLst>
              <a:ext uri="{FF2B5EF4-FFF2-40B4-BE49-F238E27FC236}">
                <a16:creationId xmlns:a16="http://schemas.microsoft.com/office/drawing/2014/main" id="{9A2DB19E-9D87-2E49-A32D-E692C959AFA3}"/>
              </a:ext>
            </a:extLst>
          </p:cNvPr>
          <p:cNvSpPr/>
          <p:nvPr/>
        </p:nvSpPr>
        <p:spPr>
          <a:xfrm>
            <a:off x="1894647" y="2628814"/>
            <a:ext cx="2830903"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I</a:t>
            </a:r>
            <a:r>
              <a:rPr lang="en-GB" sz="1600" dirty="0">
                <a:solidFill>
                  <a:srgbClr val="000000"/>
                </a:solidFill>
                <a:latin typeface="Arial" panose="020B0604020202020204" pitchFamily="34" charset="0"/>
                <a:ea typeface="Times New Roman" panose="02020603050405020304" pitchFamily="18" charset="0"/>
              </a:rPr>
              <a:t>dentity - The officer’s name. </a:t>
            </a:r>
            <a:endParaRPr lang="en-GB" sz="1600" dirty="0"/>
          </a:p>
        </p:txBody>
      </p:sp>
      <p:sp>
        <p:nvSpPr>
          <p:cNvPr id="7" name="Rectangle 6">
            <a:extLst>
              <a:ext uri="{FF2B5EF4-FFF2-40B4-BE49-F238E27FC236}">
                <a16:creationId xmlns:a16="http://schemas.microsoft.com/office/drawing/2014/main" id="{037A7A96-F03C-D04A-996E-2CBF5B5CFCC0}"/>
              </a:ext>
            </a:extLst>
          </p:cNvPr>
          <p:cNvSpPr/>
          <p:nvPr/>
        </p:nvSpPr>
        <p:spPr>
          <a:xfrm>
            <a:off x="1894647" y="3023012"/>
            <a:ext cx="4572000" cy="646331"/>
          </a:xfrm>
          <a:prstGeom prst="rect">
            <a:avLst/>
          </a:prstGeom>
        </p:spPr>
        <p:txBody>
          <a:bodyPr>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S</a:t>
            </a:r>
            <a:r>
              <a:rPr lang="en-GB" sz="1600" dirty="0">
                <a:solidFill>
                  <a:srgbClr val="000000"/>
                </a:solidFill>
                <a:latin typeface="Arial" panose="020B0604020202020204" pitchFamily="34" charset="0"/>
                <a:ea typeface="Times New Roman" panose="02020603050405020304" pitchFamily="18" charset="0"/>
              </a:rPr>
              <a:t>tation - Station to which the officer’s attached</a:t>
            </a:r>
            <a:r>
              <a:rPr lang="en-GB" dirty="0">
                <a:solidFill>
                  <a:srgbClr val="000000"/>
                </a:solidFill>
                <a:latin typeface="Arial" panose="020B0604020202020204" pitchFamily="34" charset="0"/>
                <a:ea typeface="Times New Roman" panose="02020603050405020304" pitchFamily="18" charset="0"/>
              </a:rPr>
              <a:t>.</a:t>
            </a:r>
            <a:endParaRPr lang="en-GB" dirty="0"/>
          </a:p>
        </p:txBody>
      </p:sp>
      <p:sp>
        <p:nvSpPr>
          <p:cNvPr id="8" name="Rectangle 7">
            <a:extLst>
              <a:ext uri="{FF2B5EF4-FFF2-40B4-BE49-F238E27FC236}">
                <a16:creationId xmlns:a16="http://schemas.microsoft.com/office/drawing/2014/main" id="{9D66DC0F-DBBD-E241-97A5-E866EED42EFE}"/>
              </a:ext>
            </a:extLst>
          </p:cNvPr>
          <p:cNvSpPr/>
          <p:nvPr/>
        </p:nvSpPr>
        <p:spPr>
          <a:xfrm>
            <a:off x="1912368" y="4012210"/>
            <a:ext cx="7073238"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L</a:t>
            </a:r>
            <a:r>
              <a:rPr lang="en-GB" sz="1600" dirty="0">
                <a:solidFill>
                  <a:srgbClr val="000000"/>
                </a:solidFill>
                <a:latin typeface="Arial" panose="020B0604020202020204" pitchFamily="34" charset="0"/>
                <a:ea typeface="Times New Roman" panose="02020603050405020304" pitchFamily="18" charset="0"/>
              </a:rPr>
              <a:t>egal power - The legal search power that is being exercised.</a:t>
            </a:r>
            <a:endParaRPr lang="en-GB" sz="1600" dirty="0"/>
          </a:p>
        </p:txBody>
      </p:sp>
      <p:sp>
        <p:nvSpPr>
          <p:cNvPr id="9" name="Rectangle 8">
            <a:extLst>
              <a:ext uri="{FF2B5EF4-FFF2-40B4-BE49-F238E27FC236}">
                <a16:creationId xmlns:a16="http://schemas.microsoft.com/office/drawing/2014/main" id="{A19ECE25-775A-0246-8CE7-E5D4633892B3}"/>
              </a:ext>
            </a:extLst>
          </p:cNvPr>
          <p:cNvSpPr/>
          <p:nvPr/>
        </p:nvSpPr>
        <p:spPr>
          <a:xfrm>
            <a:off x="1912368" y="4727029"/>
            <a:ext cx="6423132"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E</a:t>
            </a:r>
            <a:r>
              <a:rPr lang="en-GB" sz="1600" dirty="0">
                <a:solidFill>
                  <a:srgbClr val="000000"/>
                </a:solidFill>
                <a:latin typeface="Arial" panose="020B0604020202020204" pitchFamily="34" charset="0"/>
                <a:ea typeface="Times New Roman" panose="02020603050405020304" pitchFamily="18" charset="0"/>
              </a:rPr>
              <a:t>ntitlement - Entitlement to a copy of the search for.</a:t>
            </a:r>
            <a:endParaRPr lang="en-GB" sz="1600" dirty="0"/>
          </a:p>
        </p:txBody>
      </p:sp>
      <p:sp>
        <p:nvSpPr>
          <p:cNvPr id="11" name="TextBox 10">
            <a:extLst>
              <a:ext uri="{FF2B5EF4-FFF2-40B4-BE49-F238E27FC236}">
                <a16:creationId xmlns:a16="http://schemas.microsoft.com/office/drawing/2014/main" id="{513F2308-81CF-2543-89FB-E55FFC8D7411}"/>
              </a:ext>
            </a:extLst>
          </p:cNvPr>
          <p:cNvSpPr txBox="1"/>
          <p:nvPr/>
        </p:nvSpPr>
        <p:spPr>
          <a:xfrm>
            <a:off x="493517" y="686957"/>
            <a:ext cx="719428" cy="6154903"/>
          </a:xfrm>
          <a:prstGeom prst="rect">
            <a:avLst/>
          </a:prstGeom>
          <a:noFill/>
        </p:spPr>
        <p:txBody>
          <a:bodyPr vert="wordArtVert" wrap="square" rtlCol="0">
            <a:spAutoFit/>
          </a:bodyPr>
          <a:lstStyle/>
          <a:p>
            <a:r>
              <a:rPr lang="en-GB" sz="3200" b="1" dirty="0">
                <a:solidFill>
                  <a:srgbClr val="FF0000"/>
                </a:solidFill>
                <a:latin typeface="Arial" panose="020B0604020202020204" pitchFamily="34" charset="0"/>
                <a:cs typeface="Arial" panose="020B0604020202020204" pitchFamily="34" charset="0"/>
              </a:rPr>
              <a:t>GO WISLEY</a:t>
            </a:r>
          </a:p>
        </p:txBody>
      </p:sp>
      <p:sp>
        <p:nvSpPr>
          <p:cNvPr id="15" name="Doughnut 14">
            <a:extLst>
              <a:ext uri="{FF2B5EF4-FFF2-40B4-BE49-F238E27FC236}">
                <a16:creationId xmlns:a16="http://schemas.microsoft.com/office/drawing/2014/main" id="{6B22C5BB-B062-DE40-840A-10CB02F23639}"/>
              </a:ext>
            </a:extLst>
          </p:cNvPr>
          <p:cNvSpPr/>
          <p:nvPr/>
        </p:nvSpPr>
        <p:spPr>
          <a:xfrm>
            <a:off x="8823270" y="3604609"/>
            <a:ext cx="555482" cy="633315"/>
          </a:xfrm>
          <a:prstGeom prst="donut">
            <a:avLst>
              <a:gd name="adj" fmla="val 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Rectangle 13">
            <a:extLst>
              <a:ext uri="{FF2B5EF4-FFF2-40B4-BE49-F238E27FC236}">
                <a16:creationId xmlns:a16="http://schemas.microsoft.com/office/drawing/2014/main" id="{B21199CA-08D8-B54F-A62A-FA0952B1E9E4}"/>
              </a:ext>
            </a:extLst>
          </p:cNvPr>
          <p:cNvSpPr/>
          <p:nvPr/>
        </p:nvSpPr>
        <p:spPr>
          <a:xfrm>
            <a:off x="8494427" y="3312826"/>
            <a:ext cx="1528997" cy="14690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2" descr="Play Video Icon Graphic Design Template Vector, Video Icons, Play Icons,  Template Icons PNG and Vector with Transparent Background for Free Download  in 2020 | Graphic design templates, Graphic design, Design template">
            <a:hlinkClick r:id="rId3"/>
            <a:extLst>
              <a:ext uri="{FF2B5EF4-FFF2-40B4-BE49-F238E27FC236}">
                <a16:creationId xmlns:a16="http://schemas.microsoft.com/office/drawing/2014/main" id="{1C8F4A11-CA77-124E-939F-C7415F0556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4637" y="3346177"/>
            <a:ext cx="3223846" cy="322384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Stop and Search – Police Powers">
            <a:extLst>
              <a:ext uri="{FF2B5EF4-FFF2-40B4-BE49-F238E27FC236}">
                <a16:creationId xmlns:a16="http://schemas.microsoft.com/office/drawing/2014/main" id="{9B126FD2-66EE-2E45-9941-5D318F81711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886" b="6120"/>
          <a:stretch/>
        </p:blipFill>
        <p:spPr bwMode="auto">
          <a:xfrm>
            <a:off x="7466452" y="635582"/>
            <a:ext cx="4331756" cy="2061780"/>
          </a:xfrm>
          <a:prstGeom prst="rect">
            <a:avLst/>
          </a:prstGeom>
          <a:solidFill>
            <a:srgbClr val="FFFFFF"/>
          </a:solidFill>
        </p:spPr>
      </p:pic>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9"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8617"/>
            <a:ext cx="8517632" cy="646331"/>
          </a:xfrm>
          <a:prstGeom prst="rect">
            <a:avLst/>
          </a:prstGeom>
          <a:solidFill>
            <a:srgbClr val="7030A0"/>
          </a:solidFill>
        </p:spPr>
        <p:txBody>
          <a:bodyPr wrap="square" rtlCol="0">
            <a:spAutoFit/>
          </a:bodyPr>
          <a:lstStyle/>
          <a:p>
            <a:r>
              <a:rPr lang="en-GB" sz="3600" b="1" dirty="0">
                <a:solidFill>
                  <a:schemeClr val="bg1"/>
                </a:solidFill>
              </a:rPr>
              <a:t>What happens next? </a:t>
            </a:r>
          </a:p>
        </p:txBody>
      </p:sp>
      <p:graphicFrame>
        <p:nvGraphicFramePr>
          <p:cNvPr id="4" name="Diagram 3"/>
          <p:cNvGraphicFramePr/>
          <p:nvPr>
            <p:extLst>
              <p:ext uri="{D42A27DB-BD31-4B8C-83A1-F6EECF244321}">
                <p14:modId xmlns:p14="http://schemas.microsoft.com/office/powerpoint/2010/main" val="1895247209"/>
              </p:ext>
            </p:extLst>
          </p:nvPr>
        </p:nvGraphicFramePr>
        <p:xfrm>
          <a:off x="6370320" y="1620912"/>
          <a:ext cx="5421630" cy="361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Stop and Search Record | I am offended by the fact that they… | Flickr">
            <a:extLst>
              <a:ext uri="{FF2B5EF4-FFF2-40B4-BE49-F238E27FC236}">
                <a16:creationId xmlns:a16="http://schemas.microsoft.com/office/drawing/2014/main" id="{38ECC514-C176-284A-8DEB-38DBD6AB23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3250" y="2265983"/>
            <a:ext cx="2349500" cy="34544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10,000 cops to tackle crime with Samsung Galaxy smartphones - Daily Record">
            <a:extLst>
              <a:ext uri="{FF2B5EF4-FFF2-40B4-BE49-F238E27FC236}">
                <a16:creationId xmlns:a16="http://schemas.microsoft.com/office/drawing/2014/main" id="{0D5DE6FB-9B63-5540-8293-80CB2F59EF1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743788">
            <a:off x="2965094" y="332008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1C1C419-CB03-194C-A256-671A8BCDCC72}"/>
                                            </p:graphicEl>
                                          </p:spTgt>
                                        </p:tgtEl>
                                        <p:attrNameLst>
                                          <p:attrName>style.visibility</p:attrName>
                                        </p:attrNameLst>
                                      </p:cBhvr>
                                      <p:to>
                                        <p:strVal val="visible"/>
                                      </p:to>
                                    </p:set>
                                    <p:animEffect transition="in" filter="fade">
                                      <p:cBhvr>
                                        <p:cTn id="7" dur="500"/>
                                        <p:tgtEl>
                                          <p:spTgt spid="4">
                                            <p:graphicEl>
                                              <a:dgm id="{F1C1C419-CB03-194C-A256-671A8BCDCC7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3D783017-2705-9149-B1DE-86CCA535A95F}"/>
                                            </p:graphicEl>
                                          </p:spTgt>
                                        </p:tgtEl>
                                        <p:attrNameLst>
                                          <p:attrName>style.visibility</p:attrName>
                                        </p:attrNameLst>
                                      </p:cBhvr>
                                      <p:to>
                                        <p:strVal val="visible"/>
                                      </p:to>
                                    </p:set>
                                    <p:animEffect transition="in" filter="fade">
                                      <p:cBhvr>
                                        <p:cTn id="10" dur="500"/>
                                        <p:tgtEl>
                                          <p:spTgt spid="4">
                                            <p:graphicEl>
                                              <a:dgm id="{3D783017-2705-9149-B1DE-86CCA535A95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5F5B5AB2-A25F-5E4C-95E5-1DF4B0E4D30A}"/>
                                            </p:graphicEl>
                                          </p:spTgt>
                                        </p:tgtEl>
                                        <p:attrNameLst>
                                          <p:attrName>style.visibility</p:attrName>
                                        </p:attrNameLst>
                                      </p:cBhvr>
                                      <p:to>
                                        <p:strVal val="visible"/>
                                      </p:to>
                                    </p:set>
                                    <p:animEffect transition="in" filter="fade">
                                      <p:cBhvr>
                                        <p:cTn id="15" dur="500"/>
                                        <p:tgtEl>
                                          <p:spTgt spid="4">
                                            <p:graphicEl>
                                              <a:dgm id="{5F5B5AB2-A25F-5E4C-95E5-1DF4B0E4D30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AB87DBE5-25A7-6641-BB4F-F8E66FE2A85F}"/>
                                            </p:graphicEl>
                                          </p:spTgt>
                                        </p:tgtEl>
                                        <p:attrNameLst>
                                          <p:attrName>style.visibility</p:attrName>
                                        </p:attrNameLst>
                                      </p:cBhvr>
                                      <p:to>
                                        <p:strVal val="visible"/>
                                      </p:to>
                                    </p:set>
                                    <p:animEffect transition="in" filter="fade">
                                      <p:cBhvr>
                                        <p:cTn id="18" dur="500"/>
                                        <p:tgtEl>
                                          <p:spTgt spid="4">
                                            <p:graphicEl>
                                              <a:dgm id="{AB87DBE5-25A7-6641-BB4F-F8E66FE2A8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233420"/>
            <a:ext cx="7405735" cy="646331"/>
          </a:xfrm>
          <a:prstGeom prst="rect">
            <a:avLst/>
          </a:prstGeom>
          <a:solidFill>
            <a:srgbClr val="7030A0"/>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3519420207"/>
              </p:ext>
            </p:extLst>
          </p:nvPr>
        </p:nvGraphicFramePr>
        <p:xfrm>
          <a:off x="1066801" y="1728519"/>
          <a:ext cx="4869416" cy="5412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1348910617"/>
              </p:ext>
            </p:extLst>
          </p:nvPr>
        </p:nvGraphicFramePr>
        <p:xfrm>
          <a:off x="6523834" y="1161980"/>
          <a:ext cx="4869416" cy="6553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extBox 1">
            <a:extLst>
              <a:ext uri="{FF2B5EF4-FFF2-40B4-BE49-F238E27FC236}">
                <a16:creationId xmlns:a16="http://schemas.microsoft.com/office/drawing/2014/main" id="{3D0FFD48-F93A-454A-B01F-2C9588C24CEC}"/>
              </a:ext>
            </a:extLst>
          </p:cNvPr>
          <p:cNvSpPr txBox="1"/>
          <p:nvPr/>
        </p:nvSpPr>
        <p:spPr>
          <a:xfrm>
            <a:off x="0" y="1161980"/>
            <a:ext cx="7802880" cy="800219"/>
          </a:xfrm>
          <a:prstGeom prst="rect">
            <a:avLst/>
          </a:prstGeom>
          <a:noFill/>
        </p:spPr>
        <p:txBody>
          <a:bodyPr wrap="square" rtlCol="0">
            <a:spAutoFit/>
          </a:bodyPr>
          <a:lstStyle/>
          <a:p>
            <a:r>
              <a:rPr lang="en-US" sz="2800" dirty="0"/>
              <a:t>Discuss the importance of the below: </a:t>
            </a:r>
          </a:p>
          <a:p>
            <a:endParaRPr lang="en-US" dirty="0"/>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3527"/>
            <a:ext cx="7886700" cy="543594"/>
          </a:xfrm>
          <a:solidFill>
            <a:srgbClr val="7030A0"/>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2"/>
            <a:ext cx="4055474" cy="4064000"/>
          </a:xfrm>
          <a:prstGeom prst="rect">
            <a:avLst/>
          </a:prstGeom>
        </p:spPr>
      </p:pic>
      <p:graphicFrame>
        <p:nvGraphicFramePr>
          <p:cNvPr id="5" name="Diagram 4"/>
          <p:cNvGraphicFramePr/>
          <p:nvPr>
            <p:extLst>
              <p:ext uri="{D42A27DB-BD31-4B8C-83A1-F6EECF244321}">
                <p14:modId xmlns:p14="http://schemas.microsoft.com/office/powerpoint/2010/main" val="4035594281"/>
              </p:ext>
            </p:extLst>
          </p:nvPr>
        </p:nvGraphicFramePr>
        <p:xfrm>
          <a:off x="0" y="176883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DE4EFEAD-B5FD-9842-B259-1C9E61CB1B18}"/>
              </a:ext>
            </a:extLst>
          </p:cNvPr>
          <p:cNvSpPr>
            <a:spLocks noGrp="1"/>
          </p:cNvSpPr>
          <p:nvPr>
            <p:ph type="title"/>
          </p:nvPr>
        </p:nvSpPr>
        <p:spPr>
          <a:xfrm>
            <a:off x="838200" y="673770"/>
            <a:ext cx="3220329" cy="2027227"/>
          </a:xfrm>
        </p:spPr>
        <p:txBody>
          <a:bodyPr vert="horz" lIns="91440" tIns="45720" rIns="91440" bIns="45720" rtlCol="0" anchor="t">
            <a:normAutofit/>
          </a:bodyPr>
          <a:lstStyle/>
          <a:p>
            <a:r>
              <a:rPr lang="en-US" sz="5400" kern="1200" dirty="0">
                <a:solidFill>
                  <a:srgbClr val="FFFFFF"/>
                </a:solidFill>
                <a:latin typeface="+mj-lt"/>
                <a:ea typeface="+mj-ea"/>
                <a:cs typeface="+mj-cs"/>
              </a:rPr>
              <a:t>DRUGS </a:t>
            </a:r>
            <a:br>
              <a:rPr lang="en-US" sz="5400" kern="1200" dirty="0">
                <a:solidFill>
                  <a:srgbClr val="FFFFFF"/>
                </a:solidFill>
                <a:latin typeface="+mj-lt"/>
                <a:ea typeface="+mj-ea"/>
                <a:cs typeface="+mj-cs"/>
              </a:rPr>
            </a:br>
            <a:endParaRPr lang="en-US" sz="5400" kern="1200" dirty="0">
              <a:solidFill>
                <a:srgbClr val="FFFFFF"/>
              </a:solidFill>
              <a:latin typeface="+mj-lt"/>
              <a:ea typeface="+mj-ea"/>
              <a:cs typeface="+mj-cs"/>
            </a:endParaRPr>
          </a:p>
        </p:txBody>
      </p:sp>
      <p:graphicFrame>
        <p:nvGraphicFramePr>
          <p:cNvPr id="22" name="TextBox 5">
            <a:extLst>
              <a:ext uri="{FF2B5EF4-FFF2-40B4-BE49-F238E27FC236}">
                <a16:creationId xmlns:a16="http://schemas.microsoft.com/office/drawing/2014/main" id="{32B2E40D-FC61-4FA9-93E2-CDC226A34619}"/>
              </a:ext>
            </a:extLst>
          </p:cNvPr>
          <p:cNvGraphicFramePr/>
          <p:nvPr>
            <p:extLst>
              <p:ext uri="{D42A27DB-BD31-4B8C-83A1-F6EECF244321}">
                <p14:modId xmlns:p14="http://schemas.microsoft.com/office/powerpoint/2010/main" val="63215186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5293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6600" kern="1200">
                <a:latin typeface="+mj-lt"/>
                <a:ea typeface="+mj-ea"/>
                <a:cs typeface="+mj-cs"/>
              </a:rPr>
              <a:t>What do we already know? </a:t>
            </a:r>
          </a:p>
        </p:txBody>
      </p:sp>
      <p:sp>
        <p:nvSpPr>
          <p:cNvPr id="73" name="Freeform: Shape 7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17278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16562" y="2816531"/>
            <a:ext cx="1096646" cy="461665"/>
          </a:xfrm>
          <a:prstGeom prst="rect">
            <a:avLst/>
          </a:prstGeom>
          <a:noFill/>
        </p:spPr>
        <p:txBody>
          <a:bodyPr wrap="none" rtlCol="0">
            <a:spAutoFit/>
          </a:bodyPr>
          <a:lstStyle/>
          <a:p>
            <a:pPr algn="ctr"/>
            <a:r>
              <a:rPr lang="en-GB" sz="2400" dirty="0"/>
              <a:t>Heroin </a:t>
            </a:r>
          </a:p>
        </p:txBody>
      </p:sp>
      <p:sp>
        <p:nvSpPr>
          <p:cNvPr id="4" name="TextBox 3"/>
          <p:cNvSpPr txBox="1"/>
          <p:nvPr/>
        </p:nvSpPr>
        <p:spPr>
          <a:xfrm>
            <a:off x="4525587" y="1436429"/>
            <a:ext cx="1309012" cy="461665"/>
          </a:xfrm>
          <a:prstGeom prst="rect">
            <a:avLst/>
          </a:prstGeom>
          <a:noFill/>
        </p:spPr>
        <p:txBody>
          <a:bodyPr wrap="none" rtlCol="0">
            <a:spAutoFit/>
          </a:bodyPr>
          <a:lstStyle/>
          <a:p>
            <a:pPr algn="ctr"/>
            <a:r>
              <a:rPr lang="en-GB" sz="2400" dirty="0"/>
              <a:t>Cocaine  </a:t>
            </a:r>
          </a:p>
        </p:txBody>
      </p:sp>
      <p:sp>
        <p:nvSpPr>
          <p:cNvPr id="6" name="TextBox 5"/>
          <p:cNvSpPr txBox="1"/>
          <p:nvPr/>
        </p:nvSpPr>
        <p:spPr>
          <a:xfrm>
            <a:off x="5261077" y="2096853"/>
            <a:ext cx="1147044" cy="461665"/>
          </a:xfrm>
          <a:prstGeom prst="rect">
            <a:avLst/>
          </a:prstGeom>
          <a:noFill/>
        </p:spPr>
        <p:txBody>
          <a:bodyPr wrap="none" rtlCol="0">
            <a:spAutoFit/>
          </a:bodyPr>
          <a:lstStyle/>
          <a:p>
            <a:pPr algn="ctr"/>
            <a:r>
              <a:rPr lang="en-GB" sz="2400" dirty="0"/>
              <a:t>Ecstasy </a:t>
            </a:r>
          </a:p>
        </p:txBody>
      </p:sp>
      <p:sp>
        <p:nvSpPr>
          <p:cNvPr id="7" name="TextBox 6"/>
          <p:cNvSpPr txBox="1"/>
          <p:nvPr/>
        </p:nvSpPr>
        <p:spPr>
          <a:xfrm>
            <a:off x="3786716" y="1968726"/>
            <a:ext cx="713657" cy="461665"/>
          </a:xfrm>
          <a:prstGeom prst="rect">
            <a:avLst/>
          </a:prstGeom>
          <a:noFill/>
        </p:spPr>
        <p:txBody>
          <a:bodyPr wrap="none" rtlCol="0">
            <a:spAutoFit/>
          </a:bodyPr>
          <a:lstStyle/>
          <a:p>
            <a:pPr algn="ctr"/>
            <a:r>
              <a:rPr lang="en-GB" sz="2400" dirty="0"/>
              <a:t>LSD </a:t>
            </a:r>
          </a:p>
        </p:txBody>
      </p:sp>
      <p:sp>
        <p:nvSpPr>
          <p:cNvPr id="8" name="TextBox 7"/>
          <p:cNvSpPr txBox="1"/>
          <p:nvPr/>
        </p:nvSpPr>
        <p:spPr>
          <a:xfrm>
            <a:off x="7005403" y="4094436"/>
            <a:ext cx="2455992" cy="461665"/>
          </a:xfrm>
          <a:prstGeom prst="rect">
            <a:avLst/>
          </a:prstGeom>
          <a:noFill/>
        </p:spPr>
        <p:txBody>
          <a:bodyPr wrap="none" rtlCol="0">
            <a:spAutoFit/>
          </a:bodyPr>
          <a:lstStyle/>
          <a:p>
            <a:pPr algn="ctr"/>
            <a:r>
              <a:rPr lang="en-GB" sz="2400" dirty="0"/>
              <a:t>Magic Mushroom </a:t>
            </a:r>
          </a:p>
        </p:txBody>
      </p:sp>
      <p:sp>
        <p:nvSpPr>
          <p:cNvPr id="9" name="TextBox 8"/>
          <p:cNvSpPr txBox="1"/>
          <p:nvPr/>
        </p:nvSpPr>
        <p:spPr>
          <a:xfrm>
            <a:off x="6640985" y="2039269"/>
            <a:ext cx="2679836" cy="461665"/>
          </a:xfrm>
          <a:prstGeom prst="rect">
            <a:avLst/>
          </a:prstGeom>
          <a:noFill/>
        </p:spPr>
        <p:txBody>
          <a:bodyPr wrap="none" rtlCol="0">
            <a:spAutoFit/>
          </a:bodyPr>
          <a:lstStyle/>
          <a:p>
            <a:pPr algn="ctr"/>
            <a:r>
              <a:rPr lang="en-GB" sz="2400" dirty="0"/>
              <a:t>Methamphetamine </a:t>
            </a:r>
          </a:p>
        </p:txBody>
      </p:sp>
      <p:sp>
        <p:nvSpPr>
          <p:cNvPr id="10" name="TextBox 9"/>
          <p:cNvSpPr txBox="1"/>
          <p:nvPr/>
        </p:nvSpPr>
        <p:spPr>
          <a:xfrm>
            <a:off x="2459077" y="3426952"/>
            <a:ext cx="3677032" cy="461665"/>
          </a:xfrm>
          <a:prstGeom prst="rect">
            <a:avLst/>
          </a:prstGeom>
          <a:noFill/>
        </p:spPr>
        <p:txBody>
          <a:bodyPr wrap="none" rtlCol="0">
            <a:spAutoFit/>
          </a:bodyPr>
          <a:lstStyle/>
          <a:p>
            <a:pPr algn="ctr"/>
            <a:r>
              <a:rPr lang="en-GB" sz="2400" dirty="0"/>
              <a:t> Cannabis &amp; Cannabis Resin </a:t>
            </a:r>
          </a:p>
        </p:txBody>
      </p:sp>
      <p:sp>
        <p:nvSpPr>
          <p:cNvPr id="11" name="TextBox 10"/>
          <p:cNvSpPr txBox="1"/>
          <p:nvPr/>
        </p:nvSpPr>
        <p:spPr>
          <a:xfrm>
            <a:off x="6966196" y="2731767"/>
            <a:ext cx="2150910" cy="461665"/>
          </a:xfrm>
          <a:prstGeom prst="rect">
            <a:avLst/>
          </a:prstGeom>
          <a:noFill/>
        </p:spPr>
        <p:txBody>
          <a:bodyPr wrap="none" rtlCol="0">
            <a:spAutoFit/>
          </a:bodyPr>
          <a:lstStyle/>
          <a:p>
            <a:pPr algn="ctr"/>
            <a:r>
              <a:rPr lang="en-GB" sz="2400" dirty="0"/>
              <a:t>Amphetamines </a:t>
            </a:r>
          </a:p>
        </p:txBody>
      </p:sp>
      <p:sp>
        <p:nvSpPr>
          <p:cNvPr id="12" name="TextBox 11"/>
          <p:cNvSpPr txBox="1"/>
          <p:nvPr/>
        </p:nvSpPr>
        <p:spPr>
          <a:xfrm>
            <a:off x="2337031" y="4122137"/>
            <a:ext cx="1959062" cy="461665"/>
          </a:xfrm>
          <a:prstGeom prst="rect">
            <a:avLst/>
          </a:prstGeom>
          <a:noFill/>
        </p:spPr>
        <p:txBody>
          <a:bodyPr wrap="none" rtlCol="0">
            <a:spAutoFit/>
          </a:bodyPr>
          <a:lstStyle/>
          <a:p>
            <a:pPr algn="ctr"/>
            <a:r>
              <a:rPr lang="en-GB" sz="2400" dirty="0" err="1"/>
              <a:t>Mephedrone</a:t>
            </a:r>
            <a:r>
              <a:rPr lang="en-GB" sz="2400" dirty="0"/>
              <a:t>  </a:t>
            </a:r>
          </a:p>
        </p:txBody>
      </p:sp>
      <p:sp>
        <p:nvSpPr>
          <p:cNvPr id="13" name="TextBox 12"/>
          <p:cNvSpPr txBox="1"/>
          <p:nvPr/>
        </p:nvSpPr>
        <p:spPr>
          <a:xfrm>
            <a:off x="7726090" y="3479491"/>
            <a:ext cx="1507336" cy="461665"/>
          </a:xfrm>
          <a:prstGeom prst="rect">
            <a:avLst/>
          </a:prstGeom>
          <a:noFill/>
        </p:spPr>
        <p:txBody>
          <a:bodyPr wrap="none" rtlCol="0">
            <a:spAutoFit/>
          </a:bodyPr>
          <a:lstStyle/>
          <a:p>
            <a:pPr algn="ctr"/>
            <a:r>
              <a:rPr lang="en-GB" sz="2400" dirty="0"/>
              <a:t>Ketamine  </a:t>
            </a:r>
          </a:p>
        </p:txBody>
      </p:sp>
      <p:sp>
        <p:nvSpPr>
          <p:cNvPr id="14" name="TextBox 13"/>
          <p:cNvSpPr txBox="1"/>
          <p:nvPr/>
        </p:nvSpPr>
        <p:spPr>
          <a:xfrm>
            <a:off x="5106071" y="2792686"/>
            <a:ext cx="1860125" cy="461665"/>
          </a:xfrm>
          <a:prstGeom prst="rect">
            <a:avLst/>
          </a:prstGeom>
          <a:noFill/>
        </p:spPr>
        <p:txBody>
          <a:bodyPr wrap="none" rtlCol="0">
            <a:spAutoFit/>
          </a:bodyPr>
          <a:lstStyle/>
          <a:p>
            <a:pPr algn="ctr"/>
            <a:r>
              <a:rPr lang="en-GB" sz="2400" dirty="0"/>
              <a:t>Barbiturates  </a:t>
            </a:r>
          </a:p>
        </p:txBody>
      </p:sp>
      <p:sp>
        <p:nvSpPr>
          <p:cNvPr id="16" name="TextBox 15"/>
          <p:cNvSpPr txBox="1"/>
          <p:nvPr/>
        </p:nvSpPr>
        <p:spPr>
          <a:xfrm>
            <a:off x="5673176" y="4220890"/>
            <a:ext cx="822982" cy="461665"/>
          </a:xfrm>
          <a:prstGeom prst="rect">
            <a:avLst/>
          </a:prstGeom>
          <a:noFill/>
        </p:spPr>
        <p:txBody>
          <a:bodyPr wrap="none" rtlCol="0">
            <a:spAutoFit/>
          </a:bodyPr>
          <a:lstStyle/>
          <a:p>
            <a:pPr algn="ctr"/>
            <a:r>
              <a:rPr lang="en-GB" sz="2400" dirty="0" err="1"/>
              <a:t>Khat</a:t>
            </a:r>
            <a:r>
              <a:rPr lang="en-GB" sz="2400" dirty="0"/>
              <a:t> </a:t>
            </a:r>
          </a:p>
        </p:txBody>
      </p:sp>
      <p:sp>
        <p:nvSpPr>
          <p:cNvPr id="17" name="TextBox 16"/>
          <p:cNvSpPr txBox="1"/>
          <p:nvPr/>
        </p:nvSpPr>
        <p:spPr>
          <a:xfrm>
            <a:off x="2309555" y="2013230"/>
            <a:ext cx="875560" cy="461665"/>
          </a:xfrm>
          <a:prstGeom prst="rect">
            <a:avLst/>
          </a:prstGeom>
          <a:noFill/>
        </p:spPr>
        <p:txBody>
          <a:bodyPr wrap="none" rtlCol="0">
            <a:spAutoFit/>
          </a:bodyPr>
          <a:lstStyle/>
          <a:p>
            <a:pPr algn="ctr"/>
            <a:r>
              <a:rPr lang="en-GB" sz="2400" dirty="0"/>
              <a:t>GHB  </a:t>
            </a:r>
          </a:p>
        </p:txBody>
      </p:sp>
      <p:sp>
        <p:nvSpPr>
          <p:cNvPr id="18" name="TextBox 17"/>
          <p:cNvSpPr txBox="1"/>
          <p:nvPr/>
        </p:nvSpPr>
        <p:spPr>
          <a:xfrm>
            <a:off x="6299599" y="5444281"/>
            <a:ext cx="2484719" cy="461665"/>
          </a:xfrm>
          <a:prstGeom prst="rect">
            <a:avLst/>
          </a:prstGeom>
          <a:noFill/>
        </p:spPr>
        <p:txBody>
          <a:bodyPr wrap="none" rtlCol="0">
            <a:spAutoFit/>
          </a:bodyPr>
          <a:lstStyle/>
          <a:p>
            <a:pPr algn="ctr"/>
            <a:r>
              <a:rPr lang="en-GB" sz="2400" dirty="0"/>
              <a:t>Anabolic Steroids  </a:t>
            </a:r>
          </a:p>
        </p:txBody>
      </p:sp>
      <p:sp>
        <p:nvSpPr>
          <p:cNvPr id="19" name="TextBox 18"/>
          <p:cNvSpPr txBox="1"/>
          <p:nvPr/>
        </p:nvSpPr>
        <p:spPr>
          <a:xfrm>
            <a:off x="2593441" y="4881314"/>
            <a:ext cx="3100208" cy="461665"/>
          </a:xfrm>
          <a:prstGeom prst="rect">
            <a:avLst/>
          </a:prstGeom>
          <a:noFill/>
        </p:spPr>
        <p:txBody>
          <a:bodyPr wrap="none" rtlCol="0">
            <a:spAutoFit/>
          </a:bodyPr>
          <a:lstStyle/>
          <a:p>
            <a:r>
              <a:rPr lang="en-GB" altLang="en-US" sz="2400" dirty="0">
                <a:ea typeface="Verdana" panose="020B0604030504040204" pitchFamily="34" charset="0"/>
                <a:cs typeface="Verdana" panose="020B0604030504040204" pitchFamily="34" charset="0"/>
              </a:rPr>
              <a:t>Synthetic Cannabinoids</a:t>
            </a:r>
          </a:p>
        </p:txBody>
      </p:sp>
      <p:pic>
        <p:nvPicPr>
          <p:cNvPr id="3074" name="Picture 2" descr="Sedatives: Examples, uses, effects, and more">
            <a:extLst>
              <a:ext uri="{FF2B5EF4-FFF2-40B4-BE49-F238E27FC236}">
                <a16:creationId xmlns:a16="http://schemas.microsoft.com/office/drawing/2014/main" id="{1F520306-801F-B44C-B44E-86A77D74C2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041" y="191327"/>
            <a:ext cx="2455992" cy="183962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ational Drug and Alcohol Facts Week 2021 - UAB Medicine News - UAB Medicine">
            <a:extLst>
              <a:ext uri="{FF2B5EF4-FFF2-40B4-BE49-F238E27FC236}">
                <a16:creationId xmlns:a16="http://schemas.microsoft.com/office/drawing/2014/main" id="{634DC463-5B9F-4A40-BC79-29DA41D45D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38" y="4840674"/>
            <a:ext cx="2527604" cy="192986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undreds of Dietary Supplements Are Tainted with Prescription Drugs -  Scientific American">
            <a:extLst>
              <a:ext uri="{FF2B5EF4-FFF2-40B4-BE49-F238E27FC236}">
                <a16:creationId xmlns:a16="http://schemas.microsoft.com/office/drawing/2014/main" id="{DE0925E3-825C-4546-9F62-5ED2071E34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136" y="206934"/>
            <a:ext cx="2411305" cy="160461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ommon Drug Street Names | California Teen Addiction Treatment">
            <a:extLst>
              <a:ext uri="{FF2B5EF4-FFF2-40B4-BE49-F238E27FC236}">
                <a16:creationId xmlns:a16="http://schemas.microsoft.com/office/drawing/2014/main" id="{C9267FEF-D493-DD48-829D-A2B15C23AB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18575" y="4682555"/>
            <a:ext cx="2419458"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5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500"/>
                                        <p:tgtEl>
                                          <p:spTgt spid="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2"/>
                                        </p:tgtEl>
                                        <p:attrNameLst>
                                          <p:attrName>style.visibility</p:attrName>
                                        </p:attrNameLst>
                                      </p:cBhvr>
                                      <p:to>
                                        <p:strVal val="visible"/>
                                      </p:to>
                                    </p:set>
                                    <p:animEffect transition="in" filter="fade">
                                      <p:cBhvr>
                                        <p:cTn id="62" dur="500"/>
                                        <p:tgtEl>
                                          <p:spTgt spid="12"/>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gtEl>
                                        <p:attrNameLst>
                                          <p:attrName>style.visibility</p:attrName>
                                        </p:attrNameLst>
                                      </p:cBhvr>
                                      <p:to>
                                        <p:strVal val="visible"/>
                                      </p:to>
                                    </p:set>
                                    <p:animEffect transition="in" filter="fade">
                                      <p:cBhvr>
                                        <p:cTn id="67" dur="500"/>
                                        <p:tgtEl>
                                          <p:spTgt spid="4"/>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7"/>
                                        </p:tgtEl>
                                        <p:attrNameLst>
                                          <p:attrName>style.visibility</p:attrName>
                                        </p:attrNameLst>
                                      </p:cBhvr>
                                      <p:to>
                                        <p:strVal val="visible"/>
                                      </p:to>
                                    </p:set>
                                    <p:animEffect transition="in" filter="fade">
                                      <p:cBhvr>
                                        <p:cTn id="72" dur="500"/>
                                        <p:tgtEl>
                                          <p:spTgt spid="17"/>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P spid="9" grpId="0"/>
      <p:bldP spid="10" grpId="0"/>
      <p:bldP spid="11" grpId="0"/>
      <p:bldP spid="12" grpId="0"/>
      <p:bldP spid="13" grpId="0"/>
      <p:bldP spid="14" grpId="0"/>
      <p:bldP spid="16" grpId="0"/>
      <p:bldP spid="17" grpId="0"/>
      <p:bldP spid="18" grpId="0"/>
      <p:bldP spid="1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a:spLocks noChangeArrowheads="1"/>
          </p:cNvSpPr>
          <p:nvPr/>
        </p:nvSpPr>
        <p:spPr bwMode="auto">
          <a:xfrm>
            <a:off x="475530" y="1067511"/>
            <a:ext cx="4536976" cy="51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Heroin</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Cocaine</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Methadone</a:t>
            </a: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r>
              <a:rPr lang="en-GB" altLang="en-US" dirty="0">
                <a:solidFill>
                  <a:schemeClr val="tx1"/>
                </a:solidFill>
              </a:rPr>
              <a:t> </a:t>
            </a:r>
          </a:p>
        </p:txBody>
      </p:sp>
      <p:pic>
        <p:nvPicPr>
          <p:cNvPr id="6" name="Picture 5"/>
          <p:cNvPicPr>
            <a:picLocks noChangeAspect="1"/>
          </p:cNvPicPr>
          <p:nvPr/>
        </p:nvPicPr>
        <p:blipFill>
          <a:blip r:embed="rId3"/>
          <a:stretch>
            <a:fillRect/>
          </a:stretch>
        </p:blipFill>
        <p:spPr>
          <a:xfrm>
            <a:off x="2744018" y="1267181"/>
            <a:ext cx="1661278" cy="1105293"/>
          </a:xfrm>
          <a:prstGeom prst="rect">
            <a:avLst/>
          </a:prstGeom>
        </p:spPr>
      </p:pic>
      <p:pic>
        <p:nvPicPr>
          <p:cNvPr id="7" name="Picture 6"/>
          <p:cNvPicPr>
            <a:picLocks noChangeAspect="1"/>
          </p:cNvPicPr>
          <p:nvPr/>
        </p:nvPicPr>
        <p:blipFill>
          <a:blip r:embed="rId4"/>
          <a:stretch>
            <a:fillRect/>
          </a:stretch>
        </p:blipFill>
        <p:spPr>
          <a:xfrm>
            <a:off x="2744018" y="2876352"/>
            <a:ext cx="1661278" cy="1105295"/>
          </a:xfrm>
          <a:prstGeom prst="rect">
            <a:avLst/>
          </a:prstGeom>
        </p:spPr>
      </p:pic>
      <p:pic>
        <p:nvPicPr>
          <p:cNvPr id="8" name="Picture 7"/>
          <p:cNvPicPr>
            <a:picLocks noChangeAspect="1"/>
          </p:cNvPicPr>
          <p:nvPr/>
        </p:nvPicPr>
        <p:blipFill>
          <a:blip r:embed="rId5"/>
          <a:stretch>
            <a:fillRect/>
          </a:stretch>
        </p:blipFill>
        <p:spPr>
          <a:xfrm>
            <a:off x="2805655" y="4703972"/>
            <a:ext cx="1599641" cy="1199730"/>
          </a:xfrm>
          <a:prstGeom prst="rect">
            <a:avLst/>
          </a:prstGeom>
        </p:spPr>
      </p:pic>
      <p:sp>
        <p:nvSpPr>
          <p:cNvPr id="9" name="TextBox 8"/>
          <p:cNvSpPr txBox="1"/>
          <p:nvPr/>
        </p:nvSpPr>
        <p:spPr>
          <a:xfrm>
            <a:off x="6096000" y="1018266"/>
            <a:ext cx="4392488" cy="523220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Ecstasy </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LSD</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Magic </a:t>
            </a:r>
          </a:p>
          <a:p>
            <a:r>
              <a:rPr lang="en-GB" altLang="en-US" sz="2400" dirty="0">
                <a:latin typeface="Arial" panose="020B0604020202020204" pitchFamily="34" charset="0"/>
                <a:cs typeface="Arial" panose="020B0604020202020204" pitchFamily="34" charset="0"/>
              </a:rPr>
              <a:t>Mushrooms</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Methamphetamine</a:t>
            </a:r>
            <a:r>
              <a:rPr lang="en-GB" altLang="en-US" dirty="0">
                <a:latin typeface="Arial" panose="020B0604020202020204" pitchFamily="34" charset="0"/>
                <a:cs typeface="Arial" panose="020B0604020202020204" pitchFamily="34" charset="0"/>
              </a:rPr>
              <a:t> </a:t>
            </a:r>
          </a:p>
          <a:p>
            <a:endParaRPr lang="en-GB" dirty="0"/>
          </a:p>
        </p:txBody>
      </p:sp>
      <p:pic>
        <p:nvPicPr>
          <p:cNvPr id="10" name="Picture 9"/>
          <p:cNvPicPr>
            <a:picLocks noChangeAspect="1"/>
          </p:cNvPicPr>
          <p:nvPr/>
        </p:nvPicPr>
        <p:blipFill>
          <a:blip r:embed="rId6"/>
          <a:stretch>
            <a:fillRect/>
          </a:stretch>
        </p:blipFill>
        <p:spPr>
          <a:xfrm>
            <a:off x="9158313" y="779939"/>
            <a:ext cx="1386517" cy="1039888"/>
          </a:xfrm>
          <a:prstGeom prst="rect">
            <a:avLst/>
          </a:prstGeom>
        </p:spPr>
      </p:pic>
      <p:pic>
        <p:nvPicPr>
          <p:cNvPr id="11" name="Picture 10"/>
          <p:cNvPicPr>
            <a:picLocks noChangeAspect="1"/>
          </p:cNvPicPr>
          <p:nvPr/>
        </p:nvPicPr>
        <p:blipFill>
          <a:blip r:embed="rId7"/>
          <a:stretch>
            <a:fillRect/>
          </a:stretch>
        </p:blipFill>
        <p:spPr>
          <a:xfrm>
            <a:off x="9158313" y="2190270"/>
            <a:ext cx="1407038" cy="1055278"/>
          </a:xfrm>
          <a:prstGeom prst="rect">
            <a:avLst/>
          </a:prstGeom>
        </p:spPr>
      </p:pic>
      <p:pic>
        <p:nvPicPr>
          <p:cNvPr id="12" name="Picture 11"/>
          <p:cNvPicPr>
            <a:picLocks noChangeAspect="1"/>
          </p:cNvPicPr>
          <p:nvPr/>
        </p:nvPicPr>
        <p:blipFill>
          <a:blip r:embed="rId8"/>
          <a:stretch>
            <a:fillRect/>
          </a:stretch>
        </p:blipFill>
        <p:spPr>
          <a:xfrm>
            <a:off x="9165313" y="3648693"/>
            <a:ext cx="1407039" cy="1055279"/>
          </a:xfrm>
          <a:prstGeom prst="rect">
            <a:avLst/>
          </a:prstGeom>
        </p:spPr>
      </p:pic>
      <p:pic>
        <p:nvPicPr>
          <p:cNvPr id="13" name="Picture 12"/>
          <p:cNvPicPr>
            <a:picLocks noChangeAspect="1"/>
          </p:cNvPicPr>
          <p:nvPr/>
        </p:nvPicPr>
        <p:blipFill>
          <a:blip r:embed="rId9"/>
          <a:stretch>
            <a:fillRect/>
          </a:stretch>
        </p:blipFill>
        <p:spPr>
          <a:xfrm>
            <a:off x="9158313" y="5050234"/>
            <a:ext cx="1414039" cy="1060529"/>
          </a:xfrm>
          <a:prstGeom prst="rect">
            <a:avLst/>
          </a:prstGeom>
        </p:spPr>
      </p:pic>
      <p:sp>
        <p:nvSpPr>
          <p:cNvPr id="14" name="TextBox 13"/>
          <p:cNvSpPr txBox="1"/>
          <p:nvPr/>
        </p:nvSpPr>
        <p:spPr>
          <a:xfrm>
            <a:off x="0" y="216750"/>
            <a:ext cx="4847435" cy="523220"/>
          </a:xfrm>
          <a:prstGeom prst="rect">
            <a:avLst/>
          </a:prstGeom>
          <a:solidFill>
            <a:srgbClr val="7030A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A</a:t>
            </a:r>
          </a:p>
        </p:txBody>
      </p:sp>
    </p:spTree>
    <p:extLst>
      <p:ext uri="{BB962C8B-B14F-4D97-AF65-F5344CB8AC3E}">
        <p14:creationId xmlns:p14="http://schemas.microsoft.com/office/powerpoint/2010/main" val="1387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Effect transition="in" filter="fade">
                                      <p:cBhvr>
                                        <p:cTn id="27" dur="500"/>
                                        <p:tgtEl>
                                          <p:spTgt spid="5">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9">
                                            <p:txEl>
                                              <p:pRg st="7" end="7"/>
                                            </p:txEl>
                                          </p:spTgt>
                                        </p:tgtEl>
                                        <p:attrNameLst>
                                          <p:attrName>style.visibility</p:attrName>
                                        </p:attrNameLst>
                                      </p:cBhvr>
                                      <p:to>
                                        <p:strVal val="visible"/>
                                      </p:to>
                                    </p:set>
                                    <p:animEffect transition="in" filter="fade">
                                      <p:cBhvr>
                                        <p:cTn id="57" dur="500"/>
                                        <p:tgtEl>
                                          <p:spTgt spid="9">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9">
                                            <p:txEl>
                                              <p:pRg st="8" end="8"/>
                                            </p:txEl>
                                          </p:spTgt>
                                        </p:tgtEl>
                                        <p:attrNameLst>
                                          <p:attrName>style.visibility</p:attrName>
                                        </p:attrNameLst>
                                      </p:cBhvr>
                                      <p:to>
                                        <p:strVal val="visible"/>
                                      </p:to>
                                    </p:set>
                                    <p:animEffect transition="in" filter="fade">
                                      <p:cBhvr>
                                        <p:cTn id="60" dur="500"/>
                                        <p:tgtEl>
                                          <p:spTgt spid="9">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9">
                                            <p:txEl>
                                              <p:pRg st="11" end="11"/>
                                            </p:txEl>
                                          </p:spTgt>
                                        </p:tgtEl>
                                        <p:attrNameLst>
                                          <p:attrName>style.visibility</p:attrName>
                                        </p:attrNameLst>
                                      </p:cBhvr>
                                      <p:to>
                                        <p:strVal val="visible"/>
                                      </p:to>
                                    </p:set>
                                    <p:animEffect transition="in" filter="fade">
                                      <p:cBhvr>
                                        <p:cTn id="70" dur="500"/>
                                        <p:tgtEl>
                                          <p:spTgt spid="9">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284569" y="733580"/>
            <a:ext cx="3312840" cy="58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Cannabis &amp; Cannabis </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Resin</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Amphetamines</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err="1">
                <a:solidFill>
                  <a:schemeClr val="tx1"/>
                </a:solidFill>
                <a:latin typeface="Arial" panose="020B0604020202020204" pitchFamily="34" charset="0"/>
                <a:cs typeface="Arial" panose="020B0604020202020204" pitchFamily="34" charset="0"/>
              </a:rPr>
              <a:t>Mephedrone</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dirty="0">
              <a:solidFill>
                <a:schemeClr val="tx1"/>
              </a:solidFill>
            </a:endParaRPr>
          </a:p>
        </p:txBody>
      </p:sp>
      <p:pic>
        <p:nvPicPr>
          <p:cNvPr id="5" name="Picture 4"/>
          <p:cNvPicPr>
            <a:picLocks noChangeAspect="1"/>
          </p:cNvPicPr>
          <p:nvPr/>
        </p:nvPicPr>
        <p:blipFill>
          <a:blip r:embed="rId3"/>
          <a:stretch>
            <a:fillRect/>
          </a:stretch>
        </p:blipFill>
        <p:spPr>
          <a:xfrm>
            <a:off x="2877564" y="1256800"/>
            <a:ext cx="1997771" cy="1498328"/>
          </a:xfrm>
          <a:prstGeom prst="rect">
            <a:avLst/>
          </a:prstGeom>
          <a:ln>
            <a:solidFill>
              <a:schemeClr val="tx1"/>
            </a:solidFill>
          </a:ln>
        </p:spPr>
      </p:pic>
      <p:pic>
        <p:nvPicPr>
          <p:cNvPr id="6" name="Picture 5"/>
          <p:cNvPicPr>
            <a:picLocks noChangeAspect="1"/>
          </p:cNvPicPr>
          <p:nvPr/>
        </p:nvPicPr>
        <p:blipFill>
          <a:blip r:embed="rId4"/>
          <a:stretch>
            <a:fillRect/>
          </a:stretch>
        </p:blipFill>
        <p:spPr>
          <a:xfrm>
            <a:off x="2896143" y="3045921"/>
            <a:ext cx="1997771" cy="1216534"/>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2877565" y="4542640"/>
            <a:ext cx="2016349" cy="1498327"/>
          </a:xfrm>
          <a:prstGeom prst="rect">
            <a:avLst/>
          </a:prstGeom>
          <a:ln>
            <a:solidFill>
              <a:srgbClr val="000000"/>
            </a:solidFill>
          </a:ln>
        </p:spPr>
      </p:pic>
      <p:sp>
        <p:nvSpPr>
          <p:cNvPr id="8" name="TextBox 7"/>
          <p:cNvSpPr txBox="1"/>
          <p:nvPr/>
        </p:nvSpPr>
        <p:spPr>
          <a:xfrm>
            <a:off x="5548743" y="1597068"/>
            <a:ext cx="3384376" cy="4493538"/>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Ketamine</a:t>
            </a:r>
          </a:p>
          <a:p>
            <a:endParaRPr lang="en-GB" altLang="en-US" dirty="0">
              <a:solidFill>
                <a:srgbClr val="FF0000"/>
              </a:solidFill>
            </a:endParaRPr>
          </a:p>
          <a:p>
            <a:endParaRPr lang="en-GB" altLang="en-US" dirty="0">
              <a:solidFill>
                <a:srgbClr val="FF0000"/>
              </a:solidFill>
            </a:endParaRPr>
          </a:p>
          <a:p>
            <a:endParaRPr lang="en-GB" altLang="en-US" dirty="0">
              <a:solidFill>
                <a:srgbClr val="FF0000"/>
              </a:solidFill>
              <a:latin typeface="Arial" panose="020B0604020202020204" pitchFamily="34" charset="0"/>
              <a:cs typeface="Arial" panose="020B0604020202020204" pitchFamily="34" charset="0"/>
            </a:endParaRPr>
          </a:p>
          <a:p>
            <a:endParaRPr lang="en-GB" altLang="en-US" dirty="0">
              <a:solidFill>
                <a:srgbClr val="FF0000"/>
              </a:solidFill>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Barbiturates</a:t>
            </a:r>
          </a:p>
          <a:p>
            <a:endParaRPr lang="en-GB" altLang="en-US" sz="2800" dirty="0">
              <a:latin typeface="Arial" panose="020B0604020202020204" pitchFamily="34" charset="0"/>
              <a:cs typeface="Arial" panose="020B0604020202020204" pitchFamily="34" charset="0"/>
            </a:endParaRPr>
          </a:p>
          <a:p>
            <a:endParaRPr lang="en-GB" altLang="en-US" sz="2800" dirty="0">
              <a:latin typeface="Arial" panose="020B0604020202020204" pitchFamily="34" charset="0"/>
              <a:cs typeface="Arial" panose="020B0604020202020204" pitchFamily="34" charset="0"/>
            </a:endParaRPr>
          </a:p>
          <a:p>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Synthetic Cannabinoids</a:t>
            </a:r>
          </a:p>
          <a:p>
            <a:endParaRPr lang="en-GB" dirty="0">
              <a:solidFill>
                <a:srgbClr val="FF0000"/>
              </a:solidFill>
            </a:endParaRPr>
          </a:p>
        </p:txBody>
      </p:sp>
      <p:pic>
        <p:nvPicPr>
          <p:cNvPr id="9" name="Picture 8"/>
          <p:cNvPicPr>
            <a:picLocks noChangeAspect="1"/>
          </p:cNvPicPr>
          <p:nvPr/>
        </p:nvPicPr>
        <p:blipFill>
          <a:blip r:embed="rId6"/>
          <a:stretch>
            <a:fillRect/>
          </a:stretch>
        </p:blipFill>
        <p:spPr>
          <a:xfrm>
            <a:off x="8326273" y="1211855"/>
            <a:ext cx="2256163" cy="1283913"/>
          </a:xfrm>
          <a:prstGeom prst="rect">
            <a:avLst/>
          </a:prstGeom>
        </p:spPr>
      </p:pic>
      <p:pic>
        <p:nvPicPr>
          <p:cNvPr id="10" name="Picture 9"/>
          <p:cNvPicPr>
            <a:picLocks noChangeAspect="1"/>
          </p:cNvPicPr>
          <p:nvPr/>
        </p:nvPicPr>
        <p:blipFill>
          <a:blip r:embed="rId7"/>
          <a:stretch>
            <a:fillRect/>
          </a:stretch>
        </p:blipFill>
        <p:spPr>
          <a:xfrm>
            <a:off x="8348283" y="2755127"/>
            <a:ext cx="2234153" cy="1431315"/>
          </a:xfrm>
          <a:prstGeom prst="rect">
            <a:avLst/>
          </a:prstGeom>
        </p:spPr>
      </p:pic>
      <p:pic>
        <p:nvPicPr>
          <p:cNvPr id="11" name="Picture 10"/>
          <p:cNvPicPr>
            <a:picLocks noChangeAspect="1"/>
          </p:cNvPicPr>
          <p:nvPr/>
        </p:nvPicPr>
        <p:blipFill>
          <a:blip r:embed="rId8"/>
          <a:stretch>
            <a:fillRect/>
          </a:stretch>
        </p:blipFill>
        <p:spPr>
          <a:xfrm>
            <a:off x="8377632" y="4262455"/>
            <a:ext cx="2204805" cy="1653603"/>
          </a:xfrm>
          <a:prstGeom prst="rect">
            <a:avLst/>
          </a:prstGeom>
          <a:ln>
            <a:solidFill>
              <a:schemeClr val="tx1"/>
            </a:solidFill>
          </a:ln>
        </p:spPr>
      </p:pic>
      <p:sp>
        <p:nvSpPr>
          <p:cNvPr id="12" name="TextBox 11"/>
          <p:cNvSpPr txBox="1"/>
          <p:nvPr/>
        </p:nvSpPr>
        <p:spPr>
          <a:xfrm>
            <a:off x="0" y="270510"/>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B</a:t>
            </a:r>
          </a:p>
        </p:txBody>
      </p:sp>
    </p:spTree>
    <p:extLst>
      <p:ext uri="{BB962C8B-B14F-4D97-AF65-F5344CB8AC3E}">
        <p14:creationId xmlns:p14="http://schemas.microsoft.com/office/powerpoint/2010/main" val="340437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0" end="10"/>
                                            </p:txEl>
                                          </p:spTgt>
                                        </p:tgtEl>
                                        <p:attrNameLst>
                                          <p:attrName>style.visibility</p:attrName>
                                        </p:attrNameLst>
                                      </p:cBhvr>
                                      <p:to>
                                        <p:strVal val="visible"/>
                                      </p:to>
                                    </p:set>
                                    <p:animEffect transition="in" filter="fade">
                                      <p:cBhvr>
                                        <p:cTn id="30" dur="500"/>
                                        <p:tgtEl>
                                          <p:spTgt spid="4">
                                            <p:txEl>
                                              <p:pRg st="10" end="1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500"/>
                                        <p:tgtEl>
                                          <p:spTgt spid="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8">
                                            <p:txEl>
                                              <p:pRg st="5" end="5"/>
                                            </p:txEl>
                                          </p:spTgt>
                                        </p:tgtEl>
                                        <p:attrNameLst>
                                          <p:attrName>style.visibility</p:attrName>
                                        </p:attrNameLst>
                                      </p:cBhvr>
                                      <p:to>
                                        <p:strVal val="visible"/>
                                      </p:to>
                                    </p:set>
                                    <p:animEffect transition="in" filter="fade">
                                      <p:cBhvr>
                                        <p:cTn id="50" dur="500"/>
                                        <p:tgtEl>
                                          <p:spTgt spid="8">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8">
                                            <p:txEl>
                                              <p:pRg st="9" end="9"/>
                                            </p:txEl>
                                          </p:spTgt>
                                        </p:tgtEl>
                                        <p:attrNameLst>
                                          <p:attrName>style.visibility</p:attrName>
                                        </p:attrNameLst>
                                      </p:cBhvr>
                                      <p:to>
                                        <p:strVal val="visible"/>
                                      </p:to>
                                    </p:set>
                                    <p:animEffect transition="in" filter="fade">
                                      <p:cBhvr>
                                        <p:cTn id="60" dur="500"/>
                                        <p:tgtEl>
                                          <p:spTgt spid="8">
                                            <p:txEl>
                                              <p:pRg st="9" end="9"/>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0" y="625843"/>
            <a:ext cx="10220641"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r>
              <a:rPr lang="en-GB" altLang="en-US" sz="3600" dirty="0" err="1">
                <a:solidFill>
                  <a:schemeClr val="tx1"/>
                </a:solidFill>
                <a:latin typeface="Arial" panose="020B0604020202020204" pitchFamily="34" charset="0"/>
                <a:cs typeface="Arial" panose="020B0604020202020204" pitchFamily="34" charset="0"/>
              </a:rPr>
              <a:t>Khat</a:t>
            </a: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Anabolic steroids</a:t>
            </a: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GHB </a:t>
            </a:r>
          </a:p>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5976989" y="379254"/>
            <a:ext cx="2924640" cy="2193480"/>
          </a:xfrm>
          <a:prstGeom prst="rect">
            <a:avLst/>
          </a:prstGeom>
          <a:ln>
            <a:solidFill>
              <a:schemeClr val="tx1"/>
            </a:solidFill>
          </a:ln>
        </p:spPr>
      </p:pic>
      <p:pic>
        <p:nvPicPr>
          <p:cNvPr id="6" name="Picture 5"/>
          <p:cNvPicPr>
            <a:picLocks noChangeAspect="1"/>
          </p:cNvPicPr>
          <p:nvPr/>
        </p:nvPicPr>
        <p:blipFill>
          <a:blip r:embed="rId4"/>
          <a:stretch>
            <a:fillRect/>
          </a:stretch>
        </p:blipFill>
        <p:spPr>
          <a:xfrm>
            <a:off x="462708" y="2341625"/>
            <a:ext cx="2545801" cy="1909350"/>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7176119" y="4250974"/>
            <a:ext cx="3044521" cy="2283391"/>
          </a:xfrm>
          <a:prstGeom prst="rect">
            <a:avLst/>
          </a:prstGeom>
          <a:ln>
            <a:solidFill>
              <a:schemeClr val="tx1"/>
            </a:solidFill>
          </a:ln>
        </p:spPr>
      </p:pic>
      <p:sp>
        <p:nvSpPr>
          <p:cNvPr id="8" name="TextBox 7"/>
          <p:cNvSpPr txBox="1"/>
          <p:nvPr/>
        </p:nvSpPr>
        <p:spPr>
          <a:xfrm>
            <a:off x="0" y="259136"/>
            <a:ext cx="4847435" cy="523220"/>
          </a:xfrm>
          <a:prstGeom prst="rect">
            <a:avLst/>
          </a:prstGeom>
          <a:solidFill>
            <a:schemeClr val="accent6">
              <a:lumMod val="60000"/>
              <a:lumOff val="40000"/>
            </a:schemeClr>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Class C</a:t>
            </a:r>
          </a:p>
        </p:txBody>
      </p:sp>
    </p:spTree>
    <p:extLst>
      <p:ext uri="{BB962C8B-B14F-4D97-AF65-F5344CB8AC3E}">
        <p14:creationId xmlns:p14="http://schemas.microsoft.com/office/powerpoint/2010/main" val="295391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rot="20997710">
            <a:off x="497539" y="1564986"/>
            <a:ext cx="4392332"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‘A person who has </a:t>
            </a:r>
            <a:r>
              <a:rPr lang="en-GB" altLang="en-US"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of a </a:t>
            </a:r>
            <a:endParaRPr lang="en-GB" altLang="en-US"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and</a:t>
            </a:r>
            <a:endParaRPr lang="en-GB" altLang="en-US"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has</a:t>
            </a:r>
            <a:r>
              <a:rPr lang="en-GB" altLang="en-US" u="sng" dirty="0">
                <a:solidFill>
                  <a:srgbClr val="FF0000"/>
                </a:solidFill>
                <a:latin typeface="Arial" panose="020B0604020202020204" pitchFamily="34" charset="0"/>
                <a:cs typeface="Arial" panose="020B0604020202020204" pitchFamily="34" charset="0"/>
              </a:rPr>
              <a:t> knowledge </a:t>
            </a:r>
            <a:r>
              <a:rPr lang="en-GB" altLang="en-US"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dirty="0">
                <a:solidFill>
                  <a:schemeClr val="tx1"/>
                </a:solidFill>
                <a:latin typeface="Arial" panose="020B0604020202020204" pitchFamily="34" charset="0"/>
                <a:cs typeface="Arial" panose="020B0604020202020204" pitchFamily="34" charset="0"/>
              </a:rPr>
              <a:t>commits an offence of unlawful possession’</a:t>
            </a:r>
            <a:endParaRPr lang="en-GB" altLang="en-US"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2000" dirty="0">
                <a:solidFill>
                  <a:schemeClr val="tx1"/>
                </a:solidFill>
                <a:latin typeface="Arial" panose="020B0604020202020204" pitchFamily="34" charset="0"/>
                <a:cs typeface="Arial" panose="020B0604020202020204" pitchFamily="34" charset="0"/>
              </a:rPr>
              <a:t>  </a:t>
            </a:r>
            <a:endParaRPr lang="en-GB" altLang="en-US" dirty="0">
              <a:solidFill>
                <a:srgbClr val="00206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980FC6-2CC2-AD47-9921-1E404B241B35}"/>
              </a:ext>
            </a:extLst>
          </p:cNvPr>
          <p:cNvSpPr txBox="1"/>
          <p:nvPr/>
        </p:nvSpPr>
        <p:spPr>
          <a:xfrm>
            <a:off x="5703982" y="2559960"/>
            <a:ext cx="5830677" cy="3816429"/>
          </a:xfrm>
          <a:prstGeom prst="rect">
            <a:avLst/>
          </a:prstGeom>
          <a:noFill/>
        </p:spPr>
        <p:txBody>
          <a:bodyPr wrap="square">
            <a:spAutoFit/>
          </a:bodyPr>
          <a:lstStyle/>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 female is being searched under the Misuse of Drugs Act 1971.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 cigarette and aluminium foil with traces of brown powder on it are found in the her pocket.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After examination, the brown substance is proved to be heroin. </a:t>
            </a:r>
          </a:p>
          <a:p>
            <a:endParaRPr lang="en-GB" altLang="en-US" sz="1600" dirty="0">
              <a:ea typeface="ＭＳ Ｐゴシック" panose="020B0600070205080204" pitchFamily="34" charset="-128"/>
            </a:endParaRPr>
          </a:p>
          <a:p>
            <a:r>
              <a:rPr lang="en-GB" altLang="en-US" sz="1600" dirty="0">
                <a:ea typeface="ＭＳ Ｐゴシック" panose="020B0600070205080204" pitchFamily="34" charset="-128"/>
              </a:rPr>
              <a:t>To prove the offence of possession:</a:t>
            </a:r>
          </a:p>
          <a:p>
            <a:endParaRPr lang="en-GB" altLang="en-US" sz="1600" dirty="0">
              <a:ea typeface="ＭＳ Ｐゴシック" panose="020B0600070205080204" pitchFamily="34" charset="-128"/>
            </a:endParaRPr>
          </a:p>
          <a:p>
            <a:pPr marL="284378" indent="-284378">
              <a:buFont typeface="Arial" panose="020B0604020202020204" pitchFamily="34" charset="0"/>
              <a:buChar char="•"/>
            </a:pPr>
            <a:r>
              <a:rPr lang="en-GB" altLang="en-US" sz="1600" dirty="0">
                <a:ea typeface="ＭＳ Ｐゴシック" panose="020B0600070205080204" pitchFamily="34" charset="-128"/>
              </a:rPr>
              <a:t>The foil was in her pocket and she knew it was there</a:t>
            </a:r>
          </a:p>
          <a:p>
            <a:pPr marL="284378" indent="-284378">
              <a:buFont typeface="Arial" panose="020B0604020202020204" pitchFamily="34" charset="0"/>
              <a:buChar char="•"/>
            </a:pPr>
            <a:r>
              <a:rPr lang="en-GB" altLang="en-US" sz="1600" dirty="0">
                <a:ea typeface="ＭＳ Ｐゴシック" panose="020B0600070205080204" pitchFamily="34" charset="-128"/>
              </a:rPr>
              <a:t>She knew there was powder on the foil (it does not matter whether or not she knew the substance was a controlled drug)</a:t>
            </a:r>
          </a:p>
          <a:p>
            <a:pPr marL="284378" indent="-284378">
              <a:buFont typeface="Arial" panose="020B0604020202020204" pitchFamily="34" charset="0"/>
              <a:buChar char="•"/>
            </a:pPr>
            <a:r>
              <a:rPr lang="en-GB" altLang="en-US" sz="1600" dirty="0">
                <a:ea typeface="ＭＳ Ｐゴシック" panose="020B0600070205080204" pitchFamily="34" charset="-128"/>
              </a:rPr>
              <a:t>The powder was proved</a:t>
            </a:r>
            <a:r>
              <a:rPr lang="en-GB" altLang="en-US" sz="1600" baseline="0" dirty="0">
                <a:ea typeface="ＭＳ Ｐゴシック" panose="020B0600070205080204" pitchFamily="34" charset="-128"/>
              </a:rPr>
              <a:t> to be </a:t>
            </a:r>
            <a:r>
              <a:rPr lang="en-GB" altLang="en-US" sz="1600" dirty="0">
                <a:ea typeface="ＭＳ Ｐゴシック" panose="020B0600070205080204" pitchFamily="34" charset="-128"/>
              </a:rPr>
              <a:t>heroin</a:t>
            </a:r>
          </a:p>
          <a:p>
            <a:pPr marL="284378" indent="-284378">
              <a:buFont typeface="Arial" panose="020B0604020202020204" pitchFamily="34" charset="0"/>
              <a:buChar char="•"/>
            </a:pPr>
            <a:r>
              <a:rPr lang="en-GB" altLang="en-US" sz="1600" dirty="0">
                <a:ea typeface="ＭＳ Ｐゴシック" panose="020B0600070205080204" pitchFamily="34" charset="-128"/>
              </a:rPr>
              <a:t>She was not lawfully entitled to possess the drug</a:t>
            </a:r>
          </a:p>
        </p:txBody>
      </p:sp>
      <p:sp>
        <p:nvSpPr>
          <p:cNvPr id="6" name="Rectangle 5">
            <a:extLst>
              <a:ext uri="{FF2B5EF4-FFF2-40B4-BE49-F238E27FC236}">
                <a16:creationId xmlns:a16="http://schemas.microsoft.com/office/drawing/2014/main" id="{20D106D9-45B9-2E49-8796-4A50441633EF}"/>
              </a:ext>
            </a:extLst>
          </p:cNvPr>
          <p:cNvSpPr/>
          <p:nvPr/>
        </p:nvSpPr>
        <p:spPr>
          <a:xfrm rot="20985684">
            <a:off x="488721" y="1362957"/>
            <a:ext cx="4392332" cy="4490740"/>
          </a:xfrm>
          <a:prstGeom prst="rect">
            <a:avLst/>
          </a:prstGeom>
          <a:solidFill>
            <a:schemeClr val="accent1">
              <a:alpha val="4112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8228B95-0C03-EA40-BEDB-EF5471758A8A}"/>
              </a:ext>
            </a:extLst>
          </p:cNvPr>
          <p:cNvSpPr txBox="1"/>
          <p:nvPr/>
        </p:nvSpPr>
        <p:spPr>
          <a:xfrm>
            <a:off x="25198" y="159148"/>
            <a:ext cx="10686362" cy="646331"/>
          </a:xfrm>
          <a:prstGeom prst="rect">
            <a:avLst/>
          </a:prstGeom>
          <a:noFill/>
        </p:spPr>
        <p:txBody>
          <a:bodyPr wrap="square" rtlCol="0">
            <a:spAutoFit/>
          </a:bodyPr>
          <a:lstStyle/>
          <a:p>
            <a:r>
              <a:rPr lang="en-US" sz="3600" dirty="0">
                <a:solidFill>
                  <a:schemeClr val="accent1"/>
                </a:solidFill>
              </a:rPr>
              <a:t>Possession of Drugs – </a:t>
            </a:r>
            <a:r>
              <a:rPr lang="en-US" sz="2400" dirty="0">
                <a:solidFill>
                  <a:schemeClr val="accent1"/>
                </a:solidFill>
              </a:rPr>
              <a:t>Section 5 (2) M.O.D 1971</a:t>
            </a:r>
            <a:endParaRPr lang="en-US" sz="3600" dirty="0">
              <a:solidFill>
                <a:schemeClr val="accent1"/>
              </a:solidFill>
            </a:endParaRPr>
          </a:p>
        </p:txBody>
      </p:sp>
      <p:pic>
        <p:nvPicPr>
          <p:cNvPr id="4098" name="Picture 2" descr="Learning the Blues: West Coast Grapples With Shifting Drug Supply">
            <a:extLst>
              <a:ext uri="{FF2B5EF4-FFF2-40B4-BE49-F238E27FC236}">
                <a16:creationId xmlns:a16="http://schemas.microsoft.com/office/drawing/2014/main" id="{CA17D44C-3045-CF4D-BF00-0FA6578F9D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1798" y="339485"/>
            <a:ext cx="2784637" cy="2077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99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p:cNvSpPr txBox="1"/>
          <p:nvPr/>
        </p:nvSpPr>
        <p:spPr>
          <a:xfrm>
            <a:off x="6446162" y="329599"/>
            <a:ext cx="5259707"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lnSpc>
                <a:spcPct val="90000"/>
              </a:lnSpc>
              <a:spcAft>
                <a:spcPts val="600"/>
              </a:spcAft>
            </a:pPr>
            <a:r>
              <a:rPr lang="en-US" sz="4400" b="1" dirty="0">
                <a:latin typeface="+mj-lt"/>
                <a:ea typeface="+mj-ea"/>
                <a:cs typeface="+mj-cs"/>
              </a:rPr>
              <a:t>Four things that YOU must prove ..</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122" name="Picture 2" descr="5 Tips to Fighting Drug Possession Charges for Beginners">
            <a:extLst>
              <a:ext uri="{FF2B5EF4-FFF2-40B4-BE49-F238E27FC236}">
                <a16:creationId xmlns:a16="http://schemas.microsoft.com/office/drawing/2014/main" id="{D74153CE-8C23-9147-B1D6-D849FC3EB6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43" r="19581"/>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5688339" y="2279018"/>
            <a:ext cx="6326877" cy="4578980"/>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a:buSzPct val="80000"/>
              <a:defRPr/>
            </a:pPr>
            <a:r>
              <a:rPr lang="en-US" sz="1700" dirty="0"/>
              <a:t>1. Possession</a:t>
            </a:r>
          </a:p>
          <a:p>
            <a:pPr marL="0" indent="0" defTabSz="914400">
              <a:buSzPct val="80000"/>
              <a:buNone/>
              <a:defRPr/>
            </a:pPr>
            <a:r>
              <a:rPr lang="en-US" sz="1700" dirty="0"/>
              <a:t>The accused had the substance in his/her </a:t>
            </a:r>
            <a:r>
              <a:rPr lang="en-US" sz="1700" b="1" dirty="0"/>
              <a:t>possession </a:t>
            </a:r>
            <a:r>
              <a:rPr lang="en-US" sz="1700" dirty="0"/>
              <a:t>(physical custody)</a:t>
            </a:r>
          </a:p>
          <a:p>
            <a:pPr marL="0" indent="-228600" defTabSz="914400">
              <a:buSzPct val="80000"/>
              <a:defRPr/>
            </a:pPr>
            <a:endParaRPr lang="en-US" sz="1700" dirty="0"/>
          </a:p>
          <a:p>
            <a:pPr marL="0" indent="-228600" defTabSz="914400">
              <a:buSzPct val="80000"/>
              <a:defRPr/>
            </a:pPr>
            <a:r>
              <a:rPr lang="en-US" sz="1700" dirty="0"/>
              <a:t>2. Knowledge </a:t>
            </a:r>
          </a:p>
          <a:p>
            <a:pPr marL="0" indent="0" defTabSz="914400">
              <a:buSzPct val="80000"/>
              <a:buNone/>
              <a:defRPr/>
            </a:pPr>
            <a:r>
              <a:rPr lang="en-US" sz="1700" dirty="0"/>
              <a:t>The accused knew they had</a:t>
            </a:r>
            <a:r>
              <a:rPr lang="en-US" sz="1700" b="1" dirty="0"/>
              <a:t> something </a:t>
            </a:r>
            <a:r>
              <a:rPr lang="en-US" sz="1700" dirty="0"/>
              <a:t>in their possession and that something contained an item</a:t>
            </a:r>
          </a:p>
          <a:p>
            <a:pPr marL="0" indent="-228600" defTabSz="914400">
              <a:buSzPct val="80000"/>
              <a:defRPr/>
            </a:pPr>
            <a:endParaRPr lang="en-US" sz="1700" dirty="0"/>
          </a:p>
          <a:p>
            <a:pPr marL="0" indent="-228600" defTabSz="914400">
              <a:buSzPct val="80000"/>
              <a:defRPr/>
            </a:pPr>
            <a:r>
              <a:rPr lang="en-US" sz="1700" dirty="0"/>
              <a:t>3. Controlled Drug</a:t>
            </a:r>
          </a:p>
          <a:p>
            <a:pPr marL="0" indent="0" defTabSz="914400">
              <a:buSzPct val="80000"/>
              <a:buNone/>
              <a:defRPr/>
            </a:pPr>
            <a:r>
              <a:rPr lang="en-US" sz="1700" dirty="0"/>
              <a:t>The substance was a controlled </a:t>
            </a:r>
            <a:r>
              <a:rPr lang="en-US" sz="1700" b="1" dirty="0"/>
              <a:t>drug</a:t>
            </a:r>
          </a:p>
          <a:p>
            <a:pPr marL="0" indent="-228600" defTabSz="914400">
              <a:buSzPct val="80000"/>
              <a:defRPr/>
            </a:pPr>
            <a:endParaRPr lang="en-US" sz="1700" b="1" dirty="0"/>
          </a:p>
          <a:p>
            <a:pPr marL="0" indent="-228600" defTabSz="914400">
              <a:buSzPct val="80000"/>
              <a:defRPr/>
            </a:pPr>
            <a:r>
              <a:rPr lang="en-US" sz="1700" dirty="0"/>
              <a:t>4. Lawful Authority</a:t>
            </a:r>
          </a:p>
          <a:p>
            <a:pPr marL="0" indent="0" defTabSz="914400">
              <a:buSzPct val="80000"/>
              <a:buNone/>
              <a:defRPr/>
            </a:pPr>
            <a:r>
              <a:rPr lang="en-US" sz="1700" dirty="0" err="1"/>
              <a:t>He/She</a:t>
            </a:r>
            <a:r>
              <a:rPr lang="en-US" sz="1700" dirty="0"/>
              <a:t> had </a:t>
            </a:r>
            <a:r>
              <a:rPr lang="en-US" sz="1700" b="1" dirty="0"/>
              <a:t>no authority </a:t>
            </a:r>
            <a:r>
              <a:rPr lang="en-US" sz="1700" dirty="0"/>
              <a:t>such as a Doctor’s prescription to possess</a:t>
            </a:r>
          </a:p>
          <a:p>
            <a:pPr marL="609600" indent="-228600" defTabSz="914400">
              <a:buSzPct val="80000"/>
              <a:defRPr/>
            </a:pPr>
            <a:endParaRPr lang="en-US" sz="1300" dirty="0"/>
          </a:p>
        </p:txBody>
      </p:sp>
    </p:spTree>
    <p:extLst>
      <p:ext uri="{BB962C8B-B14F-4D97-AF65-F5344CB8AC3E}">
        <p14:creationId xmlns:p14="http://schemas.microsoft.com/office/powerpoint/2010/main" val="2965546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fade">
                                      <p:cBhvr>
                                        <p:cTn id="15" dur="500"/>
                                        <p:tgtEl>
                                          <p:spTgt spid="4">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fade">
                                      <p:cBhvr>
                                        <p:cTn id="18" dur="500"/>
                                        <p:tgtEl>
                                          <p:spTgt spid="4">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fade">
                                      <p:cBhvr>
                                        <p:cTn id="23" dur="500"/>
                                        <p:tgtEl>
                                          <p:spTgt spid="4">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7" end="7"/>
                                            </p:txEl>
                                          </p:spTgt>
                                        </p:tgtEl>
                                        <p:attrNameLst>
                                          <p:attrName>style.visibility</p:attrName>
                                        </p:attrNameLst>
                                      </p:cBhvr>
                                      <p:to>
                                        <p:strVal val="visible"/>
                                      </p:to>
                                    </p:set>
                                    <p:animEffect transition="in" filter="fade">
                                      <p:cBhvr>
                                        <p:cTn id="26" dur="500"/>
                                        <p:tgtEl>
                                          <p:spTgt spid="4">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Effect transition="in" filter="fade">
                                      <p:cBhvr>
                                        <p:cTn id="31" dur="500"/>
                                        <p:tgtEl>
                                          <p:spTgt spid="4">
                                            <p:txEl>
                                              <p:pRg st="9" end="9"/>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10" end="10"/>
                                            </p:txEl>
                                          </p:spTgt>
                                        </p:tgtEl>
                                        <p:attrNameLst>
                                          <p:attrName>style.visibility</p:attrName>
                                        </p:attrNameLst>
                                      </p:cBhvr>
                                      <p:to>
                                        <p:strVal val="visible"/>
                                      </p:to>
                                    </p:set>
                                    <p:animEffect transition="in" filter="fade">
                                      <p:cBhvr>
                                        <p:cTn id="34"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89560" y="856180"/>
            <a:ext cx="4560584" cy="1128068"/>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3700" b="1"/>
              <a:t> Cannabis – Simple Possession</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sz="1400" dirty="0">
                <a:effectLst/>
              </a:rPr>
              <a:t>The effects of cannabis vary from person to person:</a:t>
            </a:r>
          </a:p>
          <a:p>
            <a:pPr marL="170627" indent="-228600">
              <a:lnSpc>
                <a:spcPct val="90000"/>
              </a:lnSpc>
              <a:buFont typeface="Arial" panose="020B0604020202020204" pitchFamily="34" charset="0"/>
              <a:buChar char="•"/>
            </a:pPr>
            <a:r>
              <a:rPr lang="en-US" sz="1400" dirty="0"/>
              <a:t>S</a:t>
            </a:r>
            <a:r>
              <a:rPr lang="en-US" sz="1400" dirty="0">
                <a:effectLst/>
              </a:rPr>
              <a:t>ome people may feel chilled out, relaxed and happy </a:t>
            </a:r>
          </a:p>
          <a:p>
            <a:pPr marL="170627" indent="-228600">
              <a:lnSpc>
                <a:spcPct val="90000"/>
              </a:lnSpc>
              <a:buFont typeface="Arial" panose="020B0604020202020204" pitchFamily="34" charset="0"/>
              <a:buChar char="•"/>
            </a:pPr>
            <a:r>
              <a:rPr lang="en-US" sz="1400" dirty="0"/>
              <a:t>O</a:t>
            </a:r>
            <a:r>
              <a:rPr lang="en-US" sz="1400" dirty="0">
                <a:effectLst/>
              </a:rPr>
              <a:t>thers get the giggles or become more talkative </a:t>
            </a:r>
          </a:p>
          <a:p>
            <a:pPr marL="170627" indent="-228600">
              <a:lnSpc>
                <a:spcPct val="90000"/>
              </a:lnSpc>
              <a:buFont typeface="Arial" panose="020B0604020202020204" pitchFamily="34" charset="0"/>
              <a:buChar char="•"/>
            </a:pPr>
            <a:r>
              <a:rPr lang="en-US" sz="1400" dirty="0"/>
              <a:t>H</a:t>
            </a:r>
            <a:r>
              <a:rPr lang="en-US" sz="1400" dirty="0">
                <a:effectLst/>
              </a:rPr>
              <a:t>unger pangs are common – this is sometimes known as "getting the munchies" </a:t>
            </a:r>
          </a:p>
          <a:p>
            <a:pPr marL="170627" indent="-228600">
              <a:lnSpc>
                <a:spcPct val="90000"/>
              </a:lnSpc>
              <a:buFont typeface="Arial" panose="020B0604020202020204" pitchFamily="34" charset="0"/>
              <a:buChar char="•"/>
            </a:pPr>
            <a:r>
              <a:rPr lang="en-US" sz="1400" dirty="0"/>
              <a:t>Y</a:t>
            </a:r>
            <a:r>
              <a:rPr lang="en-US" sz="1400" dirty="0">
                <a:effectLst/>
              </a:rPr>
              <a:t>ou may become more aware of your senses – </a:t>
            </a:r>
            <a:r>
              <a:rPr lang="en-US" sz="1400" dirty="0" err="1">
                <a:effectLst/>
              </a:rPr>
              <a:t>colours</a:t>
            </a:r>
            <a:r>
              <a:rPr lang="en-US" sz="1400" dirty="0">
                <a:effectLst/>
              </a:rPr>
              <a:t> may look more intense and music may sound better </a:t>
            </a:r>
          </a:p>
          <a:p>
            <a:pPr marL="170627" indent="-228600">
              <a:lnSpc>
                <a:spcPct val="90000"/>
              </a:lnSpc>
              <a:buFont typeface="Arial" panose="020B0604020202020204" pitchFamily="34" charset="0"/>
              <a:buChar char="•"/>
            </a:pPr>
            <a:r>
              <a:rPr lang="en-US" sz="1400" dirty="0"/>
              <a:t>I</a:t>
            </a:r>
            <a:r>
              <a:rPr lang="en-US" sz="1400" dirty="0">
                <a:effectLst/>
              </a:rPr>
              <a:t>t’s common to feel as though time is slowing down </a:t>
            </a:r>
          </a:p>
          <a:p>
            <a:pPr indent="-228600">
              <a:lnSpc>
                <a:spcPct val="90000"/>
              </a:lnSpc>
              <a:buFont typeface="Arial" panose="020B0604020202020204" pitchFamily="34" charset="0"/>
              <a:buChar char="•"/>
            </a:pPr>
            <a:r>
              <a:rPr lang="en-US" sz="1400" dirty="0">
                <a:effectLst/>
              </a:rPr>
              <a:t>Cannabis can have other effects too:</a:t>
            </a:r>
          </a:p>
          <a:p>
            <a:pPr marL="170627" indent="-228600">
              <a:lnSpc>
                <a:spcPct val="90000"/>
              </a:lnSpc>
              <a:buFont typeface="Arial" panose="020B0604020202020204" pitchFamily="34" charset="0"/>
              <a:buChar char="•"/>
            </a:pPr>
            <a:r>
              <a:rPr lang="en-US" sz="1400" dirty="0"/>
              <a:t>I</a:t>
            </a:r>
            <a:r>
              <a:rPr lang="en-US" sz="1400" dirty="0">
                <a:effectLst/>
              </a:rPr>
              <a:t>t makes some people feel faint and/or sick – this is sometimes known as a "whitey" </a:t>
            </a:r>
          </a:p>
          <a:p>
            <a:pPr marL="170627" indent="-228600">
              <a:lnSpc>
                <a:spcPct val="90000"/>
              </a:lnSpc>
              <a:buFont typeface="Arial" panose="020B0604020202020204" pitchFamily="34" charset="0"/>
              <a:buChar char="•"/>
            </a:pPr>
            <a:r>
              <a:rPr lang="en-US" sz="1400" dirty="0"/>
              <a:t>I</a:t>
            </a:r>
            <a:r>
              <a:rPr lang="en-US" sz="1400" dirty="0">
                <a:effectLst/>
              </a:rPr>
              <a:t>t can make you feel sleepy and lethargic </a:t>
            </a:r>
          </a:p>
          <a:p>
            <a:pPr marL="170627" indent="-228600">
              <a:lnSpc>
                <a:spcPct val="90000"/>
              </a:lnSpc>
              <a:buFont typeface="Arial" panose="020B0604020202020204" pitchFamily="34" charset="0"/>
              <a:buChar char="•"/>
            </a:pPr>
            <a:r>
              <a:rPr lang="en-US" sz="1400" dirty="0"/>
              <a:t>S</a:t>
            </a:r>
            <a:r>
              <a:rPr lang="en-US" sz="1400" dirty="0">
                <a:effectLst/>
              </a:rPr>
              <a:t>ome people find it affects their memory, making it harder to remember things </a:t>
            </a:r>
          </a:p>
          <a:p>
            <a:pPr marL="170627" indent="-228600">
              <a:lnSpc>
                <a:spcPct val="90000"/>
              </a:lnSpc>
              <a:buFont typeface="Arial" panose="020B0604020202020204" pitchFamily="34" charset="0"/>
              <a:buChar char="•"/>
            </a:pPr>
            <a:r>
              <a:rPr lang="en-US" sz="1400" dirty="0"/>
              <a:t>I</a:t>
            </a:r>
            <a:r>
              <a:rPr lang="en-US" sz="1400" dirty="0">
                <a:effectLst/>
              </a:rPr>
              <a:t>t makes some people feel confused, anxious or paranoid, and some experience panic attacks and hallucinations. These effects are particularly common with stronger forms of cannabis, such as skunk and sinsemilla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24" r="2500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8534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664249869"/>
              </p:ext>
            </p:extLst>
          </p:nvPr>
        </p:nvGraphicFramePr>
        <p:xfrm>
          <a:off x="518779" y="1218491"/>
          <a:ext cx="3163888" cy="646331"/>
        </p:xfrm>
        <a:graphic>
          <a:graphicData uri="http://schemas.openxmlformats.org/drawingml/2006/table">
            <a:tbl>
              <a:tblPr/>
              <a:tblGrid>
                <a:gridCol w="3163888">
                  <a:extLst>
                    <a:ext uri="{9D8B030D-6E8A-4147-A177-3AD203B41FA5}">
                      <a16:colId xmlns:a16="http://schemas.microsoft.com/office/drawing/2014/main" val="20000"/>
                    </a:ext>
                  </a:extLst>
                </a:gridCol>
              </a:tblGrid>
              <a:tr h="646331">
                <a:tc>
                  <a:txBody>
                    <a:bodyPr/>
                    <a:lstStyle/>
                    <a:p>
                      <a:pPr algn="ctr"/>
                      <a:r>
                        <a:rPr lang="en-GB" sz="2800" dirty="0"/>
                        <a:t>Arrest</a:t>
                      </a:r>
                    </a:p>
                  </a:txBody>
                  <a:tcPr marL="91433" marR="91433" marT="45709" marB="45709">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6" name="Up Arrow 5"/>
          <p:cNvSpPr/>
          <p:nvPr/>
        </p:nvSpPr>
        <p:spPr>
          <a:xfrm>
            <a:off x="1454651" y="2191949"/>
            <a:ext cx="1009650" cy="792162"/>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7" name="Table 6"/>
          <p:cNvGraphicFramePr>
            <a:graphicFrameLocks noGrp="1"/>
          </p:cNvGraphicFramePr>
          <p:nvPr>
            <p:extLst>
              <p:ext uri="{D42A27DB-BD31-4B8C-83A1-F6EECF244321}">
                <p14:modId xmlns:p14="http://schemas.microsoft.com/office/powerpoint/2010/main" val="2527965144"/>
              </p:ext>
            </p:extLst>
          </p:nvPr>
        </p:nvGraphicFramePr>
        <p:xfrm>
          <a:off x="517192" y="3595861"/>
          <a:ext cx="3165475" cy="647501"/>
        </p:xfrm>
        <a:graphic>
          <a:graphicData uri="http://schemas.openxmlformats.org/drawingml/2006/table">
            <a:tbl>
              <a:tblPr/>
              <a:tblGrid>
                <a:gridCol w="3165475">
                  <a:extLst>
                    <a:ext uri="{9D8B030D-6E8A-4147-A177-3AD203B41FA5}">
                      <a16:colId xmlns:a16="http://schemas.microsoft.com/office/drawing/2014/main" val="20000"/>
                    </a:ext>
                  </a:extLst>
                </a:gridCol>
              </a:tblGrid>
              <a:tr h="647501">
                <a:tc>
                  <a:txBody>
                    <a:bodyPr/>
                    <a:lstStyle/>
                    <a:p>
                      <a:pPr algn="ctr"/>
                      <a:r>
                        <a:rPr lang="en-GB" sz="2800" dirty="0"/>
                        <a:t>PND</a:t>
                      </a:r>
                    </a:p>
                  </a:txBody>
                  <a:tcPr marL="91479" marR="91479" marT="45709" marB="45709">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8" name="Up Arrow 7"/>
          <p:cNvSpPr/>
          <p:nvPr/>
        </p:nvSpPr>
        <p:spPr>
          <a:xfrm>
            <a:off x="1454651" y="4674700"/>
            <a:ext cx="1009650" cy="792162"/>
          </a:xfrm>
          <a:prstGeom prst="up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graphicFrame>
        <p:nvGraphicFramePr>
          <p:cNvPr id="9" name="Table 8"/>
          <p:cNvGraphicFramePr>
            <a:graphicFrameLocks noGrp="1"/>
          </p:cNvGraphicFramePr>
          <p:nvPr>
            <p:extLst>
              <p:ext uri="{D42A27DB-BD31-4B8C-83A1-F6EECF244321}">
                <p14:modId xmlns:p14="http://schemas.microsoft.com/office/powerpoint/2010/main" val="2819101180"/>
              </p:ext>
            </p:extLst>
          </p:nvPr>
        </p:nvGraphicFramePr>
        <p:xfrm>
          <a:off x="517192" y="5682038"/>
          <a:ext cx="3165475" cy="647501"/>
        </p:xfrm>
        <a:graphic>
          <a:graphicData uri="http://schemas.openxmlformats.org/drawingml/2006/table">
            <a:tbl>
              <a:tblPr/>
              <a:tblGrid>
                <a:gridCol w="3165475">
                  <a:extLst>
                    <a:ext uri="{9D8B030D-6E8A-4147-A177-3AD203B41FA5}">
                      <a16:colId xmlns:a16="http://schemas.microsoft.com/office/drawing/2014/main" val="20000"/>
                    </a:ext>
                  </a:extLst>
                </a:gridCol>
              </a:tblGrid>
              <a:tr h="647501">
                <a:tc>
                  <a:txBody>
                    <a:bodyPr/>
                    <a:lstStyle/>
                    <a:p>
                      <a:pPr algn="ctr"/>
                      <a:r>
                        <a:rPr lang="en-GB" sz="2800" dirty="0"/>
                        <a:t>Cannabis Warning</a:t>
                      </a:r>
                    </a:p>
                  </a:txBody>
                  <a:tcPr marL="91479" marR="91479" marT="45781" marB="45781">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extLst>
                  <a:ext uri="{0D108BD9-81ED-4DB2-BD59-A6C34878D82A}">
                    <a16:rowId xmlns:a16="http://schemas.microsoft.com/office/drawing/2014/main" val="10000"/>
                  </a:ext>
                </a:extLst>
              </a:tr>
            </a:tbl>
          </a:graphicData>
        </a:graphic>
      </p:graphicFrame>
      <p:sp>
        <p:nvSpPr>
          <p:cNvPr id="10" name="TextBox 9"/>
          <p:cNvSpPr txBox="1"/>
          <p:nvPr/>
        </p:nvSpPr>
        <p:spPr>
          <a:xfrm>
            <a:off x="0" y="24503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Cannabis: Simple Possession</a:t>
            </a:r>
          </a:p>
        </p:txBody>
      </p:sp>
      <p:sp>
        <p:nvSpPr>
          <p:cNvPr id="2" name="Rectangle 1">
            <a:extLst>
              <a:ext uri="{FF2B5EF4-FFF2-40B4-BE49-F238E27FC236}">
                <a16:creationId xmlns:a16="http://schemas.microsoft.com/office/drawing/2014/main" id="{0ABB9504-B362-B647-8517-25F1BFA2E69D}"/>
              </a:ext>
            </a:extLst>
          </p:cNvPr>
          <p:cNvSpPr>
            <a:spLocks noChangeArrowheads="1"/>
          </p:cNvSpPr>
          <p:nvPr/>
        </p:nvSpPr>
        <p:spPr bwMode="auto">
          <a:xfrm>
            <a:off x="4922517" y="1654421"/>
            <a:ext cx="624581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In 2004 cannabis was reclassified to </a:t>
            </a:r>
            <a:r>
              <a:rPr kumimoji="0" lang="en-GB" altLang="en-US" sz="2400" b="1" i="0" u="none" strike="noStrike" cap="none" normalizeH="0" baseline="0" dirty="0">
                <a:ln>
                  <a:noFill/>
                </a:ln>
                <a:solidFill>
                  <a:schemeClr val="tx1"/>
                </a:solidFill>
                <a:effectLst/>
                <a:latin typeface="+mj-lt"/>
                <a:ea typeface="ＭＳ Ｐゴシック" panose="020B0600070205080204" pitchFamily="34" charset="-128"/>
                <a:cs typeface="+mn-cs"/>
              </a:rPr>
              <a:t>Class C </a:t>
            </a:r>
            <a:endParaRPr lang="en-GB" altLang="en-US" sz="2400" dirty="0">
              <a:latin typeface="+mj-lt"/>
              <a:ea typeface="ＭＳ Ｐゴシック" panose="020B0600070205080204" pitchFamily="34" charset="-128"/>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In 2009 it was returned to </a:t>
            </a:r>
            <a:r>
              <a:rPr kumimoji="0" lang="en-GB" altLang="en-US" sz="2400" b="1" i="0" u="none" strike="noStrike" cap="none" normalizeH="0" baseline="0" dirty="0">
                <a:ln>
                  <a:noFill/>
                </a:ln>
                <a:solidFill>
                  <a:schemeClr val="tx1"/>
                </a:solidFill>
                <a:effectLst/>
                <a:latin typeface="+mj-lt"/>
                <a:ea typeface="ＭＳ Ｐゴシック" panose="020B0600070205080204" pitchFamily="34" charset="-128"/>
                <a:cs typeface="+mn-cs"/>
              </a:rPr>
              <a:t>Class B</a:t>
            </a:r>
            <a:r>
              <a:rPr kumimoji="0" lang="en-GB" altLang="en-US" sz="2400" b="0" i="0" u="none" strike="noStrike" cap="none" normalizeH="0" baseline="0" dirty="0">
                <a:ln>
                  <a:noFill/>
                </a:ln>
                <a:solidFill>
                  <a:schemeClr val="tx1"/>
                </a:solidFill>
                <a:effectLst/>
                <a:latin typeface="+mj-lt"/>
                <a:ea typeface="ＭＳ Ｐゴシック" panose="020B0600070205080204" pitchFamily="34" charset="-128"/>
                <a:cs typeface="+mn-cs"/>
              </a:rPr>
              <a:t>.</a:t>
            </a:r>
            <a:endParaRPr kumimoji="0" lang="en-GB" altLang="en-US" sz="2400" b="0" i="0" u="none" strike="noStrike" cap="none" normalizeH="0" baseline="0" dirty="0">
              <a:ln>
                <a:noFill/>
              </a:ln>
              <a:solidFill>
                <a:schemeClr val="tx1"/>
              </a:solidFill>
              <a:effectLst/>
              <a:latin typeface="+mj-lt"/>
            </a:endParaRPr>
          </a:p>
        </p:txBody>
      </p:sp>
      <p:sp>
        <p:nvSpPr>
          <p:cNvPr id="11" name="TextBox 10">
            <a:extLst>
              <a:ext uri="{FF2B5EF4-FFF2-40B4-BE49-F238E27FC236}">
                <a16:creationId xmlns:a16="http://schemas.microsoft.com/office/drawing/2014/main" id="{4AFCBA5A-1B71-E24B-9C0A-08E703183CB6}"/>
              </a:ext>
            </a:extLst>
          </p:cNvPr>
          <p:cNvSpPr txBox="1"/>
          <p:nvPr/>
        </p:nvSpPr>
        <p:spPr>
          <a:xfrm>
            <a:off x="4922517" y="2660445"/>
            <a:ext cx="6096000" cy="3416320"/>
          </a:xfrm>
          <a:prstGeom prst="rect">
            <a:avLst/>
          </a:prstGeom>
          <a:noFill/>
        </p:spPr>
        <p:txBody>
          <a:bodyPr wrap="square">
            <a:spAutoFit/>
          </a:bodyPr>
          <a:lstStyle/>
          <a:p>
            <a:r>
              <a:rPr lang="en-GB" altLang="en-US" sz="2400" dirty="0">
                <a:latin typeface="+mj-lt"/>
                <a:ea typeface="ＭＳ Ｐゴシック" panose="020B0600070205080204" pitchFamily="34" charset="-128"/>
              </a:rPr>
              <a:t>Dealing with Cannabis: </a:t>
            </a:r>
          </a:p>
          <a:p>
            <a:endParaRPr lang="en-GB" altLang="en-US" sz="2400" dirty="0">
              <a:latin typeface="+mj-lt"/>
              <a:ea typeface="ＭＳ Ｐゴシック" panose="020B0600070205080204" pitchFamily="34" charset="-128"/>
            </a:endParaRPr>
          </a:p>
          <a:p>
            <a:r>
              <a:rPr lang="en-GB" altLang="en-US" sz="2400" dirty="0">
                <a:latin typeface="+mj-lt"/>
                <a:ea typeface="ＭＳ Ｐゴシック" panose="020B0600070205080204" pitchFamily="34" charset="-128"/>
              </a:rPr>
              <a:t>The options are shown in the order of escalation that would be expected taking into account all the aggravating factors. (Next Slide) </a:t>
            </a:r>
          </a:p>
          <a:p>
            <a:endParaRPr lang="en-GB" altLang="en-US" sz="2400" dirty="0">
              <a:latin typeface="+mj-lt"/>
              <a:ea typeface="ＭＳ Ｐゴシック" panose="020B0600070205080204" pitchFamily="34" charset="-128"/>
            </a:endParaRPr>
          </a:p>
          <a:p>
            <a:r>
              <a:rPr lang="en-GB" altLang="en-US" sz="2400" dirty="0">
                <a:latin typeface="+mj-lt"/>
                <a:ea typeface="ＭＳ Ｐゴシック" panose="020B0600070205080204" pitchFamily="34" charset="-128"/>
              </a:rPr>
              <a:t>If none of the aggravating factors are present, the expectation is that a Cannabis Warning will be issued.</a:t>
            </a:r>
          </a:p>
        </p:txBody>
      </p:sp>
    </p:spTree>
    <p:extLst>
      <p:ext uri="{BB962C8B-B14F-4D97-AF65-F5344CB8AC3E}">
        <p14:creationId xmlns:p14="http://schemas.microsoft.com/office/powerpoint/2010/main" val="164333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What are ‘Aggravating Factors’?</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Public Place or View</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Locally Identified Policing Problem</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Protecting Young People</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Repeat/Persistent Offenders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Impact on Offender</a:t>
            </a:r>
          </a:p>
        </p:txBody>
      </p:sp>
      <p:pic>
        <p:nvPicPr>
          <p:cNvPr id="19458" name="Picture 2" descr="Cannabis and the law - CK Public Health">
            <a:extLst>
              <a:ext uri="{FF2B5EF4-FFF2-40B4-BE49-F238E27FC236}">
                <a16:creationId xmlns:a16="http://schemas.microsoft.com/office/drawing/2014/main" id="{2815C08E-896A-0D46-80A4-1F19FD5B2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03" r="30675" b="-1"/>
          <a:stretch/>
        </p:blipFill>
        <p:spPr bwMode="auto">
          <a:xfrm>
            <a:off x="6584795"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18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5117431" y="955156"/>
            <a:ext cx="6368717"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None/>
              <a:defRPr/>
            </a:pPr>
            <a:r>
              <a:rPr lang="en-GB" altLang="en-US" dirty="0">
                <a:solidFill>
                  <a:schemeClr val="tx1"/>
                </a:solidFill>
                <a:latin typeface="Arial" panose="020B0604020202020204" pitchFamily="34" charset="0"/>
                <a:cs typeface="Arial" panose="020B0604020202020204" pitchFamily="34" charset="0"/>
              </a:rPr>
              <a:t>An officer should consider dealing with the offender by way of a Cannabis Warning when: </a:t>
            </a:r>
          </a:p>
          <a:p>
            <a:pPr eaLnBrk="1" hangingPunct="1">
              <a:spcBef>
                <a:spcPct val="0"/>
              </a:spcBef>
              <a:buFontTx/>
              <a:buNone/>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the offender admits possession of drug, and</a:t>
            </a:r>
          </a:p>
          <a:p>
            <a:pPr marL="514350" indent="-514350">
              <a:spcBef>
                <a:spcPct val="0"/>
              </a:spcBef>
              <a:buFont typeface="+mj-lt"/>
              <a:buAutoNum type="arabicPeriod"/>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there is no evidence of intent to supply and </a:t>
            </a:r>
          </a:p>
          <a:p>
            <a:pPr marL="514350" indent="-514350">
              <a:spcBef>
                <a:spcPct val="0"/>
              </a:spcBef>
              <a:buFont typeface="+mj-lt"/>
              <a:buAutoNum type="arabicPeriod"/>
              <a:defRPr/>
            </a:pPr>
            <a:endParaRPr lang="en-GB" altLang="en-US" dirty="0">
              <a:solidFill>
                <a:schemeClr val="tx1"/>
              </a:solidFill>
              <a:latin typeface="Arial" panose="020B0604020202020204" pitchFamily="34" charset="0"/>
              <a:cs typeface="Arial" panose="020B0604020202020204" pitchFamily="34" charset="0"/>
            </a:endParaRPr>
          </a:p>
          <a:p>
            <a:pPr marL="514350" indent="-514350">
              <a:spcBef>
                <a:spcPct val="0"/>
              </a:spcBef>
              <a:buFont typeface="+mj-lt"/>
              <a:buAutoNum type="arabicPeriod"/>
              <a:defRPr/>
            </a:pPr>
            <a:r>
              <a:rPr lang="en-GB" altLang="en-US" dirty="0">
                <a:solidFill>
                  <a:schemeClr val="tx1"/>
                </a:solidFill>
                <a:latin typeface="Arial" panose="020B0604020202020204" pitchFamily="34" charset="0"/>
                <a:cs typeface="Arial" panose="020B0604020202020204" pitchFamily="34" charset="0"/>
              </a:rPr>
              <a:t>no aggravating factors apply</a:t>
            </a:r>
          </a:p>
          <a:p>
            <a:pPr marL="514350" indent="-514350">
              <a:spcBef>
                <a:spcPct val="0"/>
              </a:spcBef>
              <a:buFont typeface="+mj-lt"/>
              <a:buAutoNum type="arabicPeriod"/>
              <a:defRPr/>
            </a:pPr>
            <a:endParaRPr lang="en-GB" altLang="en-US" sz="2800" dirty="0">
              <a:solidFill>
                <a:schemeClr val="tx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15AE0E6-959D-8E4C-8A58-8CD151855528}"/>
              </a:ext>
            </a:extLst>
          </p:cNvPr>
          <p:cNvSpPr txBox="1"/>
          <p:nvPr/>
        </p:nvSpPr>
        <p:spPr>
          <a:xfrm>
            <a:off x="465221" y="6128190"/>
            <a:ext cx="11261558" cy="646331"/>
          </a:xfrm>
          <a:prstGeom prst="rect">
            <a:avLst/>
          </a:prstGeom>
          <a:noFill/>
        </p:spPr>
        <p:txBody>
          <a:bodyPr wrap="square">
            <a:spAutoFit/>
          </a:bodyPr>
          <a:lstStyle/>
          <a:p>
            <a:pPr algn="ctr"/>
            <a:r>
              <a:rPr lang="en-GB" altLang="en-US" sz="1800" dirty="0">
                <a:solidFill>
                  <a:srgbClr val="FF0000"/>
                </a:solidFill>
                <a:ea typeface="ＭＳ Ｐゴシック" panose="020B0600070205080204" pitchFamily="34" charset="-128"/>
              </a:rPr>
              <a:t>Officer should consider dealing with the offender by way of a Cannabis Warning if it </a:t>
            </a:r>
            <a:r>
              <a:rPr lang="en-GB" altLang="en-US" sz="1800" u="none" dirty="0">
                <a:solidFill>
                  <a:srgbClr val="FF0000"/>
                </a:solidFill>
                <a:ea typeface="ＭＳ Ｐゴシック" panose="020B0600070205080204" pitchFamily="34" charset="-128"/>
              </a:rPr>
              <a:t>is </a:t>
            </a:r>
            <a:r>
              <a:rPr lang="en-GB" altLang="en-US" sz="1800" b="1" u="none" dirty="0">
                <a:solidFill>
                  <a:srgbClr val="FF0000"/>
                </a:solidFill>
                <a:ea typeface="ＭＳ Ｐゴシック" panose="020B0600070205080204" pitchFamily="34" charset="-128"/>
              </a:rPr>
              <a:t>a proportionate and </a:t>
            </a:r>
            <a:r>
              <a:rPr lang="en-GB" altLang="en-US" sz="1800" b="0" u="none" dirty="0">
                <a:solidFill>
                  <a:srgbClr val="FF0000"/>
                </a:solidFill>
                <a:ea typeface="ＭＳ Ｐゴシック" panose="020B0600070205080204" pitchFamily="34" charset="-128"/>
              </a:rPr>
              <a:t>appropriate method of disposal</a:t>
            </a:r>
            <a:r>
              <a:rPr lang="en-GB" altLang="en-US" sz="1800" b="0" u="none" baseline="0" dirty="0">
                <a:solidFill>
                  <a:srgbClr val="FF0000"/>
                </a:solidFill>
                <a:ea typeface="ＭＳ Ｐゴシック" panose="020B0600070205080204" pitchFamily="34" charset="-128"/>
              </a:rPr>
              <a:t> – NDM/ JPLANE.</a:t>
            </a:r>
            <a:endParaRPr lang="en-GB" altLang="en-US" sz="1800" b="0" u="none" dirty="0">
              <a:solidFill>
                <a:srgbClr val="FF0000"/>
              </a:solidFill>
              <a:ea typeface="ＭＳ Ｐゴシック" panose="020B0600070205080204" pitchFamily="34" charset="-128"/>
            </a:endParaRPr>
          </a:p>
        </p:txBody>
      </p:sp>
      <p:pic>
        <p:nvPicPr>
          <p:cNvPr id="20482" name="Picture 2">
            <a:extLst>
              <a:ext uri="{FF2B5EF4-FFF2-40B4-BE49-F238E27FC236}">
                <a16:creationId xmlns:a16="http://schemas.microsoft.com/office/drawing/2014/main" id="{3EE15308-AFE1-D44F-AC56-FE6C16002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147" y="679359"/>
            <a:ext cx="3641558" cy="486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68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Effect transition="in" filter="fade">
                                      <p:cBhvr>
                                        <p:cTn id="11" dur="500"/>
                                        <p:tgtEl>
                                          <p:spTgt spid="3">
                                            <p:txEl>
                                              <p:pRg st="4" end="4"/>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fade">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339652" y="1138733"/>
            <a:ext cx="8045423" cy="5632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latin typeface="Arial" panose="020B0604020202020204" pitchFamily="34" charset="0"/>
                <a:cs typeface="Arial" panose="020B0604020202020204" pitchFamily="34" charset="0"/>
              </a:rPr>
              <a:t>No more than </a:t>
            </a:r>
            <a:r>
              <a:rPr lang="en-GB" altLang="en-US" dirty="0">
                <a:solidFill>
                  <a:srgbClr val="FF0000"/>
                </a:solidFill>
                <a:latin typeface="Arial" panose="020B0604020202020204" pitchFamily="34" charset="0"/>
                <a:cs typeface="Arial" panose="020B0604020202020204" pitchFamily="34" charset="0"/>
              </a:rPr>
              <a:t>one </a:t>
            </a:r>
            <a:r>
              <a:rPr lang="en-GB" altLang="en-US" dirty="0">
                <a:solidFill>
                  <a:schemeClr val="tx1"/>
                </a:solidFill>
                <a:latin typeface="Arial" panose="020B0604020202020204" pitchFamily="34" charset="0"/>
                <a:cs typeface="Arial" panose="020B0604020202020204" pitchFamily="34" charset="0"/>
              </a:rPr>
              <a:t>‘Cannabis Warning’ should be issued and only when the following applies:</a:t>
            </a:r>
          </a:p>
          <a:p>
            <a:pPr eaLnBrk="1" hangingPunct="1">
              <a:spcBef>
                <a:spcPct val="0"/>
              </a:spcBef>
              <a:buFontTx/>
              <a:buNone/>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record of Cannabis Warning</a:t>
            </a:r>
          </a:p>
          <a:p>
            <a:pPr marL="171450" indent="-1714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record of PND issued</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previous convictions</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Not known to the officer ‘locally’ as a persistent offender</a:t>
            </a:r>
          </a:p>
          <a:p>
            <a:pPr marL="285750" indent="-285750">
              <a:spcBef>
                <a:spcPct val="0"/>
              </a:spcBef>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No ‘aggravating’ circumstances</a:t>
            </a:r>
          </a:p>
          <a:p>
            <a:pPr eaLnBrk="1" hangingPunct="1">
              <a:spcBef>
                <a:spcPct val="0"/>
              </a:spcBef>
              <a:buFontTx/>
              <a:buNone/>
            </a:pPr>
            <a:endParaRPr lang="en-GB" altLang="en-US" dirty="0">
              <a:solidFill>
                <a:schemeClr val="tx1"/>
              </a:solidFill>
              <a:latin typeface="Arial" panose="020B0604020202020204" pitchFamily="34" charset="0"/>
              <a:cs typeface="Arial" panose="020B0604020202020204" pitchFamily="34" charset="0"/>
            </a:endParaRPr>
          </a:p>
          <a:p>
            <a:pPr marL="457200" indent="-457200">
              <a:spcBef>
                <a:spcPct val="0"/>
              </a:spcBef>
            </a:pPr>
            <a:r>
              <a:rPr lang="en-GB" altLang="en-US" dirty="0">
                <a:solidFill>
                  <a:schemeClr val="tx1"/>
                </a:solidFill>
                <a:latin typeface="Arial" panose="020B0604020202020204" pitchFamily="34" charset="0"/>
                <a:cs typeface="Arial" panose="020B0604020202020204" pitchFamily="34" charset="0"/>
              </a:rPr>
              <a:t>The offender is compliant with the procedure</a:t>
            </a:r>
          </a:p>
        </p:txBody>
      </p:sp>
      <p:sp>
        <p:nvSpPr>
          <p:cNvPr id="4" name="TextBox 3"/>
          <p:cNvSpPr txBox="1"/>
          <p:nvPr/>
        </p:nvSpPr>
        <p:spPr>
          <a:xfrm>
            <a:off x="0" y="261018"/>
            <a:ext cx="8045422" cy="523220"/>
          </a:xfrm>
          <a:prstGeom prst="rect">
            <a:avLst/>
          </a:prstGeom>
          <a:solidFill>
            <a:srgbClr val="FFC000"/>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chemeClr val="bg1"/>
                </a:solidFill>
              </a:rPr>
              <a:t>Cannabis Warning</a:t>
            </a:r>
          </a:p>
        </p:txBody>
      </p:sp>
      <p:pic>
        <p:nvPicPr>
          <p:cNvPr id="21506" name="Picture 2" descr="Teens given cannabis warnings after officers find drug in vehicle near East  Herts village - HertsLive">
            <a:extLst>
              <a:ext uri="{FF2B5EF4-FFF2-40B4-BE49-F238E27FC236}">
                <a16:creationId xmlns:a16="http://schemas.microsoft.com/office/drawing/2014/main" id="{BAED28C2-474A-3D41-98A5-BEF915F48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5422" y="191402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91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4F618C-69F6-4A21-97DA-B826D664867E}"/>
              </a:ext>
            </a:extLst>
          </p:cNvPr>
          <p:cNvGraphicFramePr/>
          <p:nvPr>
            <p:extLst>
              <p:ext uri="{D42A27DB-BD31-4B8C-83A1-F6EECF244321}">
                <p14:modId xmlns:p14="http://schemas.microsoft.com/office/powerpoint/2010/main" val="2314507136"/>
              </p:ext>
            </p:extLst>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917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F5B8A24-E128-4EA2-9A64-7C66189C0693}"/>
              </a:ext>
            </a:extLst>
          </p:cNvPr>
          <p:cNvGraphicFramePr/>
          <p:nvPr>
            <p:extLst>
              <p:ext uri="{D42A27DB-BD31-4B8C-83A1-F6EECF244321}">
                <p14:modId xmlns:p14="http://schemas.microsoft.com/office/powerpoint/2010/main" val="4252727777"/>
              </p:ext>
            </p:extLst>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2">
            <a:extLst>
              <a:ext uri="{FF2B5EF4-FFF2-40B4-BE49-F238E27FC236}">
                <a16:creationId xmlns:a16="http://schemas.microsoft.com/office/drawing/2014/main" id="{7FD4D182-0480-45A0-A8FE-6DCFBA1DD54E}"/>
              </a:ext>
            </a:extLst>
          </p:cNvPr>
          <p:cNvGraphicFramePr/>
          <p:nvPr>
            <p:extLst>
              <p:ext uri="{D42A27DB-BD31-4B8C-83A1-F6EECF244321}">
                <p14:modId xmlns:p14="http://schemas.microsoft.com/office/powerpoint/2010/main" val="1164639562"/>
              </p:ext>
            </p:extLst>
          </p:nvPr>
        </p:nvGraphicFramePr>
        <p:xfrm>
          <a:off x="-2" y="238924"/>
          <a:ext cx="8582527" cy="661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2" name="Picture 2" descr="What is Drug Abuse?">
            <a:extLst>
              <a:ext uri="{FF2B5EF4-FFF2-40B4-BE49-F238E27FC236}">
                <a16:creationId xmlns:a16="http://schemas.microsoft.com/office/drawing/2014/main" id="{390CEE42-E0C2-3945-9F7C-0065CB2EA6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9499" y="23892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Drug-related deaths hit record high in England and Wales after rising for  eighth year in a row | UK News | Sky News">
            <a:extLst>
              <a:ext uri="{FF2B5EF4-FFF2-40B4-BE49-F238E27FC236}">
                <a16:creationId xmlns:a16="http://schemas.microsoft.com/office/drawing/2014/main" id="{656EA6A3-49A8-0F46-90AC-775D570DD4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499" y="2699084"/>
            <a:ext cx="3492501"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10 Facts About Drugs You Didn't Know - Frontline Diagnostics">
            <a:extLst>
              <a:ext uri="{FF2B5EF4-FFF2-40B4-BE49-F238E27FC236}">
                <a16:creationId xmlns:a16="http://schemas.microsoft.com/office/drawing/2014/main" id="{F9778922-4602-F848-8292-2220368C53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499" y="4961847"/>
            <a:ext cx="3492501" cy="185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8683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6600" kern="1200">
                <a:solidFill>
                  <a:schemeClr val="tx1"/>
                </a:solidFill>
                <a:latin typeface="+mj-lt"/>
                <a:ea typeface="+mj-ea"/>
                <a:cs typeface="+mj-cs"/>
              </a:rPr>
              <a:t>Powers of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035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02D7B-FA91-5547-99DB-7CF7F07B4DC0}"/>
              </a:ext>
            </a:extLst>
          </p:cNvPr>
          <p:cNvSpPr txBox="1"/>
          <p:nvPr/>
        </p:nvSpPr>
        <p:spPr>
          <a:xfrm>
            <a:off x="9500461" y="260210"/>
            <a:ext cx="2960175" cy="584775"/>
          </a:xfrm>
          <a:prstGeom prst="rect">
            <a:avLst/>
          </a:prstGeom>
          <a:noFill/>
        </p:spPr>
        <p:txBody>
          <a:bodyPr wrap="square" rtlCol="0">
            <a:spAutoFit/>
          </a:bodyPr>
          <a:lstStyle/>
          <a:p>
            <a:r>
              <a:rPr lang="en-US" sz="3200" dirty="0"/>
              <a:t>JOG!!</a:t>
            </a:r>
          </a:p>
        </p:txBody>
      </p:sp>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995690"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4B0C7E3-6831-8545-A5CA-C17298819291}"/>
              </a:ext>
            </a:extLst>
          </p:cNvPr>
          <p:cNvSpPr txBox="1"/>
          <p:nvPr/>
        </p:nvSpPr>
        <p:spPr>
          <a:xfrm>
            <a:off x="833033" y="3175744"/>
            <a:ext cx="7923509" cy="3046988"/>
          </a:xfrm>
          <a:prstGeom prst="rect">
            <a:avLst/>
          </a:prstGeom>
          <a:noFill/>
        </p:spPr>
        <p:txBody>
          <a:bodyPr wrap="square">
            <a:spAutoFit/>
          </a:bodyPr>
          <a:lstStyle/>
          <a:p>
            <a:pPr marL="0" indent="0">
              <a:buNone/>
            </a:pPr>
            <a:endParaRPr lang="en-GB" sz="2400" dirty="0"/>
          </a:p>
          <a:p>
            <a:pPr marL="0" indent="0">
              <a:buNone/>
            </a:pPr>
            <a:r>
              <a:rPr lang="en-GB" sz="2400" dirty="0"/>
              <a:t>Which, if any, of the following rooms may be searched by the officers, in these circumstances? </a:t>
            </a:r>
          </a:p>
          <a:p>
            <a:pPr lvl="0"/>
            <a:r>
              <a:rPr lang="en-GB" sz="2400" dirty="0"/>
              <a:t>A - Roger’s flat</a:t>
            </a:r>
          </a:p>
          <a:p>
            <a:pPr lvl="0"/>
            <a:r>
              <a:rPr lang="en-GB" sz="2400" dirty="0"/>
              <a:t>B - The lounge and kitchen used by all the residents </a:t>
            </a:r>
          </a:p>
          <a:p>
            <a:pPr lvl="0"/>
            <a:r>
              <a:rPr lang="en-GB" sz="2400" dirty="0"/>
              <a:t>C- Any room in the building</a:t>
            </a:r>
          </a:p>
          <a:p>
            <a:pPr lvl="0"/>
            <a:r>
              <a:rPr lang="en-GB" sz="2400" dirty="0"/>
              <a:t>D - None, a warrant must be obtained.</a:t>
            </a:r>
            <a:br>
              <a:rPr lang="en-GB" sz="2400" dirty="0"/>
            </a:br>
            <a:endParaRPr lang="en-GB" sz="2400" dirty="0"/>
          </a:p>
        </p:txBody>
      </p:sp>
      <p:sp>
        <p:nvSpPr>
          <p:cNvPr id="11" name="TextBox 10">
            <a:extLst>
              <a:ext uri="{FF2B5EF4-FFF2-40B4-BE49-F238E27FC236}">
                <a16:creationId xmlns:a16="http://schemas.microsoft.com/office/drawing/2014/main" id="{70ABE9D3-93BA-E24A-9BC4-E22949C92153}"/>
              </a:ext>
            </a:extLst>
          </p:cNvPr>
          <p:cNvSpPr txBox="1"/>
          <p:nvPr/>
        </p:nvSpPr>
        <p:spPr>
          <a:xfrm>
            <a:off x="833033" y="470471"/>
            <a:ext cx="10914681" cy="2677656"/>
          </a:xfrm>
          <a:prstGeom prst="rect">
            <a:avLst/>
          </a:prstGeom>
          <a:noFill/>
        </p:spPr>
        <p:txBody>
          <a:bodyPr wrap="square">
            <a:spAutoFit/>
          </a:bodyPr>
          <a:lstStyle/>
          <a:p>
            <a:pPr marL="0" indent="0">
              <a:buNone/>
            </a:pPr>
            <a:r>
              <a:rPr lang="en-GB" sz="2800" b="1" u="sng" dirty="0"/>
              <a:t>Question 1:</a:t>
            </a:r>
            <a:r>
              <a:rPr lang="en-GB" sz="2800" u="sng" dirty="0"/>
              <a:t>  </a:t>
            </a:r>
            <a:br>
              <a:rPr lang="en-GB" sz="2800" dirty="0"/>
            </a:br>
            <a:br>
              <a:rPr lang="en-GB" sz="2800" dirty="0"/>
            </a:br>
            <a:r>
              <a:rPr lang="en-GB" sz="2800" dirty="0"/>
              <a:t>Rogers resides in a ground floor flat of a multi-storey house. He is wanted for an offence of burglary and one day officers arrest Rogers while he is leaving his flat. The officers believe that Rogers has stolen property from the burglary and hidden it in the building. </a:t>
            </a:r>
          </a:p>
        </p:txBody>
      </p:sp>
      <p:pic>
        <p:nvPicPr>
          <p:cNvPr id="13314" name="Picture 2" descr="Moment man is arrested outside house where woman left fighting for life  hours earlier - Grimsby Live">
            <a:extLst>
              <a:ext uri="{FF2B5EF4-FFF2-40B4-BE49-F238E27FC236}">
                <a16:creationId xmlns:a16="http://schemas.microsoft.com/office/drawing/2014/main" id="{2801FA1B-54F8-424B-B207-7F94A7AF5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5214" y="4140761"/>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79226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481053" y="1901593"/>
            <a:ext cx="6713552" cy="4119172"/>
          </a:xfrm>
        </p:spPr>
        <p:txBody>
          <a:bodyPr anchor="t">
            <a:normAutofit/>
          </a:bodyPr>
          <a:lstStyle/>
          <a:p>
            <a:pPr marL="0" indent="0">
              <a:buNone/>
            </a:pPr>
            <a:br>
              <a:rPr lang="en-GB" sz="2000" dirty="0"/>
            </a:br>
            <a:br>
              <a:rPr lang="en-GB" sz="2000" dirty="0"/>
            </a:br>
            <a:r>
              <a:rPr lang="en-GB" sz="2000" dirty="0"/>
              <a:t>You arrest John at his friend Peter’s house on suspicion of theft. Do you have the power to search Peter’s house before leaving for the police station? </a:t>
            </a:r>
          </a:p>
          <a:p>
            <a:pPr marL="0" lvl="0" indent="0">
              <a:buNone/>
            </a:pPr>
            <a:endParaRPr lang="en-GB" sz="2000" dirty="0"/>
          </a:p>
          <a:p>
            <a:pPr marL="0" lvl="0" indent="0">
              <a:buNone/>
            </a:pPr>
            <a:r>
              <a:rPr lang="en-GB" sz="2000" dirty="0"/>
              <a:t>A - Yes, with Peter’s permission </a:t>
            </a:r>
          </a:p>
          <a:p>
            <a:pPr marL="0" lvl="0" indent="0">
              <a:buNone/>
            </a:pPr>
            <a:r>
              <a:rPr lang="en-GB" sz="2000" dirty="0"/>
              <a:t>B - Yes, there is a power under Section 32 to search the house as John was in the premises when arrested.</a:t>
            </a:r>
          </a:p>
          <a:p>
            <a:pPr marL="0" lvl="0" indent="0">
              <a:buNone/>
            </a:pPr>
            <a:r>
              <a:rPr lang="en-GB" sz="2000" dirty="0"/>
              <a:t>C - No, the property is not owned or controlled by the suspect </a:t>
            </a:r>
          </a:p>
          <a:p>
            <a:pPr marL="0" lvl="0" indent="0">
              <a:buNone/>
            </a:pPr>
            <a:r>
              <a:rPr lang="en-GB"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D26D316-902E-0147-B92F-C9F8276C36B8}"/>
              </a:ext>
            </a:extLst>
          </p:cNvPr>
          <p:cNvSpPr txBox="1"/>
          <p:nvPr/>
        </p:nvSpPr>
        <p:spPr>
          <a:xfrm>
            <a:off x="572493" y="940728"/>
            <a:ext cx="6098582" cy="523220"/>
          </a:xfrm>
          <a:prstGeom prst="rect">
            <a:avLst/>
          </a:prstGeom>
          <a:noFill/>
        </p:spPr>
        <p:txBody>
          <a:bodyPr wrap="square">
            <a:spAutoFit/>
          </a:bodyPr>
          <a:lstStyle/>
          <a:p>
            <a:r>
              <a:rPr lang="en-GB" sz="2800" b="1" u="sng" dirty="0"/>
              <a:t>Question 2:</a:t>
            </a:r>
            <a:r>
              <a:rPr lang="en-GB" sz="2800" u="sng" dirty="0"/>
              <a:t> </a:t>
            </a:r>
            <a:endParaRPr lang="en-US" sz="2800" u="sng" dirty="0"/>
          </a:p>
        </p:txBody>
      </p:sp>
    </p:spTree>
    <p:extLst>
      <p:ext uri="{BB962C8B-B14F-4D97-AF65-F5344CB8AC3E}">
        <p14:creationId xmlns:p14="http://schemas.microsoft.com/office/powerpoint/2010/main" val="42915827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20000"/>
          </a:bodyPr>
          <a:lstStyle/>
          <a:p>
            <a:pPr marL="0" indent="0">
              <a:buNone/>
            </a:pPr>
            <a:r>
              <a:rPr lang="en-GB" sz="3200" b="1" u="sng" dirty="0"/>
              <a:t>Question 3:</a:t>
            </a:r>
            <a:r>
              <a:rPr lang="en-GB" sz="3200" u="sng" dirty="0"/>
              <a:t> </a:t>
            </a:r>
          </a:p>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076186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A6111-E588-604E-9EAB-EA16687078BF}"/>
              </a:ext>
            </a:extLst>
          </p:cNvPr>
          <p:cNvSpPr>
            <a:spLocks noGrp="1"/>
          </p:cNvSpPr>
          <p:nvPr>
            <p:ph idx="1"/>
          </p:nvPr>
        </p:nvSpPr>
        <p:spPr>
          <a:xfrm>
            <a:off x="590719" y="2330505"/>
            <a:ext cx="4559425" cy="3979585"/>
          </a:xfrm>
        </p:spPr>
        <p:txBody>
          <a:bodyPr anchor="ctr">
            <a:normAutofit/>
          </a:bodyPr>
          <a:lstStyle/>
          <a:p>
            <a:pPr marL="0" indent="0">
              <a:buNone/>
            </a:pPr>
            <a:br>
              <a:rPr lang="en-GB" sz="1400" dirty="0"/>
            </a:br>
            <a:br>
              <a:rPr lang="en-GB" sz="1400" dirty="0"/>
            </a:br>
            <a:r>
              <a:rPr lang="en-GB" sz="1400" dirty="0"/>
              <a:t>You have arrested SMITHERS on suspicion of theft of car stereos and have obtained a Section 18 PACE authority to search his lockup garage.</a:t>
            </a:r>
          </a:p>
          <a:p>
            <a:pPr marL="0" indent="0">
              <a:buNone/>
            </a:pPr>
            <a:r>
              <a:rPr lang="en-GB" sz="1400" dirty="0"/>
              <a:t> While conducting the search of the garage, you find five cameras which match the description of those stolen in a burglary two weeks previously.  </a:t>
            </a:r>
          </a:p>
          <a:p>
            <a:pPr marL="0" indent="0">
              <a:buNone/>
            </a:pPr>
            <a:r>
              <a:rPr lang="en-GB" sz="1400" dirty="0"/>
              <a:t>Do you: </a:t>
            </a:r>
          </a:p>
          <a:p>
            <a:pPr lvl="0"/>
            <a:r>
              <a:rPr lang="en-GB" sz="1400" dirty="0"/>
              <a:t>Seize the cameras under Section 19 PACE? </a:t>
            </a:r>
          </a:p>
          <a:p>
            <a:pPr lvl="0"/>
            <a:r>
              <a:rPr lang="en-GB" sz="1400" dirty="0"/>
              <a:t>Seek permission from the duty inspector for authorisation to seize the cameras? </a:t>
            </a:r>
          </a:p>
          <a:p>
            <a:pPr lvl="0"/>
            <a:r>
              <a:rPr lang="en-GB" sz="1400" dirty="0"/>
              <a:t>Return to the station and obtain a search warrant? </a:t>
            </a:r>
          </a:p>
          <a:p>
            <a:pPr lvl="0"/>
            <a:r>
              <a:rPr lang="en-GB" sz="1400" dirty="0"/>
              <a:t>Arrest him on suspicion of burglary and seize the cameras under Section 32 of PACE? </a:t>
            </a:r>
          </a:p>
          <a:p>
            <a:endParaRPr lang="en-US" sz="1400" dirty="0"/>
          </a:p>
        </p:txBody>
      </p:sp>
      <p:pic>
        <p:nvPicPr>
          <p:cNvPr id="16386" name="Picture 2" descr="Find Your Lost Camera with Stolen Camera Finder | ePHOTOzine">
            <a:extLst>
              <a:ext uri="{FF2B5EF4-FFF2-40B4-BE49-F238E27FC236}">
                <a16:creationId xmlns:a16="http://schemas.microsoft.com/office/drawing/2014/main" id="{3AA1B158-780D-6549-ADB0-779071FC42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8" r="352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8DE6F55-8A1E-4D47-9DFB-6A7B15DB839C}"/>
              </a:ext>
            </a:extLst>
          </p:cNvPr>
          <p:cNvSpPr txBox="1"/>
          <p:nvPr/>
        </p:nvSpPr>
        <p:spPr>
          <a:xfrm>
            <a:off x="556777" y="1420214"/>
            <a:ext cx="6098582" cy="369332"/>
          </a:xfrm>
          <a:prstGeom prst="rect">
            <a:avLst/>
          </a:prstGeom>
          <a:noFill/>
        </p:spPr>
        <p:txBody>
          <a:bodyPr wrap="square">
            <a:spAutoFit/>
          </a:bodyPr>
          <a:lstStyle/>
          <a:p>
            <a:r>
              <a:rPr lang="en-GB" sz="1800" b="1" dirty="0"/>
              <a:t>Question 6:</a:t>
            </a:r>
            <a:r>
              <a:rPr lang="en-GB" sz="1800" dirty="0"/>
              <a:t> </a:t>
            </a:r>
            <a:endParaRPr lang="en-US" dirty="0"/>
          </a:p>
        </p:txBody>
      </p:sp>
    </p:spTree>
    <p:extLst>
      <p:ext uri="{BB962C8B-B14F-4D97-AF65-F5344CB8AC3E}">
        <p14:creationId xmlns:p14="http://schemas.microsoft.com/office/powerpoint/2010/main" val="332146621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1100736" y="2508105"/>
            <a:ext cx="4709345" cy="3632493"/>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42C95E4-87FA-0045-9BF8-62C1EEC94AF1}"/>
              </a:ext>
            </a:extLst>
          </p:cNvPr>
          <p:cNvSpPr txBox="1"/>
          <p:nvPr/>
        </p:nvSpPr>
        <p:spPr>
          <a:xfrm>
            <a:off x="1100736" y="1630203"/>
            <a:ext cx="6098582" cy="461665"/>
          </a:xfrm>
          <a:prstGeom prst="rect">
            <a:avLst/>
          </a:prstGeom>
          <a:noFill/>
        </p:spPr>
        <p:txBody>
          <a:bodyPr wrap="square">
            <a:spAutoFit/>
          </a:bodyPr>
          <a:lstStyle/>
          <a:p>
            <a:r>
              <a:rPr lang="en-GB" sz="2400" b="1" dirty="0"/>
              <a:t>Question 7:</a:t>
            </a:r>
            <a:r>
              <a:rPr lang="en-GB" sz="2400" dirty="0"/>
              <a:t> </a:t>
            </a:r>
            <a:endParaRPr lang="en-US" sz="2400" dirty="0"/>
          </a:p>
        </p:txBody>
      </p:sp>
    </p:spTree>
    <p:extLst>
      <p:ext uri="{BB962C8B-B14F-4D97-AF65-F5344CB8AC3E}">
        <p14:creationId xmlns:p14="http://schemas.microsoft.com/office/powerpoint/2010/main" val="144613606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6C45A4-CFF6-6643-9BB4-4B101FEE7F75}"/>
              </a:ext>
            </a:extLst>
          </p:cNvPr>
          <p:cNvSpPr>
            <a:spLocks noGrp="1"/>
          </p:cNvSpPr>
          <p:nvPr>
            <p:ph idx="1"/>
          </p:nvPr>
        </p:nvSpPr>
        <p:spPr>
          <a:xfrm>
            <a:off x="275334" y="543147"/>
            <a:ext cx="6057954" cy="5633816"/>
          </a:xfrm>
        </p:spPr>
        <p:txBody>
          <a:bodyPr>
            <a:normAutofit/>
          </a:bodyPr>
          <a:lstStyle/>
          <a:p>
            <a:pPr marL="0" lvl="0" indent="0">
              <a:buNone/>
            </a:pPr>
            <a:r>
              <a:rPr lang="en-GB" sz="2400" b="1" dirty="0"/>
              <a:t>Question 9:</a:t>
            </a:r>
            <a:r>
              <a:rPr lang="en-GB" sz="2400" dirty="0"/>
              <a:t> </a:t>
            </a:r>
          </a:p>
          <a:p>
            <a:pPr marL="0" lvl="0" indent="0">
              <a:buNone/>
            </a:pPr>
            <a:r>
              <a:rPr lang="en-GB" sz="1800" dirty="0"/>
              <a:t>Section 32 of the Police and Criminal Evidence Act gives police officers the power to enter and search premises where a person was at the time of their arrest or immediately before if the offence for which he/she was arrested is an indictable offence. </a:t>
            </a:r>
            <a:br>
              <a:rPr lang="en-GB" sz="1800" dirty="0"/>
            </a:br>
            <a:br>
              <a:rPr lang="en-GB" sz="1800" dirty="0"/>
            </a:br>
            <a:r>
              <a:rPr lang="en-GB" sz="1800" dirty="0"/>
              <a:t>Which of the following statements is true regarding this power? </a:t>
            </a:r>
          </a:p>
          <a:p>
            <a:pPr lvl="0"/>
            <a:r>
              <a:rPr lang="en-GB" sz="1800" dirty="0"/>
              <a:t>This power only extends to a search for evidence of the offence for which they were arrested. </a:t>
            </a:r>
          </a:p>
          <a:p>
            <a:pPr lvl="0"/>
            <a:r>
              <a:rPr lang="en-GB" sz="1800" dirty="0"/>
              <a:t>This power extends to a search for evidence of any offence. </a:t>
            </a:r>
          </a:p>
          <a:p>
            <a:pPr lvl="0"/>
            <a:r>
              <a:rPr lang="en-GB" sz="1800" dirty="0"/>
              <a:t>This power extends to a search for evidence of the offence for which they were arrested as well as anything which they might use to injure themselves/others or assist their escape.</a:t>
            </a:r>
          </a:p>
          <a:p>
            <a:pPr lvl="0"/>
            <a:r>
              <a:rPr lang="en-GB" sz="1800" dirty="0"/>
              <a:t>This power extends to a search for evidence of any offence as well as anything which they might use to injure themselves/others or assist their escape. </a:t>
            </a:r>
          </a:p>
          <a:p>
            <a:endParaRPr lang="en-US" sz="1300" dirty="0"/>
          </a:p>
        </p:txBody>
      </p:sp>
      <p:pic>
        <p:nvPicPr>
          <p:cNvPr id="18436" name="Picture 4" descr="Police house Images, Stock Photos &amp; Vectors | Shutterstock">
            <a:extLst>
              <a:ext uri="{FF2B5EF4-FFF2-40B4-BE49-F238E27FC236}">
                <a16:creationId xmlns:a16="http://schemas.microsoft.com/office/drawing/2014/main" id="{988F6003-3597-1646-AB2B-E9C1E9546B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1382" y="1519604"/>
            <a:ext cx="4582524" cy="436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165738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4B0CD3-7780-2547-8BEB-458F1D00573B}"/>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Next week’s plan </a:t>
            </a:r>
          </a:p>
        </p:txBody>
      </p:sp>
      <p:graphicFrame>
        <p:nvGraphicFramePr>
          <p:cNvPr id="18" name="Content Placeholder 2">
            <a:extLst>
              <a:ext uri="{FF2B5EF4-FFF2-40B4-BE49-F238E27FC236}">
                <a16:creationId xmlns:a16="http://schemas.microsoft.com/office/drawing/2014/main" id="{8917B394-2BEC-4200-98C5-34AD0A64AB6C}"/>
              </a:ext>
            </a:extLst>
          </p:cNvPr>
          <p:cNvGraphicFramePr>
            <a:graphicFrameLocks noGrp="1"/>
          </p:cNvGraphicFramePr>
          <p:nvPr>
            <p:ph idx="1"/>
            <p:extLst>
              <p:ext uri="{D42A27DB-BD31-4B8C-83A1-F6EECF244321}">
                <p14:modId xmlns:p14="http://schemas.microsoft.com/office/powerpoint/2010/main" val="2898562774"/>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32181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TotalTime>
  <Words>5410</Words>
  <Application>Microsoft Macintosh PowerPoint</Application>
  <PresentationFormat>Widescreen</PresentationFormat>
  <Paragraphs>733</Paragraphs>
  <Slides>77</Slides>
  <Notes>63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77</vt:i4>
      </vt:variant>
    </vt:vector>
  </HeadingPairs>
  <TitlesOfParts>
    <vt:vector size="84" baseType="lpstr">
      <vt:lpstr>Aharoni</vt:lpstr>
      <vt:lpstr>Arial</vt:lpstr>
      <vt:lpstr>Calibri</vt:lpstr>
      <vt:lpstr>Calibri Light</vt:lpstr>
      <vt:lpstr>Times New Roman</vt:lpstr>
      <vt:lpstr>Verdana</vt:lpstr>
      <vt:lpstr>Office Theme</vt:lpstr>
      <vt:lpstr>Operational Policing </vt:lpstr>
      <vt:lpstr>Today’s aims and learning outcomes</vt:lpstr>
      <vt:lpstr>Recap Workshop 4 </vt:lpstr>
      <vt:lpstr>PowerPoint Presentation</vt:lpstr>
      <vt:lpstr>PowerPoint Presentation</vt:lpstr>
      <vt:lpstr>PowerPoint Presentation</vt:lpstr>
      <vt:lpstr>PowerPoint Presentation</vt:lpstr>
      <vt:lpstr>PowerPoint Presentation</vt:lpstr>
      <vt:lpstr>PowerPoint Presentation</vt:lpstr>
      <vt:lpstr>Quadrant Search</vt:lpstr>
      <vt:lpstr>DRUGS  </vt:lpstr>
      <vt:lpstr>What do we already know?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week’s plan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7</cp:revision>
  <dcterms:created xsi:type="dcterms:W3CDTF">2022-02-19T17:45:46Z</dcterms:created>
  <dcterms:modified xsi:type="dcterms:W3CDTF">2022-02-20T21:32:04Z</dcterms:modified>
</cp:coreProperties>
</file>