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4"/>
  </p:sldMasterIdLst>
  <p:sldIdLst>
    <p:sldId id="292" r:id="rId5"/>
    <p:sldId id="310" r:id="rId6"/>
    <p:sldId id="311" r:id="rId7"/>
    <p:sldId id="312" r:id="rId8"/>
    <p:sldId id="313" r:id="rId9"/>
    <p:sldId id="314" r:id="rId10"/>
    <p:sldId id="315" r:id="rId11"/>
    <p:sldId id="316" r:id="rId12"/>
    <p:sldId id="317" r:id="rId13"/>
    <p:sldId id="31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412" autoAdjust="0"/>
    <p:restoredTop sz="94619" autoAdjust="0"/>
  </p:normalViewPr>
  <p:slideViewPr>
    <p:cSldViewPr snapToGrid="0">
      <p:cViewPr varScale="1">
        <p:scale>
          <a:sx n="72" d="100"/>
          <a:sy n="72" d="100"/>
        </p:scale>
        <p:origin x="68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5/11/2020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957750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5/11/2020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8703184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5/11/2020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4990581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5/11/2020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909503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5/11/2020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5451473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5/11/2020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817009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5/11/2020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9691610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5/11/2020</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07531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5/11/2020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988086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5/11/2020</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1164094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lang="en-US" sz="36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20000"/>
        </a:lnSpc>
        <a:spcBef>
          <a:spcPts val="900"/>
        </a:spcBef>
        <a:spcAft>
          <a:spcPts val="0"/>
        </a:spcAft>
        <a:buClr>
          <a:schemeClr val="tx1">
            <a:lumMod val="85000"/>
            <a:lumOff val="15000"/>
          </a:schemeClr>
        </a:buClr>
        <a:buFont typeface="Garamond" pitchFamily="18" charset="0"/>
        <a:buChar char="◦"/>
        <a:defRPr sz="14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1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2BA1780-A246-4C7F-9267-727EF2F4E785}"/>
              </a:ext>
              <a:ext uri="{C183D7F6-B498-43B3-948B-1728B52AA6E4}">
                <adec:decorative xmlns:adec="http://schemas.microsoft.com/office/drawing/2017/decorative" val="1"/>
              </a:ext>
            </a:extLst>
          </p:cNvPr>
          <p:cNvPicPr>
            <a:picLocks noChangeAspect="1"/>
          </p:cNvPicPr>
          <p:nvPr/>
        </p:nvPicPr>
        <p:blipFill rotWithShape="1">
          <a:blip r:embed="rId3"/>
          <a:srcRect t="3846"/>
          <a:stretch/>
        </p:blipFill>
        <p:spPr>
          <a:xfrm>
            <a:off x="20" y="10"/>
            <a:ext cx="12191979" cy="6857990"/>
          </a:xfrm>
          <a:prstGeom prst="rect">
            <a:avLst/>
          </a:prstGeom>
        </p:spPr>
      </p:pic>
      <p:sp>
        <p:nvSpPr>
          <p:cNvPr id="19" name="Rectangle 18">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21" name="Rectangle 20">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C0D7398C-75E5-4CB0-BA4F-D7D5CF2495D4}"/>
              </a:ext>
            </a:extLst>
          </p:cNvPr>
          <p:cNvSpPr>
            <a:spLocks noGrp="1"/>
          </p:cNvSpPr>
          <p:nvPr>
            <p:ph type="ctrTitle"/>
          </p:nvPr>
        </p:nvSpPr>
        <p:spPr>
          <a:xfrm>
            <a:off x="1276055" y="2350017"/>
            <a:ext cx="4775075" cy="1630906"/>
          </a:xfrm>
        </p:spPr>
        <p:txBody>
          <a:bodyPr>
            <a:normAutofit fontScale="90000"/>
          </a:bodyPr>
          <a:lstStyle/>
          <a:p>
            <a:r>
              <a:rPr lang="en-US" sz="4400" dirty="0">
                <a:solidFill>
                  <a:schemeClr val="tx1"/>
                </a:solidFill>
              </a:rPr>
              <a:t>Dylan Treharne: </a:t>
            </a:r>
            <a:r>
              <a:rPr lang="en-US" sz="4400" dirty="0" err="1">
                <a:solidFill>
                  <a:schemeClr val="tx1"/>
                </a:solidFill>
              </a:rPr>
              <a:t>PGCe</a:t>
            </a:r>
            <a:r>
              <a:rPr lang="en-US" sz="4400" dirty="0">
                <a:solidFill>
                  <a:schemeClr val="tx1"/>
                </a:solidFill>
              </a:rPr>
              <a:t> interview</a:t>
            </a:r>
          </a:p>
        </p:txBody>
      </p:sp>
      <p:sp>
        <p:nvSpPr>
          <p:cNvPr id="3" name="Subtitle 2">
            <a:extLst>
              <a:ext uri="{FF2B5EF4-FFF2-40B4-BE49-F238E27FC236}">
                <a16:creationId xmlns:a16="http://schemas.microsoft.com/office/drawing/2014/main" id="{5C5BFB45-FC34-495C-9C68-F9641246C2EE}"/>
              </a:ext>
            </a:extLst>
          </p:cNvPr>
          <p:cNvSpPr>
            <a:spLocks noGrp="1"/>
          </p:cNvSpPr>
          <p:nvPr>
            <p:ph type="subTitle" idx="1"/>
          </p:nvPr>
        </p:nvSpPr>
        <p:spPr>
          <a:xfrm>
            <a:off x="1276055" y="3990546"/>
            <a:ext cx="4775075" cy="559656"/>
          </a:xfrm>
        </p:spPr>
        <p:txBody>
          <a:bodyPr>
            <a:normAutofit/>
          </a:bodyPr>
          <a:lstStyle/>
          <a:p>
            <a:endParaRPr lang="en-US" dirty="0">
              <a:solidFill>
                <a:schemeClr val="tx1"/>
              </a:solidFill>
            </a:endParaRPr>
          </a:p>
        </p:txBody>
      </p:sp>
    </p:spTree>
    <p:extLst>
      <p:ext uri="{BB962C8B-B14F-4D97-AF65-F5344CB8AC3E}">
        <p14:creationId xmlns:p14="http://schemas.microsoft.com/office/powerpoint/2010/main" val="215208291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646D5-2230-4CDF-AE6A-A71CA89331C0}"/>
              </a:ext>
            </a:extLst>
          </p:cNvPr>
          <p:cNvSpPr>
            <a:spLocks noGrp="1"/>
          </p:cNvSpPr>
          <p:nvPr>
            <p:ph type="title"/>
          </p:nvPr>
        </p:nvSpPr>
        <p:spPr/>
        <p:txBody>
          <a:bodyPr/>
          <a:lstStyle/>
          <a:p>
            <a:r>
              <a:rPr lang="en-GB" dirty="0"/>
              <a:t>Contents </a:t>
            </a:r>
          </a:p>
        </p:txBody>
      </p:sp>
      <p:sp>
        <p:nvSpPr>
          <p:cNvPr id="3" name="Content Placeholder 2">
            <a:extLst>
              <a:ext uri="{FF2B5EF4-FFF2-40B4-BE49-F238E27FC236}">
                <a16:creationId xmlns:a16="http://schemas.microsoft.com/office/drawing/2014/main" id="{C7D518C0-490D-4FE3-9923-7642691076FA}"/>
              </a:ext>
            </a:extLst>
          </p:cNvPr>
          <p:cNvSpPr>
            <a:spLocks noGrp="1"/>
          </p:cNvSpPr>
          <p:nvPr>
            <p:ph idx="1"/>
          </p:nvPr>
        </p:nvSpPr>
        <p:spPr/>
        <p:txBody>
          <a:bodyPr>
            <a:normAutofit/>
          </a:bodyPr>
          <a:lstStyle/>
          <a:p>
            <a:r>
              <a:rPr lang="en-GB" sz="2400" dirty="0"/>
              <a:t>Introduction</a:t>
            </a:r>
          </a:p>
          <a:p>
            <a:r>
              <a:rPr lang="en-GB" sz="2400" dirty="0"/>
              <a:t>The PGCE Application Process</a:t>
            </a:r>
          </a:p>
          <a:p>
            <a:r>
              <a:rPr lang="en-GB" sz="2400" dirty="0"/>
              <a:t>The English Curriculum </a:t>
            </a:r>
          </a:p>
          <a:p>
            <a:r>
              <a:rPr lang="en-GB" sz="2400" dirty="0"/>
              <a:t>The Welsh Curriculum </a:t>
            </a:r>
          </a:p>
          <a:p>
            <a:r>
              <a:rPr lang="en-GB" sz="2400" dirty="0"/>
              <a:t>Qualities That I Possess </a:t>
            </a:r>
          </a:p>
          <a:p>
            <a:r>
              <a:rPr lang="en-GB" sz="2400" dirty="0"/>
              <a:t>Qualities That I Strive To Improve Upon</a:t>
            </a:r>
          </a:p>
          <a:p>
            <a:r>
              <a:rPr lang="en-GB" sz="2400" dirty="0"/>
              <a:t>Conclusion</a:t>
            </a:r>
          </a:p>
          <a:p>
            <a:endParaRPr lang="en-GB" sz="2400" dirty="0"/>
          </a:p>
        </p:txBody>
      </p:sp>
    </p:spTree>
    <p:extLst>
      <p:ext uri="{BB962C8B-B14F-4D97-AF65-F5344CB8AC3E}">
        <p14:creationId xmlns:p14="http://schemas.microsoft.com/office/powerpoint/2010/main" val="116115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AD861-1ACA-44A4-8849-F7F2BEECFD21}"/>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3628FDDE-C1B3-4491-BADB-20E571129D4C}"/>
              </a:ext>
            </a:extLst>
          </p:cNvPr>
          <p:cNvSpPr>
            <a:spLocks noGrp="1"/>
          </p:cNvSpPr>
          <p:nvPr>
            <p:ph idx="1"/>
          </p:nvPr>
        </p:nvSpPr>
        <p:spPr/>
        <p:txBody>
          <a:bodyPr>
            <a:normAutofit/>
          </a:bodyPr>
          <a:lstStyle/>
          <a:p>
            <a:r>
              <a:rPr lang="en-GB" sz="2000" dirty="0"/>
              <a:t>Information on PGCE application process</a:t>
            </a:r>
          </a:p>
          <a:p>
            <a:r>
              <a:rPr lang="en-GB" sz="2000" dirty="0"/>
              <a:t>Information on the English Curriculum</a:t>
            </a:r>
          </a:p>
          <a:p>
            <a:r>
              <a:rPr lang="en-GB" sz="2000" dirty="0"/>
              <a:t>Differences between English and Welsh Curriculum</a:t>
            </a:r>
          </a:p>
          <a:p>
            <a:r>
              <a:rPr lang="en-GB" sz="2000" dirty="0"/>
              <a:t>Qualities that I feel can benefit my application</a:t>
            </a:r>
          </a:p>
          <a:p>
            <a:r>
              <a:rPr lang="en-GB" sz="2000" dirty="0"/>
              <a:t>Qualities that I feel are important for a PGCE year and in the teaching career</a:t>
            </a:r>
          </a:p>
          <a:p>
            <a:r>
              <a:rPr lang="en-GB" sz="2000" dirty="0"/>
              <a:t>Concluding statement on why I feel I would make a good PGCE student and teacher</a:t>
            </a:r>
          </a:p>
        </p:txBody>
      </p:sp>
    </p:spTree>
    <p:extLst>
      <p:ext uri="{BB962C8B-B14F-4D97-AF65-F5344CB8AC3E}">
        <p14:creationId xmlns:p14="http://schemas.microsoft.com/office/powerpoint/2010/main" val="38597196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94B9B-9193-4880-92EE-318E05C5D67B}"/>
              </a:ext>
            </a:extLst>
          </p:cNvPr>
          <p:cNvSpPr>
            <a:spLocks noGrp="1"/>
          </p:cNvSpPr>
          <p:nvPr>
            <p:ph type="title"/>
          </p:nvPr>
        </p:nvSpPr>
        <p:spPr/>
        <p:txBody>
          <a:bodyPr/>
          <a:lstStyle/>
          <a:p>
            <a:r>
              <a:rPr lang="en-GB" dirty="0"/>
              <a:t>The PGCE Application Process</a:t>
            </a:r>
          </a:p>
        </p:txBody>
      </p:sp>
      <p:sp>
        <p:nvSpPr>
          <p:cNvPr id="3" name="Content Placeholder 2">
            <a:extLst>
              <a:ext uri="{FF2B5EF4-FFF2-40B4-BE49-F238E27FC236}">
                <a16:creationId xmlns:a16="http://schemas.microsoft.com/office/drawing/2014/main" id="{D8DE8137-A448-470D-844A-47A37D3BFC62}"/>
              </a:ext>
            </a:extLst>
          </p:cNvPr>
          <p:cNvSpPr>
            <a:spLocks noGrp="1"/>
          </p:cNvSpPr>
          <p:nvPr>
            <p:ph idx="1"/>
          </p:nvPr>
        </p:nvSpPr>
        <p:spPr/>
        <p:txBody>
          <a:bodyPr>
            <a:normAutofit/>
          </a:bodyPr>
          <a:lstStyle/>
          <a:p>
            <a:r>
              <a:rPr lang="en-GB" dirty="0"/>
              <a:t>“</a:t>
            </a:r>
            <a:r>
              <a:rPr lang="en-GB" sz="2400" dirty="0"/>
              <a:t>Trainee must meet a set of professional standards determined by the government, before they can be awarded Qualified Teacher Status.” (University of Chester, 2009.) </a:t>
            </a:r>
          </a:p>
          <a:p>
            <a:r>
              <a:rPr lang="en-GB" sz="2400" dirty="0"/>
              <a:t>First stage of being awarded QTS is the application. </a:t>
            </a:r>
          </a:p>
          <a:p>
            <a:r>
              <a:rPr lang="en-GB" sz="2400" dirty="0"/>
              <a:t>UCAS application </a:t>
            </a:r>
          </a:p>
          <a:p>
            <a:r>
              <a:rPr lang="en-GB" sz="2400" dirty="0"/>
              <a:t>Interview day at chosen university </a:t>
            </a:r>
          </a:p>
        </p:txBody>
      </p:sp>
    </p:spTree>
    <p:extLst>
      <p:ext uri="{BB962C8B-B14F-4D97-AF65-F5344CB8AC3E}">
        <p14:creationId xmlns:p14="http://schemas.microsoft.com/office/powerpoint/2010/main" val="28434855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EF05B-59D6-4166-BD29-D329FA7BAFB8}"/>
              </a:ext>
            </a:extLst>
          </p:cNvPr>
          <p:cNvSpPr>
            <a:spLocks noGrp="1"/>
          </p:cNvSpPr>
          <p:nvPr>
            <p:ph type="title"/>
          </p:nvPr>
        </p:nvSpPr>
        <p:spPr/>
        <p:txBody>
          <a:bodyPr/>
          <a:lstStyle/>
          <a:p>
            <a:r>
              <a:rPr lang="en-GB" dirty="0"/>
              <a:t>The English Curriculum </a:t>
            </a:r>
          </a:p>
        </p:txBody>
      </p:sp>
      <p:sp>
        <p:nvSpPr>
          <p:cNvPr id="3" name="Content Placeholder 2">
            <a:extLst>
              <a:ext uri="{FF2B5EF4-FFF2-40B4-BE49-F238E27FC236}">
                <a16:creationId xmlns:a16="http://schemas.microsoft.com/office/drawing/2014/main" id="{29F34652-5D86-4919-93C6-9F2E381ED245}"/>
              </a:ext>
            </a:extLst>
          </p:cNvPr>
          <p:cNvSpPr>
            <a:spLocks noGrp="1"/>
          </p:cNvSpPr>
          <p:nvPr>
            <p:ph idx="1"/>
          </p:nvPr>
        </p:nvSpPr>
        <p:spPr/>
        <p:txBody>
          <a:bodyPr>
            <a:normAutofit lnSpcReduction="10000"/>
          </a:bodyPr>
          <a:lstStyle/>
          <a:p>
            <a:r>
              <a:rPr lang="en-GB" dirty="0"/>
              <a:t>“Every state funded school must offer a curriculum which is balanced and broadly based, and which promotes the spiritual, moral, cultural, mental and physical developments of pupils at the school and of society, and prepares pupils at the school for opportunities, responsibilities and experiences of later life.” (Department of Education, 2013.) </a:t>
            </a:r>
          </a:p>
          <a:p>
            <a:r>
              <a:rPr lang="en-GB" dirty="0"/>
              <a:t>Key subjects are English, Maths and Science. </a:t>
            </a:r>
          </a:p>
          <a:p>
            <a:r>
              <a:rPr lang="en-GB" dirty="0"/>
              <a:t>Curriculum is designed by the Department for Education. </a:t>
            </a:r>
          </a:p>
          <a:p>
            <a:r>
              <a:rPr lang="en-GB" dirty="0"/>
              <a:t>Types of schools include State Funded Schools, Academies, Free Schools and State Grammar Schools.#</a:t>
            </a:r>
          </a:p>
          <a:p>
            <a:r>
              <a:rPr lang="en-GB" dirty="0"/>
              <a:t>Qualifications include GCSE’s and A-Levels.</a:t>
            </a:r>
          </a:p>
          <a:p>
            <a:r>
              <a:rPr lang="en-GB" dirty="0"/>
              <a:t>Schools are inspected by Ofsted.</a:t>
            </a:r>
          </a:p>
          <a:p>
            <a:r>
              <a:rPr lang="en-GB" dirty="0"/>
              <a:t>Mainly state funded schools </a:t>
            </a:r>
          </a:p>
          <a:p>
            <a:r>
              <a:rPr lang="en-GB" dirty="0"/>
              <a:t>Qualifications include GCSEs and A-Levels</a:t>
            </a:r>
          </a:p>
          <a:p>
            <a:r>
              <a:rPr lang="en-GB" dirty="0"/>
              <a:t>Schools </a:t>
            </a:r>
            <a:r>
              <a:rPr lang="en-GB"/>
              <a:t>are inspected by Estyn </a:t>
            </a:r>
            <a:endParaRPr lang="en-GB" dirty="0"/>
          </a:p>
        </p:txBody>
      </p:sp>
    </p:spTree>
    <p:extLst>
      <p:ext uri="{BB962C8B-B14F-4D97-AF65-F5344CB8AC3E}">
        <p14:creationId xmlns:p14="http://schemas.microsoft.com/office/powerpoint/2010/main" val="27976165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7312B-15D2-48BA-BAC3-DB481C6C405C}"/>
              </a:ext>
            </a:extLst>
          </p:cNvPr>
          <p:cNvSpPr>
            <a:spLocks noGrp="1"/>
          </p:cNvSpPr>
          <p:nvPr>
            <p:ph type="title"/>
          </p:nvPr>
        </p:nvSpPr>
        <p:spPr/>
        <p:txBody>
          <a:bodyPr/>
          <a:lstStyle/>
          <a:p>
            <a:r>
              <a:rPr lang="en-GB" dirty="0"/>
              <a:t>The Welsh Curriculum </a:t>
            </a:r>
          </a:p>
        </p:txBody>
      </p:sp>
      <p:sp>
        <p:nvSpPr>
          <p:cNvPr id="3" name="Content Placeholder 2">
            <a:extLst>
              <a:ext uri="{FF2B5EF4-FFF2-40B4-BE49-F238E27FC236}">
                <a16:creationId xmlns:a16="http://schemas.microsoft.com/office/drawing/2014/main" id="{36455F70-E728-41F7-9C45-009BA38539E6}"/>
              </a:ext>
            </a:extLst>
          </p:cNvPr>
          <p:cNvSpPr>
            <a:spLocks noGrp="1"/>
          </p:cNvSpPr>
          <p:nvPr>
            <p:ph idx="1"/>
          </p:nvPr>
        </p:nvSpPr>
        <p:spPr/>
        <p:txBody>
          <a:bodyPr/>
          <a:lstStyle/>
          <a:p>
            <a:r>
              <a:rPr lang="en-GB" dirty="0"/>
              <a:t>Curriculum aims to achieve four purposes this involves supporting learners to become</a:t>
            </a:r>
          </a:p>
          <a:p>
            <a:r>
              <a:rPr lang="en-GB" dirty="0"/>
              <a:t>“ambitious, capable learners, ready to learn throughout their lives</a:t>
            </a:r>
          </a:p>
          <a:p>
            <a:r>
              <a:rPr lang="en-GB" dirty="0"/>
              <a:t>Enterprising, creative contributors, ready to play a full part in life and work</a:t>
            </a:r>
          </a:p>
          <a:p>
            <a:r>
              <a:rPr lang="en-GB" dirty="0"/>
              <a:t>Ethical, informed citizens of  Wales and the world </a:t>
            </a:r>
          </a:p>
          <a:p>
            <a:r>
              <a:rPr lang="en-GB" dirty="0"/>
              <a:t>Healthy, confident individuals, ready to lead fulfilling lives, as valued members of society.” (Welsh Government, 2018.) </a:t>
            </a:r>
          </a:p>
          <a:p>
            <a:r>
              <a:rPr lang="en-GB" dirty="0"/>
              <a:t>Key subjects are English, Maths, Science and Welsh</a:t>
            </a:r>
          </a:p>
          <a:p>
            <a:r>
              <a:rPr lang="en-GB" dirty="0"/>
              <a:t>Curriculum is designed by the Welsh Government </a:t>
            </a:r>
          </a:p>
          <a:p>
            <a:endParaRPr lang="en-GB" dirty="0"/>
          </a:p>
          <a:p>
            <a:endParaRPr lang="en-GB" dirty="0"/>
          </a:p>
          <a:p>
            <a:endParaRPr lang="en-GB" dirty="0"/>
          </a:p>
        </p:txBody>
      </p:sp>
    </p:spTree>
    <p:extLst>
      <p:ext uri="{BB962C8B-B14F-4D97-AF65-F5344CB8AC3E}">
        <p14:creationId xmlns:p14="http://schemas.microsoft.com/office/powerpoint/2010/main" val="27616105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B3403-C7D9-4217-8564-BBE6B7C9B1E7}"/>
              </a:ext>
            </a:extLst>
          </p:cNvPr>
          <p:cNvSpPr>
            <a:spLocks noGrp="1"/>
          </p:cNvSpPr>
          <p:nvPr>
            <p:ph type="title"/>
          </p:nvPr>
        </p:nvSpPr>
        <p:spPr/>
        <p:txBody>
          <a:bodyPr/>
          <a:lstStyle/>
          <a:p>
            <a:r>
              <a:rPr lang="en-GB" dirty="0"/>
              <a:t>Qualities That I Possess</a:t>
            </a:r>
          </a:p>
        </p:txBody>
      </p:sp>
      <p:sp>
        <p:nvSpPr>
          <p:cNvPr id="3" name="Content Placeholder 2">
            <a:extLst>
              <a:ext uri="{FF2B5EF4-FFF2-40B4-BE49-F238E27FC236}">
                <a16:creationId xmlns:a16="http://schemas.microsoft.com/office/drawing/2014/main" id="{BD652157-FD17-457B-972A-BDAFD9BA13C8}"/>
              </a:ext>
            </a:extLst>
          </p:cNvPr>
          <p:cNvSpPr>
            <a:spLocks noGrp="1"/>
          </p:cNvSpPr>
          <p:nvPr>
            <p:ph idx="1"/>
          </p:nvPr>
        </p:nvSpPr>
        <p:spPr/>
        <p:txBody>
          <a:bodyPr>
            <a:normAutofit/>
          </a:bodyPr>
          <a:lstStyle/>
          <a:p>
            <a:r>
              <a:rPr lang="en-GB" sz="1800" dirty="0"/>
              <a:t>Five years of experience working with SEBD pupils in a secondary school </a:t>
            </a:r>
          </a:p>
          <a:p>
            <a:r>
              <a:rPr lang="en-GB" sz="1800" dirty="0"/>
              <a:t>Communication skills that make it easier for me to work with young people – “Teaching is all about communication – listening, speaking, reading, presenting and writing. Teachers who hone their communication skills are prepared to instruct, advise and mentor students intrusted in their care.” (Silver, F. 2018.) </a:t>
            </a:r>
          </a:p>
          <a:p>
            <a:r>
              <a:rPr lang="en-GB" sz="1800" dirty="0"/>
              <a:t>Patience because of my experience of working with very behaviourally challenged young people, according to an online teaching blog will help people “to be equipped with the ability to make challenging daily situations feel infinitely less awful.” (Green, S. 2017.)</a:t>
            </a:r>
          </a:p>
        </p:txBody>
      </p:sp>
    </p:spTree>
    <p:extLst>
      <p:ext uri="{BB962C8B-B14F-4D97-AF65-F5344CB8AC3E}">
        <p14:creationId xmlns:p14="http://schemas.microsoft.com/office/powerpoint/2010/main" val="14118047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45A67-A423-43D0-910B-5D50BEB7A9DD}"/>
              </a:ext>
            </a:extLst>
          </p:cNvPr>
          <p:cNvSpPr>
            <a:spLocks noGrp="1"/>
          </p:cNvSpPr>
          <p:nvPr>
            <p:ph type="title"/>
          </p:nvPr>
        </p:nvSpPr>
        <p:spPr/>
        <p:txBody>
          <a:bodyPr/>
          <a:lstStyle/>
          <a:p>
            <a:r>
              <a:rPr lang="en-GB" dirty="0"/>
              <a:t>Qualities That I strive To Improve Upon</a:t>
            </a:r>
          </a:p>
        </p:txBody>
      </p:sp>
      <p:sp>
        <p:nvSpPr>
          <p:cNvPr id="3" name="Content Placeholder 2">
            <a:extLst>
              <a:ext uri="{FF2B5EF4-FFF2-40B4-BE49-F238E27FC236}">
                <a16:creationId xmlns:a16="http://schemas.microsoft.com/office/drawing/2014/main" id="{903057DD-6993-4B9D-BA85-7E49E9D34EF4}"/>
              </a:ext>
            </a:extLst>
          </p:cNvPr>
          <p:cNvSpPr>
            <a:spLocks noGrp="1"/>
          </p:cNvSpPr>
          <p:nvPr>
            <p:ph idx="1"/>
          </p:nvPr>
        </p:nvSpPr>
        <p:spPr/>
        <p:txBody>
          <a:bodyPr/>
          <a:lstStyle/>
          <a:p>
            <a:r>
              <a:rPr lang="en-GB" sz="1600" dirty="0"/>
              <a:t>I am aware that I will need to improve my organising skills as organisation is key to performing well during the PGCE and for the rest of my teaching career – “Practicing effective organizational skills will help you personally and professionally, and your good organization skills will be reflected in the completion of all your everyday responsibilities.” (Writing, A. 2019.) </a:t>
            </a:r>
          </a:p>
          <a:p>
            <a:r>
              <a:rPr lang="en-GB" sz="1600" dirty="0"/>
              <a:t>I will also have to improve my subject knowledge, as I am better as some subjects than others. In order to teach effectively I will need to be able to teach all subjects in the National Curriculum – “The importance and the underestimation apply as much in the primary phase as they do in the secondary phase, where primary teachers need to know foundational knowledge and what progression looks like over time in 13 subjects.” (Donaghy, L. 2019.) </a:t>
            </a:r>
          </a:p>
          <a:p>
            <a:endParaRPr lang="en-GB" dirty="0"/>
          </a:p>
        </p:txBody>
      </p:sp>
    </p:spTree>
    <p:extLst>
      <p:ext uri="{BB962C8B-B14F-4D97-AF65-F5344CB8AC3E}">
        <p14:creationId xmlns:p14="http://schemas.microsoft.com/office/powerpoint/2010/main" val="2812753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804C3-CC84-462B-8C11-B0A8B633FBE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95EE1108-A944-4839-9AA0-6E537C52299B}"/>
              </a:ext>
            </a:extLst>
          </p:cNvPr>
          <p:cNvSpPr>
            <a:spLocks noGrp="1"/>
          </p:cNvSpPr>
          <p:nvPr>
            <p:ph idx="1"/>
          </p:nvPr>
        </p:nvSpPr>
        <p:spPr/>
        <p:txBody>
          <a:bodyPr/>
          <a:lstStyle/>
          <a:p>
            <a:r>
              <a:rPr lang="en-GB" sz="1800" dirty="0"/>
              <a:t>Experienced</a:t>
            </a:r>
          </a:p>
          <a:p>
            <a:r>
              <a:rPr lang="en-GB" sz="1800" dirty="0"/>
              <a:t>Communication Skills </a:t>
            </a:r>
          </a:p>
          <a:p>
            <a:r>
              <a:rPr lang="en-GB" sz="1800" dirty="0"/>
              <a:t>Patient</a:t>
            </a:r>
          </a:p>
          <a:p>
            <a:r>
              <a:rPr lang="en-GB" sz="1800" dirty="0"/>
              <a:t>Passionate about the profession </a:t>
            </a:r>
          </a:p>
          <a:p>
            <a:r>
              <a:rPr lang="en-GB" sz="1800" dirty="0"/>
              <a:t>Liverpool John </a:t>
            </a:r>
            <a:r>
              <a:rPr lang="en-GB" sz="1800" dirty="0" err="1"/>
              <a:t>Moores</a:t>
            </a:r>
            <a:r>
              <a:rPr lang="en-GB" sz="1800" dirty="0"/>
              <a:t> University states that course aims to “produce reflective, informed and committed professionals who are confident  teaching in primary schools and other early years settings.” (LJMU, 2018.) I believe have the potential to become this. </a:t>
            </a:r>
          </a:p>
          <a:p>
            <a:endParaRPr lang="en-GB" dirty="0"/>
          </a:p>
        </p:txBody>
      </p:sp>
    </p:spTree>
    <p:extLst>
      <p:ext uri="{BB962C8B-B14F-4D97-AF65-F5344CB8AC3E}">
        <p14:creationId xmlns:p14="http://schemas.microsoft.com/office/powerpoint/2010/main" val="33430145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44749-4961-44AF-AFFA-C1454090E8F7}"/>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FF9A17AC-3942-4EA1-AC94-32908A82CD4E}"/>
              </a:ext>
            </a:extLst>
          </p:cNvPr>
          <p:cNvSpPr>
            <a:spLocks noGrp="1"/>
          </p:cNvSpPr>
          <p:nvPr>
            <p:ph idx="1"/>
          </p:nvPr>
        </p:nvSpPr>
        <p:spPr/>
        <p:txBody>
          <a:bodyPr>
            <a:normAutofit fontScale="77500" lnSpcReduction="20000"/>
          </a:bodyPr>
          <a:lstStyle/>
          <a:p>
            <a:r>
              <a:rPr lang="en-GB" dirty="0"/>
              <a:t>• Department of Education. 2013. The National Curriculum in England. [Online.] Available at: https://assets.publishing.service.gov.uk/government/uploads/system/uploads/attachment_data/file/425601/PRIMARY_national_curriculum.pdf </a:t>
            </a:r>
          </a:p>
          <a:p>
            <a:r>
              <a:rPr lang="en-GB" dirty="0"/>
              <a:t>• Donaghy, L. 2019. Subject Knowledge – 10 Things That Every Teacher Should Know. [Online.] Available at: https://www.teachfirst.org.uk/blog/subject-knowledge-10-things-every-teacher-educator-should-know-series </a:t>
            </a:r>
          </a:p>
          <a:p>
            <a:r>
              <a:rPr lang="en-GB" dirty="0"/>
              <a:t>• Green, S. 2017. The Importance of Learning Patience. [Online.] Available at: https://shedefined.com.au/wellbeing/importance-learning-patience/ </a:t>
            </a:r>
          </a:p>
          <a:p>
            <a:r>
              <a:rPr lang="en-GB" dirty="0"/>
              <a:t>• Liverpool John </a:t>
            </a:r>
            <a:r>
              <a:rPr lang="en-GB" dirty="0" err="1"/>
              <a:t>Moores</a:t>
            </a:r>
            <a:r>
              <a:rPr lang="en-GB" dirty="0"/>
              <a:t> University. 2018. School of Education: Postgraduate Study and Research Prospectus. Liverpool: Liverpool John </a:t>
            </a:r>
            <a:r>
              <a:rPr lang="en-GB" dirty="0" err="1"/>
              <a:t>Moores</a:t>
            </a:r>
            <a:r>
              <a:rPr lang="en-GB" dirty="0"/>
              <a:t> University. </a:t>
            </a:r>
          </a:p>
          <a:p>
            <a:r>
              <a:rPr lang="en-GB"/>
              <a:t>• Silver</a:t>
            </a:r>
            <a:r>
              <a:rPr lang="en-GB" dirty="0"/>
              <a:t>, F. 2018. Why is it Important for Teachers to have Good Communication Skills? [Online.] Available at: https://work.chron.com/important-teachers-good-communication-skills-10512.html </a:t>
            </a:r>
          </a:p>
          <a:p>
            <a:r>
              <a:rPr lang="en-GB" dirty="0"/>
              <a:t>• Welsh Government. 2018. Developing a Vision for Curriculum Design. [Online.] Available at: https://hwb.gov.wales/curriculum-for-wales/designing-your-curriculum/developing-a-vision-for-curriculum-design/#curriculum-design-and-the-four-purposes </a:t>
            </a:r>
          </a:p>
          <a:p>
            <a:r>
              <a:rPr lang="en-GB" dirty="0"/>
              <a:t>• Writing, A. 2019. The Advantages of Organizational Skills. [Online.] Available at: https://smallbusiness.chron.com/advantages-organizational-skills-276.html </a:t>
            </a:r>
          </a:p>
          <a:p>
            <a:r>
              <a:rPr lang="en-GB" dirty="0"/>
              <a:t>• University of Chester. 2009. Applying for a PGCE. [Online.] Available at: https://www.chester.ac.uk/sites/files/chester/Applying_for_a_PGCE.pdf</a:t>
            </a:r>
          </a:p>
          <a:p>
            <a:endParaRPr lang="en-GB" dirty="0"/>
          </a:p>
        </p:txBody>
      </p:sp>
    </p:spTree>
    <p:extLst>
      <p:ext uri="{BB962C8B-B14F-4D97-AF65-F5344CB8AC3E}">
        <p14:creationId xmlns:p14="http://schemas.microsoft.com/office/powerpoint/2010/main" val="20347291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Sagona Extra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Sagona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Override1.xml><?xml version="1.0" encoding="utf-8"?>
<a:themeOverride xmlns:a="http://schemas.openxmlformats.org/drawingml/2006/main">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E2713E1-6312-427E-BFCB-C5A5DA301373}">
  <ds:schemaRefs>
    <ds:schemaRef ds:uri="http://schemas.microsoft.com/sharepoint/v3/contenttype/forms"/>
  </ds:schemaRefs>
</ds:datastoreItem>
</file>

<file path=customXml/itemProps2.xml><?xml version="1.0" encoding="utf-8"?>
<ds:datastoreItem xmlns:ds="http://schemas.openxmlformats.org/officeDocument/2006/customXml" ds:itemID="{52F3B215-496E-4790-A364-7C1C46DEC771}">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50DB95DD-0319-4EE5-8C5C-9CEDF75E02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{0CEA7D28-88DB-4B3C-A31B-C973D7FDEF36}tf78829772</Template>
  <TotalTime>0</TotalTime>
  <Words>978</Words>
  <Application>Microsoft Office PowerPoint</Application>
  <PresentationFormat>Widescreen</PresentationFormat>
  <Paragraphs>62</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Garamond</vt:lpstr>
      <vt:lpstr>Sagona Book</vt:lpstr>
      <vt:lpstr>Sagona ExtraLight</vt:lpstr>
      <vt:lpstr>SavonVTI</vt:lpstr>
      <vt:lpstr>Dylan Treharne: PGCe interview</vt:lpstr>
      <vt:lpstr>Contents </vt:lpstr>
      <vt:lpstr>Introduction</vt:lpstr>
      <vt:lpstr>The PGCE Application Process</vt:lpstr>
      <vt:lpstr>The English Curriculum </vt:lpstr>
      <vt:lpstr>The Welsh Curriculum </vt:lpstr>
      <vt:lpstr>Qualities That I Possess</vt:lpstr>
      <vt:lpstr>Qualities That I strive To Improve Upon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2020-04-17T18:32:58Z</dcterms:created>
  <dcterms:modified xsi:type="dcterms:W3CDTF">2020-05-11T12:51:41Z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