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7" r:id="rId2"/>
    <p:sldId id="258" r:id="rId3"/>
    <p:sldId id="259" r:id="rId4"/>
    <p:sldId id="348" r:id="rId5"/>
    <p:sldId id="260" r:id="rId6"/>
    <p:sldId id="350" r:id="rId7"/>
    <p:sldId id="273" r:id="rId8"/>
    <p:sldId id="271" r:id="rId9"/>
    <p:sldId id="359" r:id="rId10"/>
    <p:sldId id="360" r:id="rId11"/>
    <p:sldId id="361" r:id="rId12"/>
    <p:sldId id="362" r:id="rId13"/>
    <p:sldId id="356" r:id="rId14"/>
    <p:sldId id="363" r:id="rId15"/>
    <p:sldId id="364" r:id="rId16"/>
    <p:sldId id="365" r:id="rId17"/>
    <p:sldId id="262" r:id="rId18"/>
    <p:sldId id="357" r:id="rId19"/>
    <p:sldId id="358" r:id="rId20"/>
    <p:sldId id="36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E6F015-E4CE-49ED-A85A-1DAE7E284E44}" v="4" dt="2023-12-01T17:32:23.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697" autoAdjust="0"/>
  </p:normalViewPr>
  <p:slideViewPr>
    <p:cSldViewPr snapToGrid="0">
      <p:cViewPr varScale="1">
        <p:scale>
          <a:sx n="78" d="100"/>
          <a:sy n="78" d="100"/>
        </p:scale>
        <p:origin x="18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D8E6F015-E4CE-49ED-A85A-1DAE7E284E44}"/>
    <pc:docChg chg="custSel addSld delSld modSld sldOrd">
      <pc:chgData name="Julie Thomas" userId="2af13b6d24d29b42" providerId="LiveId" clId="{D8E6F015-E4CE-49ED-A85A-1DAE7E284E44}" dt="2023-12-01T17:41:58.707" v="3382" actId="113"/>
      <pc:docMkLst>
        <pc:docMk/>
      </pc:docMkLst>
      <pc:sldChg chg="modSp mod">
        <pc:chgData name="Julie Thomas" userId="2af13b6d24d29b42" providerId="LiveId" clId="{D8E6F015-E4CE-49ED-A85A-1DAE7E284E44}" dt="2023-12-01T12:33:42.210" v="27" actId="20577"/>
        <pc:sldMkLst>
          <pc:docMk/>
          <pc:sldMk cId="344210235" sldId="257"/>
        </pc:sldMkLst>
        <pc:spChg chg="mod">
          <ac:chgData name="Julie Thomas" userId="2af13b6d24d29b42" providerId="LiveId" clId="{D8E6F015-E4CE-49ED-A85A-1DAE7E284E44}" dt="2023-12-01T12:33:42.210" v="27" actId="20577"/>
          <ac:spMkLst>
            <pc:docMk/>
            <pc:sldMk cId="344210235" sldId="257"/>
            <ac:spMk id="2" creationId="{4CB53724-BC7D-4866-9EB2-D3490D144C47}"/>
          </ac:spMkLst>
        </pc:spChg>
      </pc:sldChg>
      <pc:sldChg chg="modSp mod">
        <pc:chgData name="Julie Thomas" userId="2af13b6d24d29b42" providerId="LiveId" clId="{D8E6F015-E4CE-49ED-A85A-1DAE7E284E44}" dt="2023-12-01T17:39:33.671" v="3368" actId="20577"/>
        <pc:sldMkLst>
          <pc:docMk/>
          <pc:sldMk cId="2258009295" sldId="258"/>
        </pc:sldMkLst>
        <pc:spChg chg="mod">
          <ac:chgData name="Julie Thomas" userId="2af13b6d24d29b42" providerId="LiveId" clId="{D8E6F015-E4CE-49ED-A85A-1DAE7E284E44}" dt="2023-12-01T12:34:09.925" v="49" actId="20577"/>
          <ac:spMkLst>
            <pc:docMk/>
            <pc:sldMk cId="2258009295" sldId="258"/>
            <ac:spMk id="2" creationId="{7D0F2D93-B290-48BA-80EC-66767BD4F17A}"/>
          </ac:spMkLst>
        </pc:spChg>
        <pc:spChg chg="mod">
          <ac:chgData name="Julie Thomas" userId="2af13b6d24d29b42" providerId="LiveId" clId="{D8E6F015-E4CE-49ED-A85A-1DAE7E284E44}" dt="2023-12-01T17:39:33.671" v="3368" actId="20577"/>
          <ac:spMkLst>
            <pc:docMk/>
            <pc:sldMk cId="2258009295" sldId="258"/>
            <ac:spMk id="3" creationId="{C0C5D0E2-A9B4-4CC8-829A-6761B1ABBD80}"/>
          </ac:spMkLst>
        </pc:spChg>
      </pc:sldChg>
      <pc:sldChg chg="modSp add mod modNotesTx">
        <pc:chgData name="Julie Thomas" userId="2af13b6d24d29b42" providerId="LiveId" clId="{D8E6F015-E4CE-49ED-A85A-1DAE7E284E44}" dt="2023-12-01T17:37:53.708" v="3367" actId="20577"/>
        <pc:sldMkLst>
          <pc:docMk/>
          <pc:sldMk cId="424105206" sldId="262"/>
        </pc:sldMkLst>
        <pc:spChg chg="mod">
          <ac:chgData name="Julie Thomas" userId="2af13b6d24d29b42" providerId="LiveId" clId="{D8E6F015-E4CE-49ED-A85A-1DAE7E284E44}" dt="2023-12-01T17:33:49.566" v="3200" actId="20577"/>
          <ac:spMkLst>
            <pc:docMk/>
            <pc:sldMk cId="424105206" sldId="262"/>
            <ac:spMk id="2" creationId="{00000000-0000-0000-0000-000000000000}"/>
          </ac:spMkLst>
        </pc:spChg>
        <pc:spChg chg="mod">
          <ac:chgData name="Julie Thomas" userId="2af13b6d24d29b42" providerId="LiveId" clId="{D8E6F015-E4CE-49ED-A85A-1DAE7E284E44}" dt="2023-12-01T17:37:53.708" v="3367" actId="20577"/>
          <ac:spMkLst>
            <pc:docMk/>
            <pc:sldMk cId="424105206" sldId="262"/>
            <ac:spMk id="3" creationId="{00000000-0000-0000-0000-000000000000}"/>
          </ac:spMkLst>
        </pc:spChg>
      </pc:sldChg>
      <pc:sldChg chg="del">
        <pc:chgData name="Julie Thomas" userId="2af13b6d24d29b42" providerId="LiveId" clId="{D8E6F015-E4CE-49ED-A85A-1DAE7E284E44}" dt="2023-12-01T12:35:30.574" v="113" actId="2696"/>
        <pc:sldMkLst>
          <pc:docMk/>
          <pc:sldMk cId="491785987" sldId="347"/>
        </pc:sldMkLst>
      </pc:sldChg>
      <pc:sldChg chg="del">
        <pc:chgData name="Julie Thomas" userId="2af13b6d24d29b42" providerId="LiveId" clId="{D8E6F015-E4CE-49ED-A85A-1DAE7E284E44}" dt="2023-12-01T12:35:17.526" v="112" actId="2696"/>
        <pc:sldMkLst>
          <pc:docMk/>
          <pc:sldMk cId="2356717365" sldId="349"/>
        </pc:sldMkLst>
      </pc:sldChg>
      <pc:sldChg chg="add modNotesTx">
        <pc:chgData name="Julie Thomas" userId="2af13b6d24d29b42" providerId="LiveId" clId="{D8E6F015-E4CE-49ED-A85A-1DAE7E284E44}" dt="2023-12-01T17:26:54.819" v="3124" actId="6549"/>
        <pc:sldMkLst>
          <pc:docMk/>
          <pc:sldMk cId="3302221046" sldId="356"/>
        </pc:sldMkLst>
      </pc:sldChg>
      <pc:sldChg chg="addSp delSp modSp new mod modAnim">
        <pc:chgData name="Julie Thomas" userId="2af13b6d24d29b42" providerId="LiveId" clId="{D8E6F015-E4CE-49ED-A85A-1DAE7E284E44}" dt="2023-12-01T17:41:58.707" v="3382" actId="113"/>
        <pc:sldMkLst>
          <pc:docMk/>
          <pc:sldMk cId="2532717000" sldId="357"/>
        </pc:sldMkLst>
        <pc:spChg chg="mod">
          <ac:chgData name="Julie Thomas" userId="2af13b6d24d29b42" providerId="LiveId" clId="{D8E6F015-E4CE-49ED-A85A-1DAE7E284E44}" dt="2023-12-01T17:41:58.707" v="3382" actId="113"/>
          <ac:spMkLst>
            <pc:docMk/>
            <pc:sldMk cId="2532717000" sldId="357"/>
            <ac:spMk id="2" creationId="{1B8FBE85-6C11-1623-52A2-AF3E78B42937}"/>
          </ac:spMkLst>
        </pc:spChg>
        <pc:spChg chg="del">
          <ac:chgData name="Julie Thomas" userId="2af13b6d24d29b42" providerId="LiveId" clId="{D8E6F015-E4CE-49ED-A85A-1DAE7E284E44}" dt="2023-12-01T14:12:43.770" v="192"/>
          <ac:spMkLst>
            <pc:docMk/>
            <pc:sldMk cId="2532717000" sldId="357"/>
            <ac:spMk id="3" creationId="{B5262447-95F3-091C-897D-0AE06584D668}"/>
          </ac:spMkLst>
        </pc:spChg>
        <pc:picChg chg="add mod">
          <ac:chgData name="Julie Thomas" userId="2af13b6d24d29b42" providerId="LiveId" clId="{D8E6F015-E4CE-49ED-A85A-1DAE7E284E44}" dt="2023-12-01T14:13:01.077" v="198" actId="14100"/>
          <ac:picMkLst>
            <pc:docMk/>
            <pc:sldMk cId="2532717000" sldId="357"/>
            <ac:picMk id="4" creationId="{BED3DFF5-CA58-63B0-3A00-FE1387F511E3}"/>
          </ac:picMkLst>
        </pc:picChg>
      </pc:sldChg>
      <pc:sldChg chg="add del">
        <pc:chgData name="Julie Thomas" userId="2af13b6d24d29b42" providerId="LiveId" clId="{D8E6F015-E4CE-49ED-A85A-1DAE7E284E44}" dt="2023-12-01T14:07:29.663" v="115" actId="2696"/>
        <pc:sldMkLst>
          <pc:docMk/>
          <pc:sldMk cId="330987218" sldId="358"/>
        </pc:sldMkLst>
      </pc:sldChg>
      <pc:sldChg chg="modSp new mod">
        <pc:chgData name="Julie Thomas" userId="2af13b6d24d29b42" providerId="LiveId" clId="{D8E6F015-E4CE-49ED-A85A-1DAE7E284E44}" dt="2023-12-01T17:25:56.134" v="3123" actId="113"/>
        <pc:sldMkLst>
          <pc:docMk/>
          <pc:sldMk cId="1122902027" sldId="358"/>
        </pc:sldMkLst>
        <pc:spChg chg="mod">
          <ac:chgData name="Julie Thomas" userId="2af13b6d24d29b42" providerId="LiveId" clId="{D8E6F015-E4CE-49ED-A85A-1DAE7E284E44}" dt="2023-12-01T17:25:56.134" v="3123" actId="113"/>
          <ac:spMkLst>
            <pc:docMk/>
            <pc:sldMk cId="1122902027" sldId="358"/>
            <ac:spMk id="2" creationId="{86B4A736-F4C5-464C-B291-C87D885A97AD}"/>
          </ac:spMkLst>
        </pc:spChg>
        <pc:spChg chg="mod">
          <ac:chgData name="Julie Thomas" userId="2af13b6d24d29b42" providerId="LiveId" clId="{D8E6F015-E4CE-49ED-A85A-1DAE7E284E44}" dt="2023-12-01T14:17:25.261" v="584" actId="20577"/>
          <ac:spMkLst>
            <pc:docMk/>
            <pc:sldMk cId="1122902027" sldId="358"/>
            <ac:spMk id="3" creationId="{5BE10A08-25CF-BB2B-F90D-17AB4CA9F66B}"/>
          </ac:spMkLst>
        </pc:spChg>
      </pc:sldChg>
      <pc:sldChg chg="modSp new mod ord">
        <pc:chgData name="Julie Thomas" userId="2af13b6d24d29b42" providerId="LiveId" clId="{D8E6F015-E4CE-49ED-A85A-1DAE7E284E44}" dt="2023-12-01T16:05:07.182" v="654" actId="5793"/>
        <pc:sldMkLst>
          <pc:docMk/>
          <pc:sldMk cId="1312963384" sldId="359"/>
        </pc:sldMkLst>
        <pc:spChg chg="mod">
          <ac:chgData name="Julie Thomas" userId="2af13b6d24d29b42" providerId="LiveId" clId="{D8E6F015-E4CE-49ED-A85A-1DAE7E284E44}" dt="2023-12-01T14:52:27.123" v="605" actId="14100"/>
          <ac:spMkLst>
            <pc:docMk/>
            <pc:sldMk cId="1312963384" sldId="359"/>
            <ac:spMk id="2" creationId="{813C3764-AD73-CE92-673F-6EA2C6CA6F17}"/>
          </ac:spMkLst>
        </pc:spChg>
        <pc:spChg chg="mod">
          <ac:chgData name="Julie Thomas" userId="2af13b6d24d29b42" providerId="LiveId" clId="{D8E6F015-E4CE-49ED-A85A-1DAE7E284E44}" dt="2023-12-01T16:05:07.182" v="654" actId="5793"/>
          <ac:spMkLst>
            <pc:docMk/>
            <pc:sldMk cId="1312963384" sldId="359"/>
            <ac:spMk id="3" creationId="{D7170F60-A294-73AD-558B-2DC81D9473D5}"/>
          </ac:spMkLst>
        </pc:spChg>
      </pc:sldChg>
      <pc:sldChg chg="modSp new mod modNotesTx">
        <pc:chgData name="Julie Thomas" userId="2af13b6d24d29b42" providerId="LiveId" clId="{D8E6F015-E4CE-49ED-A85A-1DAE7E284E44}" dt="2023-12-01T16:11:58.142" v="701" actId="113"/>
        <pc:sldMkLst>
          <pc:docMk/>
          <pc:sldMk cId="3441557717" sldId="360"/>
        </pc:sldMkLst>
        <pc:spChg chg="mod">
          <ac:chgData name="Julie Thomas" userId="2af13b6d24d29b42" providerId="LiveId" clId="{D8E6F015-E4CE-49ED-A85A-1DAE7E284E44}" dt="2023-12-01T16:11:58.142" v="701" actId="113"/>
          <ac:spMkLst>
            <pc:docMk/>
            <pc:sldMk cId="3441557717" sldId="360"/>
            <ac:spMk id="2" creationId="{35E26393-F13B-1428-A27C-6DF764BF5847}"/>
          </ac:spMkLst>
        </pc:spChg>
        <pc:spChg chg="mod">
          <ac:chgData name="Julie Thomas" userId="2af13b6d24d29b42" providerId="LiveId" clId="{D8E6F015-E4CE-49ED-A85A-1DAE7E284E44}" dt="2023-12-01T16:07:26.054" v="700" actId="27636"/>
          <ac:spMkLst>
            <pc:docMk/>
            <pc:sldMk cId="3441557717" sldId="360"/>
            <ac:spMk id="3" creationId="{36A9D089-2172-A74D-C5D3-FF74737A94C7}"/>
          </ac:spMkLst>
        </pc:spChg>
      </pc:sldChg>
      <pc:sldChg chg="addSp delSp modSp new mod modAnim">
        <pc:chgData name="Julie Thomas" userId="2af13b6d24d29b42" providerId="LiveId" clId="{D8E6F015-E4CE-49ED-A85A-1DAE7E284E44}" dt="2023-12-01T16:29:30.400" v="783" actId="14100"/>
        <pc:sldMkLst>
          <pc:docMk/>
          <pc:sldMk cId="2655282327" sldId="361"/>
        </pc:sldMkLst>
        <pc:spChg chg="mod">
          <ac:chgData name="Julie Thomas" userId="2af13b6d24d29b42" providerId="LiveId" clId="{D8E6F015-E4CE-49ED-A85A-1DAE7E284E44}" dt="2023-12-01T16:29:18.297" v="780" actId="113"/>
          <ac:spMkLst>
            <pc:docMk/>
            <pc:sldMk cId="2655282327" sldId="361"/>
            <ac:spMk id="2" creationId="{EF671F23-8923-E3A4-A7D5-3F866350191C}"/>
          </ac:spMkLst>
        </pc:spChg>
        <pc:spChg chg="del">
          <ac:chgData name="Julie Thomas" userId="2af13b6d24d29b42" providerId="LiveId" clId="{D8E6F015-E4CE-49ED-A85A-1DAE7E284E44}" dt="2023-12-01T16:28:33.460" v="703"/>
          <ac:spMkLst>
            <pc:docMk/>
            <pc:sldMk cId="2655282327" sldId="361"/>
            <ac:spMk id="3" creationId="{A322B024-6E30-5454-796F-F70B5F13B9CE}"/>
          </ac:spMkLst>
        </pc:spChg>
        <pc:picChg chg="add mod">
          <ac:chgData name="Julie Thomas" userId="2af13b6d24d29b42" providerId="LiveId" clId="{D8E6F015-E4CE-49ED-A85A-1DAE7E284E44}" dt="2023-12-01T16:29:30.400" v="783" actId="14100"/>
          <ac:picMkLst>
            <pc:docMk/>
            <pc:sldMk cId="2655282327" sldId="361"/>
            <ac:picMk id="4" creationId="{5F76032C-D4AA-DB6F-3E58-B1FC6AD5DB08}"/>
          </ac:picMkLst>
        </pc:picChg>
      </pc:sldChg>
      <pc:sldChg chg="modSp new mod ord">
        <pc:chgData name="Julie Thomas" userId="2af13b6d24d29b42" providerId="LiveId" clId="{D8E6F015-E4CE-49ED-A85A-1DAE7E284E44}" dt="2023-12-01T16:50:15.893" v="1280"/>
        <pc:sldMkLst>
          <pc:docMk/>
          <pc:sldMk cId="2543653764" sldId="362"/>
        </pc:sldMkLst>
        <pc:spChg chg="mod">
          <ac:chgData name="Julie Thomas" userId="2af13b6d24d29b42" providerId="LiveId" clId="{D8E6F015-E4CE-49ED-A85A-1DAE7E284E44}" dt="2023-12-01T16:50:09.797" v="1278" actId="113"/>
          <ac:spMkLst>
            <pc:docMk/>
            <pc:sldMk cId="2543653764" sldId="362"/>
            <ac:spMk id="2" creationId="{4AE41BAE-A069-07B0-870F-C06841B85137}"/>
          </ac:spMkLst>
        </pc:spChg>
        <pc:spChg chg="mod">
          <ac:chgData name="Julie Thomas" userId="2af13b6d24d29b42" providerId="LiveId" clId="{D8E6F015-E4CE-49ED-A85A-1DAE7E284E44}" dt="2023-12-01T16:49:25.547" v="1277" actId="20577"/>
          <ac:spMkLst>
            <pc:docMk/>
            <pc:sldMk cId="2543653764" sldId="362"/>
            <ac:spMk id="3" creationId="{8A699BF1-6A74-3A78-970A-69398B1F4576}"/>
          </ac:spMkLst>
        </pc:spChg>
      </pc:sldChg>
      <pc:sldChg chg="modSp new mod">
        <pc:chgData name="Julie Thomas" userId="2af13b6d24d29b42" providerId="LiveId" clId="{D8E6F015-E4CE-49ED-A85A-1DAE7E284E44}" dt="2023-12-01T17:41:13.659" v="3381" actId="20577"/>
        <pc:sldMkLst>
          <pc:docMk/>
          <pc:sldMk cId="596992576" sldId="363"/>
        </pc:sldMkLst>
        <pc:spChg chg="mod">
          <ac:chgData name="Julie Thomas" userId="2af13b6d24d29b42" providerId="LiveId" clId="{D8E6F015-E4CE-49ED-A85A-1DAE7E284E44}" dt="2023-12-01T17:02:34.444" v="1677" actId="113"/>
          <ac:spMkLst>
            <pc:docMk/>
            <pc:sldMk cId="596992576" sldId="363"/>
            <ac:spMk id="2" creationId="{193E2503-6624-5CAE-4119-0272E1576C0D}"/>
          </ac:spMkLst>
        </pc:spChg>
        <pc:spChg chg="mod">
          <ac:chgData name="Julie Thomas" userId="2af13b6d24d29b42" providerId="LiveId" clId="{D8E6F015-E4CE-49ED-A85A-1DAE7E284E44}" dt="2023-12-01T17:41:13.659" v="3381" actId="20577"/>
          <ac:spMkLst>
            <pc:docMk/>
            <pc:sldMk cId="596992576" sldId="363"/>
            <ac:spMk id="3" creationId="{DC2617B9-EF5D-9B39-CA81-809F29BAC3F4}"/>
          </ac:spMkLst>
        </pc:spChg>
      </pc:sldChg>
      <pc:sldChg chg="modSp new mod">
        <pc:chgData name="Julie Thomas" userId="2af13b6d24d29b42" providerId="LiveId" clId="{D8E6F015-E4CE-49ED-A85A-1DAE7E284E44}" dt="2023-12-01T17:08:24.378" v="2060" actId="1076"/>
        <pc:sldMkLst>
          <pc:docMk/>
          <pc:sldMk cId="2168136322" sldId="364"/>
        </pc:sldMkLst>
        <pc:spChg chg="mod">
          <ac:chgData name="Julie Thomas" userId="2af13b6d24d29b42" providerId="LiveId" clId="{D8E6F015-E4CE-49ED-A85A-1DAE7E284E44}" dt="2023-12-01T17:08:24.378" v="2060" actId="1076"/>
          <ac:spMkLst>
            <pc:docMk/>
            <pc:sldMk cId="2168136322" sldId="364"/>
            <ac:spMk id="2" creationId="{9439258E-68F0-4160-4C2B-4D62A37D154E}"/>
          </ac:spMkLst>
        </pc:spChg>
        <pc:spChg chg="mod">
          <ac:chgData name="Julie Thomas" userId="2af13b6d24d29b42" providerId="LiveId" clId="{D8E6F015-E4CE-49ED-A85A-1DAE7E284E44}" dt="2023-12-01T17:08:21.329" v="2059" actId="14100"/>
          <ac:spMkLst>
            <pc:docMk/>
            <pc:sldMk cId="2168136322" sldId="364"/>
            <ac:spMk id="3" creationId="{B588CE30-B54A-1FD8-9803-67685FDE3BA4}"/>
          </ac:spMkLst>
        </pc:spChg>
      </pc:sldChg>
      <pc:sldChg chg="modSp new mod">
        <pc:chgData name="Julie Thomas" userId="2af13b6d24d29b42" providerId="LiveId" clId="{D8E6F015-E4CE-49ED-A85A-1DAE7E284E44}" dt="2023-12-01T17:17:42.774" v="2574" actId="20577"/>
        <pc:sldMkLst>
          <pc:docMk/>
          <pc:sldMk cId="3735455986" sldId="365"/>
        </pc:sldMkLst>
        <pc:spChg chg="mod">
          <ac:chgData name="Julie Thomas" userId="2af13b6d24d29b42" providerId="LiveId" clId="{D8E6F015-E4CE-49ED-A85A-1DAE7E284E44}" dt="2023-12-01T17:11:28.760" v="2109" actId="113"/>
          <ac:spMkLst>
            <pc:docMk/>
            <pc:sldMk cId="3735455986" sldId="365"/>
            <ac:spMk id="2" creationId="{C253007C-9FB5-6EFD-0C3F-914928F61132}"/>
          </ac:spMkLst>
        </pc:spChg>
        <pc:spChg chg="mod">
          <ac:chgData name="Julie Thomas" userId="2af13b6d24d29b42" providerId="LiveId" clId="{D8E6F015-E4CE-49ED-A85A-1DAE7E284E44}" dt="2023-12-01T17:17:42.774" v="2574" actId="20577"/>
          <ac:spMkLst>
            <pc:docMk/>
            <pc:sldMk cId="3735455986" sldId="365"/>
            <ac:spMk id="3" creationId="{B2F74ACC-D3CA-404F-B7E7-81504DE01EA4}"/>
          </ac:spMkLst>
        </pc:spChg>
      </pc:sldChg>
      <pc:sldChg chg="modSp new mod">
        <pc:chgData name="Julie Thomas" userId="2af13b6d24d29b42" providerId="LiveId" clId="{D8E6F015-E4CE-49ED-A85A-1DAE7E284E44}" dt="2023-12-01T17:24:47.530" v="3122" actId="20577"/>
        <pc:sldMkLst>
          <pc:docMk/>
          <pc:sldMk cId="2743269684" sldId="366"/>
        </pc:sldMkLst>
        <pc:spChg chg="mod">
          <ac:chgData name="Julie Thomas" userId="2af13b6d24d29b42" providerId="LiveId" clId="{D8E6F015-E4CE-49ED-A85A-1DAE7E284E44}" dt="2023-12-01T17:22:23.519" v="2789" actId="113"/>
          <ac:spMkLst>
            <pc:docMk/>
            <pc:sldMk cId="2743269684" sldId="366"/>
            <ac:spMk id="2" creationId="{55E79930-7491-F8D7-6332-BE56EF5067D1}"/>
          </ac:spMkLst>
        </pc:spChg>
        <pc:spChg chg="mod">
          <ac:chgData name="Julie Thomas" userId="2af13b6d24d29b42" providerId="LiveId" clId="{D8E6F015-E4CE-49ED-A85A-1DAE7E284E44}" dt="2023-12-01T17:24:47.530" v="3122" actId="20577"/>
          <ac:spMkLst>
            <pc:docMk/>
            <pc:sldMk cId="2743269684" sldId="366"/>
            <ac:spMk id="3" creationId="{7F87B166-EEF2-B8A8-D671-5C8C3090966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6D4FE-0308-4B77-BEA1-0D149749A371}" type="datetimeFigureOut">
              <a:rPr lang="en-GB" smtClean="0"/>
              <a:t>01/12/2023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005BE7-F0E2-4899-8110-DE5A625BBAE9}" type="slidenum">
              <a:rPr lang="en-GB" smtClean="0"/>
              <a:t>‹#›</a:t>
            </a:fld>
            <a:endParaRPr lang="en-GB"/>
          </a:p>
        </p:txBody>
      </p:sp>
    </p:spTree>
    <p:extLst>
      <p:ext uri="{BB962C8B-B14F-4D97-AF65-F5344CB8AC3E}">
        <p14:creationId xmlns:p14="http://schemas.microsoft.com/office/powerpoint/2010/main" val="4007296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so much information available – need to do your research or risk being a victim of fake news or fads.</a:t>
            </a:r>
          </a:p>
          <a:p>
            <a:r>
              <a:rPr lang="en-GB" dirty="0"/>
              <a:t>Being critical – appraising the evidence, asking questions.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33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example of evidence-based practice could be the decision to implement a performance management system. In this situation, performance management data from the business, scientific evidence, insights from key stakeholders, and professional HR expertise would be used to develop the best performance management system for the specific organisational context.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4163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77DE39-8C43-41EA-A72F-BA87F309D13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7090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 1a – descriptive analytics: Describes a particular point in time or a historical trend, employee turnover and  ‘lost time’ rate due to absence. </a:t>
            </a:r>
          </a:p>
          <a:p>
            <a:r>
              <a:rPr lang="en-GB" dirty="0"/>
              <a:t>Level 1b – descriptive analytics using multidimensional data: Combines different types of data to investigate a specific idea. Like combining leadership capability data with engagement scores to measure leadership effectiveness. </a:t>
            </a:r>
          </a:p>
          <a:p>
            <a:r>
              <a:rPr lang="en-GB" dirty="0"/>
              <a:t>Level 2 – predictive analytics: Uses data to predict future trends. For example, looking at historical workforce data and external labour market trends to build a model that predicts the organisation’s future workforce needs. The data needs to be relevant, high quality and robust for predictions to be reliable. </a:t>
            </a:r>
          </a:p>
          <a:p>
            <a:r>
              <a:rPr lang="en-GB" dirty="0"/>
              <a:t>Level 3 – prescriptive analytics: Uses the results of descriptive and predictive analytics to automatically recommend actions. For example, an online learning platform that recommends courses for a learner based on their interests, career goals and past courses.</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10</a:t>
            </a:fld>
            <a:endParaRPr lang="en-GB"/>
          </a:p>
        </p:txBody>
      </p:sp>
    </p:spTree>
    <p:extLst>
      <p:ext uri="{BB962C8B-B14F-4D97-AF65-F5344CB8AC3E}">
        <p14:creationId xmlns:p14="http://schemas.microsoft.com/office/powerpoint/2010/main" val="3894159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13</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HR policies </a:t>
            </a:r>
            <a:r>
              <a:rPr lang="en-US" sz="1200" b="1" i="0" kern="1200" dirty="0">
                <a:solidFill>
                  <a:schemeClr val="tx1"/>
                </a:solidFill>
                <a:effectLst/>
                <a:latin typeface="+mn-lt"/>
                <a:ea typeface="+mn-ea"/>
                <a:cs typeface="+mn-cs"/>
              </a:rPr>
              <a:t>ensure every employee of an </a:t>
            </a:r>
            <a:r>
              <a:rPr lang="en-US" sz="1200" b="1" i="0" kern="1200" dirty="0" err="1">
                <a:solidFill>
                  <a:schemeClr val="tx1"/>
                </a:solidFill>
                <a:effectLst/>
                <a:latin typeface="+mn-lt"/>
                <a:ea typeface="+mn-ea"/>
                <a:cs typeface="+mn-cs"/>
              </a:rPr>
              <a:t>organisation</a:t>
            </a:r>
            <a:r>
              <a:rPr lang="en-US" sz="1200" b="1" i="0" kern="1200" dirty="0">
                <a:solidFill>
                  <a:schemeClr val="tx1"/>
                </a:solidFill>
                <a:effectLst/>
                <a:latin typeface="+mn-lt"/>
                <a:ea typeface="+mn-ea"/>
                <a:cs typeface="+mn-cs"/>
              </a:rPr>
              <a:t> is looked after</a:t>
            </a:r>
            <a:r>
              <a:rPr lang="en-US" sz="1200" b="0" i="0" kern="1200" dirty="0">
                <a:solidFill>
                  <a:schemeClr val="tx1"/>
                </a:solidFill>
                <a:effectLst/>
                <a:latin typeface="+mn-lt"/>
                <a:ea typeface="+mn-ea"/>
                <a:cs typeface="+mn-cs"/>
              </a:rPr>
              <a:t>; their needs are respected, and proper benefits are made available to them for their work. HR policies help to address complaints, problems, and grievances of employees, and outline how to solve them appropriately.</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14631270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01/12/2023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02139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01/12/2023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12567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01/12/2023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807998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01/12/2023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2806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01/12/2023</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07477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01/12/2023</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69380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01/12/2023</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21323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01/12/2023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75982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01/12/2023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29786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01/12/2023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19787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01/12/2023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248080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21264413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01017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01/12/2023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1500162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ikJ687g2tPo?start=386&amp;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professional-values-purpose/evidence-based/" TargetMode="External"/><Relationship Id="rId2" Type="http://schemas.openxmlformats.org/officeDocument/2006/relationships/hyperlink" Target="https://www.cipd.org/uk/the-people-profession/the-profession-ma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J4P2ktN0NxE?start=190&amp;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RGxpU1UuRX8?start=7&amp;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643360"/>
            <a:ext cx="10363200" cy="1870307"/>
          </a:xfrm>
        </p:spPr>
        <p:txBody>
          <a:bodyPr/>
          <a:lstStyle/>
          <a:p>
            <a:r>
              <a:rPr lang="en-GB" dirty="0"/>
              <a:t>Principles of Analytics</a:t>
            </a:r>
            <a:br>
              <a:rPr lang="en-GB" dirty="0"/>
            </a:br>
            <a:r>
              <a:rPr lang="en-GB" sz="3200" dirty="0"/>
              <a:t>3CO02</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825824" y="3934652"/>
            <a:ext cx="8534400" cy="1752600"/>
          </a:xfrm>
        </p:spPr>
        <p:txBody>
          <a:bodyPr/>
          <a:lstStyle/>
          <a:p>
            <a:r>
              <a:rPr lang="en-GB" b="1" dirty="0">
                <a:solidFill>
                  <a:schemeClr val="bg1">
                    <a:lumMod val="75000"/>
                  </a:schemeClr>
                </a:solidFill>
              </a:rPr>
              <a:t>Julie Thomas</a:t>
            </a:r>
          </a:p>
        </p:txBody>
      </p:sp>
    </p:spTree>
    <p:extLst>
      <p:ext uri="{BB962C8B-B14F-4D97-AF65-F5344CB8AC3E}">
        <p14:creationId xmlns:p14="http://schemas.microsoft.com/office/powerpoint/2010/main" val="34421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2D93-B290-48BA-80EC-66767BD4F17A}"/>
              </a:ext>
            </a:extLst>
          </p:cNvPr>
          <p:cNvSpPr>
            <a:spLocks noGrp="1"/>
          </p:cNvSpPr>
          <p:nvPr>
            <p:ph type="title"/>
          </p:nvPr>
        </p:nvSpPr>
        <p:spPr/>
        <p:txBody>
          <a:bodyPr/>
          <a:lstStyle/>
          <a:p>
            <a:r>
              <a:rPr lang="en-GB" b="1" dirty="0"/>
              <a:t>Objectives for Today</a:t>
            </a:r>
          </a:p>
        </p:txBody>
      </p:sp>
      <p:sp>
        <p:nvSpPr>
          <p:cNvPr id="3" name="Content Placeholder 2">
            <a:extLst>
              <a:ext uri="{FF2B5EF4-FFF2-40B4-BE49-F238E27FC236}">
                <a16:creationId xmlns:a16="http://schemas.microsoft.com/office/drawing/2014/main" id="{C0C5D0E2-A9B4-4CC8-829A-6761B1ABBD80}"/>
              </a:ext>
            </a:extLst>
          </p:cNvPr>
          <p:cNvSpPr>
            <a:spLocks noGrp="1"/>
          </p:cNvSpPr>
          <p:nvPr>
            <p:ph idx="1"/>
          </p:nvPr>
        </p:nvSpPr>
        <p:spPr/>
        <p:txBody>
          <a:bodyPr/>
          <a:lstStyle/>
          <a:p>
            <a:pPr marL="514350" indent="-514350">
              <a:buAutoNum type="arabicPeriod"/>
            </a:pPr>
            <a:r>
              <a:rPr lang="en-GB" dirty="0"/>
              <a:t>Understand more about how evidence-based practice informs organisational measures and outcomes</a:t>
            </a:r>
          </a:p>
          <a:p>
            <a:pPr marL="514350" indent="-514350">
              <a:buAutoNum type="arabicPeriod"/>
            </a:pPr>
            <a:r>
              <a:rPr lang="en-GB" dirty="0"/>
              <a:t>Understand the concept of people analytics</a:t>
            </a:r>
          </a:p>
          <a:p>
            <a:pPr marL="514350" indent="-514350">
              <a:buAutoNum type="arabicPeriod"/>
            </a:pPr>
            <a:r>
              <a:rPr lang="en-GB" dirty="0"/>
              <a:t>Understand the importance of critical thinking</a:t>
            </a:r>
          </a:p>
          <a:p>
            <a:pPr marL="514350" indent="-514350">
              <a:buAutoNum type="arabicPeriod"/>
            </a:pPr>
            <a:r>
              <a:rPr lang="en-GB" dirty="0"/>
              <a:t>Understand the concept of ‘outside in’</a:t>
            </a:r>
          </a:p>
          <a:p>
            <a:pPr marL="514350" indent="-514350">
              <a:buAutoNum type="arabicPeriod"/>
            </a:pPr>
            <a:r>
              <a:rPr lang="en-GB" dirty="0"/>
              <a:t>Recap on assignment </a:t>
            </a:r>
          </a:p>
        </p:txBody>
      </p:sp>
    </p:spTree>
    <p:extLst>
      <p:ext uri="{BB962C8B-B14F-4D97-AF65-F5344CB8AC3E}">
        <p14:creationId xmlns:p14="http://schemas.microsoft.com/office/powerpoint/2010/main" val="2258009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A0B-B5F1-4FED-BF4E-71009BCD818E}"/>
              </a:ext>
            </a:extLst>
          </p:cNvPr>
          <p:cNvSpPr>
            <a:spLocks noGrp="1"/>
          </p:cNvSpPr>
          <p:nvPr>
            <p:ph type="title"/>
          </p:nvPr>
        </p:nvSpPr>
        <p:spPr/>
        <p:txBody>
          <a:bodyPr/>
          <a:lstStyle/>
          <a:p>
            <a:r>
              <a:rPr lang="en-GB" b="1" dirty="0"/>
              <a:t>What is Evidence-Based Practice?</a:t>
            </a:r>
          </a:p>
        </p:txBody>
      </p:sp>
      <p:sp>
        <p:nvSpPr>
          <p:cNvPr id="3" name="Content Placeholder 2">
            <a:extLst>
              <a:ext uri="{FF2B5EF4-FFF2-40B4-BE49-F238E27FC236}">
                <a16:creationId xmlns:a16="http://schemas.microsoft.com/office/drawing/2014/main" id="{EC5CB7FE-91F8-44B1-BB9C-C0E2E1E327F0}"/>
              </a:ext>
            </a:extLst>
          </p:cNvPr>
          <p:cNvSpPr>
            <a:spLocks noGrp="1"/>
          </p:cNvSpPr>
          <p:nvPr>
            <p:ph idx="1"/>
          </p:nvPr>
        </p:nvSpPr>
        <p:spPr/>
        <p:txBody>
          <a:bodyPr/>
          <a:lstStyle/>
          <a:p>
            <a:r>
              <a:rPr lang="en-GB" dirty="0"/>
              <a:t>It’s a process where evidence from reliable sources is used to develop knowledge and understanding to inform practice. </a:t>
            </a:r>
          </a:p>
          <a:p>
            <a:r>
              <a:rPr lang="en-GB" dirty="0"/>
              <a:t>Effective HR decision-making is based on considering the best available evidence combined with </a:t>
            </a:r>
            <a:r>
              <a:rPr lang="en-GB" b="1" dirty="0"/>
              <a:t>critical thinking</a:t>
            </a:r>
            <a:r>
              <a:rPr lang="en-GB" dirty="0"/>
              <a:t>. </a:t>
            </a:r>
          </a:p>
          <a:p>
            <a:r>
              <a:rPr lang="en-GB" dirty="0"/>
              <a:t>The implications of getting it wrong can be immense in HR – relying on your own individual opinion is costly. </a:t>
            </a:r>
          </a:p>
        </p:txBody>
      </p:sp>
    </p:spTree>
    <p:extLst>
      <p:ext uri="{BB962C8B-B14F-4D97-AF65-F5344CB8AC3E}">
        <p14:creationId xmlns:p14="http://schemas.microsoft.com/office/powerpoint/2010/main" val="3865285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Online Media 1" title="Evidence-based practice: an introduction">
            <a:hlinkClick r:id="" action="ppaction://media"/>
            <a:extLst>
              <a:ext uri="{FF2B5EF4-FFF2-40B4-BE49-F238E27FC236}">
                <a16:creationId xmlns:a16="http://schemas.microsoft.com/office/drawing/2014/main" id="{2392C807-5AD2-4AB4-AEDD-7CDA34789B76}"/>
              </a:ext>
            </a:extLst>
          </p:cNvPr>
          <p:cNvPicPr>
            <a:picLocks noRot="1" noChangeAspect="1"/>
          </p:cNvPicPr>
          <p:nvPr>
            <a:videoFile r:link="rId1"/>
          </p:nvPr>
        </p:nvPicPr>
        <p:blipFill>
          <a:blip r:embed="rId3"/>
          <a:stretch>
            <a:fillRect/>
          </a:stretch>
        </p:blipFill>
        <p:spPr>
          <a:xfrm>
            <a:off x="508000" y="489527"/>
            <a:ext cx="11351491" cy="5911273"/>
          </a:xfrm>
          <a:prstGeom prst="rect">
            <a:avLst/>
          </a:prstGeom>
        </p:spPr>
      </p:pic>
    </p:spTree>
    <p:extLst>
      <p:ext uri="{BB962C8B-B14F-4D97-AF65-F5344CB8AC3E}">
        <p14:creationId xmlns:p14="http://schemas.microsoft.com/office/powerpoint/2010/main" val="319444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BEA8-ABAF-4535-98AC-356EB5CB95E7}"/>
              </a:ext>
            </a:extLst>
          </p:cNvPr>
          <p:cNvSpPr>
            <a:spLocks noGrp="1"/>
          </p:cNvSpPr>
          <p:nvPr>
            <p:ph type="title"/>
          </p:nvPr>
        </p:nvSpPr>
        <p:spPr/>
        <p:txBody>
          <a:bodyPr/>
          <a:lstStyle/>
          <a:p>
            <a:r>
              <a:rPr lang="en-GB" b="1" dirty="0"/>
              <a:t>Sources of Evidence for Decision-making</a:t>
            </a:r>
          </a:p>
        </p:txBody>
      </p:sp>
      <p:sp>
        <p:nvSpPr>
          <p:cNvPr id="3" name="Content Placeholder 2">
            <a:extLst>
              <a:ext uri="{FF2B5EF4-FFF2-40B4-BE49-F238E27FC236}">
                <a16:creationId xmlns:a16="http://schemas.microsoft.com/office/drawing/2014/main" id="{3BA7C0E6-0F69-4CE4-8ADE-964C4F48F013}"/>
              </a:ext>
            </a:extLst>
          </p:cNvPr>
          <p:cNvSpPr>
            <a:spLocks noGrp="1"/>
          </p:cNvSpPr>
          <p:nvPr>
            <p:ph idx="1"/>
          </p:nvPr>
        </p:nvSpPr>
        <p:spPr/>
        <p:txBody>
          <a:bodyPr/>
          <a:lstStyle/>
          <a:p>
            <a:r>
              <a:rPr lang="en-GB" dirty="0"/>
              <a:t>Scientific (literature)</a:t>
            </a:r>
          </a:p>
          <a:p>
            <a:r>
              <a:rPr lang="en-GB" dirty="0"/>
              <a:t>Organisational (HR data, customer data)</a:t>
            </a:r>
          </a:p>
          <a:p>
            <a:r>
              <a:rPr lang="en-GB" dirty="0"/>
              <a:t>Experiential (knowledge from people in organisation)</a:t>
            </a:r>
          </a:p>
          <a:p>
            <a:r>
              <a:rPr lang="en-GB" dirty="0"/>
              <a:t>Stakeholder (affected/interested groups - employees, customers, share-holders)</a:t>
            </a:r>
          </a:p>
        </p:txBody>
      </p:sp>
    </p:spTree>
    <p:extLst>
      <p:ext uri="{BB962C8B-B14F-4D97-AF65-F5344CB8AC3E}">
        <p14:creationId xmlns:p14="http://schemas.microsoft.com/office/powerpoint/2010/main" val="3397076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ECB0762-DD89-0A82-6FFF-F2360CE26886}"/>
              </a:ext>
            </a:extLst>
          </p:cNvPr>
          <p:cNvPicPr>
            <a:picLocks noGrp="1" noChangeAspect="1"/>
          </p:cNvPicPr>
          <p:nvPr>
            <p:ph idx="1"/>
          </p:nvPr>
        </p:nvPicPr>
        <p:blipFill>
          <a:blip r:embed="rId2"/>
          <a:stretch>
            <a:fillRect/>
          </a:stretch>
        </p:blipFill>
        <p:spPr>
          <a:xfrm>
            <a:off x="4470256" y="68262"/>
            <a:ext cx="5948505" cy="6721475"/>
          </a:xfrm>
          <a:noFill/>
        </p:spPr>
      </p:pic>
      <p:sp>
        <p:nvSpPr>
          <p:cNvPr id="6" name="TextBox 5">
            <a:extLst>
              <a:ext uri="{FF2B5EF4-FFF2-40B4-BE49-F238E27FC236}">
                <a16:creationId xmlns:a16="http://schemas.microsoft.com/office/drawing/2014/main" id="{F0CFE367-BCEB-11E8-E3A3-B2075D5EBCA3}"/>
              </a:ext>
            </a:extLst>
          </p:cNvPr>
          <p:cNvSpPr txBox="1"/>
          <p:nvPr/>
        </p:nvSpPr>
        <p:spPr>
          <a:xfrm>
            <a:off x="369455" y="397164"/>
            <a:ext cx="3158836" cy="1384995"/>
          </a:xfrm>
          <a:prstGeom prst="rect">
            <a:avLst/>
          </a:prstGeom>
          <a:noFill/>
        </p:spPr>
        <p:txBody>
          <a:bodyPr wrap="square" rtlCol="0">
            <a:spAutoFit/>
          </a:bodyPr>
          <a:lstStyle/>
          <a:p>
            <a:r>
              <a:rPr lang="en-GB" sz="2800" b="1" dirty="0"/>
              <a:t>Six Steps to Evidence-Based Decision-Making</a:t>
            </a:r>
          </a:p>
        </p:txBody>
      </p:sp>
    </p:spTree>
    <p:extLst>
      <p:ext uri="{BB962C8B-B14F-4D97-AF65-F5344CB8AC3E}">
        <p14:creationId xmlns:p14="http://schemas.microsoft.com/office/powerpoint/2010/main" val="2849132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b="1" dirty="0"/>
              <a:t>CIPD 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web pages:</a:t>
            </a:r>
          </a:p>
          <a:p>
            <a:r>
              <a:rPr lang="en-GB" dirty="0">
                <a:hlinkClick r:id="rId2"/>
              </a:rPr>
              <a:t>The Profession Map | CIPD</a:t>
            </a:r>
            <a:endParaRPr lang="en-GB" dirty="0">
              <a:hlinkClick r:id="rId3"/>
            </a:endParaRPr>
          </a:p>
          <a:p>
            <a:r>
              <a:rPr lang="en-GB" dirty="0">
                <a:hlinkClick r:id="rId3"/>
              </a:rPr>
              <a:t>The Profession Map / Professional values and purpose / Evidence-based | CIPD</a:t>
            </a:r>
            <a:endParaRPr lang="en-GB" dirty="0"/>
          </a:p>
          <a:p>
            <a:pPr marL="0" indent="0">
              <a:buNone/>
            </a:pPr>
            <a:endParaRPr lang="en-GB" dirty="0"/>
          </a:p>
        </p:txBody>
      </p:sp>
    </p:spTree>
    <p:extLst>
      <p:ext uri="{BB962C8B-B14F-4D97-AF65-F5344CB8AC3E}">
        <p14:creationId xmlns:p14="http://schemas.microsoft.com/office/powerpoint/2010/main" val="325481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2870" y="335901"/>
            <a:ext cx="11866260" cy="6186197"/>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8322906" y="3429000"/>
            <a:ext cx="3293706" cy="923330"/>
          </a:xfrm>
          <a:prstGeom prst="rect">
            <a:avLst/>
          </a:prstGeom>
          <a:solidFill>
            <a:schemeClr val="accent1">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3764-AD73-CE92-673F-6EA2C6CA6F17}"/>
              </a:ext>
            </a:extLst>
          </p:cNvPr>
          <p:cNvSpPr>
            <a:spLocks noGrp="1"/>
          </p:cNvSpPr>
          <p:nvPr>
            <p:ph type="title"/>
          </p:nvPr>
        </p:nvSpPr>
        <p:spPr>
          <a:xfrm>
            <a:off x="609600" y="274638"/>
            <a:ext cx="10972800" cy="787808"/>
          </a:xfrm>
        </p:spPr>
        <p:txBody>
          <a:bodyPr/>
          <a:lstStyle/>
          <a:p>
            <a:r>
              <a:rPr lang="en-GB" b="1" dirty="0"/>
              <a:t>People Analytics</a:t>
            </a:r>
          </a:p>
        </p:txBody>
      </p:sp>
      <p:sp>
        <p:nvSpPr>
          <p:cNvPr id="3" name="Content Placeholder 2">
            <a:extLst>
              <a:ext uri="{FF2B5EF4-FFF2-40B4-BE49-F238E27FC236}">
                <a16:creationId xmlns:a16="http://schemas.microsoft.com/office/drawing/2014/main" id="{D7170F60-A294-73AD-558B-2DC81D9473D5}"/>
              </a:ext>
            </a:extLst>
          </p:cNvPr>
          <p:cNvSpPr>
            <a:spLocks noGrp="1"/>
          </p:cNvSpPr>
          <p:nvPr>
            <p:ph idx="1"/>
          </p:nvPr>
        </p:nvSpPr>
        <p:spPr>
          <a:xfrm>
            <a:off x="609600" y="1210491"/>
            <a:ext cx="10972800" cy="4097736"/>
          </a:xfrm>
        </p:spPr>
        <p:txBody>
          <a:bodyPr>
            <a:normAutofit fontScale="77500" lnSpcReduction="20000"/>
          </a:bodyPr>
          <a:lstStyle/>
          <a:p>
            <a:pPr marL="0" indent="0">
              <a:buNone/>
            </a:pPr>
            <a:r>
              <a:rPr lang="en-GB" b="0" i="0" dirty="0">
                <a:solidFill>
                  <a:srgbClr val="202020"/>
                </a:solidFill>
                <a:effectLst/>
                <a:latin typeface="Myriad Pro"/>
              </a:rPr>
              <a:t>People analytics is about analysing people data to solve business problems. </a:t>
            </a:r>
          </a:p>
          <a:p>
            <a:pPr marL="0" indent="0">
              <a:buNone/>
            </a:pPr>
            <a:endParaRPr lang="en-GB" b="0" i="0" dirty="0">
              <a:solidFill>
                <a:srgbClr val="202020"/>
              </a:solidFill>
              <a:effectLst/>
              <a:latin typeface="Myriad Pro"/>
            </a:endParaRPr>
          </a:p>
          <a:p>
            <a:r>
              <a:rPr lang="en-GB" dirty="0"/>
              <a:t>You can use it to measure your workforce, for internal and external stakeholders, in areas such as performance, wellbeing, and inclusion and diversity. </a:t>
            </a:r>
          </a:p>
          <a:p>
            <a:r>
              <a:rPr lang="en-GB" dirty="0"/>
              <a:t>It enables more effective evidence-based decisions on improving workforce wellbeing and organisational performance.</a:t>
            </a:r>
          </a:p>
          <a:p>
            <a:r>
              <a:rPr lang="en-GB" dirty="0"/>
              <a:t>It can demonstrate the impact of HR policies and processes on workforce and organisational performance.</a:t>
            </a:r>
          </a:p>
          <a:p>
            <a:r>
              <a:rPr lang="en-GB" dirty="0"/>
              <a:t>It can be used to estimate the financial and social return on investment of change initiatives.</a:t>
            </a:r>
          </a:p>
        </p:txBody>
      </p:sp>
    </p:spTree>
    <p:extLst>
      <p:ext uri="{BB962C8B-B14F-4D97-AF65-F5344CB8AC3E}">
        <p14:creationId xmlns:p14="http://schemas.microsoft.com/office/powerpoint/2010/main" val="1312963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26393-F13B-1428-A27C-6DF764BF5847}"/>
              </a:ext>
            </a:extLst>
          </p:cNvPr>
          <p:cNvSpPr>
            <a:spLocks noGrp="1"/>
          </p:cNvSpPr>
          <p:nvPr>
            <p:ph type="title"/>
          </p:nvPr>
        </p:nvSpPr>
        <p:spPr/>
        <p:txBody>
          <a:bodyPr/>
          <a:lstStyle/>
          <a:p>
            <a:r>
              <a:rPr lang="en-GB" b="1" dirty="0"/>
              <a:t>Types of People Analytics</a:t>
            </a:r>
          </a:p>
        </p:txBody>
      </p:sp>
      <p:sp>
        <p:nvSpPr>
          <p:cNvPr id="3" name="Content Placeholder 2">
            <a:extLst>
              <a:ext uri="{FF2B5EF4-FFF2-40B4-BE49-F238E27FC236}">
                <a16:creationId xmlns:a16="http://schemas.microsoft.com/office/drawing/2014/main" id="{36A9D089-2172-A74D-C5D3-FF74737A94C7}"/>
              </a:ext>
            </a:extLst>
          </p:cNvPr>
          <p:cNvSpPr>
            <a:spLocks noGrp="1"/>
          </p:cNvSpPr>
          <p:nvPr>
            <p:ph idx="1"/>
          </p:nvPr>
        </p:nvSpPr>
        <p:spPr/>
        <p:txBody>
          <a:bodyPr>
            <a:normAutofit/>
          </a:bodyPr>
          <a:lstStyle/>
          <a:p>
            <a:r>
              <a:rPr lang="en-GB" dirty="0"/>
              <a:t>Level 1a – descriptive analytics</a:t>
            </a:r>
          </a:p>
          <a:p>
            <a:r>
              <a:rPr lang="en-GB" dirty="0"/>
              <a:t>Level 1b – descriptive analytics using multidimensional data</a:t>
            </a:r>
          </a:p>
          <a:p>
            <a:r>
              <a:rPr lang="en-GB" dirty="0"/>
              <a:t>Level 2 – predictive analytics</a:t>
            </a:r>
          </a:p>
          <a:p>
            <a:r>
              <a:rPr lang="en-GB" dirty="0"/>
              <a:t>Level 3 – prescriptive analytics</a:t>
            </a:r>
          </a:p>
        </p:txBody>
      </p:sp>
    </p:spTree>
    <p:extLst>
      <p:ext uri="{BB962C8B-B14F-4D97-AF65-F5344CB8AC3E}">
        <p14:creationId xmlns:p14="http://schemas.microsoft.com/office/powerpoint/2010/main" val="3441557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71F23-8923-E3A4-A7D5-3F866350191C}"/>
              </a:ext>
            </a:extLst>
          </p:cNvPr>
          <p:cNvSpPr>
            <a:spLocks noGrp="1"/>
          </p:cNvSpPr>
          <p:nvPr>
            <p:ph type="title"/>
          </p:nvPr>
        </p:nvSpPr>
        <p:spPr>
          <a:xfrm>
            <a:off x="201881" y="274638"/>
            <a:ext cx="11804072" cy="1143000"/>
          </a:xfrm>
        </p:spPr>
        <p:txBody>
          <a:bodyPr>
            <a:normAutofit fontScale="90000"/>
          </a:bodyPr>
          <a:lstStyle/>
          <a:p>
            <a:r>
              <a:rPr lang="en-GB" b="1" dirty="0"/>
              <a:t>Case Study – Using People Analytics – Financial Times</a:t>
            </a:r>
          </a:p>
        </p:txBody>
      </p:sp>
      <p:pic>
        <p:nvPicPr>
          <p:cNvPr id="4" name="Online Media 3" title="Financial Times: Understanding engagement to improve productivity">
            <a:hlinkClick r:id="" action="ppaction://media"/>
            <a:extLst>
              <a:ext uri="{FF2B5EF4-FFF2-40B4-BE49-F238E27FC236}">
                <a16:creationId xmlns:a16="http://schemas.microsoft.com/office/drawing/2014/main" id="{5F76032C-D4AA-DB6F-3E58-B1FC6AD5DB08}"/>
              </a:ext>
            </a:extLst>
          </p:cNvPr>
          <p:cNvPicPr>
            <a:picLocks noGrp="1" noRot="1" noChangeAspect="1"/>
          </p:cNvPicPr>
          <p:nvPr>
            <p:ph idx="1"/>
            <a:videoFile r:link="rId1"/>
          </p:nvPr>
        </p:nvPicPr>
        <p:blipFill>
          <a:blip r:embed="rId3"/>
          <a:stretch>
            <a:fillRect/>
          </a:stretch>
        </p:blipFill>
        <p:spPr>
          <a:xfrm>
            <a:off x="2125683" y="1600200"/>
            <a:ext cx="7885216" cy="4289961"/>
          </a:xfrm>
          <a:prstGeom prst="rect">
            <a:avLst/>
          </a:prstGeom>
        </p:spPr>
      </p:pic>
    </p:spTree>
    <p:extLst>
      <p:ext uri="{BB962C8B-B14F-4D97-AF65-F5344CB8AC3E}">
        <p14:creationId xmlns:p14="http://schemas.microsoft.com/office/powerpoint/2010/main" val="265528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41BAE-A069-07B0-870F-C06841B85137}"/>
              </a:ext>
            </a:extLst>
          </p:cNvPr>
          <p:cNvSpPr>
            <a:spLocks noGrp="1"/>
          </p:cNvSpPr>
          <p:nvPr>
            <p:ph type="title"/>
          </p:nvPr>
        </p:nvSpPr>
        <p:spPr/>
        <p:txBody>
          <a:bodyPr/>
          <a:lstStyle/>
          <a:p>
            <a:r>
              <a:rPr lang="en-GB" b="1" dirty="0"/>
              <a:t>Activity – Wellbeing Survey</a:t>
            </a:r>
          </a:p>
        </p:txBody>
      </p:sp>
      <p:sp>
        <p:nvSpPr>
          <p:cNvPr id="3" name="Content Placeholder 2">
            <a:extLst>
              <a:ext uri="{FF2B5EF4-FFF2-40B4-BE49-F238E27FC236}">
                <a16:creationId xmlns:a16="http://schemas.microsoft.com/office/drawing/2014/main" id="{8A699BF1-6A74-3A78-970A-69398B1F4576}"/>
              </a:ext>
            </a:extLst>
          </p:cNvPr>
          <p:cNvSpPr>
            <a:spLocks noGrp="1"/>
          </p:cNvSpPr>
          <p:nvPr>
            <p:ph idx="1"/>
          </p:nvPr>
        </p:nvSpPr>
        <p:spPr/>
        <p:txBody>
          <a:bodyPr>
            <a:normAutofit/>
          </a:bodyPr>
          <a:lstStyle/>
          <a:p>
            <a:pPr marL="0" indent="0">
              <a:buNone/>
            </a:pPr>
            <a:r>
              <a:rPr lang="en-GB" dirty="0"/>
              <a:t>The data has been collected from a single department.</a:t>
            </a:r>
          </a:p>
          <a:p>
            <a:r>
              <a:rPr lang="en-GB" dirty="0"/>
              <a:t>What is the data telling us? (pull out key themes)</a:t>
            </a:r>
          </a:p>
          <a:p>
            <a:r>
              <a:rPr lang="en-GB" dirty="0"/>
              <a:t>What additional research could you do to find out more about (a)the issues (b) employees’ opinions and (c) possible solutions?</a:t>
            </a:r>
          </a:p>
        </p:txBody>
      </p:sp>
    </p:spTree>
    <p:extLst>
      <p:ext uri="{BB962C8B-B14F-4D97-AF65-F5344CB8AC3E}">
        <p14:creationId xmlns:p14="http://schemas.microsoft.com/office/powerpoint/2010/main" val="2543653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idx="1"/>
          </p:nvPr>
        </p:nvSpPr>
        <p:spPr/>
        <p:txBody>
          <a:bodyPr/>
          <a:lstStyle/>
          <a:p>
            <a:pPr marL="0" indent="0">
              <a:buNone/>
            </a:pPr>
            <a:r>
              <a:rPr lang="en-GB"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(Armstrong and Taylor, 2017). </a:t>
            </a:r>
          </a:p>
        </p:txBody>
      </p:sp>
    </p:spTree>
    <p:extLst>
      <p:ext uri="{BB962C8B-B14F-4D97-AF65-F5344CB8AC3E}">
        <p14:creationId xmlns:p14="http://schemas.microsoft.com/office/powerpoint/2010/main" val="3302221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2503-6624-5CAE-4119-0272E1576C0D}"/>
              </a:ext>
            </a:extLst>
          </p:cNvPr>
          <p:cNvSpPr>
            <a:spLocks noGrp="1"/>
          </p:cNvSpPr>
          <p:nvPr>
            <p:ph type="title"/>
          </p:nvPr>
        </p:nvSpPr>
        <p:spPr/>
        <p:txBody>
          <a:bodyPr/>
          <a:lstStyle/>
          <a:p>
            <a:r>
              <a:rPr lang="en-GB" b="1" dirty="0"/>
              <a:t>Essential Skill – Critical Thinking</a:t>
            </a:r>
          </a:p>
        </p:txBody>
      </p:sp>
      <p:sp>
        <p:nvSpPr>
          <p:cNvPr id="3" name="Content Placeholder 2">
            <a:extLst>
              <a:ext uri="{FF2B5EF4-FFF2-40B4-BE49-F238E27FC236}">
                <a16:creationId xmlns:a16="http://schemas.microsoft.com/office/drawing/2014/main" id="{DC2617B9-EF5D-9B39-CA81-809F29BAC3F4}"/>
              </a:ext>
            </a:extLst>
          </p:cNvPr>
          <p:cNvSpPr>
            <a:spLocks noGrp="1"/>
          </p:cNvSpPr>
          <p:nvPr>
            <p:ph idx="1"/>
          </p:nvPr>
        </p:nvSpPr>
        <p:spPr>
          <a:xfrm>
            <a:off x="609600" y="1417638"/>
            <a:ext cx="10972800" cy="4099595"/>
          </a:xfrm>
        </p:spPr>
        <p:txBody>
          <a:bodyPr>
            <a:normAutofit fontScale="85000" lnSpcReduction="20000"/>
          </a:bodyPr>
          <a:lstStyle/>
          <a:p>
            <a:r>
              <a:rPr lang="en-GB" dirty="0"/>
              <a:t>Uncritical thinking can be costly!</a:t>
            </a:r>
          </a:p>
          <a:p>
            <a:r>
              <a:rPr lang="en-GB" dirty="0"/>
              <a:t>Need to evaluate the quality of the evidence we use to base decisions on</a:t>
            </a:r>
          </a:p>
          <a:p>
            <a:r>
              <a:rPr lang="en-GB" dirty="0"/>
              <a:t>Organisational data needs to be accurate and timely</a:t>
            </a:r>
          </a:p>
          <a:p>
            <a:r>
              <a:rPr lang="en-GB" dirty="0"/>
              <a:t>Questions to ask when assessing research</a:t>
            </a:r>
          </a:p>
          <a:p>
            <a:pPr lvl="1"/>
            <a:r>
              <a:rPr lang="en-GB" dirty="0"/>
              <a:t>Who conducted the research?</a:t>
            </a:r>
          </a:p>
          <a:p>
            <a:pPr lvl="1"/>
            <a:r>
              <a:rPr lang="en-GB" dirty="0"/>
              <a:t>Were the methods used valid and reliable?</a:t>
            </a:r>
          </a:p>
          <a:p>
            <a:pPr lvl="1"/>
            <a:r>
              <a:rPr lang="en-GB" dirty="0"/>
              <a:t>Was the sample size appropriate?</a:t>
            </a:r>
          </a:p>
          <a:p>
            <a:pPr lvl="1"/>
            <a:r>
              <a:rPr lang="en-GB" dirty="0"/>
              <a:t>Was their reasoning logical?</a:t>
            </a:r>
          </a:p>
          <a:p>
            <a:pPr lvl="1"/>
            <a:r>
              <a:rPr lang="en-GB" dirty="0"/>
              <a:t>Is there bias?</a:t>
            </a:r>
          </a:p>
        </p:txBody>
      </p:sp>
    </p:spTree>
    <p:extLst>
      <p:ext uri="{BB962C8B-B14F-4D97-AF65-F5344CB8AC3E}">
        <p14:creationId xmlns:p14="http://schemas.microsoft.com/office/powerpoint/2010/main" val="596992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9258E-68F0-4160-4C2B-4D62A37D154E}"/>
              </a:ext>
            </a:extLst>
          </p:cNvPr>
          <p:cNvSpPr>
            <a:spLocks noGrp="1"/>
          </p:cNvSpPr>
          <p:nvPr>
            <p:ph type="title"/>
          </p:nvPr>
        </p:nvSpPr>
        <p:spPr>
          <a:xfrm>
            <a:off x="609600" y="595272"/>
            <a:ext cx="10972800" cy="1143000"/>
          </a:xfrm>
        </p:spPr>
        <p:txBody>
          <a:bodyPr/>
          <a:lstStyle/>
          <a:p>
            <a:r>
              <a:rPr lang="en-GB" b="1" dirty="0"/>
              <a:t>Problems with Decision-making</a:t>
            </a:r>
          </a:p>
        </p:txBody>
      </p:sp>
      <p:sp>
        <p:nvSpPr>
          <p:cNvPr id="3" name="Content Placeholder 2">
            <a:extLst>
              <a:ext uri="{FF2B5EF4-FFF2-40B4-BE49-F238E27FC236}">
                <a16:creationId xmlns:a16="http://schemas.microsoft.com/office/drawing/2014/main" id="{B588CE30-B54A-1FD8-9803-67685FDE3BA4}"/>
              </a:ext>
            </a:extLst>
          </p:cNvPr>
          <p:cNvSpPr>
            <a:spLocks noGrp="1"/>
          </p:cNvSpPr>
          <p:nvPr>
            <p:ph idx="1"/>
          </p:nvPr>
        </p:nvSpPr>
        <p:spPr>
          <a:xfrm>
            <a:off x="609600" y="2018805"/>
            <a:ext cx="10972800" cy="3498428"/>
          </a:xfrm>
        </p:spPr>
        <p:txBody>
          <a:bodyPr/>
          <a:lstStyle/>
          <a:p>
            <a:r>
              <a:rPr lang="en-GB" dirty="0"/>
              <a:t>Everyone is prone to bias and mental shortcuts</a:t>
            </a:r>
          </a:p>
          <a:p>
            <a:r>
              <a:rPr lang="en-GB" dirty="0"/>
              <a:t>Group versus individual decision-making</a:t>
            </a:r>
          </a:p>
          <a:p>
            <a:r>
              <a:rPr lang="en-GB" dirty="0"/>
              <a:t>Lack of time</a:t>
            </a:r>
          </a:p>
          <a:p>
            <a:endParaRPr lang="en-GB" dirty="0"/>
          </a:p>
          <a:p>
            <a:endParaRPr lang="en-GB" dirty="0"/>
          </a:p>
        </p:txBody>
      </p:sp>
    </p:spTree>
    <p:extLst>
      <p:ext uri="{BB962C8B-B14F-4D97-AF65-F5344CB8AC3E}">
        <p14:creationId xmlns:p14="http://schemas.microsoft.com/office/powerpoint/2010/main" val="2168136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007C-9FB5-6EFD-0C3F-914928F61132}"/>
              </a:ext>
            </a:extLst>
          </p:cNvPr>
          <p:cNvSpPr>
            <a:spLocks noGrp="1"/>
          </p:cNvSpPr>
          <p:nvPr>
            <p:ph type="title"/>
          </p:nvPr>
        </p:nvSpPr>
        <p:spPr/>
        <p:txBody>
          <a:bodyPr/>
          <a:lstStyle/>
          <a:p>
            <a:r>
              <a:rPr lang="en-GB" b="1" dirty="0"/>
              <a:t>Importance of Policies and Procedures</a:t>
            </a:r>
          </a:p>
        </p:txBody>
      </p:sp>
      <p:sp>
        <p:nvSpPr>
          <p:cNvPr id="3" name="Content Placeholder 2">
            <a:extLst>
              <a:ext uri="{FF2B5EF4-FFF2-40B4-BE49-F238E27FC236}">
                <a16:creationId xmlns:a16="http://schemas.microsoft.com/office/drawing/2014/main" id="{B2F74ACC-D3CA-404F-B7E7-81504DE01EA4}"/>
              </a:ext>
            </a:extLst>
          </p:cNvPr>
          <p:cNvSpPr>
            <a:spLocks noGrp="1"/>
          </p:cNvSpPr>
          <p:nvPr>
            <p:ph idx="1"/>
          </p:nvPr>
        </p:nvSpPr>
        <p:spPr/>
        <p:txBody>
          <a:bodyPr>
            <a:normAutofit fontScale="92500" lnSpcReduction="10000"/>
          </a:bodyPr>
          <a:lstStyle/>
          <a:p>
            <a:r>
              <a:rPr lang="en-GB" dirty="0"/>
              <a:t>Policies and procedures help drive a customer-focused strategy</a:t>
            </a:r>
          </a:p>
          <a:p>
            <a:r>
              <a:rPr lang="en-GB" dirty="0"/>
              <a:t>They shape peoples’ behaviour and ensure the fair treatment of employees (legal obligations, such as in the case of dismissal)</a:t>
            </a:r>
          </a:p>
          <a:p>
            <a:r>
              <a:rPr lang="en-GB" dirty="0"/>
              <a:t>Data is used to inform strategy – e.g. performance, absence</a:t>
            </a:r>
          </a:p>
          <a:p>
            <a:r>
              <a:rPr lang="en-GB" dirty="0"/>
              <a:t>Without them there would be a lack of data to improve employee and so organisational performance</a:t>
            </a:r>
          </a:p>
        </p:txBody>
      </p:sp>
    </p:spTree>
    <p:extLst>
      <p:ext uri="{BB962C8B-B14F-4D97-AF65-F5344CB8AC3E}">
        <p14:creationId xmlns:p14="http://schemas.microsoft.com/office/powerpoint/2010/main" val="3735455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Line Managers’ Important Role</a:t>
            </a:r>
          </a:p>
        </p:txBody>
      </p:sp>
      <p:sp>
        <p:nvSpPr>
          <p:cNvPr id="3" name="Content Placeholder 2"/>
          <p:cNvSpPr>
            <a:spLocks noGrp="1"/>
          </p:cNvSpPr>
          <p:nvPr>
            <p:ph idx="1"/>
          </p:nvPr>
        </p:nvSpPr>
        <p:spPr/>
        <p:txBody>
          <a:bodyPr>
            <a:normAutofit/>
          </a:bodyPr>
          <a:lstStyle/>
          <a:p>
            <a:r>
              <a:rPr lang="en-US" dirty="0"/>
              <a:t>Policies ensure everyone is looked after, but managers have a crucial role</a:t>
            </a:r>
          </a:p>
          <a:p>
            <a:r>
              <a:rPr lang="en-US" dirty="0"/>
              <a:t>Managers who adhere to policies and procedures help create a committed and engaged workforce</a:t>
            </a:r>
          </a:p>
          <a:p>
            <a:r>
              <a:rPr lang="en-US" dirty="0"/>
              <a:t>Policies enhance the psychological contract and organisational culture</a:t>
            </a:r>
          </a:p>
          <a:p>
            <a:pPr marL="0" indent="0">
              <a:buNone/>
            </a:pPr>
            <a:endParaRPr lang="en-US" dirty="0"/>
          </a:p>
        </p:txBody>
      </p:sp>
    </p:spTree>
    <p:extLst>
      <p:ext uri="{BB962C8B-B14F-4D97-AF65-F5344CB8AC3E}">
        <p14:creationId xmlns:p14="http://schemas.microsoft.com/office/powerpoint/2010/main" val="424105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BE85-6C11-1623-52A2-AF3E78B42937}"/>
              </a:ext>
            </a:extLst>
          </p:cNvPr>
          <p:cNvSpPr>
            <a:spLocks noGrp="1"/>
          </p:cNvSpPr>
          <p:nvPr>
            <p:ph type="title"/>
          </p:nvPr>
        </p:nvSpPr>
        <p:spPr>
          <a:xfrm>
            <a:off x="609600" y="200298"/>
            <a:ext cx="10972800" cy="487680"/>
          </a:xfrm>
        </p:spPr>
        <p:txBody>
          <a:bodyPr>
            <a:normAutofit fontScale="90000"/>
          </a:bodyPr>
          <a:lstStyle/>
          <a:p>
            <a:r>
              <a:rPr lang="en-GB" b="1" dirty="0"/>
              <a:t>Being Customer Focused </a:t>
            </a:r>
          </a:p>
        </p:txBody>
      </p:sp>
      <p:pic>
        <p:nvPicPr>
          <p:cNvPr id="4" name="Online Media 3" title="HR from the Outside-In">
            <a:hlinkClick r:id="" action="ppaction://media"/>
            <a:extLst>
              <a:ext uri="{FF2B5EF4-FFF2-40B4-BE49-F238E27FC236}">
                <a16:creationId xmlns:a16="http://schemas.microsoft.com/office/drawing/2014/main" id="{BED3DFF5-CA58-63B0-3A00-FE1387F511E3}"/>
              </a:ext>
            </a:extLst>
          </p:cNvPr>
          <p:cNvPicPr>
            <a:picLocks noGrp="1" noRot="1" noChangeAspect="1"/>
          </p:cNvPicPr>
          <p:nvPr>
            <p:ph idx="1"/>
            <a:videoFile r:link="rId1"/>
          </p:nvPr>
        </p:nvPicPr>
        <p:blipFill>
          <a:blip r:embed="rId3"/>
          <a:stretch>
            <a:fillRect/>
          </a:stretch>
        </p:blipFill>
        <p:spPr>
          <a:xfrm>
            <a:off x="2290354" y="1140823"/>
            <a:ext cx="7794172" cy="4375740"/>
          </a:xfrm>
          <a:prstGeom prst="rect">
            <a:avLst/>
          </a:prstGeom>
        </p:spPr>
      </p:pic>
    </p:spTree>
    <p:extLst>
      <p:ext uri="{BB962C8B-B14F-4D97-AF65-F5344CB8AC3E}">
        <p14:creationId xmlns:p14="http://schemas.microsoft.com/office/powerpoint/2010/main" val="253271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4A736-F4C5-464C-B291-C87D885A97AD}"/>
              </a:ext>
            </a:extLst>
          </p:cNvPr>
          <p:cNvSpPr>
            <a:spLocks noGrp="1"/>
          </p:cNvSpPr>
          <p:nvPr>
            <p:ph type="title"/>
          </p:nvPr>
        </p:nvSpPr>
        <p:spPr/>
        <p:txBody>
          <a:bodyPr/>
          <a:lstStyle/>
          <a:p>
            <a:r>
              <a:rPr lang="en-GB" b="1" dirty="0"/>
              <a:t>Activity (20 minutes)</a:t>
            </a:r>
          </a:p>
        </p:txBody>
      </p:sp>
      <p:sp>
        <p:nvSpPr>
          <p:cNvPr id="3" name="Content Placeholder 2">
            <a:extLst>
              <a:ext uri="{FF2B5EF4-FFF2-40B4-BE49-F238E27FC236}">
                <a16:creationId xmlns:a16="http://schemas.microsoft.com/office/drawing/2014/main" id="{5BE10A08-25CF-BB2B-F90D-17AB4CA9F66B}"/>
              </a:ext>
            </a:extLst>
          </p:cNvPr>
          <p:cNvSpPr>
            <a:spLocks noGrp="1"/>
          </p:cNvSpPr>
          <p:nvPr>
            <p:ph idx="1"/>
          </p:nvPr>
        </p:nvSpPr>
        <p:spPr/>
        <p:txBody>
          <a:bodyPr/>
          <a:lstStyle/>
          <a:p>
            <a:r>
              <a:rPr lang="en-GB" dirty="0"/>
              <a:t>Who are your internal customers?</a:t>
            </a:r>
          </a:p>
          <a:p>
            <a:r>
              <a:rPr lang="en-GB" dirty="0"/>
              <a:t>Who are your external customers and other stakeholders?</a:t>
            </a:r>
          </a:p>
          <a:p>
            <a:r>
              <a:rPr lang="en-GB" dirty="0"/>
              <a:t>Discuss ways you are currently customer-focused.</a:t>
            </a:r>
          </a:p>
          <a:p>
            <a:r>
              <a:rPr lang="en-GB" dirty="0"/>
              <a:t>How could you be more customer-focused? </a:t>
            </a:r>
          </a:p>
          <a:p>
            <a:r>
              <a:rPr lang="en-GB" dirty="0"/>
              <a:t>How does your organisation ensure it remains customer-focused?</a:t>
            </a:r>
          </a:p>
        </p:txBody>
      </p:sp>
    </p:spTree>
    <p:extLst>
      <p:ext uri="{BB962C8B-B14F-4D97-AF65-F5344CB8AC3E}">
        <p14:creationId xmlns:p14="http://schemas.microsoft.com/office/powerpoint/2010/main" val="1122902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79930-7491-F8D7-6332-BE56EF5067D1}"/>
              </a:ext>
            </a:extLst>
          </p:cNvPr>
          <p:cNvSpPr>
            <a:spLocks noGrp="1"/>
          </p:cNvSpPr>
          <p:nvPr>
            <p:ph type="title"/>
          </p:nvPr>
        </p:nvSpPr>
        <p:spPr/>
        <p:txBody>
          <a:bodyPr/>
          <a:lstStyle/>
          <a:p>
            <a:r>
              <a:rPr lang="en-GB" b="1" dirty="0"/>
              <a:t>What have we learnt today?</a:t>
            </a:r>
          </a:p>
        </p:txBody>
      </p:sp>
      <p:sp>
        <p:nvSpPr>
          <p:cNvPr id="3" name="Content Placeholder 2">
            <a:extLst>
              <a:ext uri="{FF2B5EF4-FFF2-40B4-BE49-F238E27FC236}">
                <a16:creationId xmlns:a16="http://schemas.microsoft.com/office/drawing/2014/main" id="{7F87B166-EEF2-B8A8-D671-5C8C30909665}"/>
              </a:ext>
            </a:extLst>
          </p:cNvPr>
          <p:cNvSpPr>
            <a:spLocks noGrp="1"/>
          </p:cNvSpPr>
          <p:nvPr>
            <p:ph idx="1"/>
          </p:nvPr>
        </p:nvSpPr>
        <p:spPr/>
        <p:txBody>
          <a:bodyPr/>
          <a:lstStyle/>
          <a:p>
            <a:r>
              <a:rPr lang="en-GB" dirty="0"/>
              <a:t>The importance of evidence-based practice to inform decisions in the workplace</a:t>
            </a:r>
          </a:p>
          <a:p>
            <a:r>
              <a:rPr lang="en-GB" dirty="0"/>
              <a:t>The CIPD’s 6 steps and 4 key sources of evidence</a:t>
            </a:r>
          </a:p>
          <a:p>
            <a:r>
              <a:rPr lang="en-GB" dirty="0"/>
              <a:t>Critical thinking as a key skill</a:t>
            </a:r>
          </a:p>
          <a:p>
            <a:r>
              <a:rPr lang="en-GB" dirty="0"/>
              <a:t>The key role of policies and procedures</a:t>
            </a:r>
          </a:p>
          <a:p>
            <a:r>
              <a:rPr lang="en-GB" dirty="0"/>
              <a:t>How ‘outside in’ thinking helps us create value</a:t>
            </a:r>
          </a:p>
        </p:txBody>
      </p:sp>
    </p:spTree>
    <p:extLst>
      <p:ext uri="{BB962C8B-B14F-4D97-AF65-F5344CB8AC3E}">
        <p14:creationId xmlns:p14="http://schemas.microsoft.com/office/powerpoint/2010/main" val="274326968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372</TotalTime>
  <Words>1096</Words>
  <Application>Microsoft Office PowerPoint</Application>
  <PresentationFormat>Widescreen</PresentationFormat>
  <Paragraphs>95</Paragraphs>
  <Slides>20</Slides>
  <Notes>6</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ThemeUWTSD</vt:lpstr>
      <vt:lpstr>Principles of Analytics 3CO02</vt:lpstr>
      <vt:lpstr>Objectives for Today</vt:lpstr>
      <vt:lpstr>What is Evidence-Based Practice?</vt:lpstr>
      <vt:lpstr>PowerPoint Presentation</vt:lpstr>
      <vt:lpstr>Sources of Evidence for Decision-making</vt:lpstr>
      <vt:lpstr>PowerPoint Presentation</vt:lpstr>
      <vt:lpstr>CIPD Profession Map</vt:lpstr>
      <vt:lpstr>PowerPoint Presentation</vt:lpstr>
      <vt:lpstr>People Analytics</vt:lpstr>
      <vt:lpstr>Types of People Analytics</vt:lpstr>
      <vt:lpstr>Case Study – Using People Analytics – Financial Times</vt:lpstr>
      <vt:lpstr>Activity – Wellbeing Survey</vt:lpstr>
      <vt:lpstr>Critical Thinking</vt:lpstr>
      <vt:lpstr>Essential Skill – Critical Thinking</vt:lpstr>
      <vt:lpstr>Problems with Decision-making</vt:lpstr>
      <vt:lpstr>Importance of Policies and Procedures</vt:lpstr>
      <vt:lpstr>Line Managers’ Important Role</vt:lpstr>
      <vt:lpstr>Being Customer Focused </vt:lpstr>
      <vt:lpstr>Activity (20 minutes)</vt:lpstr>
      <vt:lpstr>What have we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Evidence-Based Practice 5CO02</dc:title>
  <dc:creator>Julie Thomas</dc:creator>
  <cp:lastModifiedBy>Julie Thomas</cp:lastModifiedBy>
  <cp:revision>2</cp:revision>
  <dcterms:created xsi:type="dcterms:W3CDTF">2023-07-24T11:17:24Z</dcterms:created>
  <dcterms:modified xsi:type="dcterms:W3CDTF">2023-12-01T17:42:09Z</dcterms:modified>
</cp:coreProperties>
</file>