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6" r:id="rId2"/>
    <p:sldId id="257" r:id="rId3"/>
    <p:sldId id="258" r:id="rId4"/>
    <p:sldId id="259" r:id="rId5"/>
    <p:sldId id="264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F5B060-79B0-4E54-B346-7D80BD8A7CDD}" v="36" dt="2019-12-17T10:19:10.8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59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EAD3DD-EE8A-41EC-A0DB-E406B2341EB2}" type="datetimeFigureOut">
              <a:rPr lang="en-GB" smtClean="0"/>
              <a:t>16/10/2020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E9CC19-22C3-4EDC-B265-F7A52FF3D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656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849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27031EF-87FF-4041-9ECA-27982A7B01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48AE9EB-9892-41BC-97F1-1ED9A4ABC7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3C1D328-2404-4CB4-B2B2-4F4B83FDA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38FAA-0F9C-4E20-A47B-C2456B31CFA3}" type="datetime1">
              <a:rPr lang="en-GB" smtClean="0"/>
              <a:t>16/10/2020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76D477B-D6C7-4C3A-BA97-0E14AB8127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61BF5FF-2533-4914-B90A-E57DEB206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237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6DDFCB2-8004-4859-A1EB-7633D8A92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889D30E-FDB0-4085-AE3B-CF879FA45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2FECF5B-FD83-4C82-90ED-8258D101D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E64E8-4EB1-43BF-A49D-A464410884A5}" type="datetime1">
              <a:rPr lang="en-GB" smtClean="0"/>
              <a:t>16/10/2020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9AF723B-7D66-480B-B3C7-59BDB64E33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65E76DB-C877-4DFE-85AA-EB00FD874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35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3BB23EC-D7A6-4138-96B0-A0CF9C0CB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4F3C0FA1-551B-4833-A0AF-FC96098F04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3EB5601-843D-4789-8FA2-2A7301AE1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D6F2E-582C-4ED6-B002-EF6C92AE91CE}" type="datetime1">
              <a:rPr lang="en-GB" smtClean="0"/>
              <a:t>16/10/2020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67642B8-B9FF-405C-B315-A90C1A90A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DF0D84E-4CC6-4DB4-8D35-DBF6E054D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469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A31847D-9EEC-46FC-9D86-192D183FA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5490254-5B33-40F5-AC5B-13A97399A2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E7CD42C-FF10-4760-8631-3D3A221218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664C7F6-E410-44A8-A608-F833B286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4BE8C-D8A1-4CE1-A493-179835F7C9D7}" type="datetime1">
              <a:rPr lang="en-GB" smtClean="0"/>
              <a:t>16/10/2020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2332FC1F-90E2-41E7-9D59-125705C11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89A8AF87-5376-4123-ADCB-18CB41F50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111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1778BCE-A2B1-4DD2-BB2C-4BF3CEF13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D284C1E-B124-49DC-99E8-BE68E3E49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9063F98-A85E-4ACF-931F-22A550A4AC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CB08A374-C99E-4A83-9291-36A44AFEE4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4AC76D14-930B-4469-B6CA-037012DB09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2A01D399-0017-4D4B-B0CE-D11F0F2CB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D4DB1-144A-44E2-9C00-C6313254AE49}" type="datetime1">
              <a:rPr lang="en-GB" smtClean="0"/>
              <a:t>16/10/2020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A7B6077F-9696-4C84-BC79-684FBEF79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C8151424-BFEE-4C4A-85FF-94F2647F8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262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7C018A6-CB5E-48A6-9676-A586B8B01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9342657D-5B36-4AB5-AE10-71CE5373F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EB589-1582-4475-8A65-F0ECC9F33BED}" type="datetime1">
              <a:rPr lang="en-GB" smtClean="0"/>
              <a:t>16/10/2020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67E6FEA1-97FE-45DA-A0F8-95EE03AA6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627B8A4B-71A1-4ED3-BB9F-289C8BC65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511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A8726F2E-DBBE-4301-ACB3-AF56E2615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D9820-81D2-4B5F-BF6F-65E45D4C4322}" type="datetime1">
              <a:rPr lang="en-GB" smtClean="0"/>
              <a:t>16/10/2020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B74367ED-ED59-404B-90E4-2BD7654D9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B84FD548-C04D-47E7-87D2-F3486A099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03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03552C3-B054-4BD9-8C87-2048D59E1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D8EE58A-0B1C-4C91-8EF2-CCC7A21521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B0BEBDD-23AB-46B5-AA97-601ED70EE5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B483EA5-243D-44A5-BCCF-21B79D2C8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7FA9F-AA51-4EA2-8FCE-649A1CCF6AD8}" type="datetime1">
              <a:rPr lang="en-GB" smtClean="0"/>
              <a:t>16/10/2020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2962EB63-62FA-43C8-912B-FB264FA01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AD41759-9119-40E0-A4DD-2A5AA4DE9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30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BFDEFBD-6F95-47CC-82EE-CD363FD87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02D6E697-6996-4086-B50E-613AE3432D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96FD43C2-383A-4981-A4CE-C4B49DF9A9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09DCD238-5208-442A-9687-8A8B50B0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C6751-4062-4A58-9780-2C1602C96AD9}" type="datetime1">
              <a:rPr lang="en-GB" smtClean="0"/>
              <a:t>16/10/2020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3E15A59B-67C5-4282-858E-C07AD1F06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C36ED7C3-C59E-4CF4-BF52-6C8BA9201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187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41A76F7-65DB-4614-B1AC-6B0C6A068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0802DA6B-4A57-422A-8274-528645EC10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D88BA1C-1EA1-4F4A-898D-790B7E850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49150-4C41-4DA0-8EAA-8BC19A78F15E}" type="datetime1">
              <a:rPr lang="en-GB" smtClean="0"/>
              <a:t>16/10/2020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D714BA49-6AF2-4D22-A107-B97FAC71A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9D79472-4F14-482A-865C-5BDF79AE3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0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913A2D29-CD97-4E1B-BE83-CEFBBC7E62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E306ADEF-F41A-4087-8325-09F9ADFABA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0DE52F2-B080-4FEA-9853-FF32C931C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219C7-CD6C-472E-8B93-45C61777C4AF}" type="datetime1">
              <a:rPr lang="en-GB" smtClean="0"/>
              <a:t>16/10/2020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092F3CF-76AB-4F6D-87B4-37BC8BCAA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FD5DCE6-0484-4237-8615-BB96F6EC3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572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B2F5C974-76CC-43A9-A4C5-40047EEC8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5DBEA0C-9093-4699-9B25-8BDB0E7305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11EB791-E42A-4BCA-B860-0C0F51D285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619864-88B3-41E7-80BA-DB30E3798C26}" type="datetime1">
              <a:rPr lang="en-GB" smtClean="0"/>
              <a:t>16/10/2020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E735B76-A460-482D-8E86-63E7D4E40F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DA92EF0-A9B9-4E9E-957B-ADF24E1831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688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3600" dirty="0" smtClean="0"/>
              <a:t>An introduction to paraphrasing  </a:t>
            </a:r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69523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5B89438-A3F8-4209-AB15-BBCE56D4F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Definition of Paraphrasing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382DC5D-79CC-4891-8762-638C9ACA07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Paraphrasing means writing your own version of an original text. </a:t>
            </a:r>
          </a:p>
          <a:p>
            <a:r>
              <a:rPr lang="en-GB" dirty="0">
                <a:cs typeface="Calibri"/>
              </a:rPr>
              <a:t>It also means that you retain the original message while putting as much as possible into your own words</a:t>
            </a:r>
          </a:p>
          <a:p>
            <a:r>
              <a:rPr lang="en-GB" dirty="0">
                <a:cs typeface="Calibri"/>
              </a:rPr>
              <a:t>Paraphrasing is necessary in order to avoid plagiarism (copying)</a:t>
            </a:r>
          </a:p>
          <a:p>
            <a:r>
              <a:rPr lang="en-GB" dirty="0">
                <a:cs typeface="Calibri"/>
              </a:rPr>
              <a:t>When original works are copied you break intellectual copyright</a:t>
            </a:r>
          </a:p>
          <a:p>
            <a:r>
              <a:rPr lang="en-GB" dirty="0">
                <a:cs typeface="Calibri"/>
              </a:rPr>
              <a:t>Also copying a text does not mean that you understand it</a:t>
            </a:r>
          </a:p>
          <a:p>
            <a:r>
              <a:rPr lang="en-GB" dirty="0">
                <a:cs typeface="Calibri"/>
              </a:rPr>
              <a:t>Paraphrasing shows that you understand the thoughts of others   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0A52AA21-1112-4CC8-B8FA-DF754C6A4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146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9A8476E-801D-400A-AC48-BE43393A4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Rules of paraphrasing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1575739-72F7-415B-BA32-536DB1882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Use synonyms to replace key words</a:t>
            </a:r>
          </a:p>
          <a:p>
            <a:pPr lvl="1"/>
            <a:r>
              <a:rPr lang="en-GB" dirty="0">
                <a:cs typeface="Calibri"/>
              </a:rPr>
              <a:t>e.g. advantage (GSL) replaced by benefit (AWL)</a:t>
            </a:r>
          </a:p>
          <a:p>
            <a:r>
              <a:rPr lang="en-GB" dirty="0">
                <a:cs typeface="Calibri"/>
              </a:rPr>
              <a:t>Use different Parts of Speech to replace key words</a:t>
            </a:r>
          </a:p>
          <a:p>
            <a:pPr lvl="1"/>
            <a:r>
              <a:rPr lang="en-GB" dirty="0">
                <a:cs typeface="Calibri"/>
              </a:rPr>
              <a:t>e.g. addition (noun) replaced by additional (adjective) </a:t>
            </a:r>
          </a:p>
          <a:p>
            <a:r>
              <a:rPr lang="en-GB" dirty="0">
                <a:cs typeface="Calibri"/>
              </a:rPr>
              <a:t>Use a different word order</a:t>
            </a:r>
          </a:p>
          <a:p>
            <a:pPr lvl="1"/>
            <a:r>
              <a:rPr lang="en-GB" dirty="0">
                <a:cs typeface="Calibri"/>
              </a:rPr>
              <a:t>This often involves changing active to passive or vice versa, e.g. John sent the e-mail (Active) – The e-mail was sent by John (Passive)</a:t>
            </a:r>
          </a:p>
          <a:p>
            <a:r>
              <a:rPr lang="en-GB" dirty="0">
                <a:cs typeface="Calibri"/>
              </a:rPr>
              <a:t>You can also use antonyms (words of opposite meaning)</a:t>
            </a:r>
          </a:p>
          <a:p>
            <a:pPr lvl="1"/>
            <a:r>
              <a:rPr lang="en-GB" dirty="0">
                <a:cs typeface="Calibri"/>
              </a:rPr>
              <a:t>e.g. The amount of money in John’s bank account was substantial</a:t>
            </a:r>
          </a:p>
          <a:p>
            <a:pPr lvl="1"/>
            <a:r>
              <a:rPr lang="en-GB" dirty="0">
                <a:cs typeface="Calibri"/>
              </a:rPr>
              <a:t>e.g. The amount of money in John’s bank account was not small 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D5A46963-CFBB-45CE-AF54-67E4FE74B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020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C15DBEC-6FDF-4DED-B03B-EC9F26436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Examples of 1</a:t>
            </a:r>
            <a:r>
              <a:rPr lang="en-GB" baseline="30000" dirty="0">
                <a:cs typeface="Calibri Light"/>
              </a:rPr>
              <a:t>st</a:t>
            </a:r>
            <a:r>
              <a:rPr lang="en-GB" dirty="0">
                <a:cs typeface="Calibri Light"/>
              </a:rPr>
              <a:t> rule in action (use synonyms)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584F5E9-4B2B-4025-A89E-29F231F103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There are many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advantages</a:t>
            </a:r>
            <a:r>
              <a:rPr lang="en-GB" dirty="0">
                <a:cs typeface="Calibri"/>
              </a:rPr>
              <a:t> to using E-Readers.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For example</a:t>
            </a:r>
            <a:r>
              <a:rPr lang="en-GB" dirty="0">
                <a:cs typeface="Calibri"/>
              </a:rPr>
              <a:t>, you can store thousands of books on them.</a:t>
            </a:r>
          </a:p>
          <a:p>
            <a:r>
              <a:rPr lang="en-GB" dirty="0">
                <a:cs typeface="Calibri"/>
              </a:rPr>
              <a:t>There are many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benefits </a:t>
            </a:r>
            <a:r>
              <a:rPr lang="en-GB" dirty="0">
                <a:cs typeface="Calibri"/>
              </a:rPr>
              <a:t>to using E-Readers.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For instance</a:t>
            </a:r>
            <a:r>
              <a:rPr lang="en-GB" dirty="0">
                <a:cs typeface="Calibri"/>
              </a:rPr>
              <a:t>, you </a:t>
            </a:r>
            <a:r>
              <a:rPr lang="en-GB">
                <a:cs typeface="Calibri"/>
              </a:rPr>
              <a:t>can </a:t>
            </a:r>
            <a:r>
              <a:rPr lang="en-GB" smtClean="0">
                <a:cs typeface="Calibri"/>
              </a:rPr>
              <a:t>store </a:t>
            </a:r>
            <a:r>
              <a:rPr lang="en-GB" dirty="0">
                <a:cs typeface="Calibri"/>
              </a:rPr>
              <a:t>thousands of books on them.   </a:t>
            </a:r>
          </a:p>
          <a:p>
            <a:r>
              <a:rPr lang="en-GB" dirty="0">
                <a:cs typeface="Calibri"/>
              </a:rPr>
              <a:t>Yesterday I went to the supermarket and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bought</a:t>
            </a:r>
            <a:r>
              <a:rPr lang="en-GB" dirty="0">
                <a:cs typeface="Calibri"/>
              </a:rPr>
              <a:t>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12</a:t>
            </a:r>
            <a:r>
              <a:rPr lang="en-GB" dirty="0">
                <a:cs typeface="Calibri"/>
              </a:rPr>
              <a:t> eggs, a newspaper and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6 pints </a:t>
            </a:r>
            <a:r>
              <a:rPr lang="en-GB" dirty="0">
                <a:cs typeface="Calibri"/>
              </a:rPr>
              <a:t>of milk.  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Yesterday I went to the supermarket and </a:t>
            </a: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purchased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 </a:t>
            </a: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a dozen</a:t>
            </a:r>
            <a:r>
              <a:rPr lang="en-GB" dirty="0">
                <a:ea typeface="+mn-lt"/>
                <a:cs typeface="+mn-lt"/>
              </a:rPr>
              <a:t> eggs, a newspaper and </a:t>
            </a: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3.4 litres</a:t>
            </a:r>
            <a:r>
              <a:rPr lang="en-GB" b="1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>
                <a:ea typeface="+mn-lt"/>
                <a:cs typeface="+mn-lt"/>
              </a:rPr>
              <a:t>of milk.  </a:t>
            </a:r>
            <a:endParaRPr lang="en-US" dirty="0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D287AB81-930C-4DDC-814F-70DE78A55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3784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C15DBEC-6FDF-4DED-B03B-EC9F26436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Examples of 2</a:t>
            </a:r>
            <a:r>
              <a:rPr lang="en-GB" baseline="30000" dirty="0">
                <a:cs typeface="Calibri Light"/>
              </a:rPr>
              <a:t>nd</a:t>
            </a:r>
            <a:r>
              <a:rPr lang="en-GB" dirty="0">
                <a:cs typeface="Calibri Light"/>
              </a:rPr>
              <a:t> rule </a:t>
            </a:r>
            <a:r>
              <a:rPr lang="en-GB" sz="3200" dirty="0">
                <a:cs typeface="Calibri Light"/>
              </a:rPr>
              <a:t>(use different parts of speech)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584F5E9-4B2B-4025-A89E-29F231F103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There are many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advantages</a:t>
            </a:r>
            <a:r>
              <a:rPr lang="en-GB" dirty="0">
                <a:cs typeface="Calibri"/>
              </a:rPr>
              <a:t> to using E-Readers. For example, you can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store</a:t>
            </a:r>
            <a:r>
              <a:rPr lang="en-GB" dirty="0">
                <a:cs typeface="Calibri"/>
              </a:rPr>
              <a:t> thousands of books on them.</a:t>
            </a:r>
          </a:p>
          <a:p>
            <a:r>
              <a:rPr lang="en-GB" dirty="0">
                <a:cs typeface="Calibri"/>
              </a:rPr>
              <a:t>Using E-readers is highly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advantageous</a:t>
            </a:r>
            <a:r>
              <a:rPr lang="en-GB" dirty="0">
                <a:cs typeface="Calibri"/>
              </a:rPr>
              <a:t>.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Storage </a:t>
            </a:r>
            <a:r>
              <a:rPr lang="en-GB" dirty="0">
                <a:cs typeface="Calibri"/>
              </a:rPr>
              <a:t>of thousands of books is possible.   </a:t>
            </a:r>
          </a:p>
          <a:p>
            <a:r>
              <a:rPr lang="en-GB" dirty="0">
                <a:cs typeface="Calibri"/>
              </a:rPr>
              <a:t>Yesterday I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went</a:t>
            </a:r>
            <a:r>
              <a:rPr lang="en-GB" dirty="0">
                <a:cs typeface="Calibri"/>
              </a:rPr>
              <a:t> to the supermarket and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bought</a:t>
            </a:r>
            <a:r>
              <a:rPr lang="en-GB" dirty="0">
                <a:cs typeface="Calibri"/>
              </a:rPr>
              <a:t> 12 eggs, a newspaper and 6 pints of milk.  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cs typeface="Calibri"/>
              </a:rPr>
              <a:t>When I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go </a:t>
            </a:r>
            <a:r>
              <a:rPr lang="en-GB" dirty="0">
                <a:cs typeface="Calibri"/>
              </a:rPr>
              <a:t>to the supermarket, I often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buy</a:t>
            </a:r>
            <a:r>
              <a:rPr lang="en-GB" dirty="0">
                <a:cs typeface="Calibri"/>
              </a:rPr>
              <a:t> 12 eggs, a newspaper and 6 pints of milk. This is what I did yesterday.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C0187E1C-B514-4DC4-BE53-694C27C87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5238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D35C155-C728-4BF2-A8CA-2D0130F2D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Examples of 3</a:t>
            </a:r>
            <a:r>
              <a:rPr lang="en-GB" baseline="30000" dirty="0">
                <a:cs typeface="Calibri Light"/>
              </a:rPr>
              <a:t>rd</a:t>
            </a:r>
            <a:r>
              <a:rPr lang="en-GB" dirty="0">
                <a:cs typeface="Calibri Light"/>
              </a:rPr>
              <a:t> rule (changing word order)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7E7F6E3-60E0-4AAD-B10B-1D0A5FB0A6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John sent the email to his boss</a:t>
            </a:r>
          </a:p>
          <a:p>
            <a:r>
              <a:rPr lang="en-GB" b="1" dirty="0">
                <a:solidFill>
                  <a:srgbClr val="FF0000"/>
                </a:solidFill>
              </a:rPr>
              <a:t>The email was sent by John to his boss</a:t>
            </a:r>
          </a:p>
          <a:p>
            <a:r>
              <a:rPr lang="en-GB" sz="2600" b="1" dirty="0">
                <a:solidFill>
                  <a:srgbClr val="0070C0"/>
                </a:solidFill>
              </a:rPr>
              <a:t>It was necessary to write a report to show the findings of the research</a:t>
            </a:r>
          </a:p>
          <a:p>
            <a:r>
              <a:rPr lang="en-GB" b="1" dirty="0">
                <a:solidFill>
                  <a:srgbClr val="FF0000"/>
                </a:solidFill>
              </a:rPr>
              <a:t>A report needed to be written to show the findings of the research</a:t>
            </a:r>
          </a:p>
          <a:p>
            <a:r>
              <a:rPr lang="en-GB" b="1" dirty="0">
                <a:solidFill>
                  <a:srgbClr val="0070C0"/>
                </a:solidFill>
              </a:rPr>
              <a:t>Collocation is the cornerstone of the English language</a:t>
            </a:r>
          </a:p>
          <a:p>
            <a:r>
              <a:rPr lang="en-GB" b="1" dirty="0">
                <a:solidFill>
                  <a:srgbClr val="FF0000"/>
                </a:solidFill>
              </a:rPr>
              <a:t>The English language has collocation as its cornerstone</a:t>
            </a:r>
          </a:p>
          <a:p>
            <a:r>
              <a:rPr lang="en-GB" b="1" dirty="0">
                <a:solidFill>
                  <a:srgbClr val="0070C0"/>
                </a:solidFill>
              </a:rPr>
              <a:t>Linda wrote a report for her line-manager</a:t>
            </a:r>
          </a:p>
          <a:p>
            <a:r>
              <a:rPr lang="en-GB" b="1" dirty="0">
                <a:solidFill>
                  <a:srgbClr val="FF0000"/>
                </a:solidFill>
              </a:rPr>
              <a:t>A report was written by Linda for her line-manager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9E60E90-022A-4560-B534-3B02095F2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4430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EA2A3F9-0B84-4669-85D6-13DB4000A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best way to paraphrase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1C0ACA4-51A1-49FF-91EC-21973544F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 ideal paraphrase makes use of all three rules. Thus:-</a:t>
            </a:r>
          </a:p>
          <a:p>
            <a:r>
              <a:rPr lang="en-GB" b="1" dirty="0">
                <a:solidFill>
                  <a:srgbClr val="0070C0"/>
                </a:solidFill>
                <a:cs typeface="Calibri"/>
              </a:rPr>
              <a:t>There are many advantages to using E-Readers. For example, you can store thousands of books on them.</a:t>
            </a:r>
          </a:p>
          <a:p>
            <a:r>
              <a:rPr lang="en-GB" b="1" dirty="0">
                <a:solidFill>
                  <a:srgbClr val="FF0000"/>
                </a:solidFill>
                <a:cs typeface="Calibri"/>
              </a:rPr>
              <a:t>To use an E-Reader is highly beneficial, and storage of thousands of books is only one of its merits.  </a:t>
            </a:r>
          </a:p>
          <a:p>
            <a:r>
              <a:rPr lang="en-GB" b="1" dirty="0">
                <a:solidFill>
                  <a:srgbClr val="0070C0"/>
                </a:solidFill>
                <a:cs typeface="Calibri"/>
              </a:rPr>
              <a:t>Yesterday I went to the supermarket and bought 12 eggs, a newspaper and 6 pints of milk.  </a:t>
            </a:r>
            <a:endParaRPr lang="en-US" b="1" dirty="0">
              <a:solidFill>
                <a:srgbClr val="0070C0"/>
              </a:solidFill>
              <a:ea typeface="+mn-lt"/>
              <a:cs typeface="+mn-lt"/>
            </a:endParaRPr>
          </a:p>
          <a:p>
            <a:r>
              <a:rPr lang="en-GB" b="1" dirty="0">
                <a:solidFill>
                  <a:srgbClr val="FF0000"/>
                </a:solidFill>
                <a:cs typeface="Calibri"/>
              </a:rPr>
              <a:t>When I go to the supermarket, I often purchase a dozen eggs, a newspaper and 3.4 litres of milk. This is what I did yesterday.</a:t>
            </a:r>
          </a:p>
          <a:p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844CF816-B562-4C59-9BEF-15C177FA3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5787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269</Words>
  <Application>Microsoft Office PowerPoint</Application>
  <PresentationFormat>Widescreen</PresentationFormat>
  <Paragraphs>56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           </vt:lpstr>
      <vt:lpstr>Definition of Paraphrasing</vt:lpstr>
      <vt:lpstr>Rules of paraphrasing</vt:lpstr>
      <vt:lpstr>Examples of 1st rule in action (use synonyms)</vt:lpstr>
      <vt:lpstr>Examples of 2nd rule (use different parts of speech)</vt:lpstr>
      <vt:lpstr>Examples of 3rd rule (changing word order)</vt:lpstr>
      <vt:lpstr>The best way to paraphrase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Mini-lecture series by David C. Williams Lecturer in EAP (English for Academic Purposes) UWTSD Swansea campus 2019  Mini-topic 5:  Paraphrasing</dc:title>
  <dc:creator>David Williams</dc:creator>
  <cp:lastModifiedBy>David Charles Williams (International Centre)</cp:lastModifiedBy>
  <cp:revision>4</cp:revision>
  <dcterms:created xsi:type="dcterms:W3CDTF">2019-12-16T08:44:22Z</dcterms:created>
  <dcterms:modified xsi:type="dcterms:W3CDTF">2020-10-16T10:46:11Z</dcterms:modified>
</cp:coreProperties>
</file>