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mp4" ContentType="video/mp4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6" r:id="rId1"/>
  </p:sldMasterIdLst>
  <p:handoutMasterIdLst>
    <p:handoutMasterId r:id="rId20"/>
  </p:handoutMasterIdLst>
  <p:sldIdLst>
    <p:sldId id="256" r:id="rId2"/>
    <p:sldId id="273" r:id="rId3"/>
    <p:sldId id="274" r:id="rId4"/>
    <p:sldId id="293" r:id="rId5"/>
    <p:sldId id="294" r:id="rId6"/>
    <p:sldId id="295" r:id="rId7"/>
    <p:sldId id="278" r:id="rId8"/>
    <p:sldId id="296" r:id="rId9"/>
    <p:sldId id="285" r:id="rId10"/>
    <p:sldId id="280" r:id="rId11"/>
    <p:sldId id="297" r:id="rId12"/>
    <p:sldId id="286" r:id="rId13"/>
    <p:sldId id="287" r:id="rId14"/>
    <p:sldId id="288" r:id="rId15"/>
    <p:sldId id="289" r:id="rId16"/>
    <p:sldId id="290" r:id="rId17"/>
    <p:sldId id="292" r:id="rId18"/>
    <p:sldId id="283" r:id="rId19"/>
  </p:sldIdLst>
  <p:sldSz cx="12192000" cy="6858000"/>
  <p:notesSz cx="6669088" cy="97536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725"/>
    <p:restoredTop sz="93241"/>
  </p:normalViewPr>
  <p:slideViewPr>
    <p:cSldViewPr snapToGrid="0">
      <p:cViewPr>
        <p:scale>
          <a:sx n="80" d="100"/>
          <a:sy n="80" d="100"/>
        </p:scale>
        <p:origin x="1560" y="6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handoutMaster" Target="handoutMasters/handoutMaster1.xml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32" Type="http://schemas.microsoft.com/office/2015/10/relationships/revisionInfo" Target="revisionInfo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A42629-A7B1-416C-9C8C-5D0F08E4D445}" type="datetimeFigureOut">
              <a:rPr lang="en-GB" smtClean="0"/>
              <a:t>25/01/2018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3433BF-5215-494E-B71D-26D86DC78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55542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02070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867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35602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8738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1/25/18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220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1/25/18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778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1/25/18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764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5213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671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1/25/18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2869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9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163605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3227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319949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0997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18690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902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1/25/18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0296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  <p:sldLayoutId id="2147483728" r:id="rId12"/>
    <p:sldLayoutId id="2147483729" r:id="rId13"/>
    <p:sldLayoutId id="2147483730" r:id="rId14"/>
    <p:sldLayoutId id="2147483731" r:id="rId15"/>
    <p:sldLayoutId id="2147483732" r:id="rId16"/>
    <p:sldLayoutId id="214748373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://www.youtube.com/watch?v=VGkjjVfnGYI&amp;list=PLQqF8sn28L9yj34NpXK7Yffze7ZoXTiix&amp;index=2" TargetMode="External"/><Relationship Id="rId3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png"/><Relationship Id="rId3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.png"/><Relationship Id="rId3" Type="http://schemas.openxmlformats.org/officeDocument/2006/relationships/hyperlink" Target="https://vimeo.com/83485518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image" Target="../media/image14.png"/><Relationship Id="rId1" Type="http://schemas.microsoft.com/office/2007/relationships/media" Target="../media/media1.mp4"/><Relationship Id="rId2" Type="http://schemas.openxmlformats.org/officeDocument/2006/relationships/video" Target="../media/media1.mp4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opmarks.co.uk/Flash.aspx?f=mentaldivisionv2" TargetMode="External"/><Relationship Id="rId4" Type="http://schemas.openxmlformats.org/officeDocument/2006/relationships/hyperlink" Target="http://www.mathszone.co.uk/calculating-xd/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topmarks.co.uk/Flash.aspx?f=NumberFactsGridv2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cetm.org/" TargetMode="External"/><Relationship Id="rId4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ncetm.org.uk/resources/40529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4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2" Type="http://schemas.openxmlformats.org/officeDocument/2006/relationships/hyperlink" Target="http://www.teachersmedia.co.uk/videos/ks1-ks2-maths-just-divisio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ECAD4003C: </a:t>
            </a:r>
            <a:r>
              <a:rPr lang="en-GB" dirty="0" err="1" smtClean="0"/>
              <a:t>Mathemateg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err="1" smtClean="0"/>
              <a:t>lluosi</a:t>
            </a:r>
            <a:r>
              <a:rPr lang="en-GB" dirty="0" smtClean="0"/>
              <a:t> a </a:t>
            </a:r>
            <a:r>
              <a:rPr lang="en-GB" dirty="0" err="1" smtClean="0"/>
              <a:t>rhannu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0508" y="4028854"/>
            <a:ext cx="2169578" cy="2169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2" y="3843867"/>
            <a:ext cx="2673024" cy="200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1383" y="4448394"/>
            <a:ext cx="2836617" cy="1872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88413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4969" y="1453964"/>
            <a:ext cx="6096000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200"/>
              <a:t>6 x 8</a:t>
            </a:r>
          </a:p>
          <a:p>
            <a:r>
              <a:rPr lang="en-GB" sz="3200"/>
              <a:t>        </a:t>
            </a:r>
          </a:p>
          <a:p>
            <a:r>
              <a:rPr lang="en-GB" sz="3200"/>
              <a:t>20 x 3</a:t>
            </a:r>
          </a:p>
          <a:p>
            <a:r>
              <a:rPr lang="en-GB" sz="3200"/>
              <a:t>         </a:t>
            </a:r>
          </a:p>
          <a:p>
            <a:r>
              <a:rPr lang="en-GB" sz="3200"/>
              <a:t>½ X 8</a:t>
            </a:r>
          </a:p>
          <a:p>
            <a:endParaRPr lang="en-GB" sz="3200"/>
          </a:p>
          <a:p>
            <a:r>
              <a:rPr lang="en-GB" sz="3200"/>
              <a:t>12 ÷3</a:t>
            </a:r>
          </a:p>
          <a:p>
            <a:endParaRPr lang="en-GB" sz="3200"/>
          </a:p>
          <a:p>
            <a:r>
              <a:rPr lang="en-GB" sz="3200"/>
              <a:t>6 ÷ ½</a:t>
            </a:r>
          </a:p>
          <a:p>
            <a:endParaRPr lang="en-GB"/>
          </a:p>
        </p:txBody>
      </p:sp>
      <p:sp>
        <p:nvSpPr>
          <p:cNvPr id="6" name="Oval Callout 5"/>
          <p:cNvSpPr/>
          <p:nvPr/>
        </p:nvSpPr>
        <p:spPr>
          <a:xfrm>
            <a:off x="4907601" y="799524"/>
            <a:ext cx="6014434" cy="3232598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5772632" y="1149164"/>
            <a:ext cx="428437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2800" b="1" dirty="0">
                <a:solidFill>
                  <a:schemeClr val="bg2">
                    <a:lumMod val="20000"/>
                    <a:lumOff val="80000"/>
                  </a:schemeClr>
                </a:solidFill>
              </a:rPr>
              <a:t>Ceisiwch greu ‘stori’ ar gyfer y brawddegau rhif hyn er mwyn </a:t>
            </a:r>
            <a:r>
              <a:rPr lang="cy-GB" sz="2800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rhoi’r </a:t>
            </a:r>
            <a:r>
              <a:rPr lang="cy-GB" sz="2800" b="1" dirty="0">
                <a:solidFill>
                  <a:schemeClr val="bg2">
                    <a:lumMod val="20000"/>
                    <a:lumOff val="80000"/>
                  </a:schemeClr>
                </a:solidFill>
              </a:rPr>
              <a:t>cyfrifo mewn </a:t>
            </a:r>
            <a:endParaRPr lang="cy-GB" sz="2800" b="1" dirty="0" smtClean="0">
              <a:solidFill>
                <a:schemeClr val="bg2">
                  <a:lumMod val="20000"/>
                  <a:lumOff val="80000"/>
                </a:schemeClr>
              </a:solidFill>
            </a:endParaRPr>
          </a:p>
          <a:p>
            <a:pPr algn="ctr"/>
            <a:r>
              <a:rPr lang="cy-GB" sz="2800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cyd-destun </a:t>
            </a:r>
            <a:r>
              <a:rPr lang="cy-GB" sz="2800" b="1" dirty="0">
                <a:solidFill>
                  <a:schemeClr val="bg2">
                    <a:lumMod val="20000"/>
                    <a:lumOff val="80000"/>
                  </a:schemeClr>
                </a:solidFill>
              </a:rPr>
              <a:t>synhwyrol</a:t>
            </a:r>
            <a:endParaRPr lang="en-GB" sz="28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89668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upload.wikimedia.org/wikipedia/commons/thumb/4/49/Multiplication_Sign.svg/175px-Multiplication_Sign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442" y="1659042"/>
            <a:ext cx="2098536" cy="2098536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1288472" y="3870048"/>
            <a:ext cx="782839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y-GB" sz="2400" dirty="0">
                <a:latin typeface="Corbel" panose="020B0503020204020204" pitchFamily="34" charset="0"/>
              </a:rPr>
              <a:t>Mae llawer o bobl yn ei ‘ddarllen’ yn 3 set o 5 (5 + 5 + 5)</a:t>
            </a:r>
          </a:p>
          <a:p>
            <a:endParaRPr lang="en-GB" sz="2400" dirty="0" smtClean="0">
              <a:latin typeface="Corbel" panose="020B0503020204020204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y-GB" sz="2400" dirty="0">
                <a:latin typeface="Corbel" panose="020B0503020204020204" pitchFamily="34" charset="0"/>
              </a:rPr>
              <a:t>Yn swyddogol, ystyr 3 x 5 yw 3 wedi’i gymryd 5 gwaith (3 + 3 + 3 + 3 + 3 )</a:t>
            </a:r>
          </a:p>
          <a:p>
            <a:endParaRPr lang="cy-GB" sz="2400" dirty="0">
              <a:latin typeface="Corbel" panose="020B0503020204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48442" y="300451"/>
            <a:ext cx="53315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/>
              <a:t>5 x </a:t>
            </a:r>
            <a:r>
              <a:rPr lang="en-GB" sz="6600" dirty="0" smtClean="0"/>
              <a:t>3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2401802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2509" y="552641"/>
            <a:ext cx="9800503" cy="1507067"/>
          </a:xfrm>
        </p:spPr>
        <p:txBody>
          <a:bodyPr>
            <a:normAutofit/>
          </a:bodyPr>
          <a:lstStyle/>
          <a:p>
            <a:r>
              <a:rPr lang="cy-GB" dirty="0" smtClean="0">
                <a:latin typeface="Corbel" panose="020B0503020204020204" pitchFamily="34" charset="0"/>
              </a:rPr>
              <a:t>Prosesau mewn Dealltwriaeth Luosogol</a:t>
            </a:r>
            <a:br>
              <a:rPr lang="cy-GB" dirty="0" smtClean="0">
                <a:latin typeface="Corbel" panose="020B0503020204020204" pitchFamily="34" charset="0"/>
              </a:rPr>
            </a:br>
            <a:r>
              <a:rPr lang="cy-GB" sz="2000" dirty="0" smtClean="0">
                <a:latin typeface="Corbel" panose="020B0503020204020204" pitchFamily="34" charset="0"/>
              </a:rPr>
              <a:t>(</a:t>
            </a:r>
            <a:r>
              <a:rPr lang="cy-GB" sz="2400" dirty="0" smtClean="0">
                <a:latin typeface="Corbel" panose="020B0503020204020204" pitchFamily="34" charset="0"/>
              </a:rPr>
              <a:t>heb ddilyniant o reidrwydd)</a:t>
            </a:r>
            <a:endParaRPr lang="cy-GB" dirty="0">
              <a:latin typeface="Corbel" panose="020B0503020204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928" y="1839884"/>
            <a:ext cx="10018713" cy="4602480"/>
          </a:xfrm>
        </p:spPr>
        <p:txBody>
          <a:bodyPr>
            <a:normAutofit/>
          </a:bodyPr>
          <a:lstStyle/>
          <a:p>
            <a:r>
              <a:rPr lang="cy-GB" sz="2400" dirty="0" smtClean="0">
                <a:latin typeface="Corbel" panose="020B0503020204020204" pitchFamily="34" charset="0"/>
              </a:rPr>
              <a:t>Cyfrif mewn camau nad ydynt yn 1</a:t>
            </a:r>
          </a:p>
          <a:p>
            <a:r>
              <a:rPr lang="cy-GB" sz="2400" dirty="0" smtClean="0">
                <a:latin typeface="Corbel" panose="020B0503020204020204" pitchFamily="34" charset="0"/>
              </a:rPr>
              <a:t>Dyblu, treblu ac ati </a:t>
            </a:r>
          </a:p>
          <a:p>
            <a:r>
              <a:rPr lang="cy-GB" sz="2400" dirty="0" smtClean="0">
                <a:latin typeface="Corbel" panose="020B0503020204020204" pitchFamily="34" charset="0"/>
              </a:rPr>
              <a:t>Un –i –sawl cyfatebiaeth (e.e. 4 car, pedair olwyn gan bob car)</a:t>
            </a:r>
          </a:p>
          <a:p>
            <a:r>
              <a:rPr lang="cy-GB" sz="2400" dirty="0" smtClean="0">
                <a:latin typeface="Corbel" panose="020B0503020204020204" pitchFamily="34" charset="0"/>
              </a:rPr>
              <a:t>Ychwanegu Dro ar ôl Tro (4 + 4 + 4 + 4 + 4 = 4 x5) </a:t>
            </a:r>
          </a:p>
          <a:p>
            <a:r>
              <a:rPr lang="cy-GB" sz="2400" dirty="0" smtClean="0">
                <a:latin typeface="Corbel" panose="020B0503020204020204" pitchFamily="34" charset="0"/>
              </a:rPr>
              <a:t>deall y ddeddf gymudol – araeau </a:t>
            </a:r>
          </a:p>
          <a:p>
            <a:r>
              <a:rPr lang="cy-GB" sz="2400" dirty="0" smtClean="0">
                <a:latin typeface="Corbel" panose="020B0503020204020204" pitchFamily="34" charset="0"/>
              </a:rPr>
              <a:t>Bod yn hyblyg wrth ddehongli’r arwydd x (mae deall y ddeddf gymudol o gymorth yn hyn o beth)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1795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38201" y="505341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2"/>
              </a:rPr>
              <a:t>http://</a:t>
            </a:r>
            <a:r>
              <a:rPr lang="en-GB" dirty="0" smtClean="0">
                <a:hlinkClick r:id="rId2"/>
              </a:rPr>
              <a:t>www.youtube.com/watch?v=VGkjjVfnGYI&amp;list=PLQqF8sn28L9yj34NpXK7Yffze7ZoXTiix&amp;index=2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613" y="1468357"/>
            <a:ext cx="7748588" cy="3693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1671693" y="2140871"/>
            <a:ext cx="642050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y-GB" sz="2800" dirty="0" smtClean="0">
                <a:solidFill>
                  <a:schemeClr val="bg1"/>
                </a:solidFill>
              </a:rPr>
              <a:t>Lluosi (Deddf Gymudol)</a:t>
            </a:r>
          </a:p>
          <a:p>
            <a:pPr algn="ctr"/>
            <a:r>
              <a:rPr lang="cy-GB" sz="2800" dirty="0" smtClean="0">
                <a:solidFill>
                  <a:schemeClr val="bg1"/>
                </a:solidFill>
              </a:rPr>
              <a:t>Wrth wylio’r clip fideo sylwch ar y defnydd mae’r athro yn gwneud o’r bedair elfen...</a:t>
            </a:r>
            <a:endParaRPr lang="cy-GB" sz="2800" dirty="0">
              <a:solidFill>
                <a:schemeClr val="bg1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7174274" y="4198379"/>
            <a:ext cx="4626805" cy="467560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+mj-lt"/>
              <a:buAutoNum type="arabicPeriod"/>
              <a:tabLst/>
              <a:defRPr/>
            </a:pPr>
            <a:r>
              <a:rPr kumimoji="0" lang="cy-GB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Trin deunyddiau diriaethol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+mj-lt"/>
              <a:buAutoNum type="arabicPeriod"/>
              <a:tabLst/>
              <a:defRPr/>
            </a:pPr>
            <a:r>
              <a:rPr kumimoji="0" lang="cy-GB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Trin symbolau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+mj-lt"/>
              <a:buAutoNum type="arabicPeriod"/>
              <a:tabLst/>
              <a:defRPr/>
            </a:pPr>
            <a:r>
              <a:rPr kumimoji="0" lang="cy-GB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Defnyddio iaith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+mj-lt"/>
              <a:buAutoNum type="arabicPeriod"/>
              <a:tabLst/>
              <a:defRPr/>
            </a:pPr>
            <a:r>
              <a:rPr kumimoji="0" lang="cy-GB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Lluniau</a:t>
            </a:r>
          </a:p>
        </p:txBody>
      </p:sp>
    </p:spTree>
    <p:extLst>
      <p:ext uri="{BB962C8B-B14F-4D97-AF65-F5344CB8AC3E}">
        <p14:creationId xmlns:p14="http://schemas.microsoft.com/office/powerpoint/2010/main" val="1518389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4159" y="0"/>
            <a:ext cx="10018713" cy="1752599"/>
          </a:xfrm>
        </p:spPr>
        <p:txBody>
          <a:bodyPr/>
          <a:lstStyle/>
          <a:p>
            <a:r>
              <a:rPr lang="cy-GB" dirty="0" smtClean="0"/>
              <a:t>Yr Arae</a:t>
            </a:r>
            <a:endParaRPr lang="cy-GB" dirty="0"/>
          </a:p>
        </p:txBody>
      </p:sp>
      <p:sp>
        <p:nvSpPr>
          <p:cNvPr id="3" name="TextBox 2"/>
          <p:cNvSpPr txBox="1"/>
          <p:nvPr/>
        </p:nvSpPr>
        <p:spPr>
          <a:xfrm>
            <a:off x="4123650" y="1215762"/>
            <a:ext cx="8311357" cy="53876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1364436" y="1486769"/>
            <a:ext cx="4562638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3200" dirty="0" smtClean="0"/>
              <a:t>Yn yr arae hon gwelir gwahanol ffeithiau adio, tynnu, lluosi a rhannu</a:t>
            </a:r>
          </a:p>
          <a:p>
            <a:pPr algn="ctr"/>
            <a:endParaRPr lang="cy-GB" sz="3200" dirty="0" smtClean="0"/>
          </a:p>
          <a:p>
            <a:pPr algn="ctr"/>
            <a:r>
              <a:rPr lang="cy-GB" sz="3200" dirty="0" smtClean="0"/>
              <a:t>Ysgrifennwch y ffeithiau adio, tynnu, lluosi a rhannu cysylltiedig ar gyfer yr arae hon.</a:t>
            </a:r>
          </a:p>
          <a:p>
            <a:endParaRPr lang="en-GB" dirty="0"/>
          </a:p>
          <a:p>
            <a:endParaRPr lang="en-GB" dirty="0"/>
          </a:p>
        </p:txBody>
      </p:sp>
      <p:grpSp>
        <p:nvGrpSpPr>
          <p:cNvPr id="4" name="Group 30"/>
          <p:cNvGrpSpPr/>
          <p:nvPr/>
        </p:nvGrpSpPr>
        <p:grpSpPr>
          <a:xfrm>
            <a:off x="6412544" y="1801599"/>
            <a:ext cx="3929585" cy="4216002"/>
            <a:chOff x="6412544" y="1801599"/>
            <a:chExt cx="3929585" cy="4216002"/>
          </a:xfrm>
        </p:grpSpPr>
        <p:grpSp>
          <p:nvGrpSpPr>
            <p:cNvPr id="5" name="Group 28"/>
            <p:cNvGrpSpPr/>
            <p:nvPr/>
          </p:nvGrpSpPr>
          <p:grpSpPr>
            <a:xfrm>
              <a:off x="6412544" y="1801599"/>
              <a:ext cx="3929585" cy="4216002"/>
              <a:chOff x="6412544" y="1270398"/>
              <a:chExt cx="3929585" cy="4216002"/>
            </a:xfrm>
          </p:grpSpPr>
          <p:sp>
            <p:nvSpPr>
              <p:cNvPr id="16" name="Oval 15"/>
              <p:cNvSpPr/>
              <p:nvPr/>
            </p:nvSpPr>
            <p:spPr>
              <a:xfrm>
                <a:off x="6412544" y="4627085"/>
                <a:ext cx="1024569" cy="859315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8197" name="Picture 5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258941" y="3480524"/>
                <a:ext cx="1042988" cy="8778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8202" name="Picture 10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16125" y="4608513"/>
                <a:ext cx="1049338" cy="8778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8203" name="Picture 11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258941" y="4608512"/>
                <a:ext cx="1049338" cy="8778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3" name="Picture 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34544" y="3480525"/>
                <a:ext cx="1042988" cy="8778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4" name="Picture 6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12544" y="3528985"/>
                <a:ext cx="1042988" cy="8778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45" name="Oval 44"/>
              <p:cNvSpPr/>
              <p:nvPr/>
            </p:nvSpPr>
            <p:spPr>
              <a:xfrm>
                <a:off x="7843666" y="2336204"/>
                <a:ext cx="1024569" cy="859315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46" name="Picture 9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276781" y="2307242"/>
                <a:ext cx="1042988" cy="8778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8" name="Picture 4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78265" y="1274093"/>
                <a:ext cx="1042988" cy="8778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9" name="Picture 7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30963" y="2374449"/>
                <a:ext cx="1042988" cy="8778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50" name="Picture 8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299141" y="1270398"/>
                <a:ext cx="1042988" cy="8778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30" name="Oval 29"/>
            <p:cNvSpPr/>
            <p:nvPr/>
          </p:nvSpPr>
          <p:spPr>
            <a:xfrm>
              <a:off x="6430963" y="1825531"/>
              <a:ext cx="1105741" cy="93032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89598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_4oeBlJMISSQ/TE-VAtRN8VI/AAAAAAAAF3o/5iWTxCnWG5k/s400/120px-Division_Sign(a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07687" y="1146448"/>
            <a:ext cx="2202598" cy="216024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1944710" y="3807631"/>
            <a:ext cx="914399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y-GB" sz="2400" dirty="0">
                <a:latin typeface="Corbel" panose="020B0503020204020204" pitchFamily="34" charset="0"/>
              </a:rPr>
              <a:t>Gall yr arwydd hwn olygu naill ai ‘wedi’u grwpio’ ( e.e. 12 ÷ 3, 12 wedi’u grwpio’n </a:t>
            </a:r>
            <a:r>
              <a:rPr lang="cy-GB" sz="2400" dirty="0" smtClean="0">
                <a:latin typeface="Corbel" panose="020B0503020204020204" pitchFamily="34" charset="0"/>
              </a:rPr>
              <a:t>3/sawl </a:t>
            </a:r>
            <a:r>
              <a:rPr lang="cy-GB" sz="2400" dirty="0">
                <a:latin typeface="Corbel" panose="020B0503020204020204" pitchFamily="34" charset="0"/>
              </a:rPr>
              <a:t>3 mewn 12) – </a:t>
            </a:r>
            <a:r>
              <a:rPr lang="cy-GB" sz="2400" b="1" dirty="0">
                <a:latin typeface="Corbel" panose="020B0503020204020204" pitchFamily="34" charset="0"/>
              </a:rPr>
              <a:t>grwpiol</a:t>
            </a:r>
            <a:r>
              <a:rPr lang="cy-GB" sz="2400" dirty="0">
                <a:latin typeface="Corbel" panose="020B0503020204020204" pitchFamily="34" charset="0"/>
              </a:rPr>
              <a:t> (</a:t>
            </a:r>
            <a:r>
              <a:rPr lang="cy-GB" sz="2400" b="1" dirty="0">
                <a:latin typeface="Corbel" panose="020B0503020204020204" pitchFamily="34" charset="0"/>
              </a:rPr>
              <a:t>quotitive)</a:t>
            </a:r>
          </a:p>
          <a:p>
            <a:pPr>
              <a:buFont typeface="Arial" pitchFamily="34" charset="0"/>
              <a:buChar char="•"/>
            </a:pPr>
            <a:endParaRPr lang="en-GB" sz="2400" b="1" dirty="0">
              <a:latin typeface="Corbel" panose="020B0503020204020204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y-GB" sz="2400" dirty="0" smtClean="0">
                <a:latin typeface="Corbel" panose="020B0503020204020204" pitchFamily="34" charset="0"/>
              </a:rPr>
              <a:t> Neu </a:t>
            </a:r>
            <a:r>
              <a:rPr lang="cy-GB" sz="2400" dirty="0">
                <a:latin typeface="Corbel" panose="020B0503020204020204" pitchFamily="34" charset="0"/>
              </a:rPr>
              <a:t>gallai olygu ‘wedi’i rannu i mewn’ (e.e. 12 ÷ 3,  12 peth wedi’u rhannu’n 3 grŵp) – </a:t>
            </a:r>
            <a:r>
              <a:rPr lang="cy-GB" sz="2400" b="1" dirty="0">
                <a:latin typeface="Corbel" panose="020B0503020204020204" pitchFamily="34" charset="0"/>
              </a:rPr>
              <a:t>rhannol (partitive)</a:t>
            </a:r>
          </a:p>
        </p:txBody>
      </p:sp>
      <p:sp>
        <p:nvSpPr>
          <p:cNvPr id="2" name="Rectangle 1"/>
          <p:cNvSpPr/>
          <p:nvPr/>
        </p:nvSpPr>
        <p:spPr>
          <a:xfrm>
            <a:off x="3508546" y="6062900"/>
            <a:ext cx="29065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https://vimeo.com/83485518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20299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22" y="0"/>
            <a:ext cx="10018713" cy="1229408"/>
          </a:xfrm>
        </p:spPr>
        <p:txBody>
          <a:bodyPr/>
          <a:lstStyle/>
          <a:p>
            <a:r>
              <a:rPr lang="cy-GB" dirty="0" smtClean="0"/>
              <a:t>Deall Rhannu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5366" y="1438334"/>
            <a:ext cx="10281218" cy="5419666"/>
          </a:xfrm>
        </p:spPr>
        <p:txBody>
          <a:bodyPr>
            <a:normAutofit fontScale="47500" lnSpcReduction="20000"/>
          </a:bodyPr>
          <a:lstStyle/>
          <a:p>
            <a:pPr>
              <a:spcAft>
                <a:spcPts val="1200"/>
              </a:spcAft>
            </a:pPr>
            <a:r>
              <a:rPr lang="cy-GB" sz="4400" dirty="0" smtClean="0"/>
              <a:t>Daw plant ar draws syniad rhannu (cyn gwybod mai rhannu mathemategol yw) yn ifanc.  Gall plant oedran meithrin rannu gwrthrychau diriaethol.</a:t>
            </a:r>
          </a:p>
          <a:p>
            <a:pPr>
              <a:spcAft>
                <a:spcPts val="1200"/>
              </a:spcAft>
            </a:pPr>
            <a:r>
              <a:rPr lang="cy-GB" sz="4400" dirty="0" smtClean="0"/>
              <a:t>Gall plant hefyd grwpio gwrthrychau diriaethol yn y blynyddoedd cynnar.</a:t>
            </a:r>
          </a:p>
          <a:p>
            <a:pPr>
              <a:spcAft>
                <a:spcPts val="1200"/>
              </a:spcAft>
            </a:pPr>
            <a:r>
              <a:rPr lang="cy-GB" sz="4400" dirty="0" smtClean="0"/>
              <a:t>Mae </a:t>
            </a:r>
            <a:r>
              <a:rPr lang="cy-GB" sz="4400" i="1" dirty="0" smtClean="0"/>
              <a:t>gweithred</a:t>
            </a:r>
            <a:r>
              <a:rPr lang="cy-GB" sz="4400" dirty="0" smtClean="0"/>
              <a:t> rhannu yn wahanol i </a:t>
            </a:r>
            <a:r>
              <a:rPr lang="cy-GB" sz="4400" i="1" dirty="0" smtClean="0"/>
              <a:t>broses</a:t>
            </a:r>
            <a:r>
              <a:rPr lang="cy-GB" sz="4400" dirty="0" smtClean="0"/>
              <a:t> rhannu; mae symud grwpiau cyfartal o set o wrthrychau yn ymwneud yn fwy uniongyrchol â thynnu dro ar ôl tro (grwpio) (</a:t>
            </a:r>
            <a:r>
              <a:rPr lang="cy-GB" sz="4400" dirty="0" err="1" smtClean="0"/>
              <a:t>Nunes</a:t>
            </a:r>
            <a:r>
              <a:rPr lang="cy-GB" sz="4400" dirty="0" smtClean="0"/>
              <a:t> a Bryant, 1996). Mae grwpio hefyd yn atgyfnerthu mai rhannu yw gwrthwyneb lluosi.</a:t>
            </a:r>
          </a:p>
          <a:p>
            <a:pPr>
              <a:spcAft>
                <a:spcPts val="1200"/>
              </a:spcAft>
            </a:pPr>
            <a:r>
              <a:rPr lang="cy-GB" sz="4400" dirty="0" smtClean="0"/>
              <a:t>Ar ddiwedd y blynyddoedd cynnar mae angen i blant fod yn gyfarwydd â rhannu a grwpiau yn fodelau ar gyfer rhannu ac mae angen iddynt fod yn hyblyg wrth ddehongli problemau rhannu.</a:t>
            </a:r>
          </a:p>
          <a:p>
            <a:pPr>
              <a:spcAft>
                <a:spcPts val="1200"/>
              </a:spcAft>
            </a:pPr>
            <a:r>
              <a:rPr lang="cy-GB" sz="4400" b="1" dirty="0" smtClean="0"/>
              <a:t>Nid yw rhannu’n gymudol</a:t>
            </a:r>
            <a:r>
              <a:rPr lang="cy-GB" sz="4400" dirty="0" smtClean="0"/>
              <a:t>: nid yw 16÷4 yr un peth â 4 ÷ 16</a:t>
            </a:r>
          </a:p>
          <a:p>
            <a:pPr>
              <a:spcAft>
                <a:spcPts val="1200"/>
              </a:spcAft>
            </a:pPr>
            <a:r>
              <a:rPr lang="cy-GB" sz="4400" dirty="0" smtClean="0"/>
              <a:t>Mae angen cysylltu syniad rhannu yn eglur â ffracsiynau; un cyfan wedi’i rannu’n ddau grŵp cyfartal yw ½</a:t>
            </a:r>
          </a:p>
          <a:p>
            <a:pPr>
              <a:spcAft>
                <a:spcPts val="1200"/>
              </a:spcAft>
            </a:pPr>
            <a:endParaRPr lang="en-GB" dirty="0">
              <a:latin typeface="Comic Sans MS" pitchFamily="66" charset="0"/>
            </a:endParaRPr>
          </a:p>
          <a:p>
            <a:pPr>
              <a:spcAft>
                <a:spcPts val="1200"/>
              </a:spcAft>
            </a:pPr>
            <a:endParaRPr lang="en-GB" dirty="0">
              <a:latin typeface="Corbel" panose="020B0503020204020204" pitchFamily="34" charset="0"/>
            </a:endParaRPr>
          </a:p>
          <a:p>
            <a:pPr>
              <a:spcAft>
                <a:spcPts val="1200"/>
              </a:spcAft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4905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du-rw\AppData\Local\Temp\WIN_20140917_135555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718" y="245874"/>
            <a:ext cx="9666536" cy="5527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03718" y="5996226"/>
            <a:ext cx="1041861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3200" b="1" dirty="0"/>
              <a:t>Cysylltu iaith a mathemateg at ddibenion deall</a:t>
            </a:r>
            <a:endParaRPr lang="en-GB" sz="3200" dirty="0"/>
          </a:p>
          <a:p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31050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1254" y="564753"/>
            <a:ext cx="4974137" cy="1507067"/>
          </a:xfrm>
        </p:spPr>
        <p:txBody>
          <a:bodyPr/>
          <a:lstStyle/>
          <a:p>
            <a:r>
              <a:rPr lang="en-GB" dirty="0" err="1" smtClean="0"/>
              <a:t>Archwilio</a:t>
            </a:r>
            <a:r>
              <a:rPr lang="en-GB" dirty="0" smtClean="0"/>
              <a:t> 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1318287"/>
            <a:ext cx="10018713" cy="312420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cy-GB" sz="3200" dirty="0"/>
              <a:t>A yw adnoddau penodol yn ategu modelau penodol ar gyfer lluosi a rhannu?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212" y="446484"/>
            <a:ext cx="2095500" cy="20955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3932" y="4258434"/>
            <a:ext cx="5688061" cy="131075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8756" y="446484"/>
            <a:ext cx="2621507" cy="1743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225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 txBox="1">
            <a:spLocks/>
          </p:cNvSpPr>
          <p:nvPr/>
        </p:nvSpPr>
        <p:spPr>
          <a:xfrm>
            <a:off x="1808275" y="1643063"/>
            <a:ext cx="8715375" cy="4554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charset="0"/>
              <a:buNone/>
            </a:pPr>
            <a:r>
              <a:rPr lang="en-GB" smtClean="0"/>
              <a:t>              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035969" y="500063"/>
            <a:ext cx="8229600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cy-GB" dirty="0" smtClean="0"/>
              <a:t>Y berthynas rhwng gweithrediadau...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42875" y="1571625"/>
            <a:ext cx="8715375" cy="4554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charset="0"/>
              <a:buNone/>
            </a:pPr>
            <a:r>
              <a:rPr lang="en-GB" smtClean="0"/>
              <a:t>              </a:t>
            </a:r>
          </a:p>
        </p:txBody>
      </p:sp>
      <p:sp>
        <p:nvSpPr>
          <p:cNvPr id="7" name="TextBox 4"/>
          <p:cNvSpPr txBox="1">
            <a:spLocks noChangeArrowheads="1"/>
          </p:cNvSpPr>
          <p:nvPr/>
        </p:nvSpPr>
        <p:spPr bwMode="auto">
          <a:xfrm>
            <a:off x="1979825" y="1835899"/>
            <a:ext cx="307181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ADIO </a:t>
            </a:r>
            <a:r>
              <a:rPr lang="en-GB" dirty="0">
                <a:latin typeface="Comic Sans MS" pitchFamily="66" charset="0"/>
              </a:rPr>
              <a:t>(+ )</a:t>
            </a:r>
          </a:p>
          <a:p>
            <a:endParaRPr lang="en-GB" dirty="0">
              <a:latin typeface="Comic Sans MS" pitchFamily="66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7420243" y="1844675"/>
            <a:ext cx="3857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TYNNU </a:t>
            </a:r>
            <a:r>
              <a:rPr lang="en-GB" dirty="0">
                <a:latin typeface="Comic Sans MS" pitchFamily="66" charset="0"/>
              </a:rPr>
              <a:t>(-)</a:t>
            </a:r>
          </a:p>
        </p:txBody>
      </p:sp>
      <p:sp>
        <p:nvSpPr>
          <p:cNvPr id="9" name="Down Arrow 8"/>
          <p:cNvSpPr/>
          <p:nvPr/>
        </p:nvSpPr>
        <p:spPr>
          <a:xfrm>
            <a:off x="2836372" y="2335007"/>
            <a:ext cx="142875" cy="25003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774770" y="4903516"/>
            <a:ext cx="2714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LLUOSI </a:t>
            </a:r>
            <a:r>
              <a:rPr lang="en-GB" dirty="0">
                <a:latin typeface="Comic Sans MS" pitchFamily="66" charset="0"/>
              </a:rPr>
              <a:t>(x)</a:t>
            </a:r>
          </a:p>
        </p:txBody>
      </p:sp>
      <p:sp>
        <p:nvSpPr>
          <p:cNvPr id="11" name="Down Arrow 10"/>
          <p:cNvSpPr/>
          <p:nvPr/>
        </p:nvSpPr>
        <p:spPr>
          <a:xfrm>
            <a:off x="8502673" y="2317919"/>
            <a:ext cx="142875" cy="25717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7735172" y="5152076"/>
            <a:ext cx="30003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RHANNU </a:t>
            </a:r>
            <a:r>
              <a:rPr lang="en-GB" dirty="0">
                <a:latin typeface="Comic Sans MS" pitchFamily="66" charset="0"/>
              </a:rPr>
              <a:t>(÷)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3643313" y="3479007"/>
            <a:ext cx="1571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y-GB" dirty="0" smtClean="0">
                <a:latin typeface="Calibri" pitchFamily="34" charset="0"/>
              </a:rPr>
              <a:t>ail-wneud</a:t>
            </a:r>
            <a:endParaRPr lang="cy-GB" dirty="0">
              <a:latin typeface="Calibri" pitchFamily="34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8905137" y="3300000"/>
            <a:ext cx="1571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y-GB" dirty="0" smtClean="0">
                <a:latin typeface="Calibri" pitchFamily="34" charset="0"/>
              </a:rPr>
              <a:t>ail-wneud</a:t>
            </a:r>
            <a:endParaRPr lang="cy-GB" dirty="0">
              <a:latin typeface="Calibri" pitchFamily="34" charset="0"/>
            </a:endParaRPr>
          </a:p>
        </p:txBody>
      </p:sp>
      <p:sp>
        <p:nvSpPr>
          <p:cNvPr id="15" name="Left-Right Arrow 14"/>
          <p:cNvSpPr/>
          <p:nvPr/>
        </p:nvSpPr>
        <p:spPr>
          <a:xfrm>
            <a:off x="4734043" y="1969250"/>
            <a:ext cx="2000250" cy="71437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Left-Right Arrow 15"/>
          <p:cNvSpPr/>
          <p:nvPr/>
        </p:nvSpPr>
        <p:spPr>
          <a:xfrm>
            <a:off x="4734043" y="5265582"/>
            <a:ext cx="2143125" cy="71437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5282847" y="2118386"/>
            <a:ext cx="15001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y-GB" dirty="0" smtClean="0">
                <a:latin typeface="Calibri" pitchFamily="34" charset="0"/>
              </a:rPr>
              <a:t>gwrthdro</a:t>
            </a:r>
            <a:endParaRPr lang="cy-GB" dirty="0">
              <a:latin typeface="Calibri" pitchFamily="34" charset="0"/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5362190" y="5517007"/>
            <a:ext cx="15001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y-GB" dirty="0" smtClean="0">
                <a:latin typeface="Calibri" pitchFamily="34" charset="0"/>
              </a:rPr>
              <a:t>gwrthdro</a:t>
            </a:r>
            <a:endParaRPr lang="cy-GB" dirty="0">
              <a:latin typeface="Calibri" pitchFamily="34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8867" y="2665207"/>
            <a:ext cx="2170112" cy="2170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870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6302" y="1553227"/>
            <a:ext cx="10709753" cy="2527845"/>
          </a:xfrm>
        </p:spPr>
        <p:txBody>
          <a:bodyPr>
            <a:normAutofit fontScale="90000"/>
          </a:bodyPr>
          <a:lstStyle/>
          <a:p>
            <a:r>
              <a:rPr lang="en-GB" sz="4800" dirty="0" err="1" smtClean="0"/>
              <a:t>Ar</a:t>
            </a:r>
            <a:r>
              <a:rPr lang="en-GB" sz="4800" dirty="0" smtClean="0"/>
              <a:t> </a:t>
            </a:r>
            <a:r>
              <a:rPr lang="en-GB" sz="4800" dirty="0" err="1" smtClean="0"/>
              <a:t>gyfer</a:t>
            </a:r>
            <a:r>
              <a:rPr lang="en-GB" sz="4800" dirty="0" smtClean="0"/>
              <a:t> y </a:t>
            </a:r>
            <a:r>
              <a:rPr lang="en-GB" sz="4800" dirty="0" err="1" smtClean="0"/>
              <a:t>cyfrifiad</a:t>
            </a:r>
            <a:r>
              <a:rPr lang="en-GB" sz="4800" dirty="0" smtClean="0"/>
              <a:t> 23 </a:t>
            </a:r>
            <a:r>
              <a:rPr lang="en-GB" sz="4800" dirty="0"/>
              <a:t>x 45</a:t>
            </a:r>
            <a:r>
              <a:rPr lang="en-GB" sz="4800" dirty="0" smtClean="0"/>
              <a:t>.</a:t>
            </a:r>
            <a:br>
              <a:rPr lang="en-GB" sz="4800" dirty="0" smtClean="0"/>
            </a:br>
            <a:r>
              <a:rPr lang="en-GB" sz="4800" dirty="0"/>
              <a:t/>
            </a:r>
            <a:br>
              <a:rPr lang="en-GB" sz="4800" dirty="0"/>
            </a:br>
            <a:r>
              <a:rPr lang="en-GB" sz="4800" dirty="0"/>
              <a:t>1. </a:t>
            </a:r>
            <a:r>
              <a:rPr lang="en-GB" sz="4800" cap="none" dirty="0" err="1"/>
              <a:t>Sut</a:t>
            </a:r>
            <a:r>
              <a:rPr lang="en-GB" sz="4800" cap="none" dirty="0"/>
              <a:t> </a:t>
            </a:r>
            <a:r>
              <a:rPr lang="en-GB" sz="4800" cap="none" dirty="0" err="1"/>
              <a:t>allech</a:t>
            </a:r>
            <a:r>
              <a:rPr lang="en-GB" sz="4800" cap="none" dirty="0"/>
              <a:t> chi </a:t>
            </a:r>
            <a:r>
              <a:rPr lang="en-GB" sz="4800" cap="none" dirty="0" err="1"/>
              <a:t>amcangyfrif</a:t>
            </a:r>
            <a:r>
              <a:rPr lang="en-GB" sz="4800" cap="none" dirty="0"/>
              <a:t> </a:t>
            </a:r>
            <a:r>
              <a:rPr lang="en-GB" sz="4800" cap="none" dirty="0" err="1"/>
              <a:t>yr</a:t>
            </a:r>
            <a:r>
              <a:rPr lang="en-GB" sz="4800" cap="none" dirty="0"/>
              <a:t> </a:t>
            </a:r>
            <a:r>
              <a:rPr lang="en-GB" sz="4800" cap="none" dirty="0" err="1"/>
              <a:t>ateb</a:t>
            </a:r>
            <a:r>
              <a:rPr lang="en-GB" sz="4800" cap="none" dirty="0"/>
              <a:t>?</a:t>
            </a:r>
            <a:br>
              <a:rPr lang="en-GB" sz="4800" cap="none" dirty="0"/>
            </a:br>
            <a:r>
              <a:rPr lang="en-GB" sz="4800" cap="none" dirty="0"/>
              <a:t/>
            </a:r>
            <a:br>
              <a:rPr lang="en-GB" sz="4800" cap="none" dirty="0"/>
            </a:br>
            <a:r>
              <a:rPr lang="en-GB" sz="4800" cap="none" dirty="0"/>
              <a:t>2. Pa </a:t>
            </a:r>
            <a:r>
              <a:rPr lang="en-GB" sz="4800" cap="none" dirty="0" err="1"/>
              <a:t>ddull</a:t>
            </a:r>
            <a:r>
              <a:rPr lang="en-GB" sz="4800" cap="none" dirty="0"/>
              <a:t> </a:t>
            </a:r>
            <a:r>
              <a:rPr lang="en-GB" sz="4800" cap="none" dirty="0" err="1"/>
              <a:t>allech</a:t>
            </a:r>
            <a:r>
              <a:rPr lang="en-GB" sz="4800" cap="none" dirty="0"/>
              <a:t> chi </a:t>
            </a:r>
            <a:r>
              <a:rPr lang="en-GB" sz="4800" cap="none" dirty="0" err="1"/>
              <a:t>ei</a:t>
            </a:r>
            <a:r>
              <a:rPr lang="en-GB" sz="4800" cap="none" dirty="0"/>
              <a:t> </a:t>
            </a:r>
            <a:r>
              <a:rPr lang="en-GB" sz="4800" cap="none" dirty="0" err="1"/>
              <a:t>ddefnyddio</a:t>
            </a:r>
            <a:r>
              <a:rPr lang="en-GB" sz="4800" cap="none" dirty="0"/>
              <a:t>?</a:t>
            </a:r>
            <a:br>
              <a:rPr lang="en-GB" sz="4800" cap="none" dirty="0"/>
            </a:br>
            <a:r>
              <a:rPr lang="en-GB" sz="4800" cap="none" dirty="0"/>
              <a:t/>
            </a:r>
            <a:br>
              <a:rPr lang="en-GB" sz="4800" cap="none" dirty="0"/>
            </a:br>
            <a:r>
              <a:rPr lang="en-GB" sz="4800" cap="none" dirty="0"/>
              <a:t>3. </a:t>
            </a:r>
            <a:r>
              <a:rPr lang="en-GB" sz="4800" cap="none" dirty="0" err="1"/>
              <a:t>Sut</a:t>
            </a:r>
            <a:r>
              <a:rPr lang="en-GB" sz="4800" cap="none" dirty="0"/>
              <a:t> </a:t>
            </a:r>
            <a:r>
              <a:rPr lang="en-GB" sz="4800" cap="none" dirty="0" err="1"/>
              <a:t>allech</a:t>
            </a:r>
            <a:r>
              <a:rPr lang="en-GB" sz="4800" cap="none" dirty="0"/>
              <a:t> chi </a:t>
            </a:r>
            <a:r>
              <a:rPr lang="en-GB" sz="4800" cap="none" dirty="0" err="1"/>
              <a:t>wirio</a:t>
            </a:r>
            <a:r>
              <a:rPr lang="en-GB" sz="4800" cap="none" dirty="0"/>
              <a:t> </a:t>
            </a:r>
            <a:r>
              <a:rPr lang="en-GB" sz="4800" cap="none" dirty="0" err="1"/>
              <a:t>eich</a:t>
            </a:r>
            <a:r>
              <a:rPr lang="en-GB" sz="4800" cap="none" dirty="0"/>
              <a:t> </a:t>
            </a:r>
            <a:r>
              <a:rPr lang="en-GB" sz="4800" cap="none" dirty="0" err="1"/>
              <a:t>ateb</a:t>
            </a:r>
            <a:r>
              <a:rPr lang="en-GB" sz="4800" cap="none" dirty="0"/>
              <a:t>?</a:t>
            </a:r>
            <a:endParaRPr lang="en-GB" sz="4800" cap="none" dirty="0"/>
          </a:p>
        </p:txBody>
      </p:sp>
    </p:spTree>
    <p:extLst>
      <p:ext uri="{BB962C8B-B14F-4D97-AF65-F5344CB8AC3E}">
        <p14:creationId xmlns:p14="http://schemas.microsoft.com/office/powerpoint/2010/main" val="10946398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oving from grid to a column method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455572" y="399245"/>
            <a:ext cx="7861836" cy="442228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65927" y="5447763"/>
            <a:ext cx="87560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b="1" i="1" dirty="0" err="1" smtClean="0"/>
              <a:t>Sut</a:t>
            </a:r>
            <a:r>
              <a:rPr lang="en-GB" b="1" i="1" dirty="0" smtClean="0"/>
              <a:t> </a:t>
            </a:r>
            <a:r>
              <a:rPr lang="en-GB" b="1" i="1" dirty="0" err="1" smtClean="0"/>
              <a:t>mae’r</a:t>
            </a:r>
            <a:r>
              <a:rPr lang="en-GB" b="1" i="1" dirty="0" smtClean="0"/>
              <a:t> </a:t>
            </a:r>
            <a:r>
              <a:rPr lang="en-GB" b="1" i="1" dirty="0" err="1" smtClean="0"/>
              <a:t>athrawes</a:t>
            </a:r>
            <a:r>
              <a:rPr lang="en-GB" b="1" i="1" dirty="0" smtClean="0"/>
              <a:t> </a:t>
            </a:r>
            <a:r>
              <a:rPr lang="en-GB" b="1" i="1" dirty="0" err="1" smtClean="0"/>
              <a:t>yn</a:t>
            </a:r>
            <a:r>
              <a:rPr lang="en-GB" b="1" i="1" dirty="0" smtClean="0"/>
              <a:t> </a:t>
            </a:r>
            <a:r>
              <a:rPr lang="en-GB" b="1" i="1" dirty="0" err="1" smtClean="0"/>
              <a:t>gwneud</a:t>
            </a:r>
            <a:r>
              <a:rPr lang="en-GB" b="1" i="1" dirty="0" smtClean="0"/>
              <a:t> </a:t>
            </a:r>
            <a:r>
              <a:rPr lang="en-GB" b="1" i="1" dirty="0" err="1" smtClean="0"/>
              <a:t>cysylltiadau</a:t>
            </a:r>
            <a:r>
              <a:rPr lang="en-GB" b="1" i="1" dirty="0" smtClean="0"/>
              <a:t> </a:t>
            </a:r>
            <a:r>
              <a:rPr lang="en-GB" b="1" i="1" dirty="0" err="1" smtClean="0"/>
              <a:t>gyda</a:t>
            </a:r>
            <a:r>
              <a:rPr lang="en-GB" b="1" i="1" dirty="0" smtClean="0"/>
              <a:t> </a:t>
            </a:r>
            <a:r>
              <a:rPr lang="en-GB" b="1" i="1" dirty="0" err="1" smtClean="0"/>
              <a:t>dysgu</a:t>
            </a:r>
            <a:r>
              <a:rPr lang="en-GB" b="1" i="1" dirty="0" smtClean="0"/>
              <a:t> </a:t>
            </a:r>
            <a:r>
              <a:rPr lang="en-GB" b="1" i="1" dirty="0" err="1" smtClean="0"/>
              <a:t>blaenorol</a:t>
            </a:r>
            <a:r>
              <a:rPr lang="en-GB" b="1" i="1" dirty="0" smtClean="0"/>
              <a:t>? </a:t>
            </a:r>
          </a:p>
          <a:p>
            <a:pPr marL="342900" indent="-342900">
              <a:buAutoNum type="arabicPeriod"/>
            </a:pPr>
            <a:r>
              <a:rPr lang="en-GB" b="1" i="1" dirty="0" smtClean="0"/>
              <a:t>Beth </a:t>
            </a:r>
            <a:r>
              <a:rPr lang="en-GB" b="1" i="1" dirty="0" err="1" smtClean="0"/>
              <a:t>ydych</a:t>
            </a:r>
            <a:r>
              <a:rPr lang="en-GB" b="1" i="1" dirty="0" smtClean="0"/>
              <a:t> </a:t>
            </a:r>
            <a:r>
              <a:rPr lang="en-GB" b="1" i="1" dirty="0" err="1" smtClean="0"/>
              <a:t>chi’n</a:t>
            </a:r>
            <a:r>
              <a:rPr lang="en-GB" b="1" i="1" dirty="0" smtClean="0"/>
              <a:t> </a:t>
            </a:r>
            <a:r>
              <a:rPr lang="en-GB" b="1" i="1" dirty="0" err="1" smtClean="0"/>
              <a:t>sylwi</a:t>
            </a:r>
            <a:r>
              <a:rPr lang="en-GB" b="1" i="1" dirty="0" smtClean="0"/>
              <a:t> </a:t>
            </a:r>
            <a:r>
              <a:rPr lang="en-GB" b="1" i="1" dirty="0" err="1" smtClean="0"/>
              <a:t>ar</a:t>
            </a:r>
            <a:r>
              <a:rPr lang="en-GB" b="1" i="1" dirty="0" smtClean="0"/>
              <a:t> y </a:t>
            </a:r>
            <a:r>
              <a:rPr lang="en-GB" b="1" i="1" dirty="0" err="1" smtClean="0"/>
              <a:t>strategaethau</a:t>
            </a:r>
            <a:r>
              <a:rPr lang="en-GB" b="1" i="1" dirty="0" smtClean="0"/>
              <a:t> </a:t>
            </a:r>
            <a:r>
              <a:rPr lang="en-GB" b="1" i="1" dirty="0" err="1" smtClean="0"/>
              <a:t>mae’n</a:t>
            </a:r>
            <a:r>
              <a:rPr lang="en-GB" b="1" i="1" dirty="0" smtClean="0"/>
              <a:t> </a:t>
            </a:r>
            <a:r>
              <a:rPr lang="en-GB" b="1" i="1" dirty="0" err="1" smtClean="0"/>
              <a:t>eu</a:t>
            </a:r>
            <a:r>
              <a:rPr lang="en-GB" b="1" i="1" dirty="0" smtClean="0"/>
              <a:t> </a:t>
            </a:r>
            <a:r>
              <a:rPr lang="en-GB" b="1" i="1" dirty="0" err="1" smtClean="0"/>
              <a:t>defnyddio</a:t>
            </a:r>
            <a:r>
              <a:rPr lang="en-GB" b="1" i="1" dirty="0" smtClean="0"/>
              <a:t>?</a:t>
            </a:r>
            <a:endParaRPr lang="en-GB" b="1" i="1" dirty="0"/>
          </a:p>
        </p:txBody>
      </p:sp>
    </p:spTree>
    <p:extLst>
      <p:ext uri="{BB962C8B-B14F-4D97-AF65-F5344CB8AC3E}">
        <p14:creationId xmlns:p14="http://schemas.microsoft.com/office/powerpoint/2010/main" val="1287706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 mute="1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6788" y="2050960"/>
            <a:ext cx="10447576" cy="1752599"/>
          </a:xfrm>
        </p:spPr>
        <p:txBody>
          <a:bodyPr>
            <a:normAutofit fontScale="90000"/>
          </a:bodyPr>
          <a:lstStyle/>
          <a:p>
            <a:r>
              <a:rPr lang="en-GB" sz="4400" dirty="0" err="1" smtClean="0"/>
              <a:t>Os</a:t>
            </a:r>
            <a:r>
              <a:rPr lang="en-GB" sz="4400" dirty="0" smtClean="0"/>
              <a:t> am </a:t>
            </a:r>
            <a:r>
              <a:rPr lang="en-GB" sz="4400" dirty="0" err="1" smtClean="0"/>
              <a:t>gyfrifo</a:t>
            </a:r>
            <a:r>
              <a:rPr lang="en-GB" sz="4400" dirty="0" smtClean="0"/>
              <a:t> 972 </a:t>
            </a:r>
            <a:r>
              <a:rPr lang="en-GB" sz="4400" dirty="0"/>
              <a:t>÷ 36</a:t>
            </a:r>
            <a:r>
              <a:rPr lang="en-GB" sz="4400" dirty="0" smtClean="0"/>
              <a:t>.</a:t>
            </a:r>
            <a:br>
              <a:rPr lang="en-GB" sz="4400" dirty="0" smtClean="0"/>
            </a:br>
            <a:r>
              <a:rPr lang="en-GB" sz="4400" dirty="0" smtClean="0"/>
              <a:t/>
            </a:r>
            <a:br>
              <a:rPr lang="en-GB" sz="4400" dirty="0" smtClean="0"/>
            </a:br>
            <a:r>
              <a:rPr lang="en-GB" sz="4400" dirty="0" smtClean="0"/>
              <a:t>1. </a:t>
            </a:r>
            <a:r>
              <a:rPr lang="en-GB" sz="4400" cap="none" dirty="0" err="1" smtClean="0"/>
              <a:t>Sut</a:t>
            </a:r>
            <a:r>
              <a:rPr lang="en-GB" sz="4400" cap="none" dirty="0" smtClean="0"/>
              <a:t> </a:t>
            </a:r>
            <a:r>
              <a:rPr lang="en-GB" sz="4400" cap="none" dirty="0" err="1" smtClean="0"/>
              <a:t>allech</a:t>
            </a:r>
            <a:r>
              <a:rPr lang="en-GB" sz="4400" cap="none" dirty="0" smtClean="0"/>
              <a:t> chi </a:t>
            </a:r>
            <a:r>
              <a:rPr lang="en-GB" sz="4400" cap="none" dirty="0" err="1" smtClean="0"/>
              <a:t>amcangyfrif</a:t>
            </a:r>
            <a:r>
              <a:rPr lang="en-GB" sz="4400" cap="none" dirty="0" smtClean="0"/>
              <a:t> </a:t>
            </a:r>
            <a:r>
              <a:rPr lang="en-GB" sz="4400" cap="none" dirty="0" err="1" smtClean="0"/>
              <a:t>yr</a:t>
            </a:r>
            <a:r>
              <a:rPr lang="en-GB" sz="4400" cap="none" dirty="0" smtClean="0"/>
              <a:t> </a:t>
            </a:r>
            <a:r>
              <a:rPr lang="en-GB" sz="4400" cap="none" dirty="0" err="1" smtClean="0"/>
              <a:t>ateb</a:t>
            </a:r>
            <a:r>
              <a:rPr lang="en-GB" sz="4400" cap="none" dirty="0" smtClean="0"/>
              <a:t>?</a:t>
            </a:r>
            <a:br>
              <a:rPr lang="en-GB" sz="4400" cap="none" dirty="0" smtClean="0"/>
            </a:br>
            <a:r>
              <a:rPr lang="en-GB" sz="4400" cap="none" dirty="0" smtClean="0"/>
              <a:t/>
            </a:r>
            <a:br>
              <a:rPr lang="en-GB" sz="4400" cap="none" dirty="0" smtClean="0"/>
            </a:br>
            <a:r>
              <a:rPr lang="en-GB" sz="4400" cap="none" dirty="0" smtClean="0"/>
              <a:t>2. Pa </a:t>
            </a:r>
            <a:r>
              <a:rPr lang="en-GB" sz="4400" cap="none" dirty="0" err="1" smtClean="0"/>
              <a:t>ddull</a:t>
            </a:r>
            <a:r>
              <a:rPr lang="en-GB" sz="4400" cap="none" dirty="0" smtClean="0"/>
              <a:t> </a:t>
            </a:r>
            <a:r>
              <a:rPr lang="en-GB" sz="4400" cap="none" dirty="0" err="1" smtClean="0"/>
              <a:t>allech</a:t>
            </a:r>
            <a:r>
              <a:rPr lang="en-GB" sz="4400" cap="none" dirty="0" smtClean="0"/>
              <a:t> chi </a:t>
            </a:r>
            <a:r>
              <a:rPr lang="en-GB" sz="4400" cap="none" dirty="0" err="1" smtClean="0"/>
              <a:t>ei</a:t>
            </a:r>
            <a:r>
              <a:rPr lang="en-GB" sz="4400" cap="none" dirty="0" smtClean="0"/>
              <a:t> </a:t>
            </a:r>
            <a:r>
              <a:rPr lang="en-GB" sz="4400" cap="none" dirty="0" err="1" smtClean="0"/>
              <a:t>ddefnyddio</a:t>
            </a:r>
            <a:r>
              <a:rPr lang="en-GB" sz="4400" cap="none" dirty="0" smtClean="0"/>
              <a:t>?</a:t>
            </a:r>
            <a:br>
              <a:rPr lang="en-GB" sz="4400" cap="none" dirty="0" smtClean="0"/>
            </a:br>
            <a:r>
              <a:rPr lang="en-GB" sz="4400" cap="none" dirty="0" smtClean="0"/>
              <a:t/>
            </a:r>
            <a:br>
              <a:rPr lang="en-GB" sz="4400" cap="none" dirty="0" smtClean="0"/>
            </a:br>
            <a:r>
              <a:rPr lang="en-GB" sz="4400" cap="none" dirty="0" smtClean="0"/>
              <a:t>3. </a:t>
            </a:r>
            <a:r>
              <a:rPr lang="en-GB" sz="4400" cap="none" dirty="0" err="1" smtClean="0"/>
              <a:t>Sut</a:t>
            </a:r>
            <a:r>
              <a:rPr lang="en-GB" sz="4400" cap="none" dirty="0" smtClean="0"/>
              <a:t> </a:t>
            </a:r>
            <a:r>
              <a:rPr lang="en-GB" sz="4400" cap="none" dirty="0" err="1" smtClean="0"/>
              <a:t>allech</a:t>
            </a:r>
            <a:r>
              <a:rPr lang="en-GB" sz="4400" cap="none" dirty="0" smtClean="0"/>
              <a:t> chi </a:t>
            </a:r>
            <a:r>
              <a:rPr lang="en-GB" sz="4400" cap="none" dirty="0" err="1" smtClean="0"/>
              <a:t>wirio</a:t>
            </a:r>
            <a:r>
              <a:rPr lang="en-GB" sz="4400" cap="none" dirty="0" smtClean="0"/>
              <a:t> </a:t>
            </a:r>
            <a:r>
              <a:rPr lang="en-GB" sz="4400" cap="none" dirty="0" err="1" smtClean="0"/>
              <a:t>eich</a:t>
            </a:r>
            <a:r>
              <a:rPr lang="en-GB" sz="4400" cap="none" dirty="0" smtClean="0"/>
              <a:t> </a:t>
            </a:r>
            <a:r>
              <a:rPr lang="en-GB" sz="4400" cap="none" dirty="0" err="1" smtClean="0"/>
              <a:t>ateb</a:t>
            </a:r>
            <a:r>
              <a:rPr lang="en-GB" sz="4400" cap="none" dirty="0" smtClean="0"/>
              <a:t>?</a:t>
            </a:r>
            <a:endParaRPr lang="en-GB" sz="4400" cap="none" dirty="0"/>
          </a:p>
        </p:txBody>
      </p:sp>
    </p:spTree>
    <p:extLst>
      <p:ext uri="{BB962C8B-B14F-4D97-AF65-F5344CB8AC3E}">
        <p14:creationId xmlns:p14="http://schemas.microsoft.com/office/powerpoint/2010/main" val="38956472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74172" y="1521506"/>
            <a:ext cx="11089573" cy="1752600"/>
          </a:xfrm>
        </p:spPr>
        <p:txBody>
          <a:bodyPr>
            <a:normAutofit fontScale="90000"/>
          </a:bodyPr>
          <a:lstStyle/>
          <a:p>
            <a:pPr marL="571500" indent="-571500">
              <a:buFont typeface="Wingdings" panose="05000000000000000000" pitchFamily="2" charset="2"/>
              <a:buChar char="q"/>
            </a:pP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cy-GB" sz="2400" dirty="0">
                <a:solidFill>
                  <a:srgbClr val="000000"/>
                </a:solidFill>
              </a:rPr>
              <a:t>Mae angen i ddysgwyr gael ystod o ddulliau cyfrifo, meddyliol ac </a:t>
            </a:r>
            <a:r>
              <a:rPr lang="cy-GB" sz="2400" dirty="0" smtClean="0">
                <a:solidFill>
                  <a:srgbClr val="000000"/>
                </a:solidFill>
              </a:rPr>
              <a:t>ysgrifenedig.</a:t>
            </a:r>
            <a:br>
              <a:rPr lang="cy-GB" sz="2400" dirty="0" smtClean="0">
                <a:solidFill>
                  <a:srgbClr val="000000"/>
                </a:solidFill>
              </a:rPr>
            </a:br>
            <a:r>
              <a:rPr lang="cy-GB" sz="2400" dirty="0" smtClean="0">
                <a:solidFill>
                  <a:srgbClr val="000000"/>
                </a:solidFill>
              </a:rPr>
              <a:t>Bydd </a:t>
            </a:r>
            <a:r>
              <a:rPr lang="cy-GB" sz="2400" dirty="0">
                <a:solidFill>
                  <a:srgbClr val="000000"/>
                </a:solidFill>
              </a:rPr>
              <a:t>y dewis yn dibynnu ar y niferoedd dan sylw. </a:t>
            </a:r>
            <a:r>
              <a:rPr lang="cy-GB" sz="2400" dirty="0" smtClean="0">
                <a:solidFill>
                  <a:srgbClr val="000000"/>
                </a:solidFill>
              </a:rPr>
              <a:t/>
            </a:r>
            <a:br>
              <a:rPr lang="cy-GB" sz="2400" dirty="0" smtClean="0">
                <a:solidFill>
                  <a:srgbClr val="000000"/>
                </a:solidFill>
              </a:rPr>
            </a:br>
            <a:r>
              <a:rPr lang="cy-GB" sz="2400" dirty="0" smtClean="0">
                <a:solidFill>
                  <a:srgbClr val="000000"/>
                </a:solidFill>
              </a:rPr>
              <a:t/>
            </a:r>
            <a:br>
              <a:rPr lang="cy-GB" sz="2400" dirty="0" smtClean="0">
                <a:solidFill>
                  <a:srgbClr val="000000"/>
                </a:solidFill>
              </a:rPr>
            </a:br>
            <a:r>
              <a:rPr lang="cy-GB" sz="2400" dirty="0" smtClean="0">
                <a:solidFill>
                  <a:srgbClr val="000000"/>
                </a:solidFill>
              </a:rPr>
              <a:t>Ni </a:t>
            </a:r>
            <a:r>
              <a:rPr lang="cy-GB" sz="2400" dirty="0">
                <a:solidFill>
                  <a:srgbClr val="000000"/>
                </a:solidFill>
              </a:rPr>
              <a:t>ddylid </a:t>
            </a:r>
            <a:r>
              <a:rPr lang="cy-GB" sz="2400" dirty="0" smtClean="0">
                <a:solidFill>
                  <a:srgbClr val="000000"/>
                </a:solidFill>
              </a:rPr>
              <a:t>symud dysgwyr ymlaen </a:t>
            </a:r>
            <a:r>
              <a:rPr lang="cy-GB" sz="2400" dirty="0">
                <a:solidFill>
                  <a:srgbClr val="000000"/>
                </a:solidFill>
              </a:rPr>
              <a:t>i'r cam nesaf os: </a:t>
            </a:r>
            <a:r>
              <a:rPr lang="cy-GB" sz="2400" dirty="0" smtClean="0">
                <a:solidFill>
                  <a:srgbClr val="000000"/>
                </a:solidFill>
              </a:rPr>
              <a:t/>
            </a:r>
            <a:br>
              <a:rPr lang="cy-GB" sz="2400" dirty="0" smtClean="0">
                <a:solidFill>
                  <a:srgbClr val="000000"/>
                </a:solidFill>
              </a:rPr>
            </a:br>
            <a:r>
              <a:rPr lang="cy-GB" sz="2400" dirty="0" smtClean="0">
                <a:solidFill>
                  <a:srgbClr val="000000"/>
                </a:solidFill>
              </a:rPr>
              <a:t>1</a:t>
            </a:r>
            <a:r>
              <a:rPr lang="cy-GB" sz="2400" dirty="0">
                <a:solidFill>
                  <a:srgbClr val="000000"/>
                </a:solidFill>
              </a:rPr>
              <a:t>) nad ydynt yn barod</a:t>
            </a:r>
            <a:r>
              <a:rPr lang="cy-GB" sz="2400" dirty="0" smtClean="0">
                <a:solidFill>
                  <a:srgbClr val="000000"/>
                </a:solidFill>
              </a:rPr>
              <a:t>;</a:t>
            </a:r>
            <a:br>
              <a:rPr lang="cy-GB" sz="2400" dirty="0" smtClean="0">
                <a:solidFill>
                  <a:srgbClr val="000000"/>
                </a:solidFill>
              </a:rPr>
            </a:br>
            <a:r>
              <a:rPr lang="cy-GB" sz="2400" dirty="0" smtClean="0">
                <a:solidFill>
                  <a:srgbClr val="000000"/>
                </a:solidFill>
              </a:rPr>
              <a:t>2) nad ydynt yn hyderus. </a:t>
            </a:r>
            <a:r>
              <a:rPr lang="en-GB" sz="2700" dirty="0"/>
              <a:t/>
            </a:r>
            <a:br>
              <a:rPr lang="en-GB" sz="2700" dirty="0"/>
            </a:br>
            <a:r>
              <a:rPr lang="en-GB" sz="2700" dirty="0" smtClean="0"/>
              <a:t/>
            </a:r>
            <a:br>
              <a:rPr lang="en-GB" sz="2700" dirty="0" smtClean="0"/>
            </a:br>
            <a:r>
              <a:rPr lang="cy-GB" sz="2400" dirty="0">
                <a:solidFill>
                  <a:srgbClr val="000000"/>
                </a:solidFill>
              </a:rPr>
              <a:t>Dylid annog dysgwyr i </a:t>
            </a:r>
            <a:r>
              <a:rPr lang="cy-GB" sz="2400" dirty="0" smtClean="0">
                <a:solidFill>
                  <a:srgbClr val="000000"/>
                </a:solidFill>
              </a:rPr>
              <a:t>amcangyfrif </a:t>
            </a:r>
            <a:r>
              <a:rPr lang="cy-GB" sz="2400" dirty="0">
                <a:solidFill>
                  <a:srgbClr val="000000"/>
                </a:solidFill>
              </a:rPr>
              <a:t>eu hatebion cyn cyfrifo.</a:t>
            </a:r>
            <a:r>
              <a:rPr lang="en-GB" sz="2700" dirty="0"/>
              <a:t/>
            </a:r>
            <a:br>
              <a:rPr lang="en-GB" sz="2700" dirty="0"/>
            </a:br>
            <a:r>
              <a:rPr lang="en-GB" sz="2700" dirty="0" smtClean="0"/>
              <a:t/>
            </a:r>
            <a:br>
              <a:rPr lang="en-GB" sz="2700" dirty="0" smtClean="0"/>
            </a:br>
            <a:r>
              <a:rPr lang="cy-GB" sz="2400" dirty="0" smtClean="0">
                <a:solidFill>
                  <a:srgbClr val="000000"/>
                </a:solidFill>
              </a:rPr>
              <a:t>Dylid </a:t>
            </a:r>
            <a:r>
              <a:rPr lang="cy-GB" sz="2400" dirty="0">
                <a:solidFill>
                  <a:srgbClr val="000000"/>
                </a:solidFill>
              </a:rPr>
              <a:t>annog dysgwyr i wirio eu hatebion gan ddefnyddio strategaeth briodol.</a:t>
            </a:r>
            <a:r>
              <a:rPr lang="en-GB" sz="2700" dirty="0"/>
              <a:t/>
            </a:r>
            <a:br>
              <a:rPr lang="en-GB" sz="2700" dirty="0"/>
            </a:br>
            <a:r>
              <a:rPr lang="en-GB" sz="2700" dirty="0"/>
              <a:t/>
            </a:r>
            <a:br>
              <a:rPr lang="en-GB" sz="2700" dirty="0"/>
            </a:br>
            <a:r>
              <a:rPr lang="cy-GB" sz="2400" dirty="0" smtClean="0">
                <a:solidFill>
                  <a:srgbClr val="000000"/>
                </a:solidFill>
              </a:rPr>
              <a:t>Dylid </a:t>
            </a:r>
            <a:r>
              <a:rPr lang="cy-GB" sz="2400" dirty="0">
                <a:solidFill>
                  <a:srgbClr val="000000"/>
                </a:solidFill>
              </a:rPr>
              <a:t>annog dysgwyr i ystyried a fyddai </a:t>
            </a:r>
            <a:r>
              <a:rPr lang="cy-GB" sz="2400" dirty="0" smtClean="0">
                <a:solidFill>
                  <a:srgbClr val="000000"/>
                </a:solidFill>
              </a:rPr>
              <a:t>cyfrifo yn y peN </a:t>
            </a:r>
            <a:r>
              <a:rPr lang="cy-GB" sz="2400" dirty="0">
                <a:solidFill>
                  <a:srgbClr val="000000"/>
                </a:solidFill>
              </a:rPr>
              <a:t>yn briodol cyn defnyddio dulliau ysgrifenedig. </a:t>
            </a:r>
            <a:r>
              <a:rPr lang="cy-GB" sz="2400" smtClean="0">
                <a:solidFill>
                  <a:srgbClr val="000000"/>
                </a:solidFill>
              </a:rPr>
              <a:t>(t.355)</a:t>
            </a:r>
            <a:r>
              <a:rPr lang="en-GB" sz="2400" dirty="0"/>
              <a:t/>
            </a:r>
            <a:br>
              <a:rPr lang="en-GB" sz="2400" dirty="0"/>
            </a:br>
            <a:r>
              <a:rPr lang="en-GB" sz="2700" dirty="0"/>
              <a:t/>
            </a:r>
            <a:br>
              <a:rPr lang="en-GB" sz="2700" dirty="0"/>
            </a:br>
            <a:endParaRPr lang="en-GB" sz="2700" dirty="0"/>
          </a:p>
        </p:txBody>
      </p:sp>
    </p:spTree>
    <p:extLst>
      <p:ext uri="{BB962C8B-B14F-4D97-AF65-F5344CB8AC3E}">
        <p14:creationId xmlns:p14="http://schemas.microsoft.com/office/powerpoint/2010/main" val="20166902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3484" y="303259"/>
            <a:ext cx="11133715" cy="1507067"/>
          </a:xfrm>
        </p:spPr>
        <p:txBody>
          <a:bodyPr>
            <a:normAutofit/>
          </a:bodyPr>
          <a:lstStyle/>
          <a:p>
            <a:r>
              <a:rPr lang="en-GB" dirty="0" err="1" smtClean="0"/>
              <a:t>Adnoddau</a:t>
            </a:r>
            <a:r>
              <a:rPr lang="en-GB" dirty="0" smtClean="0"/>
              <a:t> </a:t>
            </a:r>
            <a:r>
              <a:rPr lang="en-GB" dirty="0" err="1" smtClean="0"/>
              <a:t>Ar-lein</a:t>
            </a:r>
            <a:r>
              <a:rPr lang="en-GB" dirty="0" smtClean="0"/>
              <a:t> </a:t>
            </a:r>
            <a:r>
              <a:rPr lang="en-GB" dirty="0" err="1" smtClean="0"/>
              <a:t>defnyddiol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</a:t>
            </a:r>
            <a:r>
              <a:rPr lang="en-GB" dirty="0" err="1" smtClean="0"/>
              <a:t>gyfer</a:t>
            </a:r>
            <a:r>
              <a:rPr lang="en-GB" dirty="0" smtClean="0"/>
              <a:t> </a:t>
            </a:r>
            <a:r>
              <a:rPr lang="en-GB" dirty="0" err="1" smtClean="0"/>
              <a:t>addysgu</a:t>
            </a:r>
            <a:r>
              <a:rPr lang="en-GB" dirty="0" smtClean="0"/>
              <a:t> </a:t>
            </a:r>
            <a:r>
              <a:rPr lang="en-GB" dirty="0" err="1" smtClean="0"/>
              <a:t>lluosi</a:t>
            </a:r>
            <a:r>
              <a:rPr lang="en-GB" dirty="0" smtClean="0"/>
              <a:t> a </a:t>
            </a:r>
            <a:r>
              <a:rPr lang="en-GB" dirty="0" err="1" smtClean="0"/>
              <a:t>rhannu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8597" y="1920239"/>
            <a:ext cx="10537108" cy="3524518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endParaRPr lang="en-GB" dirty="0">
              <a:hlinkClick r:id=""/>
            </a:endParaRPr>
          </a:p>
          <a:p>
            <a:pPr marL="0" indent="0">
              <a:buNone/>
            </a:pPr>
            <a:endParaRPr lang="en-GB" dirty="0">
              <a:hlinkClick r:id=""/>
            </a:endParaRPr>
          </a:p>
          <a:p>
            <a:pPr marL="0" indent="0">
              <a:buNone/>
            </a:pPr>
            <a:endParaRPr lang="en-GB" dirty="0">
              <a:hlinkClick r:id=""/>
            </a:endParaRPr>
          </a:p>
          <a:p>
            <a:pPr marL="0" indent="0">
              <a:buNone/>
            </a:pPr>
            <a:r>
              <a:rPr lang="en-GB" sz="2900" dirty="0">
                <a:hlinkClick r:id="rId2"/>
              </a:rPr>
              <a:t>http://www.topmarks.co.uk/Flash.aspx?f=NumberFactsGridv2</a:t>
            </a:r>
            <a:r>
              <a:rPr lang="en-GB" sz="2900" dirty="0"/>
              <a:t> for grid method</a:t>
            </a:r>
          </a:p>
          <a:p>
            <a:pPr marL="0" indent="0">
              <a:buNone/>
            </a:pPr>
            <a:endParaRPr lang="en-GB" sz="2900" dirty="0">
              <a:hlinkClick r:id=""/>
            </a:endParaRPr>
          </a:p>
          <a:p>
            <a:pPr marL="0" indent="0">
              <a:buNone/>
            </a:pPr>
            <a:r>
              <a:rPr lang="en-GB" sz="2900" dirty="0">
                <a:hlinkClick r:id=""/>
              </a:rPr>
              <a:t>http://www.taw.org.uk/lic/itp/grouping.html</a:t>
            </a:r>
            <a:r>
              <a:rPr lang="en-GB" sz="2900" dirty="0"/>
              <a:t> for illustrating division as grouping</a:t>
            </a:r>
          </a:p>
          <a:p>
            <a:pPr marL="0" indent="0">
              <a:buNone/>
            </a:pPr>
            <a:endParaRPr lang="en-GB" sz="2900" dirty="0"/>
          </a:p>
          <a:p>
            <a:pPr marL="0" indent="0">
              <a:buNone/>
            </a:pPr>
            <a:r>
              <a:rPr lang="en-GB" sz="2900" dirty="0">
                <a:hlinkClick r:id="rId3"/>
              </a:rPr>
              <a:t>http://www.topmarks.co.uk/Flash.aspx?f=mentaldivisionv2</a:t>
            </a:r>
            <a:r>
              <a:rPr lang="en-GB" sz="2900" dirty="0"/>
              <a:t> for mental division</a:t>
            </a:r>
          </a:p>
          <a:p>
            <a:pPr marL="0" indent="0">
              <a:buNone/>
            </a:pPr>
            <a:endParaRPr lang="en-GB" sz="2900" dirty="0"/>
          </a:p>
          <a:p>
            <a:pPr marL="0" indent="0">
              <a:buNone/>
            </a:pPr>
            <a:r>
              <a:rPr lang="en-GB" sz="2900" dirty="0">
                <a:hlinkClick r:id="rId4"/>
              </a:rPr>
              <a:t>http://www.mathszone.co.uk/calculating-xd/</a:t>
            </a:r>
            <a:r>
              <a:rPr lang="en-GB" sz="2900" dirty="0"/>
              <a:t> for useful grid method and division as chunking</a:t>
            </a:r>
          </a:p>
          <a:p>
            <a:pPr marL="0" indent="0">
              <a:buNone/>
            </a:pPr>
            <a:endParaRPr lang="en-GB" sz="2900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25431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D77181-DFB4-42A8-84DB-2FA019A049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6103" y="303259"/>
            <a:ext cx="8534400" cy="1507067"/>
          </a:xfrm>
        </p:spPr>
        <p:txBody>
          <a:bodyPr/>
          <a:lstStyle/>
          <a:p>
            <a:r>
              <a:rPr lang="en-GB" dirty="0" err="1"/>
              <a:t>F</a:t>
            </a:r>
            <a:r>
              <a:rPr lang="en-GB" dirty="0" err="1" smtClean="0"/>
              <a:t>ideos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</a:t>
            </a:r>
            <a:r>
              <a:rPr lang="en-GB" dirty="0" err="1" smtClean="0"/>
              <a:t>gyfer</a:t>
            </a:r>
            <a:r>
              <a:rPr lang="en-GB" dirty="0" smtClean="0"/>
              <a:t> </a:t>
            </a:r>
            <a:r>
              <a:rPr lang="en-GB" dirty="0" err="1" smtClean="0"/>
              <a:t>addysgu</a:t>
            </a:r>
            <a:r>
              <a:rPr lang="en-GB" dirty="0" smtClean="0"/>
              <a:t> </a:t>
            </a:r>
            <a:r>
              <a:rPr lang="en-GB" dirty="0" err="1" smtClean="0"/>
              <a:t>cyfrifo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12D4049-4BD4-4815-BE2A-4F1BFC196F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2539" y="2546281"/>
            <a:ext cx="8534400" cy="3615267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hlinkClick r:id="rId2"/>
              </a:rPr>
              <a:t>https://www.ncetm.org.uk/resources/40529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err="1" smtClean="0"/>
              <a:t>Cofrestrwch</a:t>
            </a:r>
            <a:r>
              <a:rPr lang="en-GB" dirty="0" smtClean="0"/>
              <a:t> </a:t>
            </a:r>
            <a:r>
              <a:rPr lang="en-GB" dirty="0" err="1" smtClean="0"/>
              <a:t>gydag</a:t>
            </a:r>
            <a:r>
              <a:rPr lang="en-GB" dirty="0" smtClean="0"/>
              <a:t> </a:t>
            </a:r>
            <a:r>
              <a:rPr lang="en-GB" dirty="0" err="1" smtClean="0"/>
              <a:t>ncetm</a:t>
            </a:r>
            <a:r>
              <a:rPr lang="en-GB" dirty="0" smtClean="0"/>
              <a:t> </a:t>
            </a:r>
            <a:r>
              <a:rPr lang="en-GB" dirty="0"/>
              <a:t>(</a:t>
            </a:r>
            <a:r>
              <a:rPr lang="en-GB" dirty="0">
                <a:hlinkClick r:id="rId3"/>
              </a:rPr>
              <a:t>www.ncetm.org</a:t>
            </a:r>
            <a:r>
              <a:rPr lang="en-GB" dirty="0"/>
              <a:t>) </a:t>
            </a:r>
            <a:r>
              <a:rPr lang="en-GB" dirty="0" smtClean="0"/>
              <a:t>am </a:t>
            </a:r>
            <a:r>
              <a:rPr lang="en-GB" dirty="0" err="1" smtClean="0"/>
              <a:t>ddim</a:t>
            </a:r>
            <a:r>
              <a:rPr lang="en-GB" dirty="0" smtClean="0"/>
              <a:t> ac </a:t>
            </a:r>
            <a:r>
              <a:rPr lang="en-GB" dirty="0" err="1" smtClean="0"/>
              <a:t>yna</a:t>
            </a:r>
            <a:r>
              <a:rPr lang="en-GB" dirty="0" smtClean="0"/>
              <a:t> </a:t>
            </a:r>
            <a:r>
              <a:rPr lang="en-GB" dirty="0" err="1" smtClean="0"/>
              <a:t>dilynwch</a:t>
            </a:r>
            <a:r>
              <a:rPr lang="en-GB" dirty="0" smtClean="0"/>
              <a:t> y </a:t>
            </a:r>
            <a:r>
              <a:rPr lang="en-GB" dirty="0" err="1" smtClean="0"/>
              <a:t>linc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</a:t>
            </a:r>
            <a:r>
              <a:rPr lang="en-GB" dirty="0" err="1" smtClean="0"/>
              <a:t>gyfer</a:t>
            </a:r>
            <a:r>
              <a:rPr lang="en-GB" dirty="0" smtClean="0"/>
              <a:t> </a:t>
            </a:r>
            <a:r>
              <a:rPr lang="en-GB" dirty="0" err="1" smtClean="0"/>
              <a:t>fideos</a:t>
            </a:r>
            <a:r>
              <a:rPr lang="en-GB" dirty="0" smtClean="0"/>
              <a:t> </a:t>
            </a:r>
            <a:r>
              <a:rPr lang="en-GB" dirty="0" err="1" smtClean="0"/>
              <a:t>ardderchog</a:t>
            </a:r>
            <a:r>
              <a:rPr lang="en-GB" dirty="0" smtClean="0"/>
              <a:t> am </a:t>
            </a:r>
            <a:r>
              <a:rPr lang="en-GB" dirty="0" err="1" smtClean="0"/>
              <a:t>addysgu</a:t>
            </a:r>
            <a:r>
              <a:rPr lang="en-GB" dirty="0" smtClean="0"/>
              <a:t> </a:t>
            </a:r>
            <a:r>
              <a:rPr lang="en-GB" dirty="0" err="1" smtClean="0"/>
              <a:t>cyfrifon</a:t>
            </a:r>
            <a:endParaRPr lang="en-GB" dirty="0" smtClean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E140101-2997-4C09-B41D-7AF0D6A74F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6798" y="2546281"/>
            <a:ext cx="2744898" cy="1429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7389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755343" y="3656591"/>
            <a:ext cx="9993312" cy="34004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Haylock and Cockburn (2017) </a:t>
            </a:r>
            <a:r>
              <a:rPr lang="en-GB" i="1" dirty="0"/>
              <a:t>Understanding Mathematics for Young Children </a:t>
            </a:r>
            <a:r>
              <a:rPr lang="en-GB" dirty="0"/>
              <a:t>SAGE Chapters 3 and 4 discuss the four operations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Haylock (2014) </a:t>
            </a:r>
            <a:r>
              <a:rPr lang="en-GB" i="1" dirty="0"/>
              <a:t>Mathematics Explained for Primary Teachers </a:t>
            </a:r>
          </a:p>
          <a:p>
            <a:pPr marL="0" indent="0">
              <a:buNone/>
            </a:pPr>
            <a:endParaRPr lang="en-GB" i="1" dirty="0"/>
          </a:p>
          <a:p>
            <a:pPr marL="0" indent="0">
              <a:buNone/>
            </a:pPr>
            <a:r>
              <a:rPr lang="en-GB" i="1" dirty="0"/>
              <a:t>Mae </a:t>
            </a:r>
            <a:r>
              <a:rPr lang="en-GB" i="1" dirty="0" err="1"/>
              <a:t>rhai</a:t>
            </a:r>
            <a:r>
              <a:rPr lang="en-GB" i="1" dirty="0"/>
              <a:t> </a:t>
            </a:r>
            <a:r>
              <a:rPr lang="en-GB" i="1" dirty="0" err="1"/>
              <a:t>ysgolion</a:t>
            </a:r>
            <a:r>
              <a:rPr lang="en-GB" i="1" dirty="0"/>
              <a:t> </a:t>
            </a:r>
            <a:r>
              <a:rPr lang="en-GB" i="1" dirty="0" err="1"/>
              <a:t>yng</a:t>
            </a:r>
            <a:r>
              <a:rPr lang="en-GB" i="1" dirty="0"/>
              <a:t> </a:t>
            </a:r>
            <a:r>
              <a:rPr lang="en-GB" i="1" dirty="0" err="1"/>
              <a:t>Nghastell</a:t>
            </a:r>
            <a:r>
              <a:rPr lang="en-GB" i="1" dirty="0"/>
              <a:t> </a:t>
            </a:r>
            <a:r>
              <a:rPr lang="en-GB" i="1" dirty="0" err="1"/>
              <a:t>Nedd</a:t>
            </a:r>
            <a:r>
              <a:rPr lang="en-GB" i="1" dirty="0"/>
              <a:t> Port Talbot </a:t>
            </a:r>
            <a:r>
              <a:rPr lang="en-GB" i="1" dirty="0" err="1"/>
              <a:t>yn</a:t>
            </a:r>
            <a:r>
              <a:rPr lang="en-GB" i="1" dirty="0"/>
              <a:t> </a:t>
            </a:r>
            <a:r>
              <a:rPr lang="en-GB" i="1" dirty="0" err="1"/>
              <a:t>defnyddio</a:t>
            </a:r>
            <a:r>
              <a:rPr lang="en-GB" i="1" dirty="0"/>
              <a:t> </a:t>
            </a:r>
            <a:r>
              <a:rPr lang="en-GB" i="1" dirty="0" smtClean="0"/>
              <a:t>‘Making </a:t>
            </a:r>
            <a:r>
              <a:rPr lang="en-GB" i="1" dirty="0"/>
              <a:t>Maths Make </a:t>
            </a:r>
            <a:r>
              <a:rPr lang="en-GB" i="1" dirty="0" smtClean="0"/>
              <a:t>Sense’ - </a:t>
            </a:r>
            <a:r>
              <a:rPr lang="en-GB" i="1" dirty="0" err="1" smtClean="0"/>
              <a:t>gallwch</a:t>
            </a:r>
            <a:r>
              <a:rPr lang="en-GB" i="1" dirty="0" smtClean="0"/>
              <a:t> </a:t>
            </a:r>
            <a:r>
              <a:rPr lang="en-GB" i="1" dirty="0" err="1"/>
              <a:t>ddysgu</a:t>
            </a:r>
            <a:r>
              <a:rPr lang="en-GB" i="1" dirty="0"/>
              <a:t> </a:t>
            </a:r>
            <a:r>
              <a:rPr lang="en-GB" i="1" dirty="0" err="1"/>
              <a:t>mwy</a:t>
            </a:r>
            <a:r>
              <a:rPr lang="en-GB" i="1" dirty="0"/>
              <a:t> </a:t>
            </a:r>
            <a:r>
              <a:rPr lang="en-GB" i="1" dirty="0" err="1"/>
              <a:t>amdano</a:t>
            </a:r>
            <a:r>
              <a:rPr lang="en-GB" i="1" dirty="0"/>
              <a:t> </a:t>
            </a:r>
            <a:r>
              <a:rPr lang="en-GB" i="1" dirty="0" err="1"/>
              <a:t>wrth</a:t>
            </a:r>
            <a:r>
              <a:rPr lang="en-GB" i="1" dirty="0"/>
              <a:t> </a:t>
            </a:r>
            <a:r>
              <a:rPr lang="en-GB" i="1" dirty="0" err="1"/>
              <a:t>wylio’r</a:t>
            </a:r>
            <a:r>
              <a:rPr lang="en-GB" i="1" dirty="0"/>
              <a:t> </a:t>
            </a:r>
            <a:r>
              <a:rPr lang="en-GB" i="1" dirty="0" err="1"/>
              <a:t>linc</a:t>
            </a:r>
            <a:r>
              <a:rPr lang="en-GB" i="1" dirty="0"/>
              <a:t> </a:t>
            </a:r>
            <a:r>
              <a:rPr lang="en-GB" i="1" dirty="0" err="1"/>
              <a:t>isod</a:t>
            </a:r>
            <a:r>
              <a:rPr lang="en-GB" i="1" dirty="0"/>
              <a:t>: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http://www.teachersmedia.co.uk/videos/ks1-ks2-maths-just-division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70151">
            <a:off x="271279" y="3223060"/>
            <a:ext cx="1375516" cy="1478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492347" y="561860"/>
            <a:ext cx="57508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3600" dirty="0"/>
              <a:t>Astudio Pellach </a:t>
            </a:r>
            <a:r>
              <a:rPr lang="en-GB" sz="3600" dirty="0" smtClean="0"/>
              <a:t>…</a:t>
            </a:r>
            <a:endParaRPr lang="en-GB" sz="3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F6C55B9-C1FF-4E5A-8716-927F95FE09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710661">
            <a:off x="491970" y="933674"/>
            <a:ext cx="1533835" cy="1538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340146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537D0B"/>
      </a:dk2>
      <a:lt2>
        <a:srgbClr val="A9E257"/>
      </a:lt2>
      <a:accent1>
        <a:srgbClr val="38540A"/>
      </a:accent1>
      <a:accent2>
        <a:srgbClr val="31A274"/>
      </a:accent2>
      <a:accent3>
        <a:srgbClr val="236073"/>
      </a:accent3>
      <a:accent4>
        <a:srgbClr val="6C4D90"/>
      </a:accent4>
      <a:accent5>
        <a:srgbClr val="983C27"/>
      </a:accent5>
      <a:accent6>
        <a:srgbClr val="CD811F"/>
      </a:accent6>
      <a:hlink>
        <a:srgbClr val="293F06"/>
      </a:hlink>
      <a:folHlink>
        <a:srgbClr val="68883A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9759155-7935-4C61-A06C-C04380D1B16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235</TotalTime>
  <Words>659</Words>
  <Application>Microsoft Macintosh PowerPoint</Application>
  <PresentationFormat>Widescreen</PresentationFormat>
  <Paragraphs>96</Paragraphs>
  <Slides>18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Arial</vt:lpstr>
      <vt:lpstr>Calibri</vt:lpstr>
      <vt:lpstr>Century Gothic</vt:lpstr>
      <vt:lpstr>Comic Sans MS</vt:lpstr>
      <vt:lpstr>Corbel</vt:lpstr>
      <vt:lpstr>Wingdings</vt:lpstr>
      <vt:lpstr>Wingdings 3</vt:lpstr>
      <vt:lpstr>Slice</vt:lpstr>
      <vt:lpstr>ECAD4003C: Mathemateg lluosi a rhannu</vt:lpstr>
      <vt:lpstr>PowerPoint Presentation</vt:lpstr>
      <vt:lpstr>PowerPoint Presentation</vt:lpstr>
      <vt:lpstr>Prosesau mewn Dealltwriaeth Luosogol (heb ddilyniant o reidrwydd)</vt:lpstr>
      <vt:lpstr>PowerPoint Presentation</vt:lpstr>
      <vt:lpstr>Yr Arae</vt:lpstr>
      <vt:lpstr>PowerPoint Presentation</vt:lpstr>
      <vt:lpstr>Deall Rhannu</vt:lpstr>
      <vt:lpstr>PowerPoint Presentation</vt:lpstr>
      <vt:lpstr>Archwilio …</vt:lpstr>
      <vt:lpstr>PowerPoint Presentation</vt:lpstr>
      <vt:lpstr>Ar gyfer y cyfrifiad 23 x 45.  1. Sut allech chi amcangyfrif yr ateb?  2. Pa ddull allech chi ei ddefnyddio?  3. Sut allech chi wirio eich ateb?</vt:lpstr>
      <vt:lpstr>PowerPoint Presentation</vt:lpstr>
      <vt:lpstr>Os am gyfrifo 972 ÷ 36.  1. Sut allech chi amcangyfrif yr ateb?  2. Pa ddull allech chi ei ddefnyddio?  3. Sut allech chi wirio eich ateb?</vt:lpstr>
      <vt:lpstr>     Mae angen i ddysgwyr gael ystod o ddulliau cyfrifo, meddyliol ac ysgrifenedig. Bydd y dewis yn dibynnu ar y niferoedd dan sylw.   Ni ddylid symud dysgwyr ymlaen i'r cam nesaf os:  1) nad ydynt yn barod; 2) nad ydynt yn hyderus.   Dylid annog dysgwyr i amcangyfrif eu hatebion cyn cyfrifo.  Dylid annog dysgwyr i wirio eu hatebion gan ddefnyddio strategaeth briodol.  Dylid annog dysgwyr i ystyried a fyddai cyfrifo yn y peN yn briodol cyn defnyddio dulliau ysgrifenedig. (t.355)  </vt:lpstr>
      <vt:lpstr>Adnoddau Ar-lein defnyddiol ar gyfer addysgu lluosi a rhannu</vt:lpstr>
      <vt:lpstr>Fideos ar gyfer addysgu cyfrifo</vt:lpstr>
      <vt:lpstr>PowerPoint Presentation</vt:lpstr>
    </vt:vector>
  </TitlesOfParts>
  <LinksUpToDate>false</LinksUpToDate>
  <SharedDoc>false</SharedDoc>
  <HyperlinksChanged>false</HyperlinksChanged>
  <AppVersion>15.0039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Mathematics Session 2</dc:title>
  <dc:creator>Rachel Wallis</dc:creator>
  <cp:lastModifiedBy>Nanna Ryder</cp:lastModifiedBy>
  <cp:revision>8</cp:revision>
  <cp:lastPrinted>2017-09-25T07:12:44Z</cp:lastPrinted>
  <dcterms:modified xsi:type="dcterms:W3CDTF">2018-01-25T22:04:49Z</dcterms:modified>
</cp:coreProperties>
</file>