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66" r:id="rId14"/>
    <p:sldId id="270"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589B-A931-9298-6C05-8B0FCE44ED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483C52A-FF25-011A-42E8-2BABAA231B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DCEB2F-EAAE-27ED-243C-E4DAA04A09B3}"/>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43FCADC2-353E-6936-1D28-26EE9B9B00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6A0CE1-DD06-0708-D9F6-65E87859D8E5}"/>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3710392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2EF7-6710-6997-BACD-46E2DBC973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293FE0-6A2C-DDA4-B266-9CF4D42D05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F33698-4947-F4AA-504F-4A470E221750}"/>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FA4B652C-2190-3849-0373-D2F55558CB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43BBA-BD5D-E447-8A04-ED68564AC413}"/>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4149914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B0E35-7FE3-DF59-F89B-6FAEF172F0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980032E-2E9B-E85D-4562-D95B37D767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5B2E1A-1E04-4F3B-6286-80D0CA6AA335}"/>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1368E1FE-50BC-C471-24C7-50E7810254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03AEE-B54B-7FF5-4361-3333F856C5BA}"/>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215111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02B30-6355-3B9C-B0E0-049FA55E78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FA66275-0B23-912A-4358-C3FBD74E9A4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5126BD-AEF5-51F7-9233-7CF169A9E30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CD46C84-67BB-9268-417B-76F0B6257A7C}"/>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6" name="Footer Placeholder 5">
            <a:extLst>
              <a:ext uri="{FF2B5EF4-FFF2-40B4-BE49-F238E27FC236}">
                <a16:creationId xmlns:a16="http://schemas.microsoft.com/office/drawing/2014/main" id="{7E032761-DAC8-7D96-A711-434461F135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10D7B6-0447-C774-933F-95754EEC8D4C}"/>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4192463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A7879-DCAF-5E34-0B33-0DA9BC1FEA2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3EE079-83A8-6555-84DE-E433C1FB7C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E4E3D94-4521-B24D-9DF3-66C067B5E0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EB96A03-BF42-8FD7-E788-4923025219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6EFC14-E090-4152-61B2-96A5FD76D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70EBE2B-5885-F863-2915-AA3635742E4D}"/>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8" name="Footer Placeholder 7">
            <a:extLst>
              <a:ext uri="{FF2B5EF4-FFF2-40B4-BE49-F238E27FC236}">
                <a16:creationId xmlns:a16="http://schemas.microsoft.com/office/drawing/2014/main" id="{BE9FA9B0-9F12-8D14-BBE8-1C3BECF99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3AF27A-571C-BE6A-0648-B3E4009F80DC}"/>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976352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5729-30D7-2465-4B44-FDC2D8AD450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13B9185-ADA7-852B-F058-A50239888700}"/>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4" name="Footer Placeholder 3">
            <a:extLst>
              <a:ext uri="{FF2B5EF4-FFF2-40B4-BE49-F238E27FC236}">
                <a16:creationId xmlns:a16="http://schemas.microsoft.com/office/drawing/2014/main" id="{5B32F001-428F-C641-747E-73F1D36984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9BA858-DC08-C4C3-6123-D2DDE2F25C25}"/>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307816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A5C4A2-A12F-8D99-71CD-794A51DCA03A}"/>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3" name="Footer Placeholder 2">
            <a:extLst>
              <a:ext uri="{FF2B5EF4-FFF2-40B4-BE49-F238E27FC236}">
                <a16:creationId xmlns:a16="http://schemas.microsoft.com/office/drawing/2014/main" id="{997A44C9-E1A7-BD79-2FB4-7B00951653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9F4C3B-028E-13CE-1085-A5D170BE07AB}"/>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2939279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AEA8-F91C-5176-81A4-87DFF6FFFA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6927F2-5337-998F-6485-84C9B953A6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EEB877-30A1-E7EB-FE51-23393CD3B3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4EF887-3DAC-794D-6276-37B94B2B9973}"/>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6" name="Footer Placeholder 5">
            <a:extLst>
              <a:ext uri="{FF2B5EF4-FFF2-40B4-BE49-F238E27FC236}">
                <a16:creationId xmlns:a16="http://schemas.microsoft.com/office/drawing/2014/main" id="{6493FA3A-B1C1-290C-7A51-7F55A4C727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2A62CD-C055-9FC9-8668-AF4BF71185C3}"/>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1545262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C525-127B-CB31-BD6F-F4AF9CE4B2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A576CAE-8EC1-E5DF-67AA-4FE76C3F08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0B5DA6-D215-1474-EBE8-6CE3A7B63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7DEB43-8521-A107-61B8-31FBD21E80E3}"/>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6" name="Footer Placeholder 5">
            <a:extLst>
              <a:ext uri="{FF2B5EF4-FFF2-40B4-BE49-F238E27FC236}">
                <a16:creationId xmlns:a16="http://schemas.microsoft.com/office/drawing/2014/main" id="{9CC3BEB8-9992-2489-E8B1-86F141CD6F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CE6AF4-4654-2985-85B2-077786DEFABA}"/>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2770856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563E8-353C-EF94-1C61-64D88B2735D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CE454F-B569-5219-9C29-3345DD6209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E21781-F7DF-3446-B56A-33A17DB9CD27}"/>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B1AC152F-DFF0-775F-D4AC-4825AF505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C094FD-CC0F-6DB8-3C3C-490D31793FE8}"/>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220852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C6163C-8362-2F55-DA59-9E36C5CD719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11E491-DC7E-D25A-8232-6F52A3C289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5C6739-E488-50CA-F046-796DDF326D23}"/>
              </a:ext>
            </a:extLst>
          </p:cNvPr>
          <p:cNvSpPr>
            <a:spLocks noGrp="1"/>
          </p:cNvSpPr>
          <p:nvPr>
            <p:ph type="dt" sz="half" idx="10"/>
          </p:nvPr>
        </p:nvSpPr>
        <p:spPr/>
        <p:txBody>
          <a:body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BD401FB2-654D-853C-B0A5-C1C29F8DD7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ECB61-B4A0-5A3A-3065-02CE399FF950}"/>
              </a:ext>
            </a:extLst>
          </p:cNvPr>
          <p:cNvSpPr>
            <a:spLocks noGrp="1"/>
          </p:cNvSpPr>
          <p:nvPr>
            <p:ph type="sldNum" sz="quarter" idx="12"/>
          </p:nvPr>
        </p:nvSpPr>
        <p:spPr/>
        <p:txBody>
          <a:bodyPr/>
          <a:lstStyle/>
          <a:p>
            <a:fld id="{CBE0CAEC-7E99-0D40-B655-2FE11184FBF8}" type="slidenum">
              <a:rPr lang="en-US" smtClean="0"/>
              <a:t>‹#›</a:t>
            </a:fld>
            <a:endParaRPr lang="en-US"/>
          </a:p>
        </p:txBody>
      </p:sp>
    </p:spTree>
    <p:extLst>
      <p:ext uri="{BB962C8B-B14F-4D97-AF65-F5344CB8AC3E}">
        <p14:creationId xmlns:p14="http://schemas.microsoft.com/office/powerpoint/2010/main" val="975636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783C0-8109-4256-83EB-A9E3FFE6FF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A20639-2A50-CA3E-CB10-B00FB720EB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D28B82-83FB-DB39-68E1-C41CE461ED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CAF9A0-F918-7D47-BB28-393268B60D66}" type="datetimeFigureOut">
              <a:rPr lang="en-US" smtClean="0"/>
              <a:t>7/27/2024</a:t>
            </a:fld>
            <a:endParaRPr lang="en-US"/>
          </a:p>
        </p:txBody>
      </p:sp>
      <p:sp>
        <p:nvSpPr>
          <p:cNvPr id="5" name="Footer Placeholder 4">
            <a:extLst>
              <a:ext uri="{FF2B5EF4-FFF2-40B4-BE49-F238E27FC236}">
                <a16:creationId xmlns:a16="http://schemas.microsoft.com/office/drawing/2014/main" id="{DEBF6E1E-9475-418C-A503-9F99D726D9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2CCA626-D0E1-38FA-E6F8-E3FCB1CEE1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E0CAEC-7E99-0D40-B655-2FE11184FBF8}" type="slidenum">
              <a:rPr lang="en-US" smtClean="0"/>
              <a:t>‹#›</a:t>
            </a:fld>
            <a:endParaRPr lang="en-US"/>
          </a:p>
        </p:txBody>
      </p:sp>
    </p:spTree>
    <p:extLst>
      <p:ext uri="{BB962C8B-B14F-4D97-AF65-F5344CB8AC3E}">
        <p14:creationId xmlns:p14="http://schemas.microsoft.com/office/powerpoint/2010/main" val="2356656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489A7-E0EF-3F76-6A2E-DDD82BE12B35}"/>
              </a:ext>
            </a:extLst>
          </p:cNvPr>
          <p:cNvSpPr>
            <a:spLocks noGrp="1"/>
          </p:cNvSpPr>
          <p:nvPr>
            <p:ph type="title"/>
          </p:nvPr>
        </p:nvSpPr>
        <p:spPr/>
        <p:txBody>
          <a:bodyPr>
            <a:normAutofit/>
          </a:bodyPr>
          <a:lstStyle/>
          <a:p>
            <a:r>
              <a:rPr lang="en-US" sz="2000" b="1" dirty="0"/>
              <a:t> </a:t>
            </a:r>
          </a:p>
        </p:txBody>
      </p:sp>
      <p:sp>
        <p:nvSpPr>
          <p:cNvPr id="4" name="Content Placeholder 3">
            <a:extLst>
              <a:ext uri="{FF2B5EF4-FFF2-40B4-BE49-F238E27FC236}">
                <a16:creationId xmlns:a16="http://schemas.microsoft.com/office/drawing/2014/main" id="{EBE31004-CEBC-6276-D544-4371C55283EE}"/>
              </a:ext>
            </a:extLst>
          </p:cNvPr>
          <p:cNvSpPr>
            <a:spLocks noGrp="1"/>
          </p:cNvSpPr>
          <p:nvPr>
            <p:ph idx="1"/>
          </p:nvPr>
        </p:nvSpPr>
        <p:spPr/>
        <p:txBody>
          <a:bodyPr/>
          <a:lstStyle/>
          <a:p>
            <a:pPr marL="0" indent="0">
              <a:buNone/>
            </a:pPr>
            <a:r>
              <a:rPr lang="en-US" b="1" dirty="0" err="1"/>
              <a:t>Programme</a:t>
            </a:r>
            <a:r>
              <a:rPr lang="en-US" b="1" dirty="0"/>
              <a:t> : BA Business Management </a:t>
            </a:r>
          </a:p>
          <a:p>
            <a:pPr marL="0" indent="0">
              <a:buNone/>
            </a:pPr>
            <a:r>
              <a:rPr lang="en-US" b="1" dirty="0"/>
              <a:t>Module Name :Entrepreneurship</a:t>
            </a:r>
          </a:p>
          <a:p>
            <a:pPr marL="0" indent="0">
              <a:buNone/>
            </a:pPr>
            <a:r>
              <a:rPr lang="en-US" b="1" dirty="0"/>
              <a:t>Module Code:LCBB5001</a:t>
            </a:r>
          </a:p>
          <a:p>
            <a:pPr marL="0" indent="0">
              <a:buNone/>
            </a:pPr>
            <a:r>
              <a:rPr lang="en-US" b="1" dirty="0"/>
              <a:t>Lecturer’s Name : Nishi </a:t>
            </a:r>
            <a:r>
              <a:rPr lang="en-US" b="1" dirty="0" err="1"/>
              <a:t>Ramsurrun</a:t>
            </a:r>
            <a:endParaRPr lang="en-US" b="1" dirty="0"/>
          </a:p>
          <a:p>
            <a:pPr marL="0" indent="0">
              <a:buNone/>
            </a:pPr>
            <a:r>
              <a:rPr lang="en-US" b="1" dirty="0"/>
              <a:t>Student Name :</a:t>
            </a:r>
            <a:r>
              <a:rPr lang="en-US" b="1" dirty="0" err="1"/>
              <a:t>Prabhjot</a:t>
            </a:r>
            <a:r>
              <a:rPr lang="en-US" b="1" dirty="0"/>
              <a:t> Kaur </a:t>
            </a:r>
          </a:p>
        </p:txBody>
      </p:sp>
    </p:spTree>
    <p:extLst>
      <p:ext uri="{BB962C8B-B14F-4D97-AF65-F5344CB8AC3E}">
        <p14:creationId xmlns:p14="http://schemas.microsoft.com/office/powerpoint/2010/main" val="2876690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337D7-70AF-F632-0607-DC6D5B618911}"/>
              </a:ext>
            </a:extLst>
          </p:cNvPr>
          <p:cNvSpPr>
            <a:spLocks noGrp="1"/>
          </p:cNvSpPr>
          <p:nvPr>
            <p:ph type="title"/>
          </p:nvPr>
        </p:nvSpPr>
        <p:spPr/>
        <p:txBody>
          <a:bodyPr/>
          <a:lstStyle/>
          <a:p>
            <a:r>
              <a:rPr lang="en-US" b="1" dirty="0"/>
              <a:t>Table of Contents</a:t>
            </a:r>
          </a:p>
        </p:txBody>
      </p:sp>
      <p:sp>
        <p:nvSpPr>
          <p:cNvPr id="3" name="Content Placeholder 2">
            <a:extLst>
              <a:ext uri="{FF2B5EF4-FFF2-40B4-BE49-F238E27FC236}">
                <a16:creationId xmlns:a16="http://schemas.microsoft.com/office/drawing/2014/main" id="{71194516-9A46-0D96-4E5C-295A4BA8A959}"/>
              </a:ext>
            </a:extLst>
          </p:cNvPr>
          <p:cNvSpPr>
            <a:spLocks noGrp="1"/>
          </p:cNvSpPr>
          <p:nvPr>
            <p:ph idx="1"/>
          </p:nvPr>
        </p:nvSpPr>
        <p:spPr/>
        <p:txBody>
          <a:bodyPr>
            <a:normAutofit fontScale="55000" lnSpcReduction="20000"/>
          </a:bodyPr>
          <a:lstStyle/>
          <a:p>
            <a:pPr marL="342900" indent="-342900">
              <a:buFont typeface="+mj-lt"/>
              <a:buAutoNum type="arabicPeriod"/>
            </a:pPr>
            <a:r>
              <a:rPr lang="en-US" sz="1600" dirty="0"/>
              <a:t>Introduction………………………………………………………………………………………………………………………………………..3</a:t>
            </a:r>
          </a:p>
          <a:p>
            <a:pPr marL="0" indent="0">
              <a:buNone/>
            </a:pPr>
            <a:r>
              <a:rPr lang="en-US" sz="1600" dirty="0"/>
              <a:t>      Business Idea Evaluation and Motivational Factors…………………………………………………………………………………….3</a:t>
            </a:r>
          </a:p>
          <a:p>
            <a:pPr marL="342900" indent="-342900">
              <a:buAutoNum type="arabicPeriod" startAt="2"/>
            </a:pPr>
            <a:r>
              <a:rPr lang="en-US" sz="1600" dirty="0"/>
              <a:t>Entrepreneurial Traits and Skills………………………………………………………………………………………………………………..4</a:t>
            </a:r>
          </a:p>
          <a:p>
            <a:pPr>
              <a:buFontTx/>
              <a:buChar char="-"/>
            </a:pPr>
            <a:r>
              <a:rPr lang="en-US" sz="1600" dirty="0"/>
              <a:t>Creativity ………………………………………………………………………………………………………………..................................4</a:t>
            </a:r>
          </a:p>
          <a:p>
            <a:pPr>
              <a:buFontTx/>
              <a:buChar char="-"/>
            </a:pPr>
            <a:r>
              <a:rPr lang="en-US" sz="1600" dirty="0" err="1"/>
              <a:t>Resilence</a:t>
            </a:r>
            <a:r>
              <a:rPr lang="en-US" sz="1600" dirty="0"/>
              <a:t>………………………………………………………………………………………………………………………………………………4</a:t>
            </a:r>
          </a:p>
          <a:p>
            <a:pPr>
              <a:buFontTx/>
              <a:buChar char="-"/>
            </a:pPr>
            <a:r>
              <a:rPr lang="en-US" sz="1600" dirty="0"/>
              <a:t>Leadership……………………………………………………………………………………………………………………………………………..5</a:t>
            </a:r>
          </a:p>
          <a:p>
            <a:pPr>
              <a:buFontTx/>
              <a:buChar char="-"/>
            </a:pPr>
            <a:r>
              <a:rPr lang="en-US" sz="1600" dirty="0"/>
              <a:t>Risk-taking……………………………………………………………………………………………………………………………………………..5</a:t>
            </a:r>
          </a:p>
          <a:p>
            <a:pPr>
              <a:buFontTx/>
              <a:buChar char="-"/>
            </a:pPr>
            <a:r>
              <a:rPr lang="en-US" sz="1600" dirty="0"/>
              <a:t>Effective Communication…………………………………………………………………………………….........................................6</a:t>
            </a:r>
          </a:p>
          <a:p>
            <a:pPr marL="0" indent="0">
              <a:buNone/>
            </a:pPr>
            <a:r>
              <a:rPr lang="en-US" sz="1600" dirty="0"/>
              <a:t>3.SWOT Analysis……………………………………………………………………………………………………………………………………………….7</a:t>
            </a:r>
          </a:p>
          <a:p>
            <a:pPr marL="0" indent="0">
              <a:buNone/>
            </a:pPr>
            <a:r>
              <a:rPr lang="en-US" sz="1600" dirty="0"/>
              <a:t>4.Market Research…………………………………………………………………………………………………………………………………………….8 </a:t>
            </a:r>
          </a:p>
          <a:p>
            <a:pPr marL="0" indent="0">
              <a:buNone/>
            </a:pPr>
            <a:r>
              <a:rPr lang="en-US" sz="1600" dirty="0"/>
              <a:t>PEST Analysis………………………………………………………………………………………………………………………………………………………8</a:t>
            </a:r>
          </a:p>
          <a:p>
            <a:pPr marL="0" indent="0">
              <a:buNone/>
            </a:pPr>
            <a:r>
              <a:rPr lang="en-US" sz="1600" dirty="0"/>
              <a:t>Annex</a:t>
            </a:r>
          </a:p>
          <a:p>
            <a:pPr marL="0" indent="0">
              <a:buNone/>
            </a:pPr>
            <a:r>
              <a:rPr lang="en-US" sz="1600" dirty="0"/>
              <a:t>Slide1</a:t>
            </a:r>
          </a:p>
          <a:p>
            <a:pPr marL="0" indent="0">
              <a:buNone/>
            </a:pPr>
            <a:r>
              <a:rPr lang="en-US" sz="1600" dirty="0"/>
              <a:t>Slide2</a:t>
            </a:r>
          </a:p>
          <a:p>
            <a:pPr marL="0" indent="0">
              <a:buNone/>
            </a:pPr>
            <a:r>
              <a:rPr lang="en-US" sz="1600" dirty="0"/>
              <a:t>Slide3</a:t>
            </a:r>
          </a:p>
          <a:p>
            <a:pPr marL="0" indent="0">
              <a:buNone/>
            </a:pPr>
            <a:r>
              <a:rPr lang="en-US" sz="1600" dirty="0"/>
              <a:t>Slide4</a:t>
            </a:r>
          </a:p>
          <a:p>
            <a:pPr marL="0" indent="0">
              <a:buNone/>
            </a:pPr>
            <a:r>
              <a:rPr lang="en-US" sz="1600" dirty="0"/>
              <a:t>Slide5</a:t>
            </a:r>
          </a:p>
          <a:p>
            <a:pPr marL="0" indent="0">
              <a:buNone/>
            </a:pPr>
            <a:r>
              <a:rPr lang="en-US" sz="1600" dirty="0"/>
              <a:t>Slide6</a:t>
            </a:r>
          </a:p>
          <a:p>
            <a:pPr marL="0" indent="0">
              <a:buNone/>
            </a:pPr>
            <a:r>
              <a:rPr lang="en-US" sz="1600" dirty="0"/>
              <a:t>Slide7</a:t>
            </a:r>
          </a:p>
          <a:p>
            <a:pPr marL="0" indent="0">
              <a:buNone/>
            </a:pPr>
            <a:endParaRPr lang="en-US" sz="1600" dirty="0"/>
          </a:p>
          <a:p>
            <a:pPr>
              <a:buFontTx/>
              <a:buChar char="-"/>
            </a:pPr>
            <a:endParaRPr lang="en-US" sz="1600" dirty="0"/>
          </a:p>
          <a:p>
            <a:pPr marL="0" indent="0">
              <a:buNone/>
            </a:pPr>
            <a:endParaRPr lang="en-US" sz="1600" dirty="0"/>
          </a:p>
        </p:txBody>
      </p:sp>
    </p:spTree>
    <p:extLst>
      <p:ext uri="{BB962C8B-B14F-4D97-AF65-F5344CB8AC3E}">
        <p14:creationId xmlns:p14="http://schemas.microsoft.com/office/powerpoint/2010/main" val="2837244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3D25-C6F2-D865-3C8C-63E8C5B90CDF}"/>
              </a:ext>
            </a:extLst>
          </p:cNvPr>
          <p:cNvSpPr>
            <a:spLocks noGrp="1"/>
          </p:cNvSpPr>
          <p:nvPr>
            <p:ph type="title"/>
          </p:nvPr>
        </p:nvSpPr>
        <p:spPr/>
        <p:txBody>
          <a:bodyPr>
            <a:normAutofit/>
          </a:bodyPr>
          <a:lstStyle/>
          <a:p>
            <a:r>
              <a:rPr lang="en-US" sz="2000" b="1" dirty="0"/>
              <a:t> Business idea and the motivational factors </a:t>
            </a:r>
          </a:p>
        </p:txBody>
      </p:sp>
      <p:sp>
        <p:nvSpPr>
          <p:cNvPr id="3" name="Content Placeholder 2">
            <a:extLst>
              <a:ext uri="{FF2B5EF4-FFF2-40B4-BE49-F238E27FC236}">
                <a16:creationId xmlns:a16="http://schemas.microsoft.com/office/drawing/2014/main" id="{F01A14FF-02B0-AB96-50A8-28F23E7B1EBA}"/>
              </a:ext>
            </a:extLst>
          </p:cNvPr>
          <p:cNvSpPr>
            <a:spLocks noGrp="1"/>
          </p:cNvSpPr>
          <p:nvPr>
            <p:ph idx="1"/>
          </p:nvPr>
        </p:nvSpPr>
        <p:spPr/>
        <p:txBody>
          <a:bodyPr>
            <a:normAutofit fontScale="85000" lnSpcReduction="20000"/>
          </a:bodyPr>
          <a:lstStyle/>
          <a:p>
            <a:pPr marL="0" indent="0">
              <a:buNone/>
            </a:pPr>
            <a:r>
              <a:rPr lang="en-US" sz="1800" dirty="0"/>
              <a:t>The Wine business idea is a compelling venture due to various motivational factors that drive its potential success and the roles of sales manger and finance manager finance manger are pivotal in ensuring the business’s profitability and growth . By effectively managing sales and finances ,the wine business can thrive in a competitive market. Moreover , the emphasis on tailored marketing strategies is crucial for reaching the target market effectively. Utilizing digital marketing channels, engaging with consumers on social media platforms, hosting wine events, and establishing collaborations with restaurants or retailers are key strategies that can elevate the brand and attracts customers.</a:t>
            </a:r>
          </a:p>
          <a:p>
            <a:pPr marL="0" indent="0">
              <a:buNone/>
            </a:pPr>
            <a:r>
              <a:rPr lang="en-US" sz="1800" dirty="0"/>
              <a:t>Market research plays a fundamental role in understanding consumer preferences and behaviors within the wine industry. By conducting thorough market research, the business can identify trends, customers preferences, and market gaps, allowing for the customization of marketing strategies to meet consumer demands effectively. This targeted approach enhances customer engagement and loyalty, ultimately driving sales and brand recognition.</a:t>
            </a:r>
          </a:p>
          <a:p>
            <a:pPr marL="0" indent="0">
              <a:buNone/>
            </a:pPr>
            <a:r>
              <a:rPr lang="en-US" sz="1800" dirty="0"/>
              <a:t>In the wine business, strategic planning is essential for long-term success. Developing a comprehensive business plan that outlines marketing strategies, sales projections, financial management approaches, and operational tactics is crucial for guiding the business towards its goals. Effective coordination between the operations and managements teams ensures seamless execution of business strategies, leading to improved efficiency and performance.</a:t>
            </a:r>
          </a:p>
          <a:p>
            <a:pPr marL="0" indent="0">
              <a:buNone/>
            </a:pPr>
            <a:r>
              <a:rPr lang="en-US" sz="1800" dirty="0"/>
              <a:t>Managing funding requirements and allocations in the wine business involves careful consideration of various aspects such as sourcing grapes, production planning, quality control, and supply chain management. Allocating funds strategically across different areas of the business is vital for maintaining quality standards, optimizing production processes, and meeting consumer expectations. By aligning funding allocations with the business’s operational needs and growth objections, the wine business can sustainably expand and thrive in the market. </a:t>
            </a:r>
          </a:p>
          <a:p>
            <a:pPr marL="0" indent="0">
              <a:buNone/>
            </a:pPr>
            <a:r>
              <a:rPr lang="en-US" sz="1800" dirty="0"/>
              <a:t>Overall, the wine business presents a promising opportunity for success, driven by strategic planning, targeted marketing efforts, effective sales and financial managements, and a deep understanding of consumer preferences. By leveraging these key points and implementing a well-rounded business strategy, the wine business can establish itself as a reputable and profitable venture in the industry.</a:t>
            </a:r>
          </a:p>
        </p:txBody>
      </p:sp>
    </p:spTree>
    <p:extLst>
      <p:ext uri="{BB962C8B-B14F-4D97-AF65-F5344CB8AC3E}">
        <p14:creationId xmlns:p14="http://schemas.microsoft.com/office/powerpoint/2010/main" val="2789874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B9BF-D1E9-2989-B04B-43BC2103DF0B}"/>
              </a:ext>
            </a:extLst>
          </p:cNvPr>
          <p:cNvSpPr>
            <a:spLocks noGrp="1"/>
          </p:cNvSpPr>
          <p:nvPr>
            <p:ph type="title"/>
          </p:nvPr>
        </p:nvSpPr>
        <p:spPr/>
        <p:txBody>
          <a:bodyPr>
            <a:normAutofit/>
          </a:bodyPr>
          <a:lstStyle/>
          <a:p>
            <a:r>
              <a:rPr lang="en-US" sz="2000" dirty="0"/>
              <a:t> Entrepreneurship skills, traits and behavior and why these are important for business</a:t>
            </a:r>
          </a:p>
        </p:txBody>
      </p:sp>
      <p:sp>
        <p:nvSpPr>
          <p:cNvPr id="3" name="Content Placeholder 2">
            <a:extLst>
              <a:ext uri="{FF2B5EF4-FFF2-40B4-BE49-F238E27FC236}">
                <a16:creationId xmlns:a16="http://schemas.microsoft.com/office/drawing/2014/main" id="{AFE92E3C-27F2-BF5A-AB0C-65614FE6D4A6}"/>
              </a:ext>
            </a:extLst>
          </p:cNvPr>
          <p:cNvSpPr>
            <a:spLocks noGrp="1"/>
          </p:cNvSpPr>
          <p:nvPr>
            <p:ph idx="1"/>
          </p:nvPr>
        </p:nvSpPr>
        <p:spPr/>
        <p:txBody>
          <a:bodyPr>
            <a:normAutofit fontScale="70000" lnSpcReduction="20000"/>
          </a:bodyPr>
          <a:lstStyle/>
          <a:p>
            <a:pPr marL="0" indent="0">
              <a:buNone/>
            </a:pPr>
            <a:r>
              <a:rPr lang="en-US" sz="1800" dirty="0"/>
              <a:t>In the entrepreneurship ,a diverse set of skills , traits and behaviors are crucial for business success. There are five key aspects that play a vital role in shaping successful entrepreneurs and thriving businesses:</a:t>
            </a:r>
          </a:p>
          <a:p>
            <a:pPr marL="0" indent="0">
              <a:buNone/>
            </a:pPr>
            <a:r>
              <a:rPr lang="en-US" sz="2600" dirty="0"/>
              <a:t>1</a:t>
            </a:r>
            <a:r>
              <a:rPr lang="en-US" sz="1800" dirty="0"/>
              <a:t>.</a:t>
            </a:r>
            <a:r>
              <a:rPr lang="en-US" sz="2600" b="1" dirty="0"/>
              <a:t>Creativity</a:t>
            </a:r>
            <a:r>
              <a:rPr lang="en-US" sz="1800" dirty="0"/>
              <a:t>: Entrepreneurship thrives on innovation and creativity. Entrepreneurs who possess creative thinking skills can envision unique solutions, products, or services that stand out in the market. By thinking creatively, entrepreneurs can identify new opportunities, anticipate trends, and develop strategies to differentiate their business from competitors. Creativity is the driving force behind product development, marketing campaigns, and overall business growth.</a:t>
            </a:r>
          </a:p>
          <a:p>
            <a:pPr>
              <a:buFontTx/>
              <a:buChar char="-"/>
            </a:pPr>
            <a:r>
              <a:rPr lang="en-US" sz="1800" dirty="0"/>
              <a:t>In Problem solving creative entrepreneurs approach challenges with a fresh perspectives , enabling them to device innovative .By thinking creatively, entrepreneurs can identify unique opportunities, address market gaps  , and develop inventive strategies to overcome obstacles efficiently .</a:t>
            </a:r>
          </a:p>
          <a:p>
            <a:pPr>
              <a:buFontTx/>
              <a:buChar char="-"/>
            </a:pPr>
            <a:r>
              <a:rPr lang="en-US" sz="1800" dirty="0"/>
              <a:t>According to product development creativity is instrumental in developing products or services that resonate with consumers and stand out in the market and entrepreneurs who infuse creativity into their product  development process can create offerings that are not only functional but also  aesthetically appealing , user-friendly and aligned with evolving preferences.</a:t>
            </a:r>
          </a:p>
          <a:p>
            <a:pPr>
              <a:buFontTx/>
              <a:buChar char="-"/>
            </a:pPr>
            <a:r>
              <a:rPr lang="en-US" sz="1800" dirty="0"/>
              <a:t>Innovation and Adaption : Creativity fuels innovation ,enabling entrepreneurs to stay ahead of the curve and adapt  to changing market dynamics . By fostering a culture of creativity within their business , entrepreneurs can encourage continuous  innovation , explore new ideas , and adapt their strategies to evolving trends , technologies and consumer  preferences </a:t>
            </a:r>
          </a:p>
          <a:p>
            <a:pPr>
              <a:buFontTx/>
              <a:buChar char="-"/>
            </a:pPr>
            <a:endParaRPr lang="en-US" sz="1800" dirty="0"/>
          </a:p>
          <a:p>
            <a:pPr marL="0" indent="0">
              <a:buNone/>
            </a:pPr>
            <a:r>
              <a:rPr lang="en-US" sz="1800" dirty="0"/>
              <a:t> </a:t>
            </a:r>
            <a:r>
              <a:rPr lang="en-US" sz="2600" dirty="0"/>
              <a:t>2</a:t>
            </a:r>
            <a:r>
              <a:rPr lang="en-US" sz="1800" dirty="0"/>
              <a:t>.</a:t>
            </a:r>
            <a:r>
              <a:rPr lang="en-US" sz="2600" b="1" dirty="0"/>
              <a:t>Resilience</a:t>
            </a:r>
            <a:r>
              <a:rPr lang="en-US" sz="1800" dirty="0"/>
              <a:t>: The entrepreneurial journey is filled with challenges, setbacks, and uncertainties. Resilience is the ability to bounce back from failures, adapt to unexpected changes, and persevere through tough times. Resilient entrepreneurs view failures as learning opportunities, remain steadfast in their goals, and maintain a positive outlook even in the face of adversity. This trait is essential for overcoming obstacles, staying motivated, and sustaining long-term success .</a:t>
            </a:r>
          </a:p>
          <a:p>
            <a:pPr>
              <a:buFontTx/>
              <a:buChar char="-"/>
            </a:pPr>
            <a:r>
              <a:rPr lang="en-US" sz="1800" dirty="0"/>
              <a:t>** Emotional intelligence  -  </a:t>
            </a:r>
            <a:r>
              <a:rPr lang="en-US" sz="1800" dirty="0" err="1"/>
              <a:t>Resilent</a:t>
            </a:r>
            <a:r>
              <a:rPr lang="en-US" sz="1800" dirty="0"/>
              <a:t>  entrepreneurs possess high emotional intelligence ,enabling them to manage stress ,setbacks and failures effectively .By developing emotional resilience ,entrepreneurs can maintain a positive  mindset , cope with pressure and bounce back from setbacks with resilience and determination .</a:t>
            </a:r>
          </a:p>
          <a:p>
            <a:pPr marL="0" indent="0">
              <a:buNone/>
            </a:pPr>
            <a:endParaRPr lang="en-US" sz="1800" dirty="0"/>
          </a:p>
        </p:txBody>
      </p:sp>
    </p:spTree>
    <p:extLst>
      <p:ext uri="{BB962C8B-B14F-4D97-AF65-F5344CB8AC3E}">
        <p14:creationId xmlns:p14="http://schemas.microsoft.com/office/powerpoint/2010/main" val="1905206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C674B-F9B8-1F8B-B161-B61A3D00CEC2}"/>
              </a:ext>
            </a:extLst>
          </p:cNvPr>
          <p:cNvSpPr>
            <a:spLocks noGrp="1"/>
          </p:cNvSpPr>
          <p:nvPr>
            <p:ph type="title"/>
          </p:nvPr>
        </p:nvSpPr>
        <p:spPr/>
        <p:txBody>
          <a:bodyPr>
            <a:noAutofit/>
          </a:bodyPr>
          <a:lstStyle/>
          <a:p>
            <a:r>
              <a:rPr lang="en-US" sz="2000" b="1" dirty="0"/>
              <a:t>3</a:t>
            </a:r>
            <a:r>
              <a:rPr lang="en-US" sz="1600" b="1" dirty="0"/>
              <a:t>.</a:t>
            </a:r>
            <a:r>
              <a:rPr lang="en-US" sz="2000" b="1" dirty="0"/>
              <a:t>Leadership</a:t>
            </a:r>
            <a:r>
              <a:rPr lang="en-US" sz="1600" dirty="0"/>
              <a:t>: Strong leadership skills are fundamental for guiding a team ,making strategic decisions , and fostering a positive work culture and effective leaders inspire and motivate their team members , communicate  a clear vision , and lead by example. Leadership is essential for building a cohesive team , delegating tasks effectively and driving organizational growth. Entrepreneurs who excel in leadership can cultivate a productive and collaborative work environment that fuels business success.    </a:t>
            </a:r>
          </a:p>
        </p:txBody>
      </p:sp>
      <p:sp>
        <p:nvSpPr>
          <p:cNvPr id="3" name="Content Placeholder 2">
            <a:extLst>
              <a:ext uri="{FF2B5EF4-FFF2-40B4-BE49-F238E27FC236}">
                <a16:creationId xmlns:a16="http://schemas.microsoft.com/office/drawing/2014/main" id="{458A05C6-F660-F2DD-0A07-0CFD511FCE96}"/>
              </a:ext>
            </a:extLst>
          </p:cNvPr>
          <p:cNvSpPr>
            <a:spLocks noGrp="1"/>
          </p:cNvSpPr>
          <p:nvPr>
            <p:ph idx="1"/>
          </p:nvPr>
        </p:nvSpPr>
        <p:spPr/>
        <p:txBody>
          <a:bodyPr>
            <a:normAutofit fontScale="85000" lnSpcReduction="10000"/>
          </a:bodyPr>
          <a:lstStyle/>
          <a:p>
            <a:pPr marL="0" indent="0">
              <a:buNone/>
            </a:pPr>
            <a:r>
              <a:rPr lang="en-US" sz="1600" dirty="0"/>
              <a:t>-**Vision and strategies**: A strong leader articulates a compelling vision for the organization and develops a clear strategy to achieve that vision. By setting direction and goals , leaders inspire and guide their teams towards success.</a:t>
            </a:r>
          </a:p>
          <a:p>
            <a:pPr marL="0" indent="0">
              <a:buNone/>
            </a:pPr>
            <a:r>
              <a:rPr lang="en-US" sz="1600" dirty="0"/>
              <a:t>-**Communication Skills **:Effective communication is paramount for leadership and leaders must communicate clearly ,actively listen to their team members , provide feedback , and ensure that everyone is on the same page. Open and transparent communication fosters trust and collaborations within the team.</a:t>
            </a:r>
          </a:p>
          <a:p>
            <a:pPr marL="0" indent="0">
              <a:buNone/>
            </a:pPr>
            <a:r>
              <a:rPr lang="en-US" sz="1600" dirty="0"/>
              <a:t>-**Decision-making**: Leaders must make informed and timely decisions , by considering available information ,weighing options and involving relevant stakeholders when necessary , leaders can make decisions that align with the organization’s goals and values.</a:t>
            </a:r>
          </a:p>
          <a:p>
            <a:pPr marL="0" indent="0">
              <a:buNone/>
            </a:pPr>
            <a:r>
              <a:rPr lang="en-US" sz="1600" dirty="0"/>
              <a:t>-**Empowerment and Delegation**:Empowering team members and delegating tasks appropriately are essential leadership skills and leaders who trust their team ,provide opportunities for growth and delegate responsibilities effectively can foster a culture of accountability and ownership within the  organization.</a:t>
            </a:r>
          </a:p>
          <a:p>
            <a:pPr marL="0" indent="0">
              <a:buNone/>
            </a:pPr>
            <a:r>
              <a:rPr lang="en-US" sz="1600" dirty="0"/>
              <a:t>-**Ethical and Authentic Leadership**:Ethical leadership is based om integrity ,honesty and a commitment  to ethical behavior and authentic leaders lead by example , staying true to their values and principles , which fosters trust and respect  among team members.</a:t>
            </a:r>
          </a:p>
          <a:p>
            <a:pPr marL="0" indent="0">
              <a:buNone/>
            </a:pPr>
            <a:r>
              <a:rPr lang="en-US" sz="2200" b="1" dirty="0"/>
              <a:t>4</a:t>
            </a:r>
            <a:r>
              <a:rPr lang="en-US" sz="1700" dirty="0"/>
              <a:t>.</a:t>
            </a:r>
            <a:r>
              <a:rPr lang="en-US" sz="2200" b="1" dirty="0"/>
              <a:t>Risk</a:t>
            </a:r>
            <a:r>
              <a:rPr lang="en-US" sz="1700" dirty="0"/>
              <a:t> </a:t>
            </a:r>
            <a:r>
              <a:rPr lang="en-US" sz="1700" b="1" dirty="0"/>
              <a:t>–</a:t>
            </a:r>
            <a:r>
              <a:rPr lang="en-US" sz="2200" b="1" dirty="0"/>
              <a:t>taking</a:t>
            </a:r>
            <a:r>
              <a:rPr lang="en-US" sz="1700" dirty="0"/>
              <a:t> : Entrepreneurship inherently involves risk and the willingness to take calculated risks is a defining trait of successful entrepreneurs and risk –taking  is about making informed decisions ,stepping out of one’s  comfort zone and seizing opportunities for growth and </a:t>
            </a:r>
            <a:r>
              <a:rPr lang="en-US" sz="1600" dirty="0"/>
              <a:t>entrepreneurs who are willing to embrace uncertainty ,assess risks methodically and take bold actions are more likely to innovate  expand their business , and achieve sustainable success.  </a:t>
            </a:r>
          </a:p>
          <a:p>
            <a:pPr marL="0" indent="0">
              <a:buNone/>
            </a:pPr>
            <a:r>
              <a:rPr lang="en-US" sz="1600" dirty="0"/>
              <a:t>-**Risk Assessment **: Before taking risks , it’s essential to assess and understand  the potential risk involved and identifying ,analyzing and evaluating risks to determine their impact and likelihood.</a:t>
            </a:r>
          </a:p>
          <a:p>
            <a:pPr marL="0" indent="0">
              <a:buNone/>
            </a:pPr>
            <a:r>
              <a:rPr lang="en-US" sz="1600" dirty="0"/>
              <a:t> </a:t>
            </a:r>
          </a:p>
          <a:p>
            <a:pPr marL="0" indent="0">
              <a:buNone/>
            </a:pPr>
            <a:endParaRPr lang="en-US" sz="1800" dirty="0"/>
          </a:p>
        </p:txBody>
      </p:sp>
    </p:spTree>
    <p:extLst>
      <p:ext uri="{BB962C8B-B14F-4D97-AF65-F5344CB8AC3E}">
        <p14:creationId xmlns:p14="http://schemas.microsoft.com/office/powerpoint/2010/main" val="282269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E9699-4CC9-CEE4-C407-40D7EA6647A7}"/>
              </a:ext>
            </a:extLst>
          </p:cNvPr>
          <p:cNvSpPr>
            <a:spLocks noGrp="1"/>
          </p:cNvSpPr>
          <p:nvPr>
            <p:ph type="title"/>
          </p:nvPr>
        </p:nvSpPr>
        <p:spPr/>
        <p:txBody>
          <a:bodyPr>
            <a:normAutofit fontScale="90000"/>
          </a:bodyPr>
          <a:lstStyle/>
          <a:p>
            <a:r>
              <a:rPr lang="en-US" sz="1600" dirty="0"/>
              <a:t>-**Risk tolerance **: Understanding your risk tolerance is important and knowing how much risk you are willing to accept  or take on based on your goals values and capacity to handle potential losses.</a:t>
            </a:r>
            <a:br>
              <a:rPr lang="en-US" sz="1600" dirty="0"/>
            </a:br>
            <a:r>
              <a:rPr lang="en-US" sz="1600" dirty="0"/>
              <a:t>-**Risk Mitigation strategies**:Developing risk mitigation strategies is vital to minimize the impact  of potential risks and implementing  measures to reduces , transfer or avoid risks where possible.</a:t>
            </a:r>
            <a:br>
              <a:rPr lang="en-US" sz="1600" dirty="0"/>
            </a:br>
            <a:r>
              <a:rPr lang="en-US" sz="1600" dirty="0"/>
              <a:t>-**Learning from failure**: Embracing failure as a learning opportunity is crucial in risk-taking .By analyzing failures ,understanding what went wrong and applying those lessons .</a:t>
            </a:r>
          </a:p>
        </p:txBody>
      </p:sp>
      <p:sp>
        <p:nvSpPr>
          <p:cNvPr id="3" name="Content Placeholder 2">
            <a:extLst>
              <a:ext uri="{FF2B5EF4-FFF2-40B4-BE49-F238E27FC236}">
                <a16:creationId xmlns:a16="http://schemas.microsoft.com/office/drawing/2014/main" id="{04587733-E287-E89A-F095-9D83ECFA430D}"/>
              </a:ext>
            </a:extLst>
          </p:cNvPr>
          <p:cNvSpPr>
            <a:spLocks noGrp="1"/>
          </p:cNvSpPr>
          <p:nvPr>
            <p:ph idx="1"/>
          </p:nvPr>
        </p:nvSpPr>
        <p:spPr/>
        <p:txBody>
          <a:bodyPr/>
          <a:lstStyle/>
          <a:p>
            <a:pPr marL="0" indent="0">
              <a:buNone/>
            </a:pPr>
            <a:r>
              <a:rPr lang="en-US" sz="2000" b="1" dirty="0"/>
              <a:t>5</a:t>
            </a:r>
            <a:r>
              <a:rPr lang="en-US" sz="1600" dirty="0"/>
              <a:t>.</a:t>
            </a:r>
            <a:r>
              <a:rPr lang="en-US" sz="2000" b="1" dirty="0"/>
              <a:t>Effective</a:t>
            </a:r>
            <a:r>
              <a:rPr lang="en-US" sz="1600" dirty="0"/>
              <a:t>  </a:t>
            </a:r>
            <a:r>
              <a:rPr lang="en-US" sz="2000" b="1" dirty="0"/>
              <a:t>Communication</a:t>
            </a:r>
            <a:r>
              <a:rPr lang="en-US" sz="1600" dirty="0"/>
              <a:t> : when it comes to entrepreneurship , one crucial skill  is effective communication here are some key points :-</a:t>
            </a:r>
          </a:p>
          <a:p>
            <a:pPr marL="0" indent="0">
              <a:buNone/>
            </a:pPr>
            <a:r>
              <a:rPr lang="en-US" sz="1600" dirty="0"/>
              <a:t>-**Clear communication**: being  able to articulate ideas clearly and concisely is essential in entrepreneurship and communicating effectively with ream members ,partners, investors and customer helps in conveying vision , goals and expectations.</a:t>
            </a:r>
          </a:p>
          <a:p>
            <a:pPr marL="0" indent="0">
              <a:buNone/>
            </a:pPr>
            <a:r>
              <a:rPr lang="en-US" sz="1600" dirty="0"/>
              <a:t>-**Active Listening **:Listening attentively to others  perspectives , feedback and concerns is vital for effective communication and understanding different viewpoints can lead to better decision-making and stronger relationships.</a:t>
            </a:r>
          </a:p>
          <a:p>
            <a:pPr marL="0" indent="0">
              <a:buNone/>
            </a:pPr>
            <a:r>
              <a:rPr lang="en-US" sz="1600" dirty="0"/>
              <a:t>-**Negotiation Skills **:Entrepreneurship often involves negotiation , whether its with suppliers ,clients, or investors .Developing negotiation skills such as finding common ground ,compromising and reaching mutually beneficial agreements is key.</a:t>
            </a:r>
          </a:p>
          <a:p>
            <a:pPr marL="0" indent="0">
              <a:buNone/>
            </a:pPr>
            <a:endParaRPr lang="en-US" sz="1600" dirty="0"/>
          </a:p>
          <a:p>
            <a:pPr marL="0" indent="0">
              <a:buNone/>
            </a:pPr>
            <a:r>
              <a:rPr lang="en-US" sz="1600" dirty="0"/>
              <a:t> </a:t>
            </a:r>
          </a:p>
          <a:p>
            <a:pPr marL="0" indent="0">
              <a:buNone/>
            </a:pPr>
            <a:r>
              <a:rPr lang="en-US" sz="1600" dirty="0"/>
              <a:t> </a:t>
            </a:r>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246069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82F43-6DEA-0FA3-E797-14C7DC5A7738}"/>
              </a:ext>
            </a:extLst>
          </p:cNvPr>
          <p:cNvSpPr>
            <a:spLocks noGrp="1"/>
          </p:cNvSpPr>
          <p:nvPr>
            <p:ph type="title"/>
          </p:nvPr>
        </p:nvSpPr>
        <p:spPr/>
        <p:txBody>
          <a:bodyPr/>
          <a:lstStyle/>
          <a:p>
            <a:r>
              <a:rPr lang="en-US" dirty="0">
                <a:solidFill>
                  <a:srgbClr val="002060"/>
                </a:solidFill>
              </a:rPr>
              <a:t>SWOT Analysis </a:t>
            </a:r>
          </a:p>
        </p:txBody>
      </p:sp>
      <p:sp>
        <p:nvSpPr>
          <p:cNvPr id="4" name="Text Placeholder 3">
            <a:extLst>
              <a:ext uri="{FF2B5EF4-FFF2-40B4-BE49-F238E27FC236}">
                <a16:creationId xmlns:a16="http://schemas.microsoft.com/office/drawing/2014/main" id="{E32B595B-4A34-4C92-E9D3-DF1C2147DE97}"/>
              </a:ext>
            </a:extLst>
          </p:cNvPr>
          <p:cNvSpPr>
            <a:spLocks noGrp="1"/>
          </p:cNvSpPr>
          <p:nvPr>
            <p:ph type="body" idx="1"/>
          </p:nvPr>
        </p:nvSpPr>
        <p:spPr/>
        <p:txBody>
          <a:bodyPr/>
          <a:lstStyle/>
          <a:p>
            <a:r>
              <a:rPr lang="en-US" dirty="0"/>
              <a:t>Strengths </a:t>
            </a:r>
          </a:p>
        </p:txBody>
      </p:sp>
      <p:sp>
        <p:nvSpPr>
          <p:cNvPr id="3" name="Content Placeholder 2">
            <a:extLst>
              <a:ext uri="{FF2B5EF4-FFF2-40B4-BE49-F238E27FC236}">
                <a16:creationId xmlns:a16="http://schemas.microsoft.com/office/drawing/2014/main" id="{54A41D21-D605-3C6C-5B75-90662D00207D}"/>
              </a:ext>
            </a:extLst>
          </p:cNvPr>
          <p:cNvSpPr>
            <a:spLocks noGrp="1"/>
          </p:cNvSpPr>
          <p:nvPr>
            <p:ph sz="half" idx="2"/>
          </p:nvPr>
        </p:nvSpPr>
        <p:spPr/>
        <p:txBody>
          <a:bodyPr>
            <a:normAutofit/>
          </a:bodyPr>
          <a:lstStyle/>
          <a:p>
            <a:r>
              <a:rPr lang="en-US" sz="1600" dirty="0"/>
              <a:t>Understanding of consumer preferences </a:t>
            </a:r>
          </a:p>
          <a:p>
            <a:r>
              <a:rPr lang="en-US" sz="1600" dirty="0"/>
              <a:t>Skills in winemaking techniques </a:t>
            </a:r>
          </a:p>
          <a:p>
            <a:r>
              <a:rPr lang="en-US" sz="1600" dirty="0"/>
              <a:t>Good communication Skills </a:t>
            </a:r>
          </a:p>
          <a:p>
            <a:endParaRPr lang="en-US" sz="1600" dirty="0"/>
          </a:p>
          <a:p>
            <a:endParaRPr lang="en-US" sz="1600" dirty="0"/>
          </a:p>
          <a:p>
            <a:pPr marL="0" indent="0">
              <a:buNone/>
            </a:pPr>
            <a:r>
              <a:rPr lang="en-US" sz="2000" b="1" dirty="0"/>
              <a:t>Opportunities</a:t>
            </a:r>
            <a:r>
              <a:rPr lang="en-US" sz="1600" dirty="0"/>
              <a:t> </a:t>
            </a:r>
          </a:p>
          <a:p>
            <a:r>
              <a:rPr lang="en-US" sz="1600" dirty="0"/>
              <a:t>Increasing interest in wine tourism </a:t>
            </a:r>
          </a:p>
          <a:p>
            <a:r>
              <a:rPr lang="en-US" sz="1600" dirty="0"/>
              <a:t>Leveraging technology for vineyard management </a:t>
            </a:r>
          </a:p>
          <a:p>
            <a:r>
              <a:rPr lang="en-US" sz="1600" dirty="0"/>
              <a:t>Growing demand for premium and organic </a:t>
            </a:r>
          </a:p>
        </p:txBody>
      </p:sp>
      <p:sp>
        <p:nvSpPr>
          <p:cNvPr id="5" name="Text Placeholder 4">
            <a:extLst>
              <a:ext uri="{FF2B5EF4-FFF2-40B4-BE49-F238E27FC236}">
                <a16:creationId xmlns:a16="http://schemas.microsoft.com/office/drawing/2014/main" id="{2EA2FB95-A80D-19B8-C5E3-B476C2D44302}"/>
              </a:ext>
            </a:extLst>
          </p:cNvPr>
          <p:cNvSpPr>
            <a:spLocks noGrp="1"/>
          </p:cNvSpPr>
          <p:nvPr>
            <p:ph type="body" sz="quarter" idx="3"/>
          </p:nvPr>
        </p:nvSpPr>
        <p:spPr/>
        <p:txBody>
          <a:bodyPr/>
          <a:lstStyle/>
          <a:p>
            <a:r>
              <a:rPr lang="en-US" dirty="0"/>
              <a:t>Weaknesses</a:t>
            </a:r>
          </a:p>
        </p:txBody>
      </p:sp>
      <p:sp>
        <p:nvSpPr>
          <p:cNvPr id="6" name="Content Placeholder 5">
            <a:extLst>
              <a:ext uri="{FF2B5EF4-FFF2-40B4-BE49-F238E27FC236}">
                <a16:creationId xmlns:a16="http://schemas.microsoft.com/office/drawing/2014/main" id="{C516F3FC-8739-A2A1-81F3-99ABA08AC428}"/>
              </a:ext>
            </a:extLst>
          </p:cNvPr>
          <p:cNvSpPr>
            <a:spLocks noGrp="1"/>
          </p:cNvSpPr>
          <p:nvPr>
            <p:ph sz="quarter" idx="4"/>
          </p:nvPr>
        </p:nvSpPr>
        <p:spPr/>
        <p:txBody>
          <a:bodyPr>
            <a:normAutofit/>
          </a:bodyPr>
          <a:lstStyle/>
          <a:p>
            <a:r>
              <a:rPr lang="en-US" sz="1600" dirty="0"/>
              <a:t>Inconsistent quality control</a:t>
            </a:r>
          </a:p>
          <a:p>
            <a:r>
              <a:rPr lang="en-US" sz="1600" dirty="0"/>
              <a:t>Limited experience in business management </a:t>
            </a:r>
          </a:p>
          <a:p>
            <a:r>
              <a:rPr lang="en-US" sz="1600" dirty="0"/>
              <a:t>Limited brand recognition </a:t>
            </a:r>
          </a:p>
          <a:p>
            <a:pPr marL="0" indent="0">
              <a:buNone/>
            </a:pPr>
            <a:endParaRPr lang="en-US" sz="1600" dirty="0"/>
          </a:p>
          <a:p>
            <a:pPr marL="0" indent="0">
              <a:buNone/>
            </a:pPr>
            <a:endParaRPr lang="en-US" sz="1600" dirty="0"/>
          </a:p>
          <a:p>
            <a:pPr marL="0" indent="0">
              <a:buNone/>
            </a:pPr>
            <a:r>
              <a:rPr lang="en-US" sz="2000" b="1" dirty="0"/>
              <a:t>Threats </a:t>
            </a:r>
          </a:p>
          <a:p>
            <a:r>
              <a:rPr lang="en-US" sz="1600" dirty="0"/>
              <a:t>Changing  consumer preferences </a:t>
            </a:r>
          </a:p>
          <a:p>
            <a:r>
              <a:rPr lang="en-US" sz="1600" dirty="0"/>
              <a:t>Competitive Market</a:t>
            </a:r>
          </a:p>
          <a:p>
            <a:r>
              <a:rPr lang="en-US" sz="1600" dirty="0"/>
              <a:t>Challenges in different markets </a:t>
            </a:r>
          </a:p>
          <a:p>
            <a:pPr marL="0" indent="0">
              <a:buNone/>
            </a:pPr>
            <a:endParaRPr lang="en-US" sz="1600" dirty="0"/>
          </a:p>
        </p:txBody>
      </p:sp>
    </p:spTree>
    <p:extLst>
      <p:ext uri="{BB962C8B-B14F-4D97-AF65-F5344CB8AC3E}">
        <p14:creationId xmlns:p14="http://schemas.microsoft.com/office/powerpoint/2010/main" val="2271408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F661-4E24-BB0F-A117-5F263AC0CD86}"/>
              </a:ext>
            </a:extLst>
          </p:cNvPr>
          <p:cNvSpPr>
            <a:spLocks noGrp="1"/>
          </p:cNvSpPr>
          <p:nvPr>
            <p:ph type="title"/>
          </p:nvPr>
        </p:nvSpPr>
        <p:spPr>
          <a:xfrm>
            <a:off x="838200" y="-201803"/>
            <a:ext cx="10515600" cy="1325563"/>
          </a:xfrm>
        </p:spPr>
        <p:txBody>
          <a:bodyPr>
            <a:normAutofit/>
          </a:bodyPr>
          <a:lstStyle/>
          <a:p>
            <a:r>
              <a:rPr lang="en-US" sz="2000" b="1" dirty="0"/>
              <a:t>Market  Research and Pest Analysis of the UK</a:t>
            </a:r>
          </a:p>
        </p:txBody>
      </p:sp>
      <p:sp>
        <p:nvSpPr>
          <p:cNvPr id="4" name="Content Placeholder 3">
            <a:extLst>
              <a:ext uri="{FF2B5EF4-FFF2-40B4-BE49-F238E27FC236}">
                <a16:creationId xmlns:a16="http://schemas.microsoft.com/office/drawing/2014/main" id="{DC8FF5A2-CF8E-E043-1A7D-79B8813C7ABE}"/>
              </a:ext>
            </a:extLst>
          </p:cNvPr>
          <p:cNvSpPr>
            <a:spLocks noGrp="1"/>
          </p:cNvSpPr>
          <p:nvPr>
            <p:ph idx="1"/>
          </p:nvPr>
        </p:nvSpPr>
        <p:spPr>
          <a:xfrm>
            <a:off x="838200" y="1176401"/>
            <a:ext cx="10515600" cy="4351338"/>
          </a:xfrm>
        </p:spPr>
        <p:txBody>
          <a:bodyPr>
            <a:normAutofit fontScale="25000" lnSpcReduction="20000"/>
          </a:bodyPr>
          <a:lstStyle/>
          <a:p>
            <a:pPr marL="0" indent="0">
              <a:buNone/>
            </a:pPr>
            <a:r>
              <a:rPr lang="en-US" sz="6400" b="1" dirty="0"/>
              <a:t>POLITICAL</a:t>
            </a:r>
          </a:p>
          <a:p>
            <a:pPr marL="0" indent="0">
              <a:buNone/>
            </a:pPr>
            <a:r>
              <a:rPr lang="en-US" sz="6400" dirty="0"/>
              <a:t>Positive Points:-</a:t>
            </a:r>
          </a:p>
          <a:p>
            <a:pPr marL="0" indent="0">
              <a:buNone/>
            </a:pPr>
            <a:r>
              <a:rPr lang="en-US" sz="6400" dirty="0"/>
              <a:t>Stability**:Political stability in the UK can create a favorable environment for your wine business, ensuring consistent regulations and a secure market.  </a:t>
            </a:r>
          </a:p>
          <a:p>
            <a:pPr marL="0" indent="0">
              <a:buNone/>
            </a:pPr>
            <a:r>
              <a:rPr lang="en-US" sz="6400" dirty="0"/>
              <a:t>Supportive Policies **:Government policies promoting small business or the wine industry can benefit  your operations growth.</a:t>
            </a:r>
          </a:p>
          <a:p>
            <a:pPr marL="0" indent="0">
              <a:buNone/>
            </a:pPr>
            <a:r>
              <a:rPr lang="en-US" sz="6400" dirty="0"/>
              <a:t>Negative points:-</a:t>
            </a:r>
          </a:p>
          <a:p>
            <a:pPr marL="0" indent="0">
              <a:buNone/>
            </a:pPr>
            <a:r>
              <a:rPr lang="en-US" sz="6400" dirty="0"/>
              <a:t>Regulatory changes shifts in regulations taxes or trade policies may affect your business operations and profitability.</a:t>
            </a:r>
          </a:p>
          <a:p>
            <a:pPr marL="0" indent="0">
              <a:buNone/>
            </a:pPr>
            <a:r>
              <a:rPr lang="en-US" sz="6400" dirty="0"/>
              <a:t>Political Uncertainty and political instability changes in leadership can introduce unpredictability and potential challenges for wine business.      </a:t>
            </a:r>
          </a:p>
          <a:p>
            <a:pPr marL="0" indent="0">
              <a:buNone/>
            </a:pPr>
            <a:r>
              <a:rPr lang="en-US" sz="6400" b="1" dirty="0"/>
              <a:t>ECONOMIC</a:t>
            </a:r>
            <a:r>
              <a:rPr lang="en-US" sz="2000" b="1" dirty="0"/>
              <a:t>          </a:t>
            </a:r>
          </a:p>
          <a:p>
            <a:pPr marL="0" indent="0">
              <a:buNone/>
            </a:pPr>
            <a:r>
              <a:rPr lang="en-US" sz="6400" dirty="0"/>
              <a:t>Positive</a:t>
            </a:r>
          </a:p>
          <a:p>
            <a:pPr marL="0" indent="0">
              <a:buNone/>
            </a:pPr>
            <a:r>
              <a:rPr lang="en-US" sz="6400" dirty="0"/>
              <a:t>Strong  economic a robust economy in the UK can lead to increased consumer spending  on wine products , offering growth opportunities .</a:t>
            </a:r>
          </a:p>
          <a:p>
            <a:pPr marL="0" indent="0">
              <a:buNone/>
            </a:pPr>
            <a:r>
              <a:rPr lang="en-US" sz="4900" dirty="0"/>
              <a:t>Negative</a:t>
            </a:r>
          </a:p>
          <a:p>
            <a:pPr marL="0" indent="0">
              <a:buNone/>
            </a:pPr>
            <a:r>
              <a:rPr lang="en-US" sz="6400" dirty="0"/>
              <a:t>Economic downturns or recessions can impact consumer purchasing power and lead to fluctuations in wine sales.   </a:t>
            </a:r>
          </a:p>
          <a:p>
            <a:pPr marL="0" indent="0">
              <a:buNone/>
            </a:pPr>
            <a:r>
              <a:rPr lang="en-US" sz="6400" b="1" dirty="0"/>
              <a:t>SOCIAL </a:t>
            </a:r>
          </a:p>
          <a:p>
            <a:pPr marL="0" indent="0">
              <a:buNone/>
            </a:pPr>
            <a:r>
              <a:rPr lang="en-US" sz="6400" b="1" dirty="0"/>
              <a:t>Positive</a:t>
            </a:r>
          </a:p>
          <a:p>
            <a:pPr marL="0" indent="0">
              <a:buNone/>
            </a:pPr>
            <a:r>
              <a:rPr lang="en-US" sz="6400" dirty="0"/>
              <a:t>Changing  consumer preferences –Evolving consumer preferences towards  quality products can create  a demand for premium wines.</a:t>
            </a:r>
          </a:p>
          <a:p>
            <a:pPr marL="0" indent="0">
              <a:buNone/>
            </a:pPr>
            <a:r>
              <a:rPr lang="en-US" sz="6400" dirty="0"/>
              <a:t>Health  trends increasing focus on health- conscious choices may drive to </a:t>
            </a:r>
            <a:r>
              <a:rPr lang="en-US" sz="6400" dirty="0" err="1"/>
              <a:t>intereset</a:t>
            </a:r>
            <a:r>
              <a:rPr lang="en-US" sz="6400" dirty="0"/>
              <a:t> in organic or low- alcohol wine options</a:t>
            </a:r>
          </a:p>
          <a:p>
            <a:pPr marL="0" indent="0">
              <a:buNone/>
            </a:pPr>
            <a:r>
              <a:rPr lang="en-US" sz="2000" dirty="0"/>
              <a:t>                                         </a:t>
            </a:r>
          </a:p>
          <a:p>
            <a:pPr marL="0" indent="0">
              <a:buNone/>
            </a:pPr>
            <a:endParaRPr lang="en-US" b="1" dirty="0"/>
          </a:p>
        </p:txBody>
      </p:sp>
    </p:spTree>
    <p:extLst>
      <p:ext uri="{BB962C8B-B14F-4D97-AF65-F5344CB8AC3E}">
        <p14:creationId xmlns:p14="http://schemas.microsoft.com/office/powerpoint/2010/main" val="587966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067DB2-FE5D-3FB6-1CA4-528906FDEEF9}"/>
              </a:ext>
            </a:extLst>
          </p:cNvPr>
          <p:cNvSpPr>
            <a:spLocks noGrp="1"/>
          </p:cNvSpPr>
          <p:nvPr>
            <p:ph type="title"/>
          </p:nvPr>
        </p:nvSpPr>
        <p:spPr/>
        <p:txBody>
          <a:bodyPr>
            <a:normAutofit fontScale="90000"/>
          </a:bodyPr>
          <a:lstStyle/>
          <a:p>
            <a:r>
              <a:rPr lang="en-US" sz="2000" dirty="0"/>
              <a:t>Negative Points </a:t>
            </a:r>
            <a:br>
              <a:rPr lang="en-US" sz="2000" dirty="0"/>
            </a:br>
            <a:r>
              <a:rPr lang="en-US" sz="2000" dirty="0"/>
              <a:t>Demographics Shifts**: Changes in demographics or population trends may impact the target market for your wine business.</a:t>
            </a:r>
            <a:br>
              <a:rPr lang="en-US" sz="2000" dirty="0"/>
            </a:br>
            <a:r>
              <a:rPr lang="en-US" sz="2000" dirty="0"/>
              <a:t>Cultural Factors**: Cultural perceptions towards alcohol consumption or wine preferences can influence market acceptance.</a:t>
            </a:r>
            <a:br>
              <a:rPr lang="en-US" sz="2000" dirty="0"/>
            </a:br>
            <a:br>
              <a:rPr lang="en-US" sz="2000" dirty="0"/>
            </a:br>
            <a:endParaRPr lang="en-US" sz="2000" dirty="0"/>
          </a:p>
        </p:txBody>
      </p:sp>
      <p:sp>
        <p:nvSpPr>
          <p:cNvPr id="5" name="Content Placeholder 4">
            <a:extLst>
              <a:ext uri="{FF2B5EF4-FFF2-40B4-BE49-F238E27FC236}">
                <a16:creationId xmlns:a16="http://schemas.microsoft.com/office/drawing/2014/main" id="{37F88288-991C-AABC-6F3F-35B0D3FABFC3}"/>
              </a:ext>
            </a:extLst>
          </p:cNvPr>
          <p:cNvSpPr>
            <a:spLocks noGrp="1"/>
          </p:cNvSpPr>
          <p:nvPr>
            <p:ph idx="1"/>
          </p:nvPr>
        </p:nvSpPr>
        <p:spPr/>
        <p:txBody>
          <a:bodyPr/>
          <a:lstStyle/>
          <a:p>
            <a:pPr marL="0" indent="0">
              <a:buNone/>
            </a:pPr>
            <a:r>
              <a:rPr lang="en-US" sz="2000" b="1" dirty="0"/>
              <a:t>Technological</a:t>
            </a:r>
            <a:r>
              <a:rPr lang="en-US" b="1" dirty="0"/>
              <a:t> </a:t>
            </a:r>
            <a:r>
              <a:rPr lang="en-US" sz="2000" b="1" dirty="0"/>
              <a:t>Factors</a:t>
            </a:r>
          </a:p>
          <a:p>
            <a:pPr marL="0" indent="0">
              <a:buNone/>
            </a:pPr>
            <a:r>
              <a:rPr lang="en-US" sz="1800" dirty="0"/>
              <a:t>Positive Points </a:t>
            </a:r>
          </a:p>
          <a:p>
            <a:pPr marL="0" indent="0">
              <a:buNone/>
            </a:pPr>
            <a:r>
              <a:rPr lang="en-US" sz="1800" dirty="0"/>
              <a:t>Digital Marketing Opportunities**: Advancements in technology offer opportunities for effective digital marketing strategies and online sales channels.</a:t>
            </a:r>
          </a:p>
          <a:p>
            <a:pPr marL="0" indent="0">
              <a:buNone/>
            </a:pPr>
            <a:r>
              <a:rPr lang="en-US" sz="1800" dirty="0"/>
              <a:t>Automation**: Implementing technology for production processes or supply chain management can improve efficiency.</a:t>
            </a:r>
          </a:p>
          <a:p>
            <a:pPr marL="0" indent="0">
              <a:buNone/>
            </a:pPr>
            <a:r>
              <a:rPr lang="en-US" sz="1800" dirty="0"/>
              <a:t>Negative Points</a:t>
            </a:r>
          </a:p>
          <a:p>
            <a:pPr marL="0" indent="0">
              <a:buNone/>
            </a:pPr>
            <a:r>
              <a:rPr lang="en-US" sz="1800" dirty="0"/>
              <a:t>Technological Disruption**: Rapid technological changes may require continuous adaptation and investment to stay competitive.</a:t>
            </a:r>
          </a:p>
          <a:p>
            <a:pPr marL="0" indent="0">
              <a:buNone/>
            </a:pPr>
            <a:r>
              <a:rPr lang="en-US" sz="1800" dirty="0"/>
              <a:t>Cybersecurity Risks**: Reliance on technology exposes your business to </a:t>
            </a:r>
            <a:r>
              <a:rPr lang="en-US" sz="1800" dirty="0" err="1"/>
              <a:t>cybersucrity</a:t>
            </a:r>
            <a:r>
              <a:rPr lang="en-US" sz="1800" dirty="0"/>
              <a:t> data breaches </a:t>
            </a:r>
          </a:p>
        </p:txBody>
      </p:sp>
    </p:spTree>
    <p:extLst>
      <p:ext uri="{BB962C8B-B14F-4D97-AF65-F5344CB8AC3E}">
        <p14:creationId xmlns:p14="http://schemas.microsoft.com/office/powerpoint/2010/main" val="2659161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29586586-F7DC-B2B4-BE4E-1DBA0BA97DBB}"/>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85561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4EDE275-3440-E209-65D4-8B7CF879A80F}"/>
              </a:ext>
            </a:extLst>
          </p:cNvPr>
          <p:cNvPicPr>
            <a:picLocks noChangeAspect="1"/>
          </p:cNvPicPr>
          <p:nvPr/>
        </p:nvPicPr>
        <p:blipFill>
          <a:blip r:embed="rId2">
            <a:extLst>
              <a:ext uri="{28A0092B-C50C-407E-A947-70E740481C1C}">
                <a14:useLocalDpi xmlns:a14="http://schemas.microsoft.com/office/drawing/2010/main" val="0"/>
              </a:ext>
            </a:extLst>
          </a:blip>
          <a:srcRect t="19"/>
          <a:stretch/>
        </p:blipFill>
        <p:spPr>
          <a:xfrm>
            <a:off x="20" y="458482"/>
            <a:ext cx="12191980" cy="6856718"/>
          </a:xfrm>
          <a:prstGeom prst="rect">
            <a:avLst/>
          </a:prstGeom>
        </p:spPr>
      </p:pic>
    </p:spTree>
    <p:extLst>
      <p:ext uri="{BB962C8B-B14F-4D97-AF65-F5344CB8AC3E}">
        <p14:creationId xmlns:p14="http://schemas.microsoft.com/office/powerpoint/2010/main" val="1408733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E1F8B83-3E6E-A7D9-D5AA-3478EF55B6A0}"/>
              </a:ext>
            </a:extLst>
          </p:cNvPr>
          <p:cNvPicPr>
            <a:picLocks noChangeAspect="1"/>
          </p:cNvPicPr>
          <p:nvPr/>
        </p:nvPicPr>
        <p:blipFill>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2203604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0E1EFCB-CF57-0C2F-55DD-2BC9B29499F9}"/>
              </a:ext>
            </a:extLst>
          </p:cNvPr>
          <p:cNvPicPr>
            <a:picLocks noChangeAspect="1"/>
          </p:cNvPicPr>
          <p:nvPr/>
        </p:nvPicPr>
        <p:blipFill>
          <a:blip r:embed="rId2">
            <a:extLst>
              <a:ext uri="{28A0092B-C50C-407E-A947-70E740481C1C}">
                <a14:useLocalDpi xmlns:a14="http://schemas.microsoft.com/office/drawing/2010/main" val="0"/>
              </a:ext>
            </a:extLst>
          </a:blip>
          <a:srcRect b="19"/>
          <a:stretch/>
        </p:blipFill>
        <p:spPr>
          <a:xfrm>
            <a:off x="20" y="650506"/>
            <a:ext cx="12191980" cy="6856718"/>
          </a:xfrm>
          <a:prstGeom prst="rect">
            <a:avLst/>
          </a:prstGeom>
        </p:spPr>
      </p:pic>
    </p:spTree>
    <p:extLst>
      <p:ext uri="{BB962C8B-B14F-4D97-AF65-F5344CB8AC3E}">
        <p14:creationId xmlns:p14="http://schemas.microsoft.com/office/powerpoint/2010/main" val="439610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B1D73D5-D1C0-7F6E-2D50-AC0B7381B78A}"/>
              </a:ext>
            </a:extLst>
          </p:cNvPr>
          <p:cNvPicPr>
            <a:picLocks noChangeAspect="1"/>
          </p:cNvPicPr>
          <p:nvPr/>
        </p:nvPicPr>
        <p:blipFill>
          <a:blip r:embed="rId2">
            <a:extLst>
              <a:ext uri="{28A0092B-C50C-407E-A947-70E740481C1C}">
                <a14:useLocalDpi xmlns:a14="http://schemas.microsoft.com/office/drawing/2010/main" val="0"/>
              </a:ext>
            </a:extLst>
          </a:blip>
          <a:srcRect t="19"/>
          <a:stretch/>
        </p:blipFill>
        <p:spPr>
          <a:xfrm>
            <a:off x="20" y="467626"/>
            <a:ext cx="12191980" cy="6856718"/>
          </a:xfrm>
          <a:prstGeom prst="rect">
            <a:avLst/>
          </a:prstGeom>
        </p:spPr>
      </p:pic>
    </p:spTree>
    <p:extLst>
      <p:ext uri="{BB962C8B-B14F-4D97-AF65-F5344CB8AC3E}">
        <p14:creationId xmlns:p14="http://schemas.microsoft.com/office/powerpoint/2010/main" val="583373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52133DA-EDB5-2DD9-BAAA-902E16BD80DE}"/>
              </a:ext>
            </a:extLst>
          </p:cNvPr>
          <p:cNvPicPr>
            <a:picLocks noChangeAspect="1"/>
          </p:cNvPicPr>
          <p:nvPr/>
        </p:nvPicPr>
        <p:blipFill>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1724215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C550A92-2E39-2B3C-E89D-B0D5EDBD4C52}"/>
              </a:ext>
            </a:extLst>
          </p:cNvPr>
          <p:cNvPicPr>
            <a:picLocks noChangeAspect="1"/>
          </p:cNvPicPr>
          <p:nvPr/>
        </p:nvPicPr>
        <p:blipFill>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2108085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vt:lpstr>
      <vt:lpstr>Table of Contents</vt:lpstr>
      <vt:lpstr> Business idea and the motivational factors </vt:lpstr>
      <vt:lpstr> Entrepreneurship skills, traits and behavior and why these are important for business</vt:lpstr>
      <vt:lpstr>3.Leadership: Strong leadership skills are fundamental for guiding a team ,making strategic decisions , and fostering a positive work culture and effective leaders inspire and motivate their team members , communicate  a clear vision , and lead by example. Leadership is essential for building a cohesive team , delegating tasks effectively and driving organizational growth. Entrepreneurs who excel in leadership can cultivate a productive and collaborative work environment that fuels business success.    </vt:lpstr>
      <vt:lpstr>-**Risk tolerance **: Understanding your risk tolerance is important and knowing how much risk you are willing to accept  or take on based on your goals values and capacity to handle potential losses. -**Risk Mitigation strategies**:Developing risk mitigation strategies is vital to minimize the impact  of potential risks and implementing  measures to reduces , transfer or avoid risks where possible. -**Learning from failure**: Embracing failure as a learning opportunity is crucial in risk-taking .By analyzing failures ,understanding what went wrong and applying those lessons .</vt:lpstr>
      <vt:lpstr>SWOT Analysis </vt:lpstr>
      <vt:lpstr>Market  Research and Pest Analysis of the UK</vt:lpstr>
      <vt:lpstr>Negative Points  Demographics Shifts**: Changes in demographics or population trends may impact the target market for your wine business. Cultural Factors**: Cultural perceptions towards alcohol consumption or wine preferences can influence market acceptance.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Prabhjot Kaur</dc:creator>
  <cp:lastModifiedBy>Prabhjot Kaur</cp:lastModifiedBy>
  <cp:revision>6</cp:revision>
  <dcterms:created xsi:type="dcterms:W3CDTF">2024-07-26T08:33:04Z</dcterms:created>
  <dcterms:modified xsi:type="dcterms:W3CDTF">2024-07-27T01:56:45Z</dcterms:modified>
</cp:coreProperties>
</file>