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8"/>
  </p:notesMasterIdLst>
  <p:handoutMasterIdLst>
    <p:handoutMasterId r:id="rId29"/>
  </p:handoutMasterIdLst>
  <p:sldIdLst>
    <p:sldId id="277" r:id="rId2"/>
    <p:sldId id="295" r:id="rId3"/>
    <p:sldId id="262" r:id="rId4"/>
    <p:sldId id="287" r:id="rId5"/>
    <p:sldId id="263" r:id="rId6"/>
    <p:sldId id="286" r:id="rId7"/>
    <p:sldId id="264" r:id="rId8"/>
    <p:sldId id="288" r:id="rId9"/>
    <p:sldId id="265" r:id="rId10"/>
    <p:sldId id="289" r:id="rId11"/>
    <p:sldId id="266" r:id="rId12"/>
    <p:sldId id="267" r:id="rId13"/>
    <p:sldId id="268" r:id="rId14"/>
    <p:sldId id="269" r:id="rId15"/>
    <p:sldId id="285" r:id="rId16"/>
    <p:sldId id="296" r:id="rId17"/>
    <p:sldId id="297" r:id="rId18"/>
    <p:sldId id="298" r:id="rId19"/>
    <p:sldId id="299" r:id="rId20"/>
    <p:sldId id="300" r:id="rId21"/>
    <p:sldId id="301" r:id="rId22"/>
    <p:sldId id="302" r:id="rId23"/>
    <p:sldId id="303" r:id="rId24"/>
    <p:sldId id="306" r:id="rId25"/>
    <p:sldId id="304" r:id="rId26"/>
    <p:sldId id="305" r:id="rId27"/>
  </p:sldIdLst>
  <p:sldSz cx="9144000" cy="6858000" type="screen4x3"/>
  <p:notesSz cx="6797675" cy="99266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42"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868" autoAdjust="0"/>
    <p:restoredTop sz="93372" autoAdjust="0"/>
  </p:normalViewPr>
  <p:slideViewPr>
    <p:cSldViewPr>
      <p:cViewPr varScale="1">
        <p:scale>
          <a:sx n="67" d="100"/>
          <a:sy n="67" d="100"/>
        </p:scale>
        <p:origin x="1524" y="6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127"/>
        <p:guide pos="2142"/>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1"/>
            <a:ext cx="2946576" cy="4960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849482" y="1"/>
            <a:ext cx="2946575" cy="4960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429014"/>
            <a:ext cx="2946576" cy="4960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849482" y="9429014"/>
            <a:ext cx="2946575" cy="4960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1"/>
            <a:ext cx="2946576" cy="4960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851099" y="1"/>
            <a:ext cx="2946576" cy="4960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915988" y="742950"/>
            <a:ext cx="4965700" cy="372427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906141" y="4714507"/>
            <a:ext cx="4985393" cy="44689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430630"/>
            <a:ext cx="2946576" cy="4960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851099" y="9430630"/>
            <a:ext cx="2946576" cy="4960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08/10/2023</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08/10/2023</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08/10/2023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08/10/2023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08/10/2023</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08/10/2023</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08/10/2023</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08/10/2023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08/10/2023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08/10/2023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08/10/2023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08/10/2023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altLang="en-US" b="1">
                <a:solidFill>
                  <a:schemeClr val="accent2"/>
                </a:solidFill>
              </a:rPr>
              <a:t>LCMB7024</a:t>
            </a:r>
            <a:endParaRPr lang="en-GB" altLang="en-US" b="1" dirty="0">
              <a:solidFill>
                <a:schemeClr val="accent2"/>
              </a:solidFill>
            </a:endParaRPr>
          </a:p>
        </p:txBody>
      </p:sp>
      <p:sp>
        <p:nvSpPr>
          <p:cNvPr id="6147" name="Subtitle 4"/>
          <p:cNvSpPr>
            <a:spLocks noGrp="1"/>
          </p:cNvSpPr>
          <p:nvPr>
            <p:ph type="subTitle" idx="1"/>
          </p:nvPr>
        </p:nvSpPr>
        <p:spPr>
          <a:xfrm>
            <a:off x="571472" y="1928803"/>
            <a:ext cx="7786742" cy="3357586"/>
          </a:xfrm>
        </p:spPr>
        <p:txBody>
          <a:bodyPr/>
          <a:lstStyle/>
          <a:p>
            <a:pPr eaLnBrk="1" hangingPunct="1"/>
            <a:r>
              <a:rPr lang="en-GB" altLang="en-US" sz="3600" b="1" dirty="0">
                <a:solidFill>
                  <a:schemeClr val="accent2"/>
                </a:solidFill>
              </a:rPr>
              <a:t>Marketing Management</a:t>
            </a:r>
          </a:p>
          <a:p>
            <a:pPr eaLnBrk="1" hangingPunct="1"/>
            <a:r>
              <a:rPr lang="en-GB" altLang="en-US" dirty="0">
                <a:solidFill>
                  <a:schemeClr val="accent2"/>
                </a:solidFill>
              </a:rPr>
              <a:t>Lecture 7</a:t>
            </a:r>
          </a:p>
          <a:p>
            <a:pPr eaLnBrk="1" hangingPunct="1"/>
            <a:r>
              <a:rPr lang="en-GB" altLang="en-US" dirty="0">
                <a:solidFill>
                  <a:schemeClr val="accent2"/>
                </a:solidFill>
              </a:rPr>
              <a:t>Branding Strategies and Brand Management</a:t>
            </a:r>
          </a:p>
          <a:p>
            <a:pPr eaLnBrk="1" hangingPunct="1"/>
            <a:r>
              <a:rPr lang="en-GB" altLang="en-US" sz="4800" b="1" dirty="0">
                <a:solidFill>
                  <a:schemeClr val="accent2"/>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a:t>Learning Objectives</a:t>
            </a:r>
            <a:endParaRPr lang="en-GB" sz="3200" dirty="0"/>
          </a:p>
        </p:txBody>
      </p:sp>
      <p:sp>
        <p:nvSpPr>
          <p:cNvPr id="3" name="Content Placeholder 2"/>
          <p:cNvSpPr>
            <a:spLocks noGrp="1"/>
          </p:cNvSpPr>
          <p:nvPr>
            <p:ph idx="1"/>
          </p:nvPr>
        </p:nvSpPr>
        <p:spPr>
          <a:xfrm>
            <a:off x="796752" y="1988840"/>
            <a:ext cx="7550496" cy="2952328"/>
          </a:xfrm>
        </p:spPr>
        <p:txBody>
          <a:bodyPr>
            <a:normAutofit fontScale="70000" lnSpcReduction="20000"/>
          </a:bodyPr>
          <a:lstStyle/>
          <a:p>
            <a:r>
              <a:rPr lang="en-GB" sz="3200" dirty="0"/>
              <a:t>To understand what is branding.</a:t>
            </a:r>
          </a:p>
          <a:p>
            <a:endParaRPr lang="en-GB" sz="3200" dirty="0"/>
          </a:p>
          <a:p>
            <a:r>
              <a:rPr lang="en-GB" sz="3200" dirty="0"/>
              <a:t>To determine the main advantages and disadvantages of branding.</a:t>
            </a:r>
          </a:p>
          <a:p>
            <a:endParaRPr lang="en-GB" sz="3200" dirty="0"/>
          </a:p>
          <a:p>
            <a:r>
              <a:rPr lang="en-GB" sz="3200" dirty="0"/>
              <a:t>To determine and critically analyse different branding strategies.</a:t>
            </a:r>
          </a:p>
          <a:p>
            <a:pPr marL="0" indent="0">
              <a:buNone/>
            </a:pPr>
            <a:endParaRPr lang="en-GB" sz="3200" dirty="0"/>
          </a:p>
          <a:p>
            <a:r>
              <a:rPr lang="en-GB" sz="3200" dirty="0"/>
              <a:t>To analyse how brand equity is built.</a:t>
            </a:r>
          </a:p>
          <a:p>
            <a:pPr marL="0" indent="0">
              <a:buNone/>
            </a:pPr>
            <a:endParaRPr lang="en-GB" sz="3200" dirty="0"/>
          </a:p>
          <a:p>
            <a:pPr marL="0" indent="0">
              <a:buNone/>
            </a:pPr>
            <a:endParaRPr lang="en-GB" sz="3200" dirty="0"/>
          </a:p>
          <a:p>
            <a:pPr marL="0" indent="0">
              <a:buNone/>
            </a:pPr>
            <a:endParaRPr lang="en-GB" dirty="0"/>
          </a:p>
        </p:txBody>
      </p:sp>
    </p:spTree>
    <p:extLst>
      <p:ext uri="{BB962C8B-B14F-4D97-AF65-F5344CB8AC3E}">
        <p14:creationId xmlns:p14="http://schemas.microsoft.com/office/powerpoint/2010/main" val="19474632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dirty="0"/>
            </a:br>
            <a:br>
              <a:rPr lang="en-GB" dirty="0"/>
            </a:br>
            <a:r>
              <a:rPr lang="en-GB" b="1" dirty="0"/>
              <a:t>A Brand is:</a:t>
            </a:r>
            <a:br>
              <a:rPr lang="en-GB" dirty="0"/>
            </a:br>
            <a:endParaRPr lang="en-GB" dirty="0"/>
          </a:p>
        </p:txBody>
      </p:sp>
      <p:sp>
        <p:nvSpPr>
          <p:cNvPr id="3" name="Content Placeholder 2"/>
          <p:cNvSpPr>
            <a:spLocks noGrp="1"/>
          </p:cNvSpPr>
          <p:nvPr>
            <p:ph idx="1"/>
          </p:nvPr>
        </p:nvSpPr>
        <p:spPr/>
        <p:txBody>
          <a:bodyPr/>
          <a:lstStyle/>
          <a:p>
            <a:r>
              <a:rPr lang="en-GB" dirty="0"/>
              <a:t>Unique design, sign, symbol, words, or a combination of these, employed in creating an image that identifies a product and differentiates it from its competitors.</a:t>
            </a:r>
            <a:br>
              <a:rPr lang="en-GB" dirty="0"/>
            </a:br>
            <a:br>
              <a:rPr lang="en-GB" dirty="0"/>
            </a:br>
            <a:endParaRPr lang="en-GB" dirty="0"/>
          </a:p>
        </p:txBody>
      </p:sp>
    </p:spTree>
    <p:extLst>
      <p:ext uri="{BB962C8B-B14F-4D97-AF65-F5344CB8AC3E}">
        <p14:creationId xmlns:p14="http://schemas.microsoft.com/office/powerpoint/2010/main" val="20616547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EC3F78-AE59-F5E9-650C-7B4AE9BAC324}"/>
              </a:ext>
            </a:extLst>
          </p:cNvPr>
          <p:cNvSpPr>
            <a:spLocks noGrp="1"/>
          </p:cNvSpPr>
          <p:nvPr>
            <p:ph type="title"/>
          </p:nvPr>
        </p:nvSpPr>
        <p:spPr/>
        <p:txBody>
          <a:bodyPr/>
          <a:lstStyle/>
          <a:p>
            <a:r>
              <a:rPr lang="en-GB" sz="3200" b="1" dirty="0">
                <a:latin typeface="Arial" panose="020B0604020202020204" pitchFamily="34" charset="0"/>
                <a:cs typeface="Arial" panose="020B0604020202020204" pitchFamily="34" charset="0"/>
              </a:rPr>
              <a:t>Advantages and Disadvantages of Branding</a:t>
            </a:r>
          </a:p>
        </p:txBody>
      </p:sp>
      <p:sp>
        <p:nvSpPr>
          <p:cNvPr id="3" name="Content Placeholder 2">
            <a:extLst>
              <a:ext uri="{FF2B5EF4-FFF2-40B4-BE49-F238E27FC236}">
                <a16:creationId xmlns:a16="http://schemas.microsoft.com/office/drawing/2014/main" id="{1F1A2393-0EF2-6DC3-EA89-2DEF1D95AA27}"/>
              </a:ext>
            </a:extLst>
          </p:cNvPr>
          <p:cNvSpPr>
            <a:spLocks noGrp="1"/>
          </p:cNvSpPr>
          <p:nvPr>
            <p:ph idx="1"/>
          </p:nvPr>
        </p:nvSpPr>
        <p:spPr/>
        <p:txBody>
          <a:bodyPr/>
          <a:lstStyle/>
          <a:p>
            <a:r>
              <a:rPr lang="en-GB" dirty="0"/>
              <a:t>Advantages </a:t>
            </a:r>
          </a:p>
          <a:p>
            <a:endParaRPr lang="en-GB" dirty="0"/>
          </a:p>
          <a:p>
            <a:r>
              <a:rPr lang="en-GB" dirty="0"/>
              <a:t>Dis Advantages</a:t>
            </a:r>
          </a:p>
        </p:txBody>
      </p:sp>
      <p:sp>
        <p:nvSpPr>
          <p:cNvPr id="4" name="Date Placeholder 3">
            <a:extLst>
              <a:ext uri="{FF2B5EF4-FFF2-40B4-BE49-F238E27FC236}">
                <a16:creationId xmlns:a16="http://schemas.microsoft.com/office/drawing/2014/main" id="{C5EC8EB6-AE3B-88CE-352A-A981D029CD8E}"/>
              </a:ext>
            </a:extLst>
          </p:cNvPr>
          <p:cNvSpPr>
            <a:spLocks noGrp="1"/>
          </p:cNvSpPr>
          <p:nvPr>
            <p:ph type="dt" sz="half" idx="10"/>
          </p:nvPr>
        </p:nvSpPr>
        <p:spPr/>
        <p:txBody>
          <a:bodyPr/>
          <a:lstStyle/>
          <a:p>
            <a:pPr>
              <a:defRPr/>
            </a:pPr>
            <a:fld id="{2303D31F-598B-47EE-BA37-93F097A3D676}" type="datetime1">
              <a:rPr lang="en-GB" altLang="en-US" smtClean="0"/>
              <a:pPr>
                <a:defRPr/>
              </a:pPr>
              <a:t>08/10/2023</a:t>
            </a:fld>
            <a:endParaRPr lang="en-GB" altLang="en-US"/>
          </a:p>
        </p:txBody>
      </p:sp>
      <p:sp>
        <p:nvSpPr>
          <p:cNvPr id="5" name="Slide Number Placeholder 4">
            <a:extLst>
              <a:ext uri="{FF2B5EF4-FFF2-40B4-BE49-F238E27FC236}">
                <a16:creationId xmlns:a16="http://schemas.microsoft.com/office/drawing/2014/main" id="{BEB066D8-4301-4479-18F6-E6F2799E0C22}"/>
              </a:ext>
            </a:extLst>
          </p:cNvPr>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Tree>
    <p:extLst>
      <p:ext uri="{BB962C8B-B14F-4D97-AF65-F5344CB8AC3E}">
        <p14:creationId xmlns:p14="http://schemas.microsoft.com/office/powerpoint/2010/main" val="35662688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wrap="square" anchor="ctr">
            <a:normAutofit/>
          </a:bodyPr>
          <a:lstStyle/>
          <a:p>
            <a:pPr lvl="0">
              <a:lnSpc>
                <a:spcPct val="90000"/>
              </a:lnSpc>
            </a:pPr>
            <a:br>
              <a:rPr lang="en-GB" sz="1800" b="1"/>
            </a:br>
            <a:br>
              <a:rPr lang="en-GB" sz="1800" b="1"/>
            </a:br>
            <a:r>
              <a:rPr lang="en-GB" sz="1800" b="1"/>
              <a:t>Family Branding/Corporate Umbrella Branding</a:t>
            </a:r>
            <a:br>
              <a:rPr lang="en-GB" sz="1800"/>
            </a:br>
            <a:endParaRPr lang="en-GB" sz="1800"/>
          </a:p>
        </p:txBody>
      </p:sp>
      <p:sp>
        <p:nvSpPr>
          <p:cNvPr id="3" name="Content Placeholder 2"/>
          <p:cNvSpPr>
            <a:spLocks noGrp="1"/>
          </p:cNvSpPr>
          <p:nvPr>
            <p:ph sz="half" idx="1"/>
          </p:nvPr>
        </p:nvSpPr>
        <p:spPr>
          <a:xfrm>
            <a:off x="457200" y="1600201"/>
            <a:ext cx="4038600" cy="3989040"/>
          </a:xfrm>
        </p:spPr>
        <p:txBody>
          <a:bodyPr wrap="square" anchor="t">
            <a:normAutofit/>
          </a:bodyPr>
          <a:lstStyle/>
          <a:p>
            <a:r>
              <a:rPr lang="en-GB" dirty="0"/>
              <a:t>The company uses one brand name as the main identifier for the different variety of products produced.</a:t>
            </a:r>
          </a:p>
        </p:txBody>
      </p:sp>
      <p:pic>
        <p:nvPicPr>
          <p:cNvPr id="1026" name="Picture 2">
            <a:extLst>
              <a:ext uri="{FF2B5EF4-FFF2-40B4-BE49-F238E27FC236}">
                <a16:creationId xmlns:a16="http://schemas.microsoft.com/office/drawing/2014/main" id="{54584F59-BBB5-F77A-6479-4DAB8EE1B0B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495800" y="3356392"/>
            <a:ext cx="4218992" cy="1698144"/>
          </a:xfrm>
          <a:prstGeom prst="rect">
            <a:avLst/>
          </a:prstGeom>
          <a:solidFill>
            <a:srgbClr val="FFFFFF"/>
          </a:solidFill>
        </p:spPr>
      </p:pic>
      <p:sp>
        <p:nvSpPr>
          <p:cNvPr id="1031" name="Date Placeholder 4">
            <a:extLst>
              <a:ext uri="{FF2B5EF4-FFF2-40B4-BE49-F238E27FC236}">
                <a16:creationId xmlns:a16="http://schemas.microsoft.com/office/drawing/2014/main" id="{43854247-8D1B-91F8-7D69-DCCC64FB4D28}"/>
              </a:ext>
            </a:extLst>
          </p:cNvPr>
          <p:cNvSpPr>
            <a:spLocks noGrp="1"/>
          </p:cNvSpPr>
          <p:nvPr>
            <p:ph type="dt" sz="half" idx="10"/>
          </p:nvPr>
        </p:nvSpPr>
        <p:spPr>
          <a:xfrm>
            <a:off x="250825" y="6524625"/>
            <a:ext cx="971550" cy="219075"/>
          </a:xfrm>
        </p:spPr>
        <p:txBody>
          <a:bodyPr/>
          <a:lstStyle/>
          <a:p>
            <a:pPr>
              <a:spcAft>
                <a:spcPts val="600"/>
              </a:spcAft>
              <a:defRPr/>
            </a:pPr>
            <a:fld id="{F7614AD2-EBEE-4B9C-B8EB-7B45076136C4}" type="datetime1">
              <a:rPr lang="en-GB" altLang="en-US"/>
              <a:pPr>
                <a:spcAft>
                  <a:spcPts val="600"/>
                </a:spcAft>
                <a:defRPr/>
              </a:pPr>
              <a:t>08/10/2023</a:t>
            </a:fld>
            <a:endParaRPr lang="en-GB" altLang="en-US"/>
          </a:p>
        </p:txBody>
      </p:sp>
      <p:sp>
        <p:nvSpPr>
          <p:cNvPr id="1033" name="Slide Number Placeholder 5">
            <a:extLst>
              <a:ext uri="{FF2B5EF4-FFF2-40B4-BE49-F238E27FC236}">
                <a16:creationId xmlns:a16="http://schemas.microsoft.com/office/drawing/2014/main" id="{11817242-CD3A-D956-A213-FFE14EB03C13}"/>
              </a:ext>
            </a:extLst>
          </p:cNvPr>
          <p:cNvSpPr>
            <a:spLocks noGrp="1"/>
          </p:cNvSpPr>
          <p:nvPr>
            <p:ph type="sldNum" sz="quarter" idx="11"/>
          </p:nvPr>
        </p:nvSpPr>
        <p:spPr>
          <a:xfrm>
            <a:off x="7956550" y="6381750"/>
            <a:ext cx="730250" cy="339725"/>
          </a:xfrm>
        </p:spPr>
        <p:txBody>
          <a:bodyPr/>
          <a:lstStyle/>
          <a:p>
            <a:pPr>
              <a:spcAft>
                <a:spcPts val="600"/>
              </a:spcAft>
              <a:defRPr/>
            </a:pPr>
            <a:fld id="{386495F9-B3F5-4DDF-9323-6CEC80C52C17}" type="slidenum">
              <a:rPr lang="en-GB" altLang="en-US"/>
              <a:pPr>
                <a:spcAft>
                  <a:spcPts val="600"/>
                </a:spcAft>
                <a:defRPr/>
              </a:pPr>
              <a:t>5</a:t>
            </a:fld>
            <a:endParaRPr lang="en-GB" altLang="en-US"/>
          </a:p>
        </p:txBody>
      </p:sp>
    </p:spTree>
    <p:extLst>
      <p:ext uri="{BB962C8B-B14F-4D97-AF65-F5344CB8AC3E}">
        <p14:creationId xmlns:p14="http://schemas.microsoft.com/office/powerpoint/2010/main" val="37725447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F9E176-8FAB-03E2-C45E-41334BA468DE}"/>
              </a:ext>
            </a:extLst>
          </p:cNvPr>
          <p:cNvSpPr>
            <a:spLocks noGrp="1"/>
          </p:cNvSpPr>
          <p:nvPr>
            <p:ph type="title"/>
          </p:nvPr>
        </p:nvSpPr>
        <p:spPr/>
        <p:txBody>
          <a:bodyPr/>
          <a:lstStyle/>
          <a:p>
            <a:r>
              <a:rPr lang="en-GB" sz="2400" b="1" dirty="0">
                <a:latin typeface="Arial" panose="020B0604020202020204" pitchFamily="34" charset="0"/>
                <a:cs typeface="Arial" panose="020B0604020202020204" pitchFamily="34" charset="0"/>
              </a:rPr>
              <a:t>Advantages and Disadvantages of Corporate Umbrella/Family Branding</a:t>
            </a:r>
          </a:p>
        </p:txBody>
      </p:sp>
      <p:sp>
        <p:nvSpPr>
          <p:cNvPr id="3" name="Content Placeholder 2">
            <a:extLst>
              <a:ext uri="{FF2B5EF4-FFF2-40B4-BE49-F238E27FC236}">
                <a16:creationId xmlns:a16="http://schemas.microsoft.com/office/drawing/2014/main" id="{4221246B-44FC-7EB9-C79D-99C4F93A7BFD}"/>
              </a:ext>
            </a:extLst>
          </p:cNvPr>
          <p:cNvSpPr>
            <a:spLocks noGrp="1"/>
          </p:cNvSpPr>
          <p:nvPr>
            <p:ph idx="1"/>
          </p:nvPr>
        </p:nvSpPr>
        <p:spPr/>
        <p:txBody>
          <a:bodyPr/>
          <a:lstStyle/>
          <a:p>
            <a:r>
              <a:rPr lang="en-GB" dirty="0"/>
              <a:t>Advantages</a:t>
            </a:r>
          </a:p>
          <a:p>
            <a:endParaRPr lang="en-GB" dirty="0"/>
          </a:p>
          <a:p>
            <a:endParaRPr lang="en-GB" dirty="0"/>
          </a:p>
          <a:p>
            <a:r>
              <a:rPr lang="en-GB" dirty="0"/>
              <a:t>Dis Advantages </a:t>
            </a:r>
          </a:p>
        </p:txBody>
      </p:sp>
      <p:sp>
        <p:nvSpPr>
          <p:cNvPr id="4" name="Date Placeholder 3">
            <a:extLst>
              <a:ext uri="{FF2B5EF4-FFF2-40B4-BE49-F238E27FC236}">
                <a16:creationId xmlns:a16="http://schemas.microsoft.com/office/drawing/2014/main" id="{EF510A20-42E9-8497-B782-D49D15283BDF}"/>
              </a:ext>
            </a:extLst>
          </p:cNvPr>
          <p:cNvSpPr>
            <a:spLocks noGrp="1"/>
          </p:cNvSpPr>
          <p:nvPr>
            <p:ph type="dt" sz="half" idx="10"/>
          </p:nvPr>
        </p:nvSpPr>
        <p:spPr/>
        <p:txBody>
          <a:bodyPr/>
          <a:lstStyle/>
          <a:p>
            <a:pPr>
              <a:defRPr/>
            </a:pPr>
            <a:fld id="{2303D31F-598B-47EE-BA37-93F097A3D676}" type="datetime1">
              <a:rPr lang="en-GB" altLang="en-US" smtClean="0"/>
              <a:pPr>
                <a:defRPr/>
              </a:pPr>
              <a:t>08/10/2023</a:t>
            </a:fld>
            <a:endParaRPr lang="en-GB" altLang="en-US"/>
          </a:p>
        </p:txBody>
      </p:sp>
      <p:sp>
        <p:nvSpPr>
          <p:cNvPr id="5" name="Slide Number Placeholder 4">
            <a:extLst>
              <a:ext uri="{FF2B5EF4-FFF2-40B4-BE49-F238E27FC236}">
                <a16:creationId xmlns:a16="http://schemas.microsoft.com/office/drawing/2014/main" id="{8B781DFC-D29A-B7B2-5D82-E649926B0AE3}"/>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Tree>
    <p:extLst>
      <p:ext uri="{BB962C8B-B14F-4D97-AF65-F5344CB8AC3E}">
        <p14:creationId xmlns:p14="http://schemas.microsoft.com/office/powerpoint/2010/main" val="38388658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wrap="square" anchor="ctr">
            <a:normAutofit/>
          </a:bodyPr>
          <a:lstStyle/>
          <a:p>
            <a:pPr lvl="0">
              <a:lnSpc>
                <a:spcPct val="90000"/>
              </a:lnSpc>
            </a:pPr>
            <a:br>
              <a:rPr lang="en-GB" sz="1800" b="1"/>
            </a:br>
            <a:br>
              <a:rPr lang="en-GB" sz="1800" b="1"/>
            </a:br>
            <a:r>
              <a:rPr lang="en-GB" sz="1800" b="1"/>
              <a:t>Range Branding</a:t>
            </a:r>
            <a:br>
              <a:rPr lang="en-GB" sz="1800"/>
            </a:br>
            <a:endParaRPr lang="en-GB" sz="1800"/>
          </a:p>
        </p:txBody>
      </p:sp>
      <p:sp>
        <p:nvSpPr>
          <p:cNvPr id="3" name="Content Placeholder 2"/>
          <p:cNvSpPr>
            <a:spLocks noGrp="1"/>
          </p:cNvSpPr>
          <p:nvPr>
            <p:ph sz="half" idx="1"/>
          </p:nvPr>
        </p:nvSpPr>
        <p:spPr>
          <a:xfrm>
            <a:off x="457200" y="1600201"/>
            <a:ext cx="4038600" cy="3989040"/>
          </a:xfrm>
        </p:spPr>
        <p:txBody>
          <a:bodyPr wrap="square" anchor="t">
            <a:normAutofit/>
          </a:bodyPr>
          <a:lstStyle/>
          <a:p>
            <a:r>
              <a:rPr lang="en-GB" dirty="0"/>
              <a:t>The company uses different brand names for different ranges of products produced.</a:t>
            </a:r>
          </a:p>
        </p:txBody>
      </p:sp>
      <p:pic>
        <p:nvPicPr>
          <p:cNvPr id="2050" name="Picture 2" descr="Impero Wins George at ASDA 'Back to School' Pitch | LBBOnline">
            <a:extLst>
              <a:ext uri="{FF2B5EF4-FFF2-40B4-BE49-F238E27FC236}">
                <a16:creationId xmlns:a16="http://schemas.microsoft.com/office/drawing/2014/main" id="{9CBAB696-CF35-5179-160F-9D7BD87E6CC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874568" y="1106773"/>
            <a:ext cx="3812232" cy="2287339"/>
          </a:xfrm>
          <a:prstGeom prst="rect">
            <a:avLst/>
          </a:prstGeom>
          <a:solidFill>
            <a:srgbClr val="FFFFFF"/>
          </a:solidFill>
        </p:spPr>
      </p:pic>
      <p:sp>
        <p:nvSpPr>
          <p:cNvPr id="2059" name="Date Placeholder 4">
            <a:extLst>
              <a:ext uri="{FF2B5EF4-FFF2-40B4-BE49-F238E27FC236}">
                <a16:creationId xmlns:a16="http://schemas.microsoft.com/office/drawing/2014/main" id="{7E3B1C97-61E1-AF51-DB7B-2C31E292B0FC}"/>
              </a:ext>
            </a:extLst>
          </p:cNvPr>
          <p:cNvSpPr>
            <a:spLocks noGrp="1"/>
          </p:cNvSpPr>
          <p:nvPr>
            <p:ph type="dt" sz="half" idx="10"/>
          </p:nvPr>
        </p:nvSpPr>
        <p:spPr>
          <a:xfrm>
            <a:off x="250825" y="6524625"/>
            <a:ext cx="971550" cy="219075"/>
          </a:xfrm>
        </p:spPr>
        <p:txBody>
          <a:bodyPr/>
          <a:lstStyle/>
          <a:p>
            <a:pPr>
              <a:spcAft>
                <a:spcPts val="600"/>
              </a:spcAft>
              <a:defRPr/>
            </a:pPr>
            <a:fld id="{F7614AD2-EBEE-4B9C-B8EB-7B45076136C4}" type="datetime1">
              <a:rPr lang="en-GB" altLang="en-US"/>
              <a:pPr>
                <a:spcAft>
                  <a:spcPts val="600"/>
                </a:spcAft>
                <a:defRPr/>
              </a:pPr>
              <a:t>08/10/2023</a:t>
            </a:fld>
            <a:endParaRPr lang="en-GB" altLang="en-US"/>
          </a:p>
        </p:txBody>
      </p:sp>
      <p:sp>
        <p:nvSpPr>
          <p:cNvPr id="2060" name="Slide Number Placeholder 5">
            <a:extLst>
              <a:ext uri="{FF2B5EF4-FFF2-40B4-BE49-F238E27FC236}">
                <a16:creationId xmlns:a16="http://schemas.microsoft.com/office/drawing/2014/main" id="{C2260894-D9BC-51AB-CF6F-63B805641CE4}"/>
              </a:ext>
            </a:extLst>
          </p:cNvPr>
          <p:cNvSpPr>
            <a:spLocks noGrp="1"/>
          </p:cNvSpPr>
          <p:nvPr>
            <p:ph type="sldNum" sz="quarter" idx="11"/>
          </p:nvPr>
        </p:nvSpPr>
        <p:spPr>
          <a:xfrm>
            <a:off x="7956550" y="6381750"/>
            <a:ext cx="730250" cy="339725"/>
          </a:xfrm>
        </p:spPr>
        <p:txBody>
          <a:bodyPr/>
          <a:lstStyle/>
          <a:p>
            <a:pPr>
              <a:spcAft>
                <a:spcPts val="600"/>
              </a:spcAft>
              <a:defRPr/>
            </a:pPr>
            <a:fld id="{386495F9-B3F5-4DDF-9323-6CEC80C52C17}" type="slidenum">
              <a:rPr lang="en-GB" altLang="en-US"/>
              <a:pPr>
                <a:spcAft>
                  <a:spcPts val="600"/>
                </a:spcAft>
                <a:defRPr/>
              </a:pPr>
              <a:t>7</a:t>
            </a:fld>
            <a:endParaRPr lang="en-GB" altLang="en-US"/>
          </a:p>
        </p:txBody>
      </p:sp>
      <p:pic>
        <p:nvPicPr>
          <p:cNvPr id="2052" name="Picture 4" descr="Per Una | Campaigns | M&amp;S">
            <a:extLst>
              <a:ext uri="{FF2B5EF4-FFF2-40B4-BE49-F238E27FC236}">
                <a16:creationId xmlns:a16="http://schemas.microsoft.com/office/drawing/2014/main" id="{6302EBD2-E197-30E2-FD6F-098949638339}"/>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004048" y="3573016"/>
            <a:ext cx="3447590" cy="14694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995025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F9E176-8FAB-03E2-C45E-41334BA468DE}"/>
              </a:ext>
            </a:extLst>
          </p:cNvPr>
          <p:cNvSpPr>
            <a:spLocks noGrp="1"/>
          </p:cNvSpPr>
          <p:nvPr>
            <p:ph type="title"/>
          </p:nvPr>
        </p:nvSpPr>
        <p:spPr/>
        <p:txBody>
          <a:bodyPr/>
          <a:lstStyle/>
          <a:p>
            <a:r>
              <a:rPr lang="en-GB" sz="2400" b="1" dirty="0">
                <a:latin typeface="Arial" panose="020B0604020202020204" pitchFamily="34" charset="0"/>
                <a:cs typeface="Arial" panose="020B0604020202020204" pitchFamily="34" charset="0"/>
              </a:rPr>
              <a:t>Advantages and Disadvantages of Range Branding</a:t>
            </a:r>
          </a:p>
        </p:txBody>
      </p:sp>
      <p:sp>
        <p:nvSpPr>
          <p:cNvPr id="3" name="Content Placeholder 2">
            <a:extLst>
              <a:ext uri="{FF2B5EF4-FFF2-40B4-BE49-F238E27FC236}">
                <a16:creationId xmlns:a16="http://schemas.microsoft.com/office/drawing/2014/main" id="{4221246B-44FC-7EB9-C79D-99C4F93A7BFD}"/>
              </a:ext>
            </a:extLst>
          </p:cNvPr>
          <p:cNvSpPr>
            <a:spLocks noGrp="1"/>
          </p:cNvSpPr>
          <p:nvPr>
            <p:ph idx="1"/>
          </p:nvPr>
        </p:nvSpPr>
        <p:spPr/>
        <p:txBody>
          <a:bodyPr/>
          <a:lstStyle/>
          <a:p>
            <a:r>
              <a:rPr lang="en-GB" dirty="0"/>
              <a:t>Advantages</a:t>
            </a:r>
          </a:p>
          <a:p>
            <a:endParaRPr lang="en-GB" dirty="0"/>
          </a:p>
          <a:p>
            <a:endParaRPr lang="en-GB" dirty="0"/>
          </a:p>
          <a:p>
            <a:r>
              <a:rPr lang="en-GB" dirty="0"/>
              <a:t>Dis Advantages </a:t>
            </a:r>
          </a:p>
        </p:txBody>
      </p:sp>
      <p:sp>
        <p:nvSpPr>
          <p:cNvPr id="4" name="Date Placeholder 3">
            <a:extLst>
              <a:ext uri="{FF2B5EF4-FFF2-40B4-BE49-F238E27FC236}">
                <a16:creationId xmlns:a16="http://schemas.microsoft.com/office/drawing/2014/main" id="{EF510A20-42E9-8497-B782-D49D15283BDF}"/>
              </a:ext>
            </a:extLst>
          </p:cNvPr>
          <p:cNvSpPr>
            <a:spLocks noGrp="1"/>
          </p:cNvSpPr>
          <p:nvPr>
            <p:ph type="dt" sz="half" idx="10"/>
          </p:nvPr>
        </p:nvSpPr>
        <p:spPr/>
        <p:txBody>
          <a:bodyPr/>
          <a:lstStyle/>
          <a:p>
            <a:pPr>
              <a:defRPr/>
            </a:pPr>
            <a:fld id="{2303D31F-598B-47EE-BA37-93F097A3D676}" type="datetime1">
              <a:rPr lang="en-GB" altLang="en-US" smtClean="0"/>
              <a:pPr>
                <a:defRPr/>
              </a:pPr>
              <a:t>08/10/2023</a:t>
            </a:fld>
            <a:endParaRPr lang="en-GB" altLang="en-US"/>
          </a:p>
        </p:txBody>
      </p:sp>
      <p:sp>
        <p:nvSpPr>
          <p:cNvPr id="5" name="Slide Number Placeholder 4">
            <a:extLst>
              <a:ext uri="{FF2B5EF4-FFF2-40B4-BE49-F238E27FC236}">
                <a16:creationId xmlns:a16="http://schemas.microsoft.com/office/drawing/2014/main" id="{8B781DFC-D29A-B7B2-5D82-E649926B0AE3}"/>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Tree>
    <p:extLst>
      <p:ext uri="{BB962C8B-B14F-4D97-AF65-F5344CB8AC3E}">
        <p14:creationId xmlns:p14="http://schemas.microsoft.com/office/powerpoint/2010/main" val="9362849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wrap="square" anchor="ctr">
            <a:normAutofit/>
          </a:bodyPr>
          <a:lstStyle/>
          <a:p>
            <a:pPr lvl="0">
              <a:lnSpc>
                <a:spcPct val="90000"/>
              </a:lnSpc>
            </a:pPr>
            <a:br>
              <a:rPr lang="en-GB" sz="1800" b="1"/>
            </a:br>
            <a:br>
              <a:rPr lang="en-GB" sz="1800" b="1"/>
            </a:br>
            <a:r>
              <a:rPr lang="en-GB" sz="1800" b="1"/>
              <a:t>Individual Product Branding</a:t>
            </a:r>
            <a:br>
              <a:rPr lang="en-GB" sz="1800"/>
            </a:br>
            <a:endParaRPr lang="en-GB" sz="1800"/>
          </a:p>
        </p:txBody>
      </p:sp>
      <p:sp>
        <p:nvSpPr>
          <p:cNvPr id="3" name="Content Placeholder 2"/>
          <p:cNvSpPr>
            <a:spLocks noGrp="1"/>
          </p:cNvSpPr>
          <p:nvPr>
            <p:ph sz="half" idx="1"/>
          </p:nvPr>
        </p:nvSpPr>
        <p:spPr>
          <a:xfrm>
            <a:off x="457200" y="1600201"/>
            <a:ext cx="4038600" cy="3989040"/>
          </a:xfrm>
        </p:spPr>
        <p:txBody>
          <a:bodyPr wrap="square" anchor="t">
            <a:normAutofit/>
          </a:bodyPr>
          <a:lstStyle/>
          <a:p>
            <a:r>
              <a:rPr lang="en-GB" dirty="0"/>
              <a:t>There is no close connection between the brand and the company. However, the brand is recognised for its own strengths.</a:t>
            </a:r>
          </a:p>
        </p:txBody>
      </p:sp>
      <p:pic>
        <p:nvPicPr>
          <p:cNvPr id="3074" name="Picture 2">
            <a:extLst>
              <a:ext uri="{FF2B5EF4-FFF2-40B4-BE49-F238E27FC236}">
                <a16:creationId xmlns:a16="http://schemas.microsoft.com/office/drawing/2014/main" id="{EAE9D7F9-85BC-3911-CFC6-2BF152FCAF2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495800" y="2058244"/>
            <a:ext cx="4191000" cy="2965132"/>
          </a:xfrm>
          <a:prstGeom prst="rect">
            <a:avLst/>
          </a:prstGeom>
          <a:solidFill>
            <a:srgbClr val="FFFFFF"/>
          </a:solidFill>
        </p:spPr>
      </p:pic>
      <p:sp>
        <p:nvSpPr>
          <p:cNvPr id="3083" name="Date Placeholder 4">
            <a:extLst>
              <a:ext uri="{FF2B5EF4-FFF2-40B4-BE49-F238E27FC236}">
                <a16:creationId xmlns:a16="http://schemas.microsoft.com/office/drawing/2014/main" id="{6FD5FBB7-C9FB-F246-29E0-FAA6A583F885}"/>
              </a:ext>
            </a:extLst>
          </p:cNvPr>
          <p:cNvSpPr>
            <a:spLocks noGrp="1"/>
          </p:cNvSpPr>
          <p:nvPr>
            <p:ph type="dt" sz="half" idx="10"/>
          </p:nvPr>
        </p:nvSpPr>
        <p:spPr>
          <a:xfrm>
            <a:off x="250825" y="6524625"/>
            <a:ext cx="971550" cy="219075"/>
          </a:xfrm>
        </p:spPr>
        <p:txBody>
          <a:bodyPr/>
          <a:lstStyle/>
          <a:p>
            <a:pPr>
              <a:spcAft>
                <a:spcPts val="600"/>
              </a:spcAft>
              <a:defRPr/>
            </a:pPr>
            <a:fld id="{F7614AD2-EBEE-4B9C-B8EB-7B45076136C4}" type="datetime1">
              <a:rPr lang="en-GB" altLang="en-US"/>
              <a:pPr>
                <a:spcAft>
                  <a:spcPts val="600"/>
                </a:spcAft>
                <a:defRPr/>
              </a:pPr>
              <a:t>08/10/2023</a:t>
            </a:fld>
            <a:endParaRPr lang="en-GB" altLang="en-US"/>
          </a:p>
        </p:txBody>
      </p:sp>
      <p:sp>
        <p:nvSpPr>
          <p:cNvPr id="3084" name="Slide Number Placeholder 5">
            <a:extLst>
              <a:ext uri="{FF2B5EF4-FFF2-40B4-BE49-F238E27FC236}">
                <a16:creationId xmlns:a16="http://schemas.microsoft.com/office/drawing/2014/main" id="{4C93F6C5-B576-5759-2A52-FAD3921022DF}"/>
              </a:ext>
            </a:extLst>
          </p:cNvPr>
          <p:cNvSpPr>
            <a:spLocks noGrp="1"/>
          </p:cNvSpPr>
          <p:nvPr>
            <p:ph type="sldNum" sz="quarter" idx="11"/>
          </p:nvPr>
        </p:nvSpPr>
        <p:spPr>
          <a:xfrm>
            <a:off x="7956550" y="6381750"/>
            <a:ext cx="730250" cy="339725"/>
          </a:xfrm>
        </p:spPr>
        <p:txBody>
          <a:bodyPr/>
          <a:lstStyle/>
          <a:p>
            <a:pPr>
              <a:spcAft>
                <a:spcPts val="600"/>
              </a:spcAft>
              <a:defRPr/>
            </a:pPr>
            <a:fld id="{386495F9-B3F5-4DDF-9323-6CEC80C52C17}" type="slidenum">
              <a:rPr lang="en-GB" altLang="en-US"/>
              <a:pPr>
                <a:spcAft>
                  <a:spcPts val="600"/>
                </a:spcAft>
                <a:defRPr/>
              </a:pPr>
              <a:t>9</a:t>
            </a:fld>
            <a:endParaRPr lang="en-GB" altLang="en-US"/>
          </a:p>
        </p:txBody>
      </p:sp>
    </p:spTree>
    <p:extLst>
      <p:ext uri="{BB962C8B-B14F-4D97-AF65-F5344CB8AC3E}">
        <p14:creationId xmlns:p14="http://schemas.microsoft.com/office/powerpoint/2010/main" val="21243692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F9E176-8FAB-03E2-C45E-41334BA468DE}"/>
              </a:ext>
            </a:extLst>
          </p:cNvPr>
          <p:cNvSpPr>
            <a:spLocks noGrp="1"/>
          </p:cNvSpPr>
          <p:nvPr>
            <p:ph type="title"/>
          </p:nvPr>
        </p:nvSpPr>
        <p:spPr/>
        <p:txBody>
          <a:bodyPr/>
          <a:lstStyle/>
          <a:p>
            <a:r>
              <a:rPr lang="en-GB" sz="2400" b="1" dirty="0">
                <a:latin typeface="Arial" panose="020B0604020202020204" pitchFamily="34" charset="0"/>
                <a:cs typeface="Arial" panose="020B0604020202020204" pitchFamily="34" charset="0"/>
              </a:rPr>
              <a:t>Advantages and Disadvantages of Individual Product Branding</a:t>
            </a:r>
          </a:p>
        </p:txBody>
      </p:sp>
      <p:sp>
        <p:nvSpPr>
          <p:cNvPr id="3" name="Content Placeholder 2">
            <a:extLst>
              <a:ext uri="{FF2B5EF4-FFF2-40B4-BE49-F238E27FC236}">
                <a16:creationId xmlns:a16="http://schemas.microsoft.com/office/drawing/2014/main" id="{4221246B-44FC-7EB9-C79D-99C4F93A7BFD}"/>
              </a:ext>
            </a:extLst>
          </p:cNvPr>
          <p:cNvSpPr>
            <a:spLocks noGrp="1"/>
          </p:cNvSpPr>
          <p:nvPr>
            <p:ph idx="1"/>
          </p:nvPr>
        </p:nvSpPr>
        <p:spPr/>
        <p:txBody>
          <a:bodyPr/>
          <a:lstStyle/>
          <a:p>
            <a:r>
              <a:rPr lang="en-GB" dirty="0"/>
              <a:t>Advantages</a:t>
            </a:r>
          </a:p>
          <a:p>
            <a:endParaRPr lang="en-GB" dirty="0"/>
          </a:p>
          <a:p>
            <a:endParaRPr lang="en-GB" dirty="0"/>
          </a:p>
          <a:p>
            <a:r>
              <a:rPr lang="en-GB" dirty="0"/>
              <a:t>Dis Advantages </a:t>
            </a:r>
          </a:p>
        </p:txBody>
      </p:sp>
      <p:sp>
        <p:nvSpPr>
          <p:cNvPr id="4" name="Date Placeholder 3">
            <a:extLst>
              <a:ext uri="{FF2B5EF4-FFF2-40B4-BE49-F238E27FC236}">
                <a16:creationId xmlns:a16="http://schemas.microsoft.com/office/drawing/2014/main" id="{EF510A20-42E9-8497-B782-D49D15283BDF}"/>
              </a:ext>
            </a:extLst>
          </p:cNvPr>
          <p:cNvSpPr>
            <a:spLocks noGrp="1"/>
          </p:cNvSpPr>
          <p:nvPr>
            <p:ph type="dt" sz="half" idx="10"/>
          </p:nvPr>
        </p:nvSpPr>
        <p:spPr/>
        <p:txBody>
          <a:bodyPr/>
          <a:lstStyle/>
          <a:p>
            <a:pPr>
              <a:defRPr/>
            </a:pPr>
            <a:fld id="{2303D31F-598B-47EE-BA37-93F097A3D676}" type="datetime1">
              <a:rPr lang="en-GB" altLang="en-US" smtClean="0"/>
              <a:pPr>
                <a:defRPr/>
              </a:pPr>
              <a:t>08/10/2023</a:t>
            </a:fld>
            <a:endParaRPr lang="en-GB" altLang="en-US"/>
          </a:p>
        </p:txBody>
      </p:sp>
      <p:sp>
        <p:nvSpPr>
          <p:cNvPr id="5" name="Slide Number Placeholder 4">
            <a:extLst>
              <a:ext uri="{FF2B5EF4-FFF2-40B4-BE49-F238E27FC236}">
                <a16:creationId xmlns:a16="http://schemas.microsoft.com/office/drawing/2014/main" id="{8B781DFC-D29A-B7B2-5D82-E649926B0AE3}"/>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Tree>
    <p:extLst>
      <p:ext uri="{BB962C8B-B14F-4D97-AF65-F5344CB8AC3E}">
        <p14:creationId xmlns:p14="http://schemas.microsoft.com/office/powerpoint/2010/main" val="29214386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b="1" dirty="0"/>
            </a:br>
            <a:br>
              <a:rPr lang="en-GB" b="1" dirty="0"/>
            </a:br>
            <a:r>
              <a:rPr lang="en-GB" sz="2700" b="1" dirty="0"/>
              <a:t>Line Filling</a:t>
            </a:r>
            <a:br>
              <a:rPr lang="en-GB" dirty="0"/>
            </a:br>
            <a:endParaRPr lang="en-GB" dirty="0"/>
          </a:p>
        </p:txBody>
      </p:sp>
      <p:sp>
        <p:nvSpPr>
          <p:cNvPr id="3" name="Content Placeholder 2"/>
          <p:cNvSpPr>
            <a:spLocks noGrp="1"/>
          </p:cNvSpPr>
          <p:nvPr>
            <p:ph idx="1"/>
          </p:nvPr>
        </p:nvSpPr>
        <p:spPr/>
        <p:txBody>
          <a:bodyPr/>
          <a:lstStyle/>
          <a:p>
            <a:r>
              <a:rPr lang="en-GB" dirty="0"/>
              <a:t>The company provides more variety for the same customers in the same industry.</a:t>
            </a:r>
          </a:p>
        </p:txBody>
      </p:sp>
    </p:spTree>
    <p:extLst>
      <p:ext uri="{BB962C8B-B14F-4D97-AF65-F5344CB8AC3E}">
        <p14:creationId xmlns:p14="http://schemas.microsoft.com/office/powerpoint/2010/main" val="24444232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b="1" dirty="0"/>
            </a:br>
            <a:br>
              <a:rPr lang="en-GB" b="1" dirty="0"/>
            </a:br>
            <a:r>
              <a:rPr lang="en-GB" sz="3600" b="1" dirty="0"/>
              <a:t>Line Stretching</a:t>
            </a:r>
            <a:br>
              <a:rPr lang="en-GB" dirty="0"/>
            </a:br>
            <a:endParaRPr lang="en-GB" dirty="0"/>
          </a:p>
        </p:txBody>
      </p:sp>
      <p:sp>
        <p:nvSpPr>
          <p:cNvPr id="3" name="Content Placeholder 2"/>
          <p:cNvSpPr>
            <a:spLocks noGrp="1"/>
          </p:cNvSpPr>
          <p:nvPr>
            <p:ph idx="1"/>
          </p:nvPr>
        </p:nvSpPr>
        <p:spPr/>
        <p:txBody>
          <a:bodyPr/>
          <a:lstStyle/>
          <a:p>
            <a:r>
              <a:rPr lang="en-GB" dirty="0"/>
              <a:t>The company either focuses on an upward stretch, which is producing a higher quality, higher priced product. Or a downward stretch, lower quality, lower priced product.</a:t>
            </a:r>
          </a:p>
        </p:txBody>
      </p:sp>
    </p:spTree>
    <p:extLst>
      <p:ext uri="{BB962C8B-B14F-4D97-AF65-F5344CB8AC3E}">
        <p14:creationId xmlns:p14="http://schemas.microsoft.com/office/powerpoint/2010/main" val="23622833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b="1" dirty="0"/>
            </a:br>
            <a:br>
              <a:rPr lang="en-GB" b="1" dirty="0"/>
            </a:br>
            <a:r>
              <a:rPr lang="en-GB" sz="3600" b="1" dirty="0"/>
              <a:t>Line Extensions</a:t>
            </a:r>
            <a:br>
              <a:rPr lang="en-GB" dirty="0"/>
            </a:br>
            <a:endParaRPr lang="en-GB" dirty="0"/>
          </a:p>
        </p:txBody>
      </p:sp>
      <p:sp>
        <p:nvSpPr>
          <p:cNvPr id="3" name="Content Placeholder 2"/>
          <p:cNvSpPr>
            <a:spLocks noGrp="1"/>
          </p:cNvSpPr>
          <p:nvPr>
            <p:ph idx="1"/>
          </p:nvPr>
        </p:nvSpPr>
        <p:spPr/>
        <p:txBody>
          <a:bodyPr/>
          <a:lstStyle/>
          <a:p>
            <a:r>
              <a:rPr lang="en-GB" dirty="0"/>
              <a:t>The company produces products in the same industry but focuses on a different target market.</a:t>
            </a:r>
          </a:p>
        </p:txBody>
      </p:sp>
    </p:spTree>
    <p:extLst>
      <p:ext uri="{BB962C8B-B14F-4D97-AF65-F5344CB8AC3E}">
        <p14:creationId xmlns:p14="http://schemas.microsoft.com/office/powerpoint/2010/main" val="6246802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b="1" dirty="0"/>
            </a:br>
            <a:br>
              <a:rPr lang="en-GB" b="1" dirty="0"/>
            </a:br>
            <a:r>
              <a:rPr lang="en-GB" sz="3600" b="1" dirty="0"/>
              <a:t>Brand extension</a:t>
            </a:r>
            <a:br>
              <a:rPr lang="en-GB" dirty="0"/>
            </a:br>
            <a:endParaRPr lang="en-GB" dirty="0"/>
          </a:p>
        </p:txBody>
      </p:sp>
      <p:sp>
        <p:nvSpPr>
          <p:cNvPr id="3" name="Content Placeholder 2"/>
          <p:cNvSpPr>
            <a:spLocks noGrp="1"/>
          </p:cNvSpPr>
          <p:nvPr>
            <p:ph idx="1"/>
          </p:nvPr>
        </p:nvSpPr>
        <p:spPr/>
        <p:txBody>
          <a:bodyPr/>
          <a:lstStyle/>
          <a:p>
            <a:r>
              <a:rPr lang="en-GB" dirty="0"/>
              <a:t>A company extends its product range and produces a new product in a new industry.</a:t>
            </a:r>
          </a:p>
        </p:txBody>
      </p:sp>
    </p:spTree>
    <p:extLst>
      <p:ext uri="{BB962C8B-B14F-4D97-AF65-F5344CB8AC3E}">
        <p14:creationId xmlns:p14="http://schemas.microsoft.com/office/powerpoint/2010/main" val="6158707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7B51A-3A9B-4B7E-9D98-45B7D3E571CB}"/>
              </a:ext>
            </a:extLst>
          </p:cNvPr>
          <p:cNvSpPr>
            <a:spLocks noGrp="1"/>
          </p:cNvSpPr>
          <p:nvPr>
            <p:ph type="title"/>
          </p:nvPr>
        </p:nvSpPr>
        <p:spPr>
          <a:xfrm>
            <a:off x="457200" y="274638"/>
            <a:ext cx="8229600" cy="1143000"/>
          </a:xfrm>
        </p:spPr>
        <p:txBody>
          <a:bodyPr wrap="square" anchor="ctr">
            <a:normAutofit/>
          </a:bodyPr>
          <a:lstStyle/>
          <a:p>
            <a:r>
              <a:rPr lang="en-GB" b="1"/>
              <a:t>Other Branding Strategies</a:t>
            </a:r>
          </a:p>
        </p:txBody>
      </p:sp>
      <p:sp>
        <p:nvSpPr>
          <p:cNvPr id="3" name="Content Placeholder 2">
            <a:extLst>
              <a:ext uri="{FF2B5EF4-FFF2-40B4-BE49-F238E27FC236}">
                <a16:creationId xmlns:a16="http://schemas.microsoft.com/office/drawing/2014/main" id="{D50EA6D9-9C6E-4B32-81A9-BEC70E9033D3}"/>
              </a:ext>
            </a:extLst>
          </p:cNvPr>
          <p:cNvSpPr>
            <a:spLocks noGrp="1"/>
          </p:cNvSpPr>
          <p:nvPr>
            <p:ph sz="half" idx="1"/>
          </p:nvPr>
        </p:nvSpPr>
        <p:spPr>
          <a:xfrm>
            <a:off x="457200" y="1600201"/>
            <a:ext cx="4038600" cy="3989040"/>
          </a:xfrm>
        </p:spPr>
        <p:txBody>
          <a:bodyPr wrap="square" anchor="t">
            <a:normAutofit/>
          </a:bodyPr>
          <a:lstStyle/>
          <a:p>
            <a:r>
              <a:rPr lang="en-GB" dirty="0"/>
              <a:t>Brand Personality</a:t>
            </a:r>
          </a:p>
          <a:p>
            <a:r>
              <a:rPr lang="en-GB" dirty="0"/>
              <a:t>Country of Origin Effects</a:t>
            </a:r>
          </a:p>
          <a:p>
            <a:r>
              <a:rPr lang="en-GB" dirty="0"/>
              <a:t>Own Label Branding</a:t>
            </a:r>
          </a:p>
        </p:txBody>
      </p:sp>
      <p:pic>
        <p:nvPicPr>
          <p:cNvPr id="4098" name="Picture 2" descr="Superdry logo and symbol, meaning, history, PNG">
            <a:extLst>
              <a:ext uri="{FF2B5EF4-FFF2-40B4-BE49-F238E27FC236}">
                <a16:creationId xmlns:a16="http://schemas.microsoft.com/office/drawing/2014/main" id="{2C1FF6F5-D90B-7AAD-020B-850CE8CB91C6}"/>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tretch>
            <a:fillRect/>
          </a:stretch>
        </p:blipFill>
        <p:spPr bwMode="auto">
          <a:xfrm>
            <a:off x="4643535" y="3065116"/>
            <a:ext cx="3816897" cy="2385561"/>
          </a:xfrm>
          <a:prstGeom prst="rect">
            <a:avLst/>
          </a:prstGeom>
          <a:solidFill>
            <a:srgbClr val="FFFFFF"/>
          </a:solidFill>
        </p:spPr>
      </p:pic>
      <p:sp>
        <p:nvSpPr>
          <p:cNvPr id="4" name="Date Placeholder 3">
            <a:extLst>
              <a:ext uri="{FF2B5EF4-FFF2-40B4-BE49-F238E27FC236}">
                <a16:creationId xmlns:a16="http://schemas.microsoft.com/office/drawing/2014/main" id="{4CA5DC21-7A63-4B41-A3DD-8C9F945C3E92}"/>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08/10/2023</a:t>
            </a:fld>
            <a:endParaRPr lang="en-GB" altLang="en-US" sz="900"/>
          </a:p>
        </p:txBody>
      </p:sp>
      <p:sp>
        <p:nvSpPr>
          <p:cNvPr id="5" name="Slide Number Placeholder 4">
            <a:extLst>
              <a:ext uri="{FF2B5EF4-FFF2-40B4-BE49-F238E27FC236}">
                <a16:creationId xmlns:a16="http://schemas.microsoft.com/office/drawing/2014/main" id="{C87C9D8F-D2EF-437C-8BFC-772DE046097C}"/>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15</a:t>
            </a:fld>
            <a:endParaRPr lang="en-GB" altLang="en-US"/>
          </a:p>
        </p:txBody>
      </p:sp>
    </p:spTree>
    <p:extLst>
      <p:ext uri="{BB962C8B-B14F-4D97-AF65-F5344CB8AC3E}">
        <p14:creationId xmlns:p14="http://schemas.microsoft.com/office/powerpoint/2010/main" val="26885694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wrap="square" anchor="b">
            <a:normAutofit/>
          </a:bodyPr>
          <a:lstStyle/>
          <a:p>
            <a:pPr>
              <a:lnSpc>
                <a:spcPct val="90000"/>
              </a:lnSpc>
            </a:pPr>
            <a:br>
              <a:rPr lang="en-GB" sz="1400" b="1"/>
            </a:br>
            <a:br>
              <a:rPr lang="en-GB" sz="1400" b="1"/>
            </a:br>
            <a:r>
              <a:rPr lang="en-GB" sz="1400"/>
              <a:t>What is Brand Equity?</a:t>
            </a:r>
            <a:br>
              <a:rPr lang="en-GB" sz="1400"/>
            </a:br>
            <a:br>
              <a:rPr lang="en-GB" sz="1400"/>
            </a:br>
            <a:endParaRPr lang="en-GB" sz="1400"/>
          </a:p>
        </p:txBody>
      </p:sp>
      <p:pic>
        <p:nvPicPr>
          <p:cNvPr id="2050" name="Picture 2" descr="Brand Equity">
            <a:extLst>
              <a:ext uri="{FF2B5EF4-FFF2-40B4-BE49-F238E27FC236}">
                <a16:creationId xmlns:a16="http://schemas.microsoft.com/office/drawing/2014/main" id="{B587D077-7827-6766-AD91-A0859CCA24A5}"/>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tretch>
            <a:fillRect/>
          </a:stretch>
        </p:blipFill>
        <p:spPr bwMode="auto">
          <a:xfrm>
            <a:off x="3575050" y="942230"/>
            <a:ext cx="4755854" cy="3566890"/>
          </a:xfrm>
          <a:prstGeom prst="rect">
            <a:avLst/>
          </a:prstGeom>
          <a:solidFill>
            <a:srgbClr val="FFFFFF"/>
          </a:solidFill>
        </p:spPr>
      </p:pic>
      <p:sp>
        <p:nvSpPr>
          <p:cNvPr id="3" name="Content Placeholder 2"/>
          <p:cNvSpPr>
            <a:spLocks noGrp="1"/>
          </p:cNvSpPr>
          <p:nvPr>
            <p:ph type="body" sz="half" idx="2"/>
          </p:nvPr>
        </p:nvSpPr>
        <p:spPr>
          <a:xfrm>
            <a:off x="457200" y="1435100"/>
            <a:ext cx="2747961" cy="3749317"/>
          </a:xfrm>
        </p:spPr>
        <p:txBody>
          <a:bodyPr wrap="square" anchor="t">
            <a:normAutofit/>
          </a:bodyPr>
          <a:lstStyle/>
          <a:p>
            <a:pPr marL="0" indent="0">
              <a:buNone/>
            </a:pPr>
            <a:r>
              <a:rPr lang="en-GB" dirty="0"/>
              <a:t>Brand equity refers to a value premium that a company generates from a product with a recognizable name when compared to a generic equivalent. Companies can create brand equity for their products by making them memorable, easily recognizable, and superior in quality and reliable.</a:t>
            </a:r>
          </a:p>
          <a:p>
            <a:pPr marL="0" indent="0">
              <a:buNone/>
            </a:pPr>
            <a:endParaRPr lang="en-GB" dirty="0"/>
          </a:p>
        </p:txBody>
      </p:sp>
      <p:sp>
        <p:nvSpPr>
          <p:cNvPr id="2055" name="Date Placeholder 4">
            <a:extLst>
              <a:ext uri="{FF2B5EF4-FFF2-40B4-BE49-F238E27FC236}">
                <a16:creationId xmlns:a16="http://schemas.microsoft.com/office/drawing/2014/main" id="{4809E49C-9D67-8682-3AC5-B7336A25A71A}"/>
              </a:ext>
            </a:extLst>
          </p:cNvPr>
          <p:cNvSpPr>
            <a:spLocks noGrp="1"/>
          </p:cNvSpPr>
          <p:nvPr>
            <p:ph type="dt" sz="half" idx="10"/>
          </p:nvPr>
        </p:nvSpPr>
        <p:spPr>
          <a:xfrm>
            <a:off x="250825" y="6524625"/>
            <a:ext cx="971550" cy="219075"/>
          </a:xfrm>
        </p:spPr>
        <p:txBody>
          <a:bodyPr/>
          <a:lstStyle/>
          <a:p>
            <a:pPr>
              <a:spcAft>
                <a:spcPts val="600"/>
              </a:spcAft>
              <a:defRPr/>
            </a:pPr>
            <a:fld id="{0AF297A0-C124-4ADC-9EF2-B843F7980417}" type="datetime1">
              <a:rPr lang="en-GB" altLang="en-US"/>
              <a:pPr>
                <a:spcAft>
                  <a:spcPts val="600"/>
                </a:spcAft>
                <a:defRPr/>
              </a:pPr>
              <a:t>08/10/2023</a:t>
            </a:fld>
            <a:endParaRPr lang="en-GB" altLang="en-US"/>
          </a:p>
        </p:txBody>
      </p:sp>
      <p:sp>
        <p:nvSpPr>
          <p:cNvPr id="2057" name="Slide Number Placeholder 5">
            <a:extLst>
              <a:ext uri="{FF2B5EF4-FFF2-40B4-BE49-F238E27FC236}">
                <a16:creationId xmlns:a16="http://schemas.microsoft.com/office/drawing/2014/main" id="{F491DC45-26E0-2960-2FD2-0913D651569F}"/>
              </a:ext>
            </a:extLst>
          </p:cNvPr>
          <p:cNvSpPr>
            <a:spLocks noGrp="1"/>
          </p:cNvSpPr>
          <p:nvPr>
            <p:ph type="sldNum" sz="quarter" idx="11"/>
          </p:nvPr>
        </p:nvSpPr>
        <p:spPr>
          <a:xfrm>
            <a:off x="7956550" y="6381750"/>
            <a:ext cx="730250" cy="339725"/>
          </a:xfrm>
        </p:spPr>
        <p:txBody>
          <a:bodyPr/>
          <a:lstStyle/>
          <a:p>
            <a:pPr>
              <a:spcAft>
                <a:spcPts val="600"/>
              </a:spcAft>
              <a:defRPr/>
            </a:pPr>
            <a:fld id="{EF707D33-CDDE-408A-A9D9-8533BBB69567}" type="slidenum">
              <a:rPr lang="en-GB" altLang="en-US"/>
              <a:pPr>
                <a:spcAft>
                  <a:spcPts val="600"/>
                </a:spcAft>
                <a:defRPr/>
              </a:pPr>
              <a:t>16</a:t>
            </a:fld>
            <a:endParaRPr lang="en-GB" altLang="en-US"/>
          </a:p>
        </p:txBody>
      </p:sp>
    </p:spTree>
    <p:extLst>
      <p:ext uri="{BB962C8B-B14F-4D97-AF65-F5344CB8AC3E}">
        <p14:creationId xmlns:p14="http://schemas.microsoft.com/office/powerpoint/2010/main" val="41042205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DD21DE-4BB1-6420-39A4-AF72F73ED33F}"/>
              </a:ext>
            </a:extLst>
          </p:cNvPr>
          <p:cNvSpPr>
            <a:spLocks noGrp="1"/>
          </p:cNvSpPr>
          <p:nvPr>
            <p:ph type="title"/>
          </p:nvPr>
        </p:nvSpPr>
        <p:spPr/>
        <p:txBody>
          <a:bodyPr/>
          <a:lstStyle/>
          <a:p>
            <a:r>
              <a:rPr lang="en-GB" sz="3200" dirty="0"/>
              <a:t>Keller’s Customer-Based Brand Equity (CBBE) model</a:t>
            </a:r>
          </a:p>
        </p:txBody>
      </p:sp>
      <p:sp>
        <p:nvSpPr>
          <p:cNvPr id="3" name="Content Placeholder 2">
            <a:extLst>
              <a:ext uri="{FF2B5EF4-FFF2-40B4-BE49-F238E27FC236}">
                <a16:creationId xmlns:a16="http://schemas.microsoft.com/office/drawing/2014/main" id="{7850E24A-E2B3-4428-49FA-D643E50F098F}"/>
              </a:ext>
            </a:extLst>
          </p:cNvPr>
          <p:cNvSpPr>
            <a:spLocks noGrp="1"/>
          </p:cNvSpPr>
          <p:nvPr>
            <p:ph idx="1"/>
          </p:nvPr>
        </p:nvSpPr>
        <p:spPr/>
        <p:txBody>
          <a:bodyPr/>
          <a:lstStyle/>
          <a:p>
            <a:r>
              <a:rPr lang="en-GB" sz="2400" dirty="0"/>
              <a:t>The best-known CBBE model is the Keller Model, devised by Professor of Marketing Kevin Lane Keller and published in his book Strategic Brand Management.</a:t>
            </a:r>
          </a:p>
          <a:p>
            <a:endParaRPr lang="en-GB" sz="2400" dirty="0"/>
          </a:p>
          <a:p>
            <a:r>
              <a:rPr lang="en-GB" sz="2400" dirty="0"/>
              <a:t>The stages of brand equity move upwards towards the apex and the simple brilliance of this model is that it’s easy to tell what stage the brand is at and what it needs to do to move higher.</a:t>
            </a:r>
          </a:p>
          <a:p>
            <a:endParaRPr lang="en-GB" dirty="0"/>
          </a:p>
        </p:txBody>
      </p:sp>
      <p:sp>
        <p:nvSpPr>
          <p:cNvPr id="4" name="Date Placeholder 3">
            <a:extLst>
              <a:ext uri="{FF2B5EF4-FFF2-40B4-BE49-F238E27FC236}">
                <a16:creationId xmlns:a16="http://schemas.microsoft.com/office/drawing/2014/main" id="{9A8359C8-F324-2F8E-103C-C08EA46B029B}"/>
              </a:ext>
            </a:extLst>
          </p:cNvPr>
          <p:cNvSpPr>
            <a:spLocks noGrp="1"/>
          </p:cNvSpPr>
          <p:nvPr>
            <p:ph type="dt" sz="half" idx="10"/>
          </p:nvPr>
        </p:nvSpPr>
        <p:spPr/>
        <p:txBody>
          <a:bodyPr/>
          <a:lstStyle/>
          <a:p>
            <a:pPr>
              <a:defRPr/>
            </a:pPr>
            <a:fld id="{2303D31F-598B-47EE-BA37-93F097A3D676}" type="datetime1">
              <a:rPr lang="en-GB" altLang="en-US" smtClean="0"/>
              <a:pPr>
                <a:defRPr/>
              </a:pPr>
              <a:t>08/10/2023</a:t>
            </a:fld>
            <a:endParaRPr lang="en-GB" altLang="en-US"/>
          </a:p>
        </p:txBody>
      </p:sp>
      <p:sp>
        <p:nvSpPr>
          <p:cNvPr id="5" name="Slide Number Placeholder 4">
            <a:extLst>
              <a:ext uri="{FF2B5EF4-FFF2-40B4-BE49-F238E27FC236}">
                <a16:creationId xmlns:a16="http://schemas.microsoft.com/office/drawing/2014/main" id="{B396377A-C31D-16CE-D7E2-E08E075C92DE}"/>
              </a:ext>
            </a:extLst>
          </p:cNvPr>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spTree>
    <p:extLst>
      <p:ext uri="{BB962C8B-B14F-4D97-AF65-F5344CB8AC3E}">
        <p14:creationId xmlns:p14="http://schemas.microsoft.com/office/powerpoint/2010/main" val="25859828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0CA75-92D5-D485-5B1B-265974EFC2DB}"/>
              </a:ext>
            </a:extLst>
          </p:cNvPr>
          <p:cNvSpPr>
            <a:spLocks noGrp="1"/>
          </p:cNvSpPr>
          <p:nvPr>
            <p:ph type="title"/>
          </p:nvPr>
        </p:nvSpPr>
        <p:spPr/>
        <p:txBody>
          <a:bodyPr/>
          <a:lstStyle/>
          <a:p>
            <a:r>
              <a:rPr lang="en-GB" sz="3200" dirty="0"/>
              <a:t>Keller’s Customer-Based Brand Equity (CBBE) model</a:t>
            </a:r>
          </a:p>
        </p:txBody>
      </p:sp>
      <p:sp>
        <p:nvSpPr>
          <p:cNvPr id="3" name="Content Placeholder 2">
            <a:extLst>
              <a:ext uri="{FF2B5EF4-FFF2-40B4-BE49-F238E27FC236}">
                <a16:creationId xmlns:a16="http://schemas.microsoft.com/office/drawing/2014/main" id="{B9624AD2-0E43-0782-8CC1-54EC9F5550F4}"/>
              </a:ext>
            </a:extLst>
          </p:cNvPr>
          <p:cNvSpPr>
            <a:spLocks noGrp="1"/>
          </p:cNvSpPr>
          <p:nvPr>
            <p:ph idx="1"/>
          </p:nvPr>
        </p:nvSpPr>
        <p:spPr/>
        <p:txBody>
          <a:bodyPr/>
          <a:lstStyle/>
          <a:p>
            <a:pPr fontAlgn="base"/>
            <a:r>
              <a:rPr lang="en-GB" sz="2000" dirty="0">
                <a:latin typeface="Arial" panose="020B0604020202020204" pitchFamily="34" charset="0"/>
                <a:cs typeface="Arial" panose="020B0604020202020204" pitchFamily="34" charset="0"/>
              </a:rPr>
              <a:t>This model takes the shape of a pyramid, and that pyramid has four levels. The levels of the Brand Equity pyramid are as follows –</a:t>
            </a:r>
          </a:p>
          <a:p>
            <a:pPr fontAlgn="base"/>
            <a:r>
              <a:rPr lang="en-GB" sz="2000" dirty="0">
                <a:latin typeface="Arial" panose="020B0604020202020204" pitchFamily="34" charset="0"/>
                <a:cs typeface="Arial" panose="020B0604020202020204" pitchFamily="34" charset="0"/>
              </a:rPr>
              <a:t>Identity</a:t>
            </a:r>
          </a:p>
          <a:p>
            <a:pPr fontAlgn="base"/>
            <a:r>
              <a:rPr lang="en-GB" sz="2000" dirty="0">
                <a:latin typeface="Arial" panose="020B0604020202020204" pitchFamily="34" charset="0"/>
                <a:cs typeface="Arial" panose="020B0604020202020204" pitchFamily="34" charset="0"/>
              </a:rPr>
              <a:t>Meaning</a:t>
            </a:r>
          </a:p>
          <a:p>
            <a:pPr fontAlgn="base"/>
            <a:r>
              <a:rPr lang="en-GB" sz="2000" dirty="0">
                <a:latin typeface="Arial" panose="020B0604020202020204" pitchFamily="34" charset="0"/>
                <a:cs typeface="Arial" panose="020B0604020202020204" pitchFamily="34" charset="0"/>
              </a:rPr>
              <a:t>Response</a:t>
            </a:r>
          </a:p>
          <a:p>
            <a:pPr fontAlgn="base"/>
            <a:r>
              <a:rPr lang="en-GB" sz="2000" dirty="0">
                <a:latin typeface="Arial" panose="020B0604020202020204" pitchFamily="34" charset="0"/>
                <a:cs typeface="Arial" panose="020B0604020202020204" pitchFamily="34" charset="0"/>
              </a:rPr>
              <a:t>Relationships</a:t>
            </a:r>
          </a:p>
          <a:p>
            <a:pPr fontAlgn="base"/>
            <a:r>
              <a:rPr lang="en-GB" sz="2000" dirty="0">
                <a:latin typeface="Arial" panose="020B0604020202020204" pitchFamily="34" charset="0"/>
                <a:cs typeface="Arial" panose="020B0604020202020204" pitchFamily="34" charset="0"/>
              </a:rPr>
              <a:t>That list is in reverse order, meaning brand identity is located at the bottom of the pyramid, while relationships are at the top level. In order to create a strong brand for your organization, you need to make sure that you build the pyramid solidly from the ground up</a:t>
            </a:r>
          </a:p>
          <a:p>
            <a:endParaRPr lang="en-GB" dirty="0"/>
          </a:p>
        </p:txBody>
      </p:sp>
      <p:sp>
        <p:nvSpPr>
          <p:cNvPr id="4" name="Date Placeholder 3">
            <a:extLst>
              <a:ext uri="{FF2B5EF4-FFF2-40B4-BE49-F238E27FC236}">
                <a16:creationId xmlns:a16="http://schemas.microsoft.com/office/drawing/2014/main" id="{51AF39BE-EB7D-D892-F5A5-40D328CB3CBF}"/>
              </a:ext>
            </a:extLst>
          </p:cNvPr>
          <p:cNvSpPr>
            <a:spLocks noGrp="1"/>
          </p:cNvSpPr>
          <p:nvPr>
            <p:ph type="dt" sz="half" idx="10"/>
          </p:nvPr>
        </p:nvSpPr>
        <p:spPr/>
        <p:txBody>
          <a:bodyPr/>
          <a:lstStyle/>
          <a:p>
            <a:pPr>
              <a:defRPr/>
            </a:pPr>
            <a:fld id="{2303D31F-598B-47EE-BA37-93F097A3D676}" type="datetime1">
              <a:rPr lang="en-GB" altLang="en-US" smtClean="0"/>
              <a:pPr>
                <a:defRPr/>
              </a:pPr>
              <a:t>08/10/2023</a:t>
            </a:fld>
            <a:endParaRPr lang="en-GB" altLang="en-US"/>
          </a:p>
        </p:txBody>
      </p:sp>
      <p:sp>
        <p:nvSpPr>
          <p:cNvPr id="5" name="Slide Number Placeholder 4">
            <a:extLst>
              <a:ext uri="{FF2B5EF4-FFF2-40B4-BE49-F238E27FC236}">
                <a16:creationId xmlns:a16="http://schemas.microsoft.com/office/drawing/2014/main" id="{D71FB013-A6D6-64DD-DCF8-94207486416F}"/>
              </a:ext>
            </a:extLst>
          </p:cNvPr>
          <p:cNvSpPr>
            <a:spLocks noGrp="1"/>
          </p:cNvSpPr>
          <p:nvPr>
            <p:ph type="sldNum" sz="quarter" idx="12"/>
          </p:nvPr>
        </p:nvSpPr>
        <p:spPr/>
        <p:txBody>
          <a:bodyPr/>
          <a:lstStyle/>
          <a:p>
            <a:pPr>
              <a:defRPr/>
            </a:pPr>
            <a:fld id="{6550E941-99E4-4403-A917-B30FF69A9617}" type="slidenum">
              <a:rPr lang="en-GB" altLang="en-US" smtClean="0"/>
              <a:pPr>
                <a:defRPr/>
              </a:pPr>
              <a:t>18</a:t>
            </a:fld>
            <a:endParaRPr lang="en-GB" altLang="en-US"/>
          </a:p>
        </p:txBody>
      </p:sp>
    </p:spTree>
    <p:extLst>
      <p:ext uri="{BB962C8B-B14F-4D97-AF65-F5344CB8AC3E}">
        <p14:creationId xmlns:p14="http://schemas.microsoft.com/office/powerpoint/2010/main" val="270986861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31C118-BD3F-FE77-A3FE-D14D9C08F6F8}"/>
              </a:ext>
            </a:extLst>
          </p:cNvPr>
          <p:cNvSpPr>
            <a:spLocks noGrp="1"/>
          </p:cNvSpPr>
          <p:nvPr>
            <p:ph type="title"/>
          </p:nvPr>
        </p:nvSpPr>
        <p:spPr>
          <a:xfrm>
            <a:off x="457200" y="274638"/>
            <a:ext cx="8229600" cy="1143000"/>
          </a:xfrm>
        </p:spPr>
        <p:txBody>
          <a:bodyPr wrap="square" anchor="ctr">
            <a:normAutofit/>
          </a:bodyPr>
          <a:lstStyle/>
          <a:p>
            <a:r>
              <a:rPr lang="en-GB" dirty="0"/>
              <a:t>Keller’s Brand Equity Model</a:t>
            </a:r>
          </a:p>
        </p:txBody>
      </p:sp>
      <p:pic>
        <p:nvPicPr>
          <p:cNvPr id="6" name="Picture 2" descr="A diagram of a five senses&#10;&#10;Description automatically generated with medium confidence">
            <a:extLst>
              <a:ext uri="{FF2B5EF4-FFF2-40B4-BE49-F238E27FC236}">
                <a16:creationId xmlns:a16="http://schemas.microsoft.com/office/drawing/2014/main" id="{258A8C9F-CE4D-5D14-E288-CCF8F16D0D68}"/>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457200" y="1665909"/>
            <a:ext cx="8229600" cy="3785616"/>
          </a:xfrm>
          <a:prstGeom prst="rect">
            <a:avLst/>
          </a:prstGeom>
          <a:solidFill>
            <a:srgbClr val="FFFFFF"/>
          </a:solidFill>
        </p:spPr>
      </p:pic>
      <p:sp>
        <p:nvSpPr>
          <p:cNvPr id="4" name="Date Placeholder 3">
            <a:extLst>
              <a:ext uri="{FF2B5EF4-FFF2-40B4-BE49-F238E27FC236}">
                <a16:creationId xmlns:a16="http://schemas.microsoft.com/office/drawing/2014/main" id="{C06FBAEF-C495-CB8B-BD4D-5A5ABD78CD6F}"/>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08/10/2023</a:t>
            </a:fld>
            <a:endParaRPr lang="en-GB" altLang="en-US" sz="900"/>
          </a:p>
        </p:txBody>
      </p:sp>
      <p:sp>
        <p:nvSpPr>
          <p:cNvPr id="5" name="Slide Number Placeholder 4">
            <a:extLst>
              <a:ext uri="{FF2B5EF4-FFF2-40B4-BE49-F238E27FC236}">
                <a16:creationId xmlns:a16="http://schemas.microsoft.com/office/drawing/2014/main" id="{8024FC4B-28A3-6439-AF44-0691E07F4FEC}"/>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19</a:t>
            </a:fld>
            <a:endParaRPr lang="en-GB" altLang="en-US"/>
          </a:p>
        </p:txBody>
      </p:sp>
    </p:spTree>
    <p:extLst>
      <p:ext uri="{BB962C8B-B14F-4D97-AF65-F5344CB8AC3E}">
        <p14:creationId xmlns:p14="http://schemas.microsoft.com/office/powerpoint/2010/main" val="72443686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9E2B2B-3460-8ACA-3FB7-C25B218133A2}"/>
              </a:ext>
            </a:extLst>
          </p:cNvPr>
          <p:cNvSpPr>
            <a:spLocks noGrp="1"/>
          </p:cNvSpPr>
          <p:nvPr>
            <p:ph type="title"/>
          </p:nvPr>
        </p:nvSpPr>
        <p:spPr>
          <a:xfrm>
            <a:off x="457200" y="274638"/>
            <a:ext cx="8229600" cy="1143000"/>
          </a:xfrm>
        </p:spPr>
        <p:txBody>
          <a:bodyPr wrap="square" anchor="ctr">
            <a:normAutofit/>
          </a:bodyPr>
          <a:lstStyle/>
          <a:p>
            <a:r>
              <a:rPr lang="en-GB" dirty="0"/>
              <a:t>Identity</a:t>
            </a:r>
          </a:p>
        </p:txBody>
      </p:sp>
      <p:sp>
        <p:nvSpPr>
          <p:cNvPr id="3" name="Content Placeholder 2">
            <a:extLst>
              <a:ext uri="{FF2B5EF4-FFF2-40B4-BE49-F238E27FC236}">
                <a16:creationId xmlns:a16="http://schemas.microsoft.com/office/drawing/2014/main" id="{DC77E692-C896-E267-EA96-30735AF064E0}"/>
              </a:ext>
            </a:extLst>
          </p:cNvPr>
          <p:cNvSpPr>
            <a:spLocks noGrp="1"/>
          </p:cNvSpPr>
          <p:nvPr>
            <p:ph sz="half" idx="1"/>
          </p:nvPr>
        </p:nvSpPr>
        <p:spPr>
          <a:xfrm>
            <a:off x="457200" y="1600201"/>
            <a:ext cx="4038600" cy="3989040"/>
          </a:xfrm>
        </p:spPr>
        <p:txBody>
          <a:bodyPr wrap="square" anchor="t">
            <a:normAutofit/>
          </a:bodyPr>
          <a:lstStyle/>
          <a:p>
            <a:pPr>
              <a:lnSpc>
                <a:spcPct val="90000"/>
              </a:lnSpc>
            </a:pPr>
            <a:r>
              <a:rPr lang="en-GB" sz="2400"/>
              <a:t>The basis of your brand is figuring out, and communicating, what your brand is all about. Not only do you need to make sure that people are aware of your brand, but you need to be sure that they are getting the right message as well</a:t>
            </a:r>
          </a:p>
        </p:txBody>
      </p:sp>
      <p:pic>
        <p:nvPicPr>
          <p:cNvPr id="6" name="Picture 2">
            <a:extLst>
              <a:ext uri="{FF2B5EF4-FFF2-40B4-BE49-F238E27FC236}">
                <a16:creationId xmlns:a16="http://schemas.microsoft.com/office/drawing/2014/main" id="{C8FA4C60-762C-7AF7-69E8-7B02DC31E8B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427984" y="2686395"/>
            <a:ext cx="4466799" cy="1485210"/>
          </a:xfrm>
          <a:prstGeom prst="rect">
            <a:avLst/>
          </a:prstGeom>
          <a:solidFill>
            <a:srgbClr val="FFFFFF"/>
          </a:solidFill>
        </p:spPr>
      </p:pic>
      <p:sp>
        <p:nvSpPr>
          <p:cNvPr id="4" name="Date Placeholder 3">
            <a:extLst>
              <a:ext uri="{FF2B5EF4-FFF2-40B4-BE49-F238E27FC236}">
                <a16:creationId xmlns:a16="http://schemas.microsoft.com/office/drawing/2014/main" id="{0ECEEA90-9572-7B05-E7B7-81965273F9AE}"/>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08/10/2023</a:t>
            </a:fld>
            <a:endParaRPr lang="en-GB" altLang="en-US" sz="900"/>
          </a:p>
        </p:txBody>
      </p:sp>
      <p:sp>
        <p:nvSpPr>
          <p:cNvPr id="5" name="Slide Number Placeholder 4">
            <a:extLst>
              <a:ext uri="{FF2B5EF4-FFF2-40B4-BE49-F238E27FC236}">
                <a16:creationId xmlns:a16="http://schemas.microsoft.com/office/drawing/2014/main" id="{5E2B13CB-66D5-E793-6431-E19BD49D01FB}"/>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20</a:t>
            </a:fld>
            <a:endParaRPr lang="en-GB" altLang="en-US"/>
          </a:p>
        </p:txBody>
      </p:sp>
    </p:spTree>
    <p:extLst>
      <p:ext uri="{BB962C8B-B14F-4D97-AF65-F5344CB8AC3E}">
        <p14:creationId xmlns:p14="http://schemas.microsoft.com/office/powerpoint/2010/main" val="314746939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9E2B2B-3460-8ACA-3FB7-C25B218133A2}"/>
              </a:ext>
            </a:extLst>
          </p:cNvPr>
          <p:cNvSpPr>
            <a:spLocks noGrp="1"/>
          </p:cNvSpPr>
          <p:nvPr>
            <p:ph type="title"/>
          </p:nvPr>
        </p:nvSpPr>
        <p:spPr>
          <a:xfrm>
            <a:off x="457200" y="274638"/>
            <a:ext cx="8229600" cy="1143000"/>
          </a:xfrm>
        </p:spPr>
        <p:txBody>
          <a:bodyPr wrap="square" anchor="ctr">
            <a:normAutofit/>
          </a:bodyPr>
          <a:lstStyle/>
          <a:p>
            <a:r>
              <a:rPr lang="en-GB" dirty="0"/>
              <a:t>Meaning</a:t>
            </a:r>
          </a:p>
        </p:txBody>
      </p:sp>
      <p:sp>
        <p:nvSpPr>
          <p:cNvPr id="3" name="Content Placeholder 2">
            <a:extLst>
              <a:ext uri="{FF2B5EF4-FFF2-40B4-BE49-F238E27FC236}">
                <a16:creationId xmlns:a16="http://schemas.microsoft.com/office/drawing/2014/main" id="{DC77E692-C896-E267-EA96-30735AF064E0}"/>
              </a:ext>
            </a:extLst>
          </p:cNvPr>
          <p:cNvSpPr>
            <a:spLocks noGrp="1"/>
          </p:cNvSpPr>
          <p:nvPr>
            <p:ph sz="half" idx="1"/>
          </p:nvPr>
        </p:nvSpPr>
        <p:spPr>
          <a:xfrm>
            <a:off x="457200" y="1600201"/>
            <a:ext cx="4038600" cy="3989040"/>
          </a:xfrm>
        </p:spPr>
        <p:txBody>
          <a:bodyPr wrap="square" anchor="t">
            <a:normAutofit fontScale="92500" lnSpcReduction="10000"/>
          </a:bodyPr>
          <a:lstStyle/>
          <a:p>
            <a:pPr>
              <a:lnSpc>
                <a:spcPct val="90000"/>
              </a:lnSpc>
            </a:pPr>
            <a:r>
              <a:rPr lang="en-GB" sz="2400" dirty="0"/>
              <a:t>With a general identity in place, the next step is going to be to carve out a meaning for your brand that will begin to build loyalty within your audience. Brand meaning is going to go beyond the quality of products that you offer, or the price point that you use at market. You could build the meaning of your brand around a number of different things.</a:t>
            </a:r>
          </a:p>
          <a:p>
            <a:pPr>
              <a:lnSpc>
                <a:spcPct val="90000"/>
              </a:lnSpc>
            </a:pPr>
            <a:endParaRPr lang="en-GB" sz="2400" dirty="0"/>
          </a:p>
        </p:txBody>
      </p:sp>
      <p:sp>
        <p:nvSpPr>
          <p:cNvPr id="4" name="Date Placeholder 3">
            <a:extLst>
              <a:ext uri="{FF2B5EF4-FFF2-40B4-BE49-F238E27FC236}">
                <a16:creationId xmlns:a16="http://schemas.microsoft.com/office/drawing/2014/main" id="{0ECEEA90-9572-7B05-E7B7-81965273F9AE}"/>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08/10/2023</a:t>
            </a:fld>
            <a:endParaRPr lang="en-GB" altLang="en-US" sz="900"/>
          </a:p>
        </p:txBody>
      </p:sp>
      <p:sp>
        <p:nvSpPr>
          <p:cNvPr id="5" name="Slide Number Placeholder 4">
            <a:extLst>
              <a:ext uri="{FF2B5EF4-FFF2-40B4-BE49-F238E27FC236}">
                <a16:creationId xmlns:a16="http://schemas.microsoft.com/office/drawing/2014/main" id="{5E2B13CB-66D5-E793-6431-E19BD49D01FB}"/>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21</a:t>
            </a:fld>
            <a:endParaRPr lang="en-GB" altLang="en-US"/>
          </a:p>
        </p:txBody>
      </p:sp>
      <p:pic>
        <p:nvPicPr>
          <p:cNvPr id="7" name="Picture 2">
            <a:extLst>
              <a:ext uri="{FF2B5EF4-FFF2-40B4-BE49-F238E27FC236}">
                <a16:creationId xmlns:a16="http://schemas.microsoft.com/office/drawing/2014/main" id="{A73614A0-BCCA-3292-9640-6387826D950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67944" y="2060848"/>
            <a:ext cx="5409766" cy="22471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2862706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9E2B2B-3460-8ACA-3FB7-C25B218133A2}"/>
              </a:ext>
            </a:extLst>
          </p:cNvPr>
          <p:cNvSpPr>
            <a:spLocks noGrp="1"/>
          </p:cNvSpPr>
          <p:nvPr>
            <p:ph type="title"/>
          </p:nvPr>
        </p:nvSpPr>
        <p:spPr>
          <a:xfrm>
            <a:off x="457200" y="274638"/>
            <a:ext cx="8229600" cy="1143000"/>
          </a:xfrm>
        </p:spPr>
        <p:txBody>
          <a:bodyPr wrap="square" anchor="ctr">
            <a:normAutofit/>
          </a:bodyPr>
          <a:lstStyle/>
          <a:p>
            <a:r>
              <a:rPr lang="en-GB" dirty="0"/>
              <a:t>Response</a:t>
            </a:r>
          </a:p>
        </p:txBody>
      </p:sp>
      <p:sp>
        <p:nvSpPr>
          <p:cNvPr id="3" name="Content Placeholder 2">
            <a:extLst>
              <a:ext uri="{FF2B5EF4-FFF2-40B4-BE49-F238E27FC236}">
                <a16:creationId xmlns:a16="http://schemas.microsoft.com/office/drawing/2014/main" id="{DC77E692-C896-E267-EA96-30735AF064E0}"/>
              </a:ext>
            </a:extLst>
          </p:cNvPr>
          <p:cNvSpPr>
            <a:spLocks noGrp="1"/>
          </p:cNvSpPr>
          <p:nvPr>
            <p:ph sz="half" idx="1"/>
          </p:nvPr>
        </p:nvSpPr>
        <p:spPr>
          <a:xfrm>
            <a:off x="457200" y="1600201"/>
            <a:ext cx="4038600" cy="3989040"/>
          </a:xfrm>
        </p:spPr>
        <p:txBody>
          <a:bodyPr wrap="square" anchor="t">
            <a:normAutofit/>
          </a:bodyPr>
          <a:lstStyle/>
          <a:p>
            <a:pPr>
              <a:lnSpc>
                <a:spcPct val="90000"/>
              </a:lnSpc>
            </a:pPr>
            <a:r>
              <a:rPr lang="en-GB" sz="2600"/>
              <a:t>Once a customer makes a purchase from your brand, what is their response to that purchase? This is where your brand has to live up to the reputation that you have attempted to build earlier in the pyramid.</a:t>
            </a:r>
          </a:p>
          <a:p>
            <a:pPr>
              <a:lnSpc>
                <a:spcPct val="90000"/>
              </a:lnSpc>
            </a:pPr>
            <a:endParaRPr lang="en-GB" sz="2600"/>
          </a:p>
        </p:txBody>
      </p:sp>
      <p:pic>
        <p:nvPicPr>
          <p:cNvPr id="1026" name="Picture 2" descr="The Art of Feedback | Unbridling Your Brilliance">
            <a:extLst>
              <a:ext uri="{FF2B5EF4-FFF2-40B4-BE49-F238E27FC236}">
                <a16:creationId xmlns:a16="http://schemas.microsoft.com/office/drawing/2014/main" id="{A35DA1C3-4554-55B1-40E8-50D0601A30A4}"/>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tretch>
            <a:fillRect/>
          </a:stretch>
        </p:blipFill>
        <p:spPr bwMode="auto">
          <a:xfrm>
            <a:off x="4648200" y="2741567"/>
            <a:ext cx="4038600" cy="1706308"/>
          </a:xfrm>
          <a:prstGeom prst="rect">
            <a:avLst/>
          </a:prstGeom>
          <a:solidFill>
            <a:srgbClr val="FFFFFF"/>
          </a:solidFill>
        </p:spPr>
      </p:pic>
      <p:sp>
        <p:nvSpPr>
          <p:cNvPr id="4" name="Date Placeholder 3">
            <a:extLst>
              <a:ext uri="{FF2B5EF4-FFF2-40B4-BE49-F238E27FC236}">
                <a16:creationId xmlns:a16="http://schemas.microsoft.com/office/drawing/2014/main" id="{0ECEEA90-9572-7B05-E7B7-81965273F9AE}"/>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08/10/2023</a:t>
            </a:fld>
            <a:endParaRPr lang="en-GB" altLang="en-US" sz="900"/>
          </a:p>
        </p:txBody>
      </p:sp>
      <p:sp>
        <p:nvSpPr>
          <p:cNvPr id="5" name="Slide Number Placeholder 4">
            <a:extLst>
              <a:ext uri="{FF2B5EF4-FFF2-40B4-BE49-F238E27FC236}">
                <a16:creationId xmlns:a16="http://schemas.microsoft.com/office/drawing/2014/main" id="{5E2B13CB-66D5-E793-6431-E19BD49D01FB}"/>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22</a:t>
            </a:fld>
            <a:endParaRPr lang="en-GB" altLang="en-US"/>
          </a:p>
        </p:txBody>
      </p:sp>
    </p:spTree>
    <p:extLst>
      <p:ext uri="{BB962C8B-B14F-4D97-AF65-F5344CB8AC3E}">
        <p14:creationId xmlns:p14="http://schemas.microsoft.com/office/powerpoint/2010/main" val="229738098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9E2B2B-3460-8ACA-3FB7-C25B218133A2}"/>
              </a:ext>
            </a:extLst>
          </p:cNvPr>
          <p:cNvSpPr>
            <a:spLocks noGrp="1"/>
          </p:cNvSpPr>
          <p:nvPr>
            <p:ph type="title"/>
          </p:nvPr>
        </p:nvSpPr>
        <p:spPr>
          <a:xfrm>
            <a:off x="457200" y="274638"/>
            <a:ext cx="8229600" cy="1143000"/>
          </a:xfrm>
        </p:spPr>
        <p:txBody>
          <a:bodyPr wrap="square" anchor="ctr">
            <a:normAutofit/>
          </a:bodyPr>
          <a:lstStyle/>
          <a:p>
            <a:r>
              <a:rPr lang="en-GB" dirty="0"/>
              <a:t>Relationships</a:t>
            </a:r>
          </a:p>
        </p:txBody>
      </p:sp>
      <p:sp>
        <p:nvSpPr>
          <p:cNvPr id="3" name="Content Placeholder 2">
            <a:extLst>
              <a:ext uri="{FF2B5EF4-FFF2-40B4-BE49-F238E27FC236}">
                <a16:creationId xmlns:a16="http://schemas.microsoft.com/office/drawing/2014/main" id="{DC77E692-C896-E267-EA96-30735AF064E0}"/>
              </a:ext>
            </a:extLst>
          </p:cNvPr>
          <p:cNvSpPr>
            <a:spLocks noGrp="1"/>
          </p:cNvSpPr>
          <p:nvPr>
            <p:ph sz="half" idx="1"/>
          </p:nvPr>
        </p:nvSpPr>
        <p:spPr>
          <a:xfrm>
            <a:off x="457200" y="1600201"/>
            <a:ext cx="4038600" cy="3989040"/>
          </a:xfrm>
        </p:spPr>
        <p:txBody>
          <a:bodyPr wrap="square" anchor="t">
            <a:normAutofit/>
          </a:bodyPr>
          <a:lstStyle/>
          <a:p>
            <a:r>
              <a:rPr lang="en-GB"/>
              <a:t>At the top of the brand pyramid we find relationships, which is concerned with the concept of resonance.</a:t>
            </a:r>
          </a:p>
          <a:p>
            <a:endParaRPr lang="en-GB"/>
          </a:p>
        </p:txBody>
      </p:sp>
      <p:pic>
        <p:nvPicPr>
          <p:cNvPr id="6" name="Picture 2">
            <a:extLst>
              <a:ext uri="{FF2B5EF4-FFF2-40B4-BE49-F238E27FC236}">
                <a16:creationId xmlns:a16="http://schemas.microsoft.com/office/drawing/2014/main" id="{C5E3D11B-6968-5B45-4E6A-454984EFD18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139952" y="2535473"/>
            <a:ext cx="4765480" cy="1787054"/>
          </a:xfrm>
          <a:prstGeom prst="rect">
            <a:avLst/>
          </a:prstGeom>
          <a:solidFill>
            <a:srgbClr val="FFFFFF"/>
          </a:solidFill>
        </p:spPr>
      </p:pic>
      <p:sp>
        <p:nvSpPr>
          <p:cNvPr id="4" name="Date Placeholder 3">
            <a:extLst>
              <a:ext uri="{FF2B5EF4-FFF2-40B4-BE49-F238E27FC236}">
                <a16:creationId xmlns:a16="http://schemas.microsoft.com/office/drawing/2014/main" id="{0ECEEA90-9572-7B05-E7B7-81965273F9AE}"/>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08/10/2023</a:t>
            </a:fld>
            <a:endParaRPr lang="en-GB" altLang="en-US" sz="900"/>
          </a:p>
        </p:txBody>
      </p:sp>
      <p:sp>
        <p:nvSpPr>
          <p:cNvPr id="5" name="Slide Number Placeholder 4">
            <a:extLst>
              <a:ext uri="{FF2B5EF4-FFF2-40B4-BE49-F238E27FC236}">
                <a16:creationId xmlns:a16="http://schemas.microsoft.com/office/drawing/2014/main" id="{5E2B13CB-66D5-E793-6431-E19BD49D01FB}"/>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23</a:t>
            </a:fld>
            <a:endParaRPr lang="en-GB" altLang="en-US"/>
          </a:p>
        </p:txBody>
      </p:sp>
    </p:spTree>
    <p:extLst>
      <p:ext uri="{BB962C8B-B14F-4D97-AF65-F5344CB8AC3E}">
        <p14:creationId xmlns:p14="http://schemas.microsoft.com/office/powerpoint/2010/main" val="405121213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9E2B2B-3460-8ACA-3FB7-C25B218133A2}"/>
              </a:ext>
            </a:extLst>
          </p:cNvPr>
          <p:cNvSpPr>
            <a:spLocks noGrp="1"/>
          </p:cNvSpPr>
          <p:nvPr>
            <p:ph type="title"/>
          </p:nvPr>
        </p:nvSpPr>
        <p:spPr>
          <a:xfrm>
            <a:off x="457200" y="274638"/>
            <a:ext cx="8229600" cy="1143000"/>
          </a:xfrm>
        </p:spPr>
        <p:txBody>
          <a:bodyPr wrap="square" anchor="ctr">
            <a:normAutofit/>
          </a:bodyPr>
          <a:lstStyle/>
          <a:p>
            <a:r>
              <a:rPr lang="en-GB" dirty="0"/>
              <a:t>Conclusion</a:t>
            </a:r>
          </a:p>
        </p:txBody>
      </p:sp>
      <p:sp>
        <p:nvSpPr>
          <p:cNvPr id="3" name="Content Placeholder 2">
            <a:extLst>
              <a:ext uri="{FF2B5EF4-FFF2-40B4-BE49-F238E27FC236}">
                <a16:creationId xmlns:a16="http://schemas.microsoft.com/office/drawing/2014/main" id="{DC77E692-C896-E267-EA96-30735AF064E0}"/>
              </a:ext>
            </a:extLst>
          </p:cNvPr>
          <p:cNvSpPr>
            <a:spLocks noGrp="1"/>
          </p:cNvSpPr>
          <p:nvPr>
            <p:ph sz="half" idx="1"/>
          </p:nvPr>
        </p:nvSpPr>
        <p:spPr>
          <a:xfrm>
            <a:off x="457200" y="1600201"/>
            <a:ext cx="4038600" cy="3989040"/>
          </a:xfrm>
        </p:spPr>
        <p:txBody>
          <a:bodyPr wrap="square" anchor="t">
            <a:normAutofit/>
          </a:bodyPr>
          <a:lstStyle/>
          <a:p>
            <a:r>
              <a:rPr lang="en-GB" dirty="0"/>
              <a:t>Building brand equity is one of the biggest challenges that is faced by the average organisation, but it is also an exciting opportunity to build tremendous value.</a:t>
            </a:r>
          </a:p>
          <a:p>
            <a:endParaRPr lang="en-GB" dirty="0"/>
          </a:p>
        </p:txBody>
      </p:sp>
      <p:pic>
        <p:nvPicPr>
          <p:cNvPr id="3074" name="Picture 2" descr="Brand Equity: What Is It and How to Build It in 2023">
            <a:extLst>
              <a:ext uri="{FF2B5EF4-FFF2-40B4-BE49-F238E27FC236}">
                <a16:creationId xmlns:a16="http://schemas.microsoft.com/office/drawing/2014/main" id="{606AEDE7-9522-5AEC-7DD6-5CBF1FC72DAF}"/>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tretch>
            <a:fillRect/>
          </a:stretch>
        </p:blipFill>
        <p:spPr bwMode="auto">
          <a:xfrm>
            <a:off x="4648200" y="1975731"/>
            <a:ext cx="4038600" cy="3237979"/>
          </a:xfrm>
          <a:prstGeom prst="rect">
            <a:avLst/>
          </a:prstGeom>
          <a:solidFill>
            <a:srgbClr val="FFFFFF"/>
          </a:solidFill>
        </p:spPr>
      </p:pic>
      <p:sp>
        <p:nvSpPr>
          <p:cNvPr id="4" name="Date Placeholder 3">
            <a:extLst>
              <a:ext uri="{FF2B5EF4-FFF2-40B4-BE49-F238E27FC236}">
                <a16:creationId xmlns:a16="http://schemas.microsoft.com/office/drawing/2014/main" id="{0ECEEA90-9572-7B05-E7B7-81965273F9AE}"/>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08/10/2023</a:t>
            </a:fld>
            <a:endParaRPr lang="en-GB" altLang="en-US" sz="900"/>
          </a:p>
        </p:txBody>
      </p:sp>
      <p:sp>
        <p:nvSpPr>
          <p:cNvPr id="5" name="Slide Number Placeholder 4">
            <a:extLst>
              <a:ext uri="{FF2B5EF4-FFF2-40B4-BE49-F238E27FC236}">
                <a16:creationId xmlns:a16="http://schemas.microsoft.com/office/drawing/2014/main" id="{5E2B13CB-66D5-E793-6431-E19BD49D01FB}"/>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24</a:t>
            </a:fld>
            <a:endParaRPr lang="en-GB" altLang="en-US"/>
          </a:p>
        </p:txBody>
      </p:sp>
    </p:spTree>
    <p:extLst>
      <p:ext uri="{BB962C8B-B14F-4D97-AF65-F5344CB8AC3E}">
        <p14:creationId xmlns:p14="http://schemas.microsoft.com/office/powerpoint/2010/main" val="420465088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DD21DE-4BB1-6420-39A4-AF72F73ED33F}"/>
              </a:ext>
            </a:extLst>
          </p:cNvPr>
          <p:cNvSpPr>
            <a:spLocks noGrp="1"/>
          </p:cNvSpPr>
          <p:nvPr>
            <p:ph type="title"/>
          </p:nvPr>
        </p:nvSpPr>
        <p:spPr/>
        <p:txBody>
          <a:bodyPr/>
          <a:lstStyle/>
          <a:p>
            <a:r>
              <a:rPr lang="en-GB" sz="3200" dirty="0"/>
              <a:t>Lecture Summary</a:t>
            </a:r>
          </a:p>
        </p:txBody>
      </p:sp>
      <p:sp>
        <p:nvSpPr>
          <p:cNvPr id="3" name="Content Placeholder 2">
            <a:extLst>
              <a:ext uri="{FF2B5EF4-FFF2-40B4-BE49-F238E27FC236}">
                <a16:creationId xmlns:a16="http://schemas.microsoft.com/office/drawing/2014/main" id="{7850E24A-E2B3-4428-49FA-D643E50F098F}"/>
              </a:ext>
            </a:extLst>
          </p:cNvPr>
          <p:cNvSpPr>
            <a:spLocks noGrp="1"/>
          </p:cNvSpPr>
          <p:nvPr>
            <p:ph idx="1"/>
          </p:nvPr>
        </p:nvSpPr>
        <p:spPr/>
        <p:txBody>
          <a:bodyPr/>
          <a:lstStyle/>
          <a:p>
            <a:r>
              <a:rPr lang="en-GB" sz="2400" dirty="0">
                <a:latin typeface="Arial" panose="020B0604020202020204" pitchFamily="34" charset="0"/>
                <a:cs typeface="Arial" panose="020B0604020202020204" pitchFamily="34" charset="0"/>
              </a:rPr>
              <a:t>We have understood what is branding.</a:t>
            </a:r>
          </a:p>
          <a:p>
            <a:pPr marL="0" indent="0">
              <a:buNone/>
            </a:pPr>
            <a:endParaRPr lang="en-GB" sz="2400" dirty="0">
              <a:latin typeface="Arial" panose="020B0604020202020204" pitchFamily="34" charset="0"/>
              <a:cs typeface="Arial" panose="020B0604020202020204" pitchFamily="34" charset="0"/>
            </a:endParaRPr>
          </a:p>
          <a:p>
            <a:r>
              <a:rPr lang="en-GB" sz="2400" dirty="0"/>
              <a:t>We have determined the main advantages and disadvantages of branding.</a:t>
            </a:r>
          </a:p>
          <a:p>
            <a:pPr marL="0" indent="0">
              <a:buNone/>
            </a:pPr>
            <a:endParaRPr lang="en-GB" sz="2400" dirty="0"/>
          </a:p>
          <a:p>
            <a:r>
              <a:rPr lang="en-GB" sz="2400" dirty="0"/>
              <a:t>We have determined and critically analysed different branding strategies.</a:t>
            </a:r>
          </a:p>
          <a:p>
            <a:pPr marL="0" indent="0">
              <a:buNone/>
            </a:pPr>
            <a:endParaRPr lang="en-GB" sz="2400" dirty="0"/>
          </a:p>
          <a:p>
            <a:r>
              <a:rPr lang="en-GB" sz="2400" dirty="0"/>
              <a:t>We have analysed how brand equity is built.</a:t>
            </a:r>
          </a:p>
          <a:p>
            <a:endParaRPr lang="en-GB" sz="2400" dirty="0"/>
          </a:p>
          <a:p>
            <a:endParaRPr lang="en-GB" sz="2400" dirty="0"/>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9A8359C8-F324-2F8E-103C-C08EA46B029B}"/>
              </a:ext>
            </a:extLst>
          </p:cNvPr>
          <p:cNvSpPr>
            <a:spLocks noGrp="1"/>
          </p:cNvSpPr>
          <p:nvPr>
            <p:ph type="dt" sz="half" idx="10"/>
          </p:nvPr>
        </p:nvSpPr>
        <p:spPr/>
        <p:txBody>
          <a:bodyPr/>
          <a:lstStyle/>
          <a:p>
            <a:pPr>
              <a:defRPr/>
            </a:pPr>
            <a:fld id="{2303D31F-598B-47EE-BA37-93F097A3D676}" type="datetime1">
              <a:rPr lang="en-GB" altLang="en-US" smtClean="0"/>
              <a:pPr>
                <a:defRPr/>
              </a:pPr>
              <a:t>08/10/2023</a:t>
            </a:fld>
            <a:endParaRPr lang="en-GB" altLang="en-US"/>
          </a:p>
        </p:txBody>
      </p:sp>
      <p:sp>
        <p:nvSpPr>
          <p:cNvPr id="5" name="Slide Number Placeholder 4">
            <a:extLst>
              <a:ext uri="{FF2B5EF4-FFF2-40B4-BE49-F238E27FC236}">
                <a16:creationId xmlns:a16="http://schemas.microsoft.com/office/drawing/2014/main" id="{B396377A-C31D-16CE-D7E2-E08E075C92DE}"/>
              </a:ext>
            </a:extLst>
          </p:cNvPr>
          <p:cNvSpPr>
            <a:spLocks noGrp="1"/>
          </p:cNvSpPr>
          <p:nvPr>
            <p:ph type="sldNum" sz="quarter" idx="12"/>
          </p:nvPr>
        </p:nvSpPr>
        <p:spPr/>
        <p:txBody>
          <a:bodyPr/>
          <a:lstStyle/>
          <a:p>
            <a:pPr>
              <a:defRPr/>
            </a:pPr>
            <a:fld id="{6550E941-99E4-4403-A917-B30FF69A9617}" type="slidenum">
              <a:rPr lang="en-GB" altLang="en-US" smtClean="0"/>
              <a:pPr>
                <a:defRPr/>
              </a:pPr>
              <a:t>25</a:t>
            </a:fld>
            <a:endParaRPr lang="en-GB" altLang="en-US"/>
          </a:p>
        </p:txBody>
      </p:sp>
    </p:spTree>
    <p:extLst>
      <p:ext uri="{BB962C8B-B14F-4D97-AF65-F5344CB8AC3E}">
        <p14:creationId xmlns:p14="http://schemas.microsoft.com/office/powerpoint/2010/main" val="117425935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444D4D-8E43-92FF-ECB1-F0EA7293FE28}"/>
              </a:ext>
            </a:extLst>
          </p:cNvPr>
          <p:cNvSpPr>
            <a:spLocks noGrp="1"/>
          </p:cNvSpPr>
          <p:nvPr>
            <p:ph type="title"/>
          </p:nvPr>
        </p:nvSpPr>
        <p:spPr/>
        <p:txBody>
          <a:bodyPr/>
          <a:lstStyle/>
          <a:p>
            <a:r>
              <a:rPr lang="en-GB" sz="3600" dirty="0"/>
              <a:t>References</a:t>
            </a:r>
          </a:p>
        </p:txBody>
      </p:sp>
      <p:sp>
        <p:nvSpPr>
          <p:cNvPr id="3" name="Content Placeholder 2">
            <a:extLst>
              <a:ext uri="{FF2B5EF4-FFF2-40B4-BE49-F238E27FC236}">
                <a16:creationId xmlns:a16="http://schemas.microsoft.com/office/drawing/2014/main" id="{5996A54E-7ABD-A525-B289-D99E9088D7D9}"/>
              </a:ext>
            </a:extLst>
          </p:cNvPr>
          <p:cNvSpPr>
            <a:spLocks noGrp="1"/>
          </p:cNvSpPr>
          <p:nvPr>
            <p:ph idx="1"/>
          </p:nvPr>
        </p:nvSpPr>
        <p:spPr/>
        <p:txBody>
          <a:bodyPr/>
          <a:lstStyle/>
          <a:p>
            <a:pPr>
              <a:lnSpc>
                <a:spcPct val="200000"/>
              </a:lnSpc>
            </a:pPr>
            <a:r>
              <a:rPr lang="en-GB" sz="1400" dirty="0">
                <a:effectLst/>
                <a:latin typeface="Arial" panose="020B0604020202020204" pitchFamily="34" charset="0"/>
                <a:cs typeface="Arial" panose="020B0604020202020204" pitchFamily="34" charset="0"/>
              </a:rPr>
              <a:t>Keller, Kevin Lane, and Vanitha Swaminathan. </a:t>
            </a:r>
            <a:r>
              <a:rPr lang="en-GB" sz="1400" i="1" dirty="0">
                <a:effectLst/>
                <a:latin typeface="Arial" panose="020B0604020202020204" pitchFamily="34" charset="0"/>
                <a:cs typeface="Arial" panose="020B0604020202020204" pitchFamily="34" charset="0"/>
              </a:rPr>
              <a:t>STRATEGIC BRAND MANAGEMENT : Building, Measuring, and Managing Brand Equity.</a:t>
            </a:r>
            <a:r>
              <a:rPr lang="en-GB" sz="1400" dirty="0">
                <a:effectLst/>
                <a:latin typeface="Arial" panose="020B0604020202020204" pitchFamily="34" charset="0"/>
                <a:cs typeface="Arial" panose="020B0604020202020204" pitchFamily="34" charset="0"/>
              </a:rPr>
              <a:t> 5th ed., Pearson, 2020.</a:t>
            </a:r>
          </a:p>
          <a:p>
            <a:pPr marL="457200" indent="-457200">
              <a:lnSpc>
                <a:spcPct val="200000"/>
              </a:lnSpc>
            </a:pPr>
            <a:r>
              <a:rPr lang="en-GB" sz="1400" dirty="0">
                <a:effectLst/>
                <a:latin typeface="Arial" panose="020B0604020202020204" pitchFamily="34" charset="0"/>
                <a:cs typeface="Arial" panose="020B0604020202020204" pitchFamily="34" charset="0"/>
              </a:rPr>
              <a:t>Klopper, H B, and E North. </a:t>
            </a:r>
            <a:r>
              <a:rPr lang="en-GB" sz="1400" i="1" dirty="0">
                <a:effectLst/>
                <a:latin typeface="Arial" panose="020B0604020202020204" pitchFamily="34" charset="0"/>
                <a:cs typeface="Arial" panose="020B0604020202020204" pitchFamily="34" charset="0"/>
              </a:rPr>
              <a:t>Brand Management</a:t>
            </a:r>
            <a:r>
              <a:rPr lang="en-GB" sz="1400" dirty="0">
                <a:effectLst/>
                <a:latin typeface="Arial" panose="020B0604020202020204" pitchFamily="34" charset="0"/>
                <a:cs typeface="Arial" panose="020B0604020202020204" pitchFamily="34" charset="0"/>
              </a:rPr>
              <a:t>. Cape Town, Pearson Education, 2018.</a:t>
            </a:r>
          </a:p>
          <a:p>
            <a:pPr marL="457200" indent="-457200">
              <a:lnSpc>
                <a:spcPct val="200000"/>
              </a:lnSpc>
            </a:pPr>
            <a:r>
              <a:rPr lang="en-GB" sz="1400" dirty="0" err="1">
                <a:effectLst/>
                <a:latin typeface="Arial" panose="020B0604020202020204" pitchFamily="34" charset="0"/>
                <a:cs typeface="Arial" panose="020B0604020202020204" pitchFamily="34" charset="0"/>
              </a:rPr>
              <a:t>Lerman</a:t>
            </a:r>
            <a:r>
              <a:rPr lang="en-GB" sz="1400" dirty="0">
                <a:effectLst/>
                <a:latin typeface="Arial" panose="020B0604020202020204" pitchFamily="34" charset="0"/>
                <a:cs typeface="Arial" panose="020B0604020202020204" pitchFamily="34" charset="0"/>
              </a:rPr>
              <a:t>, Dawn, et al. </a:t>
            </a:r>
            <a:r>
              <a:rPr lang="en-GB" sz="1400" i="1" dirty="0">
                <a:effectLst/>
                <a:latin typeface="Arial" panose="020B0604020202020204" pitchFamily="34" charset="0"/>
                <a:cs typeface="Arial" panose="020B0604020202020204" pitchFamily="34" charset="0"/>
              </a:rPr>
              <a:t>The Language of Branding : Theories, Strategies, and Tactics</a:t>
            </a:r>
            <a:r>
              <a:rPr lang="en-GB" sz="1400" dirty="0">
                <a:effectLst/>
                <a:latin typeface="Arial" panose="020B0604020202020204" pitchFamily="34" charset="0"/>
                <a:cs typeface="Arial" panose="020B0604020202020204" pitchFamily="34" charset="0"/>
              </a:rPr>
              <a:t>. New York, Ny, Routledge, 2018.</a:t>
            </a:r>
          </a:p>
          <a:p>
            <a:pPr marL="457200" indent="-457200">
              <a:lnSpc>
                <a:spcPct val="200000"/>
              </a:lnSpc>
            </a:pPr>
            <a:r>
              <a:rPr lang="en-GB" sz="1400" dirty="0">
                <a:effectLst/>
                <a:latin typeface="Arial" panose="020B0604020202020204" pitchFamily="34" charset="0"/>
                <a:cs typeface="Arial" panose="020B0604020202020204" pitchFamily="34" charset="0"/>
              </a:rPr>
              <a:t>Sangeeta Trott. </a:t>
            </a:r>
            <a:r>
              <a:rPr lang="en-GB" sz="1400" i="1" dirty="0">
                <a:effectLst/>
                <a:latin typeface="Arial" panose="020B0604020202020204" pitchFamily="34" charset="0"/>
                <a:cs typeface="Arial" panose="020B0604020202020204" pitchFamily="34" charset="0"/>
              </a:rPr>
              <a:t>Brand Equity.</a:t>
            </a:r>
            <a:r>
              <a:rPr lang="en-GB" sz="1400" dirty="0">
                <a:effectLst/>
                <a:latin typeface="Arial" panose="020B0604020202020204" pitchFamily="34" charset="0"/>
                <a:cs typeface="Arial" panose="020B0604020202020204" pitchFamily="34" charset="0"/>
              </a:rPr>
              <a:t> Prentice-Hall Of India, 2016.</a:t>
            </a:r>
          </a:p>
          <a:p>
            <a:pPr marL="457200" indent="-457200">
              <a:lnSpc>
                <a:spcPct val="200000"/>
              </a:lnSpc>
            </a:pPr>
            <a:r>
              <a:rPr lang="en-GB" sz="1400" dirty="0" err="1">
                <a:effectLst/>
                <a:latin typeface="Arial" panose="020B0604020202020204" pitchFamily="34" charset="0"/>
                <a:cs typeface="Arial" panose="020B0604020202020204" pitchFamily="34" charset="0"/>
              </a:rPr>
              <a:t>Tybout</a:t>
            </a:r>
            <a:r>
              <a:rPr lang="en-GB" sz="1400" dirty="0">
                <a:effectLst/>
                <a:latin typeface="Arial" panose="020B0604020202020204" pitchFamily="34" charset="0"/>
                <a:cs typeface="Arial" panose="020B0604020202020204" pitchFamily="34" charset="0"/>
              </a:rPr>
              <a:t>, Alice M, et al. </a:t>
            </a:r>
            <a:r>
              <a:rPr lang="en-GB" sz="1400" i="1" dirty="0">
                <a:effectLst/>
                <a:latin typeface="Arial" panose="020B0604020202020204" pitchFamily="34" charset="0"/>
                <a:cs typeface="Arial" panose="020B0604020202020204" pitchFamily="34" charset="0"/>
              </a:rPr>
              <a:t>Kellogg on Marketing</a:t>
            </a:r>
            <a:r>
              <a:rPr lang="en-GB" sz="1400" dirty="0">
                <a:effectLst/>
                <a:latin typeface="Arial" panose="020B0604020202020204" pitchFamily="34" charset="0"/>
                <a:cs typeface="Arial" panose="020B0604020202020204" pitchFamily="34" charset="0"/>
              </a:rPr>
              <a:t>. Hoboken, N.J., Wiley, 2010.</a:t>
            </a:r>
          </a:p>
          <a:p>
            <a:endParaRPr lang="en-GB" dirty="0"/>
          </a:p>
        </p:txBody>
      </p:sp>
      <p:sp>
        <p:nvSpPr>
          <p:cNvPr id="4" name="Date Placeholder 3">
            <a:extLst>
              <a:ext uri="{FF2B5EF4-FFF2-40B4-BE49-F238E27FC236}">
                <a16:creationId xmlns:a16="http://schemas.microsoft.com/office/drawing/2014/main" id="{B8920CB7-A7D6-240E-7C2D-ABFCD3AC8742}"/>
              </a:ext>
            </a:extLst>
          </p:cNvPr>
          <p:cNvSpPr>
            <a:spLocks noGrp="1"/>
          </p:cNvSpPr>
          <p:nvPr>
            <p:ph type="dt" sz="half" idx="10"/>
          </p:nvPr>
        </p:nvSpPr>
        <p:spPr/>
        <p:txBody>
          <a:bodyPr/>
          <a:lstStyle/>
          <a:p>
            <a:pPr>
              <a:defRPr/>
            </a:pPr>
            <a:fld id="{2303D31F-598B-47EE-BA37-93F097A3D676}" type="datetime1">
              <a:rPr lang="en-GB" altLang="en-US" smtClean="0"/>
              <a:pPr>
                <a:defRPr/>
              </a:pPr>
              <a:t>08/10/2023</a:t>
            </a:fld>
            <a:endParaRPr lang="en-GB" altLang="en-US"/>
          </a:p>
        </p:txBody>
      </p:sp>
      <p:sp>
        <p:nvSpPr>
          <p:cNvPr id="5" name="Slide Number Placeholder 4">
            <a:extLst>
              <a:ext uri="{FF2B5EF4-FFF2-40B4-BE49-F238E27FC236}">
                <a16:creationId xmlns:a16="http://schemas.microsoft.com/office/drawing/2014/main" id="{7F2BB249-0217-6DE9-CF22-C3CB5FE9C4F7}"/>
              </a:ext>
            </a:extLst>
          </p:cNvPr>
          <p:cNvSpPr>
            <a:spLocks noGrp="1"/>
          </p:cNvSpPr>
          <p:nvPr>
            <p:ph type="sldNum" sz="quarter" idx="12"/>
          </p:nvPr>
        </p:nvSpPr>
        <p:spPr/>
        <p:txBody>
          <a:bodyPr/>
          <a:lstStyle/>
          <a:p>
            <a:pPr>
              <a:defRPr/>
            </a:pPr>
            <a:fld id="{6550E941-99E4-4403-A917-B30FF69A9617}" type="slidenum">
              <a:rPr lang="en-GB" altLang="en-US" smtClean="0"/>
              <a:pPr>
                <a:defRPr/>
              </a:pPr>
              <a:t>26</a:t>
            </a:fld>
            <a:endParaRPr lang="en-GB" altLang="en-US"/>
          </a:p>
        </p:txBody>
      </p:sp>
    </p:spTree>
    <p:extLst>
      <p:ext uri="{BB962C8B-B14F-4D97-AF65-F5344CB8AC3E}">
        <p14:creationId xmlns:p14="http://schemas.microsoft.com/office/powerpoint/2010/main" val="270186549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2432</TotalTime>
  <Words>942</Words>
  <Application>Microsoft Office PowerPoint</Application>
  <PresentationFormat>On-screen Show (4:3)</PresentationFormat>
  <Paragraphs>133</Paragraphs>
  <Slides>26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26</vt:i4>
      </vt:variant>
    </vt:vector>
  </HeadingPairs>
  <TitlesOfParts>
    <vt:vector size="30" baseType="lpstr">
      <vt:lpstr>Arial</vt:lpstr>
      <vt:lpstr>Myriad Pro</vt:lpstr>
      <vt:lpstr>Verdana</vt:lpstr>
      <vt:lpstr>20140311PresentationUWTSDTemplate</vt:lpstr>
      <vt:lpstr>LCMB7024</vt:lpstr>
      <vt:lpstr>Learning Objectives</vt:lpstr>
      <vt:lpstr>  A Brand is: </vt:lpstr>
      <vt:lpstr>Advantages and Disadvantages of Branding</vt:lpstr>
      <vt:lpstr>  Family Branding/Corporate Umbrella Branding </vt:lpstr>
      <vt:lpstr>Advantages and Disadvantages of Corporate Umbrella/Family Branding</vt:lpstr>
      <vt:lpstr>  Range Branding </vt:lpstr>
      <vt:lpstr>Advantages and Disadvantages of Range Branding</vt:lpstr>
      <vt:lpstr>  Individual Product Branding </vt:lpstr>
      <vt:lpstr>Advantages and Disadvantages of Individual Product Branding</vt:lpstr>
      <vt:lpstr>  Line Filling </vt:lpstr>
      <vt:lpstr>  Line Stretching </vt:lpstr>
      <vt:lpstr>  Line Extensions </vt:lpstr>
      <vt:lpstr>  Brand extension </vt:lpstr>
      <vt:lpstr>Other Branding Strategies</vt:lpstr>
      <vt:lpstr>  What is Brand Equity?  </vt:lpstr>
      <vt:lpstr>Keller’s Customer-Based Brand Equity (CBBE) model</vt:lpstr>
      <vt:lpstr>Keller’s Customer-Based Brand Equity (CBBE) model</vt:lpstr>
      <vt:lpstr>Keller’s Brand Equity Model</vt:lpstr>
      <vt:lpstr>Identity</vt:lpstr>
      <vt:lpstr>Meaning</vt:lpstr>
      <vt:lpstr>Response</vt:lpstr>
      <vt:lpstr>Relationships</vt:lpstr>
      <vt:lpstr>Conclusion</vt:lpstr>
      <vt:lpstr>Lecture Summary</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Tushara Balendran</cp:lastModifiedBy>
  <cp:revision>164</cp:revision>
  <cp:lastPrinted>2022-03-08T18:23:15Z</cp:lastPrinted>
  <dcterms:created xsi:type="dcterms:W3CDTF">2002-10-07T19:43:58Z</dcterms:created>
  <dcterms:modified xsi:type="dcterms:W3CDTF">2023-10-08T20:18:34Z</dcterms:modified>
</cp:coreProperties>
</file>