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4" r:id="rId10"/>
    <p:sldId id="269" r:id="rId11"/>
    <p:sldId id="266" r:id="rId12"/>
    <p:sldId id="271" r:id="rId13"/>
    <p:sldId id="27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825951-8D83-4650-85E8-A83E2211935D}" v="7" dt="2026-10-16T08:49:18.908"/>
    <p1510:client id="{7E9A2CFC-F243-4BFC-8D34-B46729B7020E}" v="44" dt="2026-10-15T15:50:53.727"/>
    <p1510:client id="{E505E270-3960-4CB3-8732-8E64C4C9A859}" v="1" dt="2026-10-15T13:36:01.8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y Mor" userId="4e48e95134e46f1a" providerId="LiveId" clId="{3E1A85D5-FA78-4470-B607-22B9AF80FB90}"/>
    <pc:docChg chg="custSel addSld delSld modSld">
      <pc:chgData name="Andy Mor" userId="4e48e95134e46f1a" providerId="LiveId" clId="{3E1A85D5-FA78-4470-B607-22B9AF80FB90}" dt="2026-10-16T09:02:32.200" v="227" actId="47"/>
      <pc:docMkLst>
        <pc:docMk/>
      </pc:docMkLst>
      <pc:sldChg chg="delSp modSp mod">
        <pc:chgData name="Andy Mor" userId="4e48e95134e46f1a" providerId="LiveId" clId="{3E1A85D5-FA78-4470-B607-22B9AF80FB90}" dt="2026-10-15T16:06:27.609" v="3"/>
        <pc:sldMkLst>
          <pc:docMk/>
          <pc:sldMk cId="0" sldId="259"/>
        </pc:sldMkLst>
        <pc:spChg chg="del mod">
          <ac:chgData name="Andy Mor" userId="4e48e95134e46f1a" providerId="LiveId" clId="{3E1A85D5-FA78-4470-B607-22B9AF80FB90}" dt="2026-10-15T16:06:27.609" v="3"/>
          <ac:spMkLst>
            <pc:docMk/>
            <pc:sldMk cId="0" sldId="259"/>
            <ac:spMk id="18" creationId="{00000000-0000-0000-0000-000000000000}"/>
          </ac:spMkLst>
        </pc:spChg>
      </pc:sldChg>
      <pc:sldChg chg="del">
        <pc:chgData name="Andy Mor" userId="4e48e95134e46f1a" providerId="LiveId" clId="{3E1A85D5-FA78-4470-B607-22B9AF80FB90}" dt="2026-10-16T09:02:32.200" v="227" actId="47"/>
        <pc:sldMkLst>
          <pc:docMk/>
          <pc:sldMk cId="0" sldId="267"/>
        </pc:sldMkLst>
      </pc:sldChg>
      <pc:sldChg chg="modSp mod">
        <pc:chgData name="Andy Mor" userId="4e48e95134e46f1a" providerId="LiveId" clId="{3E1A85D5-FA78-4470-B607-22B9AF80FB90}" dt="2026-10-16T08:23:18.714" v="220" actId="1076"/>
        <pc:sldMkLst>
          <pc:docMk/>
          <pc:sldMk cId="2971521352" sldId="268"/>
        </pc:sldMkLst>
        <pc:spChg chg="mod">
          <ac:chgData name="Andy Mor" userId="4e48e95134e46f1a" providerId="LiveId" clId="{3E1A85D5-FA78-4470-B607-22B9AF80FB90}" dt="2026-10-16T08:23:18.714" v="220" actId="1076"/>
          <ac:spMkLst>
            <pc:docMk/>
            <pc:sldMk cId="2971521352" sldId="268"/>
            <ac:spMk id="20" creationId="{3B937E5E-E57F-EFFE-FCFE-7E22956D355A}"/>
          </ac:spMkLst>
        </pc:spChg>
      </pc:sldChg>
      <pc:sldChg chg="addSp delSp modSp mod">
        <pc:chgData name="Andy Mor" userId="4e48e95134e46f1a" providerId="LiveId" clId="{3E1A85D5-FA78-4470-B607-22B9AF80FB90}" dt="2026-10-16T08:20:49.330" v="100" actId="14100"/>
        <pc:sldMkLst>
          <pc:docMk/>
          <pc:sldMk cId="4012653551" sldId="269"/>
        </pc:sldMkLst>
        <pc:spChg chg="mod">
          <ac:chgData name="Andy Mor" userId="4e48e95134e46f1a" providerId="LiveId" clId="{3E1A85D5-FA78-4470-B607-22B9AF80FB90}" dt="2026-10-16T08:16:37.939" v="87"/>
          <ac:spMkLst>
            <pc:docMk/>
            <pc:sldMk cId="4012653551" sldId="269"/>
            <ac:spMk id="2" creationId="{43ECD961-64AE-B09B-3CB3-65D2C6D81D56}"/>
          </ac:spMkLst>
        </pc:spChg>
        <pc:spChg chg="mod">
          <ac:chgData name="Andy Mor" userId="4e48e95134e46f1a" providerId="LiveId" clId="{3E1A85D5-FA78-4470-B607-22B9AF80FB90}" dt="2026-10-16T08:19:09.296" v="97" actId="20577"/>
          <ac:spMkLst>
            <pc:docMk/>
            <pc:sldMk cId="4012653551" sldId="269"/>
            <ac:spMk id="5" creationId="{B493F42A-DEA3-FE9E-0F25-7A31DD22BBF6}"/>
          </ac:spMkLst>
        </pc:spChg>
        <pc:spChg chg="del mod">
          <ac:chgData name="Andy Mor" userId="4e48e95134e46f1a" providerId="LiveId" clId="{3E1A85D5-FA78-4470-B607-22B9AF80FB90}" dt="2026-10-16T08:16:13.685" v="86"/>
          <ac:spMkLst>
            <pc:docMk/>
            <pc:sldMk cId="4012653551" sldId="269"/>
            <ac:spMk id="32" creationId="{39871BA2-739E-97A0-D6B7-A00DFBA7B667}"/>
          </ac:spMkLst>
        </pc:spChg>
        <pc:spChg chg="add mod">
          <ac:chgData name="Andy Mor" userId="4e48e95134e46f1a" providerId="LiveId" clId="{3E1A85D5-FA78-4470-B607-22B9AF80FB90}" dt="2026-10-16T08:20:49.330" v="100" actId="14100"/>
          <ac:spMkLst>
            <pc:docMk/>
            <pc:sldMk cId="4012653551" sldId="269"/>
            <ac:spMk id="33" creationId="{9E8BF20B-E149-AAB1-9504-86D702D0AAF5}"/>
          </ac:spMkLst>
        </pc:spChg>
      </pc:sldChg>
      <pc:sldChg chg="new del">
        <pc:chgData name="Andy Mor" userId="4e48e95134e46f1a" providerId="LiveId" clId="{3E1A85D5-FA78-4470-B607-22B9AF80FB90}" dt="2026-10-16T08:49:01.506" v="223" actId="47"/>
        <pc:sldMkLst>
          <pc:docMk/>
          <pc:sldMk cId="383386439" sldId="270"/>
        </pc:sldMkLst>
      </pc:sldChg>
      <pc:sldChg chg="delSp add mod setBg">
        <pc:chgData name="Andy Mor" userId="4e48e95134e46f1a" providerId="LiveId" clId="{3E1A85D5-FA78-4470-B607-22B9AF80FB90}" dt="2026-10-16T08:49:35.664" v="226" actId="478"/>
        <pc:sldMkLst>
          <pc:docMk/>
          <pc:sldMk cId="0" sldId="271"/>
        </pc:sldMkLst>
        <pc:spChg chg="del">
          <ac:chgData name="Andy Mor" userId="4e48e95134e46f1a" providerId="LiveId" clId="{3E1A85D5-FA78-4470-B607-22B9AF80FB90}" dt="2026-10-16T08:49:35.664" v="226" actId="478"/>
          <ac:spMkLst>
            <pc:docMk/>
            <pc:sldMk cId="0" sldId="271"/>
            <ac:spMk id="4" creationId="{00000000-0000-0000-0000-000000000000}"/>
          </ac:spMkLst>
        </pc:spChg>
      </pc:sldChg>
      <pc:sldChg chg="delSp add mod setBg">
        <pc:chgData name="Andy Mor" userId="4e48e95134e46f1a" providerId="LiveId" clId="{3E1A85D5-FA78-4470-B607-22B9AF80FB90}" dt="2026-10-16T08:49:31.668" v="225" actId="478"/>
        <pc:sldMkLst>
          <pc:docMk/>
          <pc:sldMk cId="0" sldId="272"/>
        </pc:sldMkLst>
        <pc:spChg chg="del">
          <ac:chgData name="Andy Mor" userId="4e48e95134e46f1a" providerId="LiveId" clId="{3E1A85D5-FA78-4470-B607-22B9AF80FB90}" dt="2026-10-16T08:49:31.668" v="225" actId="478"/>
          <ac:spMkLst>
            <pc:docMk/>
            <pc:sldMk cId="0" sldId="272"/>
            <ac:spMk id="4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00025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yourself and the working application. This is a progress presentation, not a claim that final evaluation is finished.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the practical motivation without claiming that user research has already proved the problem size.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aim and formal objectives are working formulations pending agreement with Koushik. Distinguish implemented features from unfinished evaluation.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that these are interim findings from commercial comparisons and official technical documentation, not proven user-study results. Commercial comparison articles are not independent studies. Official notification documentation says failure is possible on certain devices; do not say it always occurs. Full sources are in the revised Word report.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Be honest that iterative development is a possible description of the actual workflow, not a methodological label already accepted by the university.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Show the Explorer in VS Code. Explain that Flutter does not automatically create everything: Dart code configures widgets and business logic.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Demonstrate the real app when ready. These screenshots are existing application evidence. Explain the add/search flow without pretending that all tests are complete.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October 4 log evidence was reported from the actual project. Do not claim this proves all smartphone notification cases.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getribbon.co/blog/birthday-reminder-apps-2026" TargetMode="External"/><Relationship Id="rId2" Type="http://schemas.openxmlformats.org/officeDocument/2006/relationships/hyperlink" Target="https://birthdaynudge.com/blog/best-birthday-reminder-apps-2025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ub.dev/packages/flutter_local_notification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training/data-storage/" TargetMode="External"/><Relationship Id="rId2" Type="http://schemas.openxmlformats.org/officeDocument/2006/relationships/hyperlink" Target="https://developer.android.com/develop/background-work/services/alarm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as.owasp.org/MASTG-KNOW-003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D1D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92024" cy="6858000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694944" y="1005840"/>
            <a:ext cx="822960" cy="91440"/>
          </a:xfrm>
          <a:prstGeom prst="rect">
            <a:avLst/>
          </a:prstGeom>
          <a:solidFill>
            <a:srgbClr val="E6AF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40664" y="1417320"/>
            <a:ext cx="10789920" cy="141732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3600" b="1">
                <a:solidFill>
                  <a:srgbClr val="FFFFFF"/>
                </a:solidFill>
                <a:latin typeface="Aptos"/>
              </a:defRPr>
            </a:pPr>
            <a:r>
              <a:t>BIRTHDAY REMINDER</a:t>
            </a:r>
          </a:p>
          <a:p>
            <a:pPr>
              <a:spcAft>
                <a:spcPts val="800"/>
              </a:spcAft>
              <a:defRPr sz="3600" b="1">
                <a:solidFill>
                  <a:srgbClr val="FFFFFF"/>
                </a:solidFill>
                <a:latin typeface="Aptos"/>
              </a:defRPr>
            </a:pPr>
            <a:r>
              <a:t>APPLICATION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68096" y="3246120"/>
            <a:ext cx="10058400" cy="48463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900" b="0">
                <a:solidFill>
                  <a:srgbClr val="A3DED6"/>
                </a:solidFill>
                <a:latin typeface="Aptos"/>
              </a:defRPr>
            </a:pPr>
            <a:r>
              <a:t>Interim Viva | Independent Project (ACCA6020)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68096" y="4005072"/>
            <a:ext cx="10058400" cy="65966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600" b="0">
                <a:solidFill>
                  <a:srgbClr val="FFFFFF"/>
                </a:solidFill>
                <a:latin typeface="Aptos"/>
              </a:defRPr>
            </a:pPr>
            <a:r>
              <a:rPr dirty="0"/>
              <a:t>Andrian Morteanu   </a:t>
            </a:r>
            <a:r>
              <a:rPr lang="en-GB" dirty="0"/>
              <a:t>-</a:t>
            </a:r>
            <a:r>
              <a:rPr dirty="0"/>
              <a:t>   Student ID 2242425</a:t>
            </a:r>
          </a:p>
          <a:p>
            <a:pPr>
              <a:spcAft>
                <a:spcPts val="800"/>
              </a:spcAft>
              <a:defRPr sz="1600" b="0">
                <a:solidFill>
                  <a:srgbClr val="FFFFFF"/>
                </a:solidFill>
                <a:latin typeface="Aptos"/>
              </a:defRPr>
            </a:pPr>
            <a:r>
              <a:rPr dirty="0"/>
              <a:t>Supervisor</a:t>
            </a:r>
            <a:r>
              <a:rPr lang="en-GB" dirty="0"/>
              <a:t> - </a:t>
            </a:r>
            <a:r>
              <a:rPr dirty="0"/>
              <a:t>Koushik Modak  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68096" y="6208776"/>
            <a:ext cx="9144000" cy="23391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100" b="0">
                <a:solidFill>
                  <a:srgbClr val="AFC1CE"/>
                </a:solidFill>
                <a:latin typeface="Aptos"/>
              </a:defRPr>
            </a:pPr>
            <a:r>
              <a:rPr dirty="0"/>
              <a:t>PROJECT PROGRESS  •  </a:t>
            </a:r>
            <a:r>
              <a:rPr lang="en-GB" dirty="0"/>
              <a:t>O</a:t>
            </a:r>
            <a:r>
              <a:rPr dirty="0"/>
              <a:t>CTOBER 2026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CC625B-59B9-93FA-AFB7-40FEF8B69218}"/>
              </a:ext>
            </a:extLst>
          </p:cNvPr>
          <p:cNvSpPr txBox="1"/>
          <p:nvPr/>
        </p:nvSpPr>
        <p:spPr>
          <a:xfrm>
            <a:off x="648829" y="6559396"/>
            <a:ext cx="3895541" cy="203133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rPr dirty="0"/>
              <a:t>ACCA6020   |   BIRTHDAY REMINDER   |   INTERIM VIVA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84048"/>
            <a:ext cx="658368" cy="73152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539496"/>
            <a:ext cx="10972800" cy="53035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0D1D2F"/>
                </a:solidFill>
                <a:latin typeface="Aptos"/>
              </a:defRPr>
            </a:pPr>
            <a:r>
              <a:t>Project introduction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548640" y="6519672"/>
            <a:ext cx="11064240" cy="14630"/>
          </a:xfrm>
          <a:prstGeom prst="rect">
            <a:avLst/>
          </a:prstGeom>
          <a:solidFill>
            <a:srgbClr val="DAE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65392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064240" y="6528816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r"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2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5800" y="1783080"/>
            <a:ext cx="5349240" cy="3035808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59536" y="1938528"/>
            <a:ext cx="5001768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THE PROBLEM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59536" y="2423160"/>
            <a:ext cx="5001768" cy="225856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Birthdays repeat every year, but managing several dates and remembering them in advance can be inconvenient.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181344" y="1783080"/>
            <a:ext cx="5349240" cy="3035808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355080" y="1938528"/>
            <a:ext cx="5001768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THE SOLUTION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55080" y="2423160"/>
            <a:ext cx="5001768" cy="225856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A dedicated application to save birthdays, show upcoming dates and issue scheduled reminders.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84048"/>
            <a:ext cx="658368" cy="73152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539496"/>
            <a:ext cx="10972800" cy="53035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0D1D2F"/>
                </a:solidFill>
                <a:latin typeface="Aptos"/>
              </a:defRPr>
            </a:pPr>
            <a:r>
              <a:t>Aim and objectives</a:t>
            </a:r>
          </a:p>
        </p:txBody>
      </p:sp>
      <p:sp>
        <p:nvSpPr>
          <p:cNvPr id="6" name="Rectangle 5"/>
          <p:cNvSpPr/>
          <p:nvPr/>
        </p:nvSpPr>
        <p:spPr>
          <a:xfrm>
            <a:off x="548640" y="6519672"/>
            <a:ext cx="11064240" cy="14630"/>
          </a:xfrm>
          <a:prstGeom prst="rect">
            <a:avLst/>
          </a:prstGeom>
          <a:solidFill>
            <a:srgbClr val="DAE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65392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064240" y="6528816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r"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77240" y="1636776"/>
            <a:ext cx="10698480" cy="62179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900" b="1">
                <a:solidFill>
                  <a:srgbClr val="01857E"/>
                </a:solidFill>
                <a:latin typeface="Aptos"/>
              </a:defRPr>
            </a:pPr>
            <a:r>
              <a:t>AIM: Develop and evaluate a usable birthday-management application using Flutter and Dart.</a:t>
            </a:r>
          </a:p>
        </p:txBody>
      </p:sp>
      <p:sp>
        <p:nvSpPr>
          <p:cNvPr id="10" name="Rectangle 9"/>
          <p:cNvSpPr/>
          <p:nvPr/>
        </p:nvSpPr>
        <p:spPr>
          <a:xfrm>
            <a:off x="868680" y="2596896"/>
            <a:ext cx="100584" cy="100584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1143000" y="2468880"/>
            <a:ext cx="10058400" cy="56692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1B2D3D"/>
                </a:solidFill>
                <a:latin typeface="Aptos"/>
              </a:defRPr>
            </a:pPr>
            <a:r>
              <a:t>Build add, view, edit, delete and search functions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68680" y="3236976"/>
            <a:ext cx="100584" cy="100584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143000" y="3108960"/>
            <a:ext cx="10058400" cy="56692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1B2D3D"/>
                </a:solidFill>
                <a:latin typeface="Aptos"/>
              </a:defRPr>
            </a:pPr>
            <a:r>
              <a:t>Organise upcoming birthdays and validate entries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868680" y="3877055"/>
            <a:ext cx="100584" cy="100584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1143000" y="3749039"/>
            <a:ext cx="10058400" cy="56692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1B2D3D"/>
                </a:solidFill>
                <a:latin typeface="Aptos"/>
              </a:defRPr>
            </a:pPr>
            <a:r>
              <a:t>Implement local data storage and optional JSON backup</a:t>
            </a:r>
          </a:p>
        </p:txBody>
      </p:sp>
      <p:sp>
        <p:nvSpPr>
          <p:cNvPr id="16" name="Rectangle 15"/>
          <p:cNvSpPr/>
          <p:nvPr/>
        </p:nvSpPr>
        <p:spPr>
          <a:xfrm>
            <a:off x="868680" y="4517136"/>
            <a:ext cx="100584" cy="100584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1143000" y="4389120"/>
            <a:ext cx="10058400" cy="56692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1B2D3D"/>
                </a:solidFill>
                <a:latin typeface="Aptos"/>
              </a:defRPr>
            </a:pPr>
            <a:r>
              <a:t>Configure annual reminders and advance notifications</a:t>
            </a:r>
          </a:p>
        </p:txBody>
      </p:sp>
      <p:sp>
        <p:nvSpPr>
          <p:cNvPr id="18" name="Rectangle 17"/>
          <p:cNvSpPr/>
          <p:nvPr/>
        </p:nvSpPr>
        <p:spPr>
          <a:xfrm>
            <a:off x="868680" y="5157216"/>
            <a:ext cx="100584" cy="100584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1143000" y="5029200"/>
            <a:ext cx="10058400" cy="34163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800" b="0">
                <a:solidFill>
                  <a:srgbClr val="1B2D3D"/>
                </a:solidFill>
                <a:latin typeface="Aptos"/>
              </a:defRPr>
            </a:pPr>
            <a:r>
              <a:rPr dirty="0"/>
              <a:t>Test on real devices and evaluate usability (still </a:t>
            </a:r>
            <a:r>
              <a:rPr lang="en-GB" dirty="0"/>
              <a:t>in </a:t>
            </a:r>
            <a:r>
              <a:rPr dirty="0"/>
              <a:t>p</a:t>
            </a:r>
            <a:r>
              <a:rPr lang="en-GB" dirty="0" err="1"/>
              <a:t>rogress</a:t>
            </a:r>
            <a:r>
              <a:rPr dirty="0"/>
              <a:t>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84048"/>
            <a:ext cx="658368" cy="73152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539496"/>
            <a:ext cx="10972800" cy="53035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600"/>
              </a:spcAft>
              <a:defRPr sz="2800" b="1">
                <a:solidFill>
                  <a:srgbClr val="0D1D2F"/>
                </a:solidFill>
                <a:latin typeface="Aptos"/>
              </a:defRPr>
            </a:pPr>
            <a:r>
              <a:t>Literature review — interim findings</a:t>
            </a:r>
          </a:p>
        </p:txBody>
      </p:sp>
      <p:sp>
        <p:nvSpPr>
          <p:cNvPr id="6" name="Rectangle 5"/>
          <p:cNvSpPr/>
          <p:nvPr/>
        </p:nvSpPr>
        <p:spPr>
          <a:xfrm>
            <a:off x="548640" y="6519672"/>
            <a:ext cx="11064240" cy="14630"/>
          </a:xfrm>
          <a:prstGeom prst="rect">
            <a:avLst/>
          </a:prstGeom>
          <a:solidFill>
            <a:srgbClr val="DAE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65392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064240" y="6528816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r"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4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76656" y="1719072"/>
            <a:ext cx="3511296" cy="3401568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50392" y="1874519"/>
            <a:ext cx="3163824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EXISTING SOLUTIONS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50392" y="2359152"/>
            <a:ext cx="3163824" cy="2434513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r>
              <a:rPr dirty="0"/>
              <a:t>Dedicated apps and calendars use different approaches to reminders, contact sync and manual entry.</a:t>
            </a:r>
          </a:p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endParaRPr dirty="0"/>
          </a:p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r>
              <a:rPr dirty="0"/>
              <a:t>Trade-off: </a:t>
            </a:r>
            <a:r>
              <a:rPr dirty="0" err="1"/>
              <a:t>synchronisation</a:t>
            </a:r>
            <a:r>
              <a:rPr dirty="0"/>
              <a:t> improves convenience but increases data sharing or dependencies. [1</a:t>
            </a:r>
            <a:r>
              <a:rPr lang="en-GB" dirty="0"/>
              <a:t>],[2]</a:t>
            </a:r>
            <a:endParaRPr dirty="0"/>
          </a:p>
        </p:txBody>
      </p:sp>
      <p:sp>
        <p:nvSpPr>
          <p:cNvPr id="12" name="Rounded Rectangle 11"/>
          <p:cNvSpPr/>
          <p:nvPr/>
        </p:nvSpPr>
        <p:spPr>
          <a:xfrm>
            <a:off x="4334256" y="1719072"/>
            <a:ext cx="3511296" cy="3401568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07992" y="1874519"/>
            <a:ext cx="3163824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ANDROID NOTIFICATIONS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07992" y="2359152"/>
            <a:ext cx="3163824" cy="2188291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r>
              <a:rPr dirty="0"/>
              <a:t>Official plugin and Android guidance warn that OEM background restrictions and alarm permissions can affect scheduling.</a:t>
            </a:r>
          </a:p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endParaRPr dirty="0"/>
          </a:p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r>
              <a:rPr dirty="0"/>
              <a:t>Physical-device testing is therefore essential. [3</a:t>
            </a:r>
            <a:r>
              <a:rPr lang="en-GB" dirty="0"/>
              <a:t>]</a:t>
            </a:r>
            <a:r>
              <a:rPr dirty="0"/>
              <a:t>, </a:t>
            </a:r>
            <a:r>
              <a:rPr lang="en-GB" dirty="0"/>
              <a:t>[</a:t>
            </a:r>
            <a:r>
              <a:rPr dirty="0"/>
              <a:t>4]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991856" y="1719072"/>
            <a:ext cx="3511296" cy="3401568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165592" y="1874519"/>
            <a:ext cx="3163824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6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LOCAL DATA &amp; PRIVACY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165592" y="2359152"/>
            <a:ext cx="3163824" cy="194207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r>
              <a:rPr dirty="0"/>
              <a:t>Local storage avoids compulsory cloud sync, but </a:t>
            </a:r>
            <a:r>
              <a:rPr dirty="0" err="1"/>
              <a:t>SharedPreferences</a:t>
            </a:r>
            <a:r>
              <a:rPr dirty="0"/>
              <a:t> is not automatically encrypted.</a:t>
            </a:r>
          </a:p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endParaRPr dirty="0"/>
          </a:p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r>
              <a:rPr dirty="0"/>
              <a:t>Users need clear backup and deletion guidance. [5</a:t>
            </a:r>
            <a:r>
              <a:rPr lang="en-GB" dirty="0"/>
              <a:t>]</a:t>
            </a:r>
            <a:r>
              <a:rPr dirty="0"/>
              <a:t>, </a:t>
            </a:r>
            <a:r>
              <a:rPr lang="en-GB" dirty="0"/>
              <a:t>[</a:t>
            </a:r>
            <a:r>
              <a:rPr dirty="0"/>
              <a:t>6]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84048"/>
            <a:ext cx="658368" cy="73152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539496"/>
            <a:ext cx="10972800" cy="53035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0D1D2F"/>
                </a:solidFill>
                <a:latin typeface="Aptos"/>
              </a:defRPr>
            </a:pPr>
            <a:r>
              <a:t>Research and development approach</a:t>
            </a:r>
          </a:p>
        </p:txBody>
      </p:sp>
      <p:sp>
        <p:nvSpPr>
          <p:cNvPr id="6" name="Rectangle 5"/>
          <p:cNvSpPr/>
          <p:nvPr/>
        </p:nvSpPr>
        <p:spPr>
          <a:xfrm>
            <a:off x="548640" y="6519672"/>
            <a:ext cx="11064240" cy="14630"/>
          </a:xfrm>
          <a:prstGeom prst="rect">
            <a:avLst/>
          </a:prstGeom>
          <a:solidFill>
            <a:srgbClr val="DAE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65392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064240" y="6528816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r"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5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9808" y="1993392"/>
            <a:ext cx="2112264" cy="2313432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96112" y="2304288"/>
            <a:ext cx="1856231" cy="50292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600" b="1">
                <a:solidFill>
                  <a:srgbClr val="01857E"/>
                </a:solidFill>
                <a:latin typeface="Aptos"/>
              </a:defRPr>
            </a:pPr>
            <a:r>
              <a:t>1  Requirements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96112" y="2935224"/>
            <a:ext cx="1856231" cy="1088136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Define functions and constraints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3063239" y="1993392"/>
            <a:ext cx="2112264" cy="2313432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3209544" y="2304288"/>
            <a:ext cx="1856231" cy="50292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600" b="1">
                <a:solidFill>
                  <a:srgbClr val="01857E"/>
                </a:solidFill>
                <a:latin typeface="Aptos"/>
              </a:defRPr>
            </a:pPr>
            <a:r>
              <a:t>2  Design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209544" y="2935224"/>
            <a:ext cx="1856231" cy="1088136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Plan screens and data model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5376672" y="1993392"/>
            <a:ext cx="2112264" cy="2313432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5522976" y="2304288"/>
            <a:ext cx="1856231" cy="50292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600" b="1">
                <a:solidFill>
                  <a:srgbClr val="01857E"/>
                </a:solidFill>
                <a:latin typeface="Aptos"/>
              </a:defRPr>
            </a:pPr>
            <a:r>
              <a:t>3  Development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522976" y="2935224"/>
            <a:ext cx="1856231" cy="1088136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Build Dart/Flutter features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7690104" y="1993392"/>
            <a:ext cx="2112264" cy="2313432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836408" y="2304288"/>
            <a:ext cx="1856231" cy="50292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600" b="1">
                <a:solidFill>
                  <a:srgbClr val="01857E"/>
                </a:solidFill>
                <a:latin typeface="Aptos"/>
              </a:defRPr>
            </a:pPr>
            <a:r>
              <a:t>4  Verification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836408" y="2935224"/>
            <a:ext cx="1856231" cy="52629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rPr dirty="0"/>
              <a:t>Automated </a:t>
            </a:r>
            <a:r>
              <a:rPr lang="en-GB" dirty="0"/>
              <a:t>or</a:t>
            </a:r>
            <a:r>
              <a:rPr dirty="0"/>
              <a:t> real-device tests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10003536" y="1993392"/>
            <a:ext cx="2112264" cy="2313432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10149840" y="2304288"/>
            <a:ext cx="1856231" cy="50292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600" b="1">
                <a:solidFill>
                  <a:srgbClr val="01857E"/>
                </a:solidFill>
                <a:latin typeface="Aptos"/>
              </a:defRPr>
            </a:pPr>
            <a:r>
              <a:t>5  Evaluation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0149840" y="2935224"/>
            <a:ext cx="1856231" cy="1088136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User study and critical review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84048"/>
            <a:ext cx="658368" cy="73152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539496"/>
            <a:ext cx="10972800" cy="53035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0D1D2F"/>
                </a:solidFill>
                <a:latin typeface="Aptos"/>
              </a:defRPr>
            </a:pPr>
            <a:r>
              <a:t>Tools and software architecture</a:t>
            </a:r>
          </a:p>
        </p:txBody>
      </p:sp>
      <p:sp>
        <p:nvSpPr>
          <p:cNvPr id="6" name="Rectangle 5"/>
          <p:cNvSpPr/>
          <p:nvPr/>
        </p:nvSpPr>
        <p:spPr>
          <a:xfrm>
            <a:off x="548640" y="6519672"/>
            <a:ext cx="11064240" cy="14630"/>
          </a:xfrm>
          <a:prstGeom prst="rect">
            <a:avLst/>
          </a:prstGeom>
          <a:solidFill>
            <a:srgbClr val="DAE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65392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064240" y="6528816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r"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6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67512" y="1691640"/>
            <a:ext cx="3429000" cy="3456432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41247" y="1847088"/>
            <a:ext cx="3081528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TOOLS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1247" y="2331720"/>
            <a:ext cx="3081528" cy="2679191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Visual Studio Code = code editor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Dart = programming language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Flutter = framework and widgets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89120" y="1691640"/>
            <a:ext cx="3429000" cy="3456432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4562856" y="1847088"/>
            <a:ext cx="3081528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INTERFACE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562856" y="2331720"/>
            <a:ext cx="3081528" cy="2679191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main.dart starts the app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screens/ shows pages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widgets/ provides forms and controls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119872" y="1691640"/>
            <a:ext cx="3429000" cy="3456432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293608" y="1847088"/>
            <a:ext cx="3081528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DATA &amp; LOGIC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93608" y="2331720"/>
            <a:ext cx="3081528" cy="2679191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models/ birthday record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services/ storage and notifications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utils/ date calculations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B29F447-9998-235A-5437-5D81E843AF3F}"/>
              </a:ext>
            </a:extLst>
          </p:cNvPr>
          <p:cNvSpPr txBox="1"/>
          <p:nvPr/>
        </p:nvSpPr>
        <p:spPr>
          <a:xfrm>
            <a:off x="457200" y="292100"/>
            <a:ext cx="11277600" cy="512961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r>
              <a:rPr lang="en-GB" sz="2700">
                <a:solidFill>
                  <a:srgbClr val="09283E"/>
                </a:solidFill>
                <a:latin typeface="Aptos" panose="020B0004020202020204" pitchFamily="34" charset="0"/>
              </a:rPr>
              <a:t>System architecture - how the app functions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C0AFF1-0D42-B994-3E4B-06FADD28C4DE}"/>
              </a:ext>
            </a:extLst>
          </p:cNvPr>
          <p:cNvSpPr txBox="1"/>
          <p:nvPr/>
        </p:nvSpPr>
        <p:spPr>
          <a:xfrm>
            <a:off x="482600" y="1003300"/>
            <a:ext cx="11226800" cy="312906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r>
              <a:rPr lang="en-GB" sz="1400">
                <a:solidFill>
                  <a:srgbClr val="646A6D"/>
                </a:solidFill>
                <a:latin typeface="Aptos" panose="020B0004020202020204" pitchFamily="34" charset="0"/>
              </a:rPr>
              <a:t>Flutter / Dart Birthday Reminder - planned flow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DE8120D-5D46-3C42-82B6-ACA261680CA1}"/>
              </a:ext>
            </a:extLst>
          </p:cNvPr>
          <p:cNvSpPr/>
          <p:nvPr/>
        </p:nvSpPr>
        <p:spPr>
          <a:xfrm>
            <a:off x="482600" y="1930400"/>
            <a:ext cx="2635250" cy="1981200"/>
          </a:xfrm>
          <a:prstGeom prst="roundRect">
            <a:avLst/>
          </a:prstGeom>
          <a:gradFill flip="none" rotWithShape="1">
            <a:gsLst>
              <a:gs pos="0">
                <a:srgbClr val="534E9E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CFCE87-D3E7-CCDC-3A6B-2B2055B55D58}"/>
              </a:ext>
            </a:extLst>
          </p:cNvPr>
          <p:cNvSpPr txBox="1"/>
          <p:nvPr/>
        </p:nvSpPr>
        <p:spPr>
          <a:xfrm>
            <a:off x="546100" y="2044700"/>
            <a:ext cx="2508250" cy="374461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Aptos" panose="020B0004020202020204" pitchFamily="34" charset="0"/>
              </a:rPr>
              <a:t>1. FLUTTER UI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9AFB3F-3F3F-4753-A25A-CB424EF723B9}"/>
              </a:ext>
            </a:extLst>
          </p:cNvPr>
          <p:cNvSpPr txBox="1"/>
          <p:nvPr/>
        </p:nvSpPr>
        <p:spPr>
          <a:xfrm>
            <a:off x="584200" y="2476500"/>
            <a:ext cx="2432050" cy="436017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 sz="1100">
                <a:solidFill>
                  <a:srgbClr val="FFFFFF"/>
                </a:solidFill>
                <a:latin typeface="Aptos" panose="020B0004020202020204" pitchFamily="34" charset="0"/>
              </a:rPr>
              <a:t>User opens the app and enters a name and date of birth.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16156B6-504C-C2A2-F869-467424F9146D}"/>
              </a:ext>
            </a:extLst>
          </p:cNvPr>
          <p:cNvSpPr/>
          <p:nvPr/>
        </p:nvSpPr>
        <p:spPr>
          <a:xfrm>
            <a:off x="3346450" y="1930400"/>
            <a:ext cx="2635250" cy="1981200"/>
          </a:xfrm>
          <a:prstGeom prst="roundRect">
            <a:avLst/>
          </a:prstGeom>
          <a:gradFill flip="none" rotWithShape="1">
            <a:gsLst>
              <a:gs pos="0">
                <a:srgbClr val="84607E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80F41A-B9C9-9063-8462-3D34CF5EC711}"/>
              </a:ext>
            </a:extLst>
          </p:cNvPr>
          <p:cNvSpPr txBox="1"/>
          <p:nvPr/>
        </p:nvSpPr>
        <p:spPr>
          <a:xfrm>
            <a:off x="3409950" y="2044700"/>
            <a:ext cx="2508250" cy="374461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Aptos" panose="020B0004020202020204" pitchFamily="34" charset="0"/>
              </a:rPr>
              <a:t>2. DART LOGIC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8EDB4C-E2D6-C1AD-6DD9-125F8EB953BA}"/>
              </a:ext>
            </a:extLst>
          </p:cNvPr>
          <p:cNvSpPr txBox="1"/>
          <p:nvPr/>
        </p:nvSpPr>
        <p:spPr>
          <a:xfrm>
            <a:off x="3448050" y="2476500"/>
            <a:ext cx="2432050" cy="436017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 sz="1100">
                <a:solidFill>
                  <a:srgbClr val="FFFFFF"/>
                </a:solidFill>
                <a:latin typeface="Aptos" panose="020B0004020202020204" pitchFamily="34" charset="0"/>
              </a:rPr>
              <a:t>Validates input, checks duplicates and calculates upcoming birthdays.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BBFE163-9062-DA1B-5D2B-FAA247B2E5D2}"/>
              </a:ext>
            </a:extLst>
          </p:cNvPr>
          <p:cNvSpPr/>
          <p:nvPr/>
        </p:nvSpPr>
        <p:spPr>
          <a:xfrm>
            <a:off x="6210300" y="1930400"/>
            <a:ext cx="2635250" cy="1981200"/>
          </a:xfrm>
          <a:prstGeom prst="roundRect">
            <a:avLst/>
          </a:prstGeom>
          <a:gradFill flip="none" rotWithShape="1">
            <a:gsLst>
              <a:gs pos="0">
                <a:srgbClr val="6F5277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857B712-B3B5-5656-736B-72AF8A96BE13}"/>
              </a:ext>
            </a:extLst>
          </p:cNvPr>
          <p:cNvSpPr txBox="1"/>
          <p:nvPr/>
        </p:nvSpPr>
        <p:spPr>
          <a:xfrm>
            <a:off x="6273800" y="2044700"/>
            <a:ext cx="2508250" cy="374461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Aptos" panose="020B0004020202020204" pitchFamily="34" charset="0"/>
              </a:rPr>
              <a:t>3. LOCAL STORAGE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33C73E-E787-B2A2-8131-BF3588E687C2}"/>
              </a:ext>
            </a:extLst>
          </p:cNvPr>
          <p:cNvSpPr txBox="1"/>
          <p:nvPr/>
        </p:nvSpPr>
        <p:spPr>
          <a:xfrm>
            <a:off x="6311900" y="2476500"/>
            <a:ext cx="2432050" cy="436017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 sz="1100">
                <a:solidFill>
                  <a:srgbClr val="FFFFFF"/>
                </a:solidFill>
                <a:latin typeface="Aptos" panose="020B0004020202020204" pitchFamily="34" charset="0"/>
              </a:rPr>
              <a:t>Stores birthday records on the device for future use.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2582ECB-4686-DC5A-2EFA-616EC40F2E12}"/>
              </a:ext>
            </a:extLst>
          </p:cNvPr>
          <p:cNvSpPr/>
          <p:nvPr/>
        </p:nvSpPr>
        <p:spPr>
          <a:xfrm>
            <a:off x="9074150" y="1930400"/>
            <a:ext cx="2635250" cy="1981200"/>
          </a:xfrm>
          <a:prstGeom prst="roundRect">
            <a:avLst/>
          </a:prstGeom>
          <a:gradFill flip="none" rotWithShape="1">
            <a:gsLst>
              <a:gs pos="0">
                <a:srgbClr val="64573B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CCBCC4-84E5-EB50-C97D-D3D00ED23043}"/>
              </a:ext>
            </a:extLst>
          </p:cNvPr>
          <p:cNvSpPr txBox="1"/>
          <p:nvPr/>
        </p:nvSpPr>
        <p:spPr>
          <a:xfrm>
            <a:off x="9137650" y="2044700"/>
            <a:ext cx="2508250" cy="374461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latin typeface="Aptos" panose="020B0004020202020204" pitchFamily="34" charset="0"/>
              </a:rPr>
              <a:t>4. NOTIFICATIONS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89084BB-A34D-01D7-6F2F-3B647404D377}"/>
              </a:ext>
            </a:extLst>
          </p:cNvPr>
          <p:cNvSpPr txBox="1"/>
          <p:nvPr/>
        </p:nvSpPr>
        <p:spPr>
          <a:xfrm>
            <a:off x="9175750" y="2476500"/>
            <a:ext cx="2432050" cy="436017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 sz="1100">
                <a:solidFill>
                  <a:srgbClr val="FFFFFF"/>
                </a:solidFill>
                <a:latin typeface="Aptos" panose="020B0004020202020204" pitchFamily="34" charset="0"/>
              </a:rPr>
              <a:t>Schedules annual reminders subject to permissions and device behaviour.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9555CB0-890A-7D85-9C8D-41243D904B21}"/>
              </a:ext>
            </a:extLst>
          </p:cNvPr>
          <p:cNvSpPr txBox="1"/>
          <p:nvPr/>
        </p:nvSpPr>
        <p:spPr>
          <a:xfrm>
            <a:off x="3155950" y="2667000"/>
            <a:ext cx="152400" cy="451406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 sz="2300">
                <a:solidFill>
                  <a:srgbClr val="09283E"/>
                </a:solidFill>
                <a:latin typeface="Aptos" panose="020B0004020202020204" pitchFamily="34" charset="0"/>
              </a:rPr>
              <a:t>&gt;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C0FCD7-4554-CA17-01E9-BAE862A9A53C}"/>
              </a:ext>
            </a:extLst>
          </p:cNvPr>
          <p:cNvSpPr txBox="1"/>
          <p:nvPr/>
        </p:nvSpPr>
        <p:spPr>
          <a:xfrm>
            <a:off x="6019800" y="2667000"/>
            <a:ext cx="152400" cy="451406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 sz="2300">
                <a:solidFill>
                  <a:srgbClr val="09283E"/>
                </a:solidFill>
                <a:latin typeface="Aptos" panose="020B0004020202020204" pitchFamily="34" charset="0"/>
              </a:rPr>
              <a:t>&gt;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288F20-61AE-F213-9653-7ACFB42E22D2}"/>
              </a:ext>
            </a:extLst>
          </p:cNvPr>
          <p:cNvSpPr txBox="1"/>
          <p:nvPr/>
        </p:nvSpPr>
        <p:spPr>
          <a:xfrm>
            <a:off x="8883650" y="2667000"/>
            <a:ext cx="152400" cy="451406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 sz="2300">
                <a:solidFill>
                  <a:srgbClr val="09283E"/>
                </a:solidFill>
                <a:latin typeface="Aptos" panose="020B0004020202020204" pitchFamily="34" charset="0"/>
              </a:rPr>
              <a:t>&gt;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34AF455-5E6D-B66C-035B-F63CF169FDE5}"/>
              </a:ext>
            </a:extLst>
          </p:cNvPr>
          <p:cNvSpPr txBox="1"/>
          <p:nvPr/>
        </p:nvSpPr>
        <p:spPr>
          <a:xfrm>
            <a:off x="546100" y="4318000"/>
            <a:ext cx="11099800" cy="312906"/>
          </a:xfrm>
          <a:prstGeom prst="rect">
            <a:avLst/>
          </a:prstGeom>
          <a:noFill/>
        </p:spPr>
        <p:txBody>
          <a:bodyPr vert="horz" lIns="63500" tIns="50800" rIns="63500" rtlCol="0">
            <a:spAutoFit/>
          </a:bodyPr>
          <a:lstStyle/>
          <a:p>
            <a:pPr algn="ctr"/>
            <a:r>
              <a:rPr lang="en-GB" sz="1400">
                <a:solidFill>
                  <a:srgbClr val="09283E"/>
                </a:solidFill>
                <a:latin typeface="Aptos" panose="020B0004020202020204" pitchFamily="34" charset="0"/>
              </a:rPr>
              <a:t>Example: Add Birthday -&gt; validate -&gt; save -&gt; display upcoming birthday -&gt; notify when due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B937E5E-E57F-EFFE-FCFE-7E22956D355A}"/>
              </a:ext>
            </a:extLst>
          </p:cNvPr>
          <p:cNvSpPr txBox="1"/>
          <p:nvPr/>
        </p:nvSpPr>
        <p:spPr>
          <a:xfrm>
            <a:off x="260965" y="6565900"/>
            <a:ext cx="3327810" cy="436017"/>
          </a:xfrm>
          <a:prstGeom prst="rect">
            <a:avLst/>
          </a:prstGeom>
          <a:noFill/>
        </p:spPr>
        <p:txBody>
          <a:bodyPr vert="horz" wrap="square" lIns="63500" tIns="50800" rIns="63500" rtlCol="0">
            <a:spAutoFit/>
          </a:bodyPr>
          <a:lstStyle/>
          <a:p>
            <a:r>
              <a:rPr lang="en-GB" sz="1100" dirty="0"/>
              <a:t>ACCA6020   |   BIRTHDAY REMINDER   |   INTERIM VIVA</a:t>
            </a:r>
          </a:p>
          <a:p>
            <a:endParaRPr lang="en-GB" sz="1100" dirty="0">
              <a:solidFill>
                <a:srgbClr val="646A6D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521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84048"/>
            <a:ext cx="658368" cy="73152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539496"/>
            <a:ext cx="10972800" cy="530352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0D1D2F"/>
                </a:solidFill>
                <a:latin typeface="Aptos"/>
              </a:defRPr>
            </a:pPr>
            <a:r>
              <a:t>Prototype: existing application screens</a:t>
            </a:r>
          </a:p>
        </p:txBody>
      </p:sp>
      <p:sp>
        <p:nvSpPr>
          <p:cNvPr id="6" name="Rectangle 5"/>
          <p:cNvSpPr/>
          <p:nvPr/>
        </p:nvSpPr>
        <p:spPr>
          <a:xfrm>
            <a:off x="548640" y="6519672"/>
            <a:ext cx="11064240" cy="14630"/>
          </a:xfrm>
          <a:prstGeom prst="rect">
            <a:avLst/>
          </a:prstGeom>
          <a:solidFill>
            <a:srgbClr val="DAE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65392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064240" y="6528816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r"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7</a:t>
            </a:r>
          </a:p>
        </p:txBody>
      </p:sp>
      <p:pic>
        <p:nvPicPr>
          <p:cNvPr id="9" name="Picture 8" descr="01-home-birthday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7088" y="1636776"/>
            <a:ext cx="1835200" cy="407822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527048" y="5843016"/>
            <a:ext cx="2834640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ctr">
              <a:spcAft>
                <a:spcPts val="800"/>
              </a:spcAft>
              <a:defRPr sz="1500" b="1">
                <a:solidFill>
                  <a:srgbClr val="1B2D3D"/>
                </a:solidFill>
                <a:latin typeface="Aptos"/>
              </a:defRPr>
            </a:pPr>
            <a:r>
              <a:t>Dashboard</a:t>
            </a:r>
          </a:p>
        </p:txBody>
      </p:sp>
      <p:pic>
        <p:nvPicPr>
          <p:cNvPr id="11" name="Picture 10" descr="03-add-birthday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4648" y="1636776"/>
            <a:ext cx="1835200" cy="407822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864608" y="5843016"/>
            <a:ext cx="2834640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ctr">
              <a:spcAft>
                <a:spcPts val="800"/>
              </a:spcAft>
              <a:defRPr sz="1500" b="1">
                <a:solidFill>
                  <a:srgbClr val="1B2D3D"/>
                </a:solidFill>
                <a:latin typeface="Aptos"/>
              </a:defRPr>
            </a:pPr>
            <a:r>
              <a:t>Add Birthday</a:t>
            </a:r>
          </a:p>
        </p:txBody>
      </p:sp>
      <p:pic>
        <p:nvPicPr>
          <p:cNvPr id="13" name="Picture 12" descr="02-about-privacy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22208" y="1636776"/>
            <a:ext cx="1835200" cy="4078224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8202168" y="5843016"/>
            <a:ext cx="2834640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ctr">
              <a:spcAft>
                <a:spcPts val="800"/>
              </a:spcAft>
              <a:defRPr sz="1500" b="1">
                <a:solidFill>
                  <a:srgbClr val="1B2D3D"/>
                </a:solidFill>
                <a:latin typeface="Aptos"/>
              </a:defRPr>
            </a:pPr>
            <a:r>
              <a:t>About &amp; Privacy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11480" y="384048"/>
            <a:ext cx="658368" cy="73152"/>
          </a:xfrm>
          <a:prstGeom prst="rect">
            <a:avLst/>
          </a:prstGeom>
          <a:solidFill>
            <a:srgbClr val="01857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48640" y="539496"/>
            <a:ext cx="10972800" cy="49552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2800" b="1">
                <a:solidFill>
                  <a:srgbClr val="0D1D2F"/>
                </a:solidFill>
                <a:latin typeface="Aptos"/>
              </a:defRPr>
            </a:pPr>
            <a:r>
              <a:rPr dirty="0"/>
              <a:t>Interim results implementation and evidence</a:t>
            </a:r>
          </a:p>
        </p:txBody>
      </p:sp>
      <p:sp>
        <p:nvSpPr>
          <p:cNvPr id="6" name="Rectangle 5"/>
          <p:cNvSpPr/>
          <p:nvPr/>
        </p:nvSpPr>
        <p:spPr>
          <a:xfrm>
            <a:off x="548640" y="6519672"/>
            <a:ext cx="11064240" cy="14630"/>
          </a:xfrm>
          <a:prstGeom prst="rect">
            <a:avLst/>
          </a:prstGeom>
          <a:solidFill>
            <a:srgbClr val="DAE5E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548640" y="6565392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064240" y="6528816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 algn="r">
              <a:spcAft>
                <a:spcPts val="800"/>
              </a:spcAft>
              <a:defRPr sz="900" b="0">
                <a:solidFill>
                  <a:srgbClr val="5B6976"/>
                </a:solidFill>
                <a:latin typeface="Aptos"/>
              </a:defRPr>
            </a:pPr>
            <a:r>
              <a:t>9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22376" y="1746504"/>
            <a:ext cx="5257800" cy="3374136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96112" y="1901952"/>
            <a:ext cx="4910328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IMPLEMENTED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96112" y="2386584"/>
            <a:ext cx="4910328" cy="2596896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CRUD + duplicate handling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Search and next-birthday order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Local JSON storage / backup</a:t>
            </a:r>
          </a:p>
          <a:p>
            <a:pPr>
              <a:spcAft>
                <a:spcPts val="800"/>
              </a:spcAft>
              <a:defRPr sz="1500" b="0">
                <a:solidFill>
                  <a:srgbClr val="1B2D3D"/>
                </a:solidFill>
                <a:latin typeface="Aptos"/>
              </a:defRPr>
            </a:pPr>
            <a:r>
              <a:t>Annual and advance reminders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172200" y="1746504"/>
            <a:ext cx="5257800" cy="3374136"/>
          </a:xfrm>
          <a:prstGeom prst="roundRect">
            <a:avLst/>
          </a:prstGeom>
          <a:solidFill>
            <a:srgbClr val="EFF7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345936" y="1901952"/>
            <a:ext cx="4910328" cy="36576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700" b="1">
                <a:solidFill>
                  <a:srgbClr val="01857E"/>
                </a:solidFill>
                <a:latin typeface="Aptos"/>
              </a:defRPr>
            </a:pPr>
            <a:r>
              <a:t>REPORTED TEST EVIDENCE &amp; GAPS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345936" y="2386584"/>
            <a:ext cx="4910328" cy="1295739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spcAft>
                <a:spcPts val="800"/>
              </a:spcAft>
              <a:defRPr sz="1500" b="0">
                <a:solidFill>
                  <a:srgbClr val="1A2A38"/>
                </a:solidFill>
                <a:latin typeface="Aptos"/>
              </a:defRPr>
            </a:pPr>
            <a:r>
              <a:t> October 2026 project log: 12 tests passed</a:t>
            </a:r>
          </a:p>
          <a:p>
            <a:pPr>
              <a:defRPr sz="1500">
                <a:solidFill>
                  <a:srgbClr val="1A2A38"/>
                </a:solidFill>
                <a:latin typeface="Aptos"/>
              </a:defRPr>
            </a:pPr>
            <a:r>
              <a:t> Analyzer reported no issues</a:t>
            </a:r>
          </a:p>
          <a:p>
            <a:pPr>
              <a:defRPr sz="1500">
                <a:solidFill>
                  <a:srgbClr val="1A2A38"/>
                </a:solidFill>
                <a:latin typeface="Aptos"/>
              </a:defRPr>
            </a:pPr>
            <a:r>
              <a:t>Emulator checks recorded</a:t>
            </a:r>
          </a:p>
          <a:p>
            <a:pPr>
              <a:defRPr sz="1500">
                <a:solidFill>
                  <a:srgbClr val="1A2A38"/>
                </a:solidFill>
                <a:latin typeface="Aptos"/>
              </a:defRPr>
            </a:pPr>
            <a:r>
              <a:t>Physical-device and usability tests pending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3ECD961-64AE-B09B-3CB3-65D2C6D81D5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oundRect">
            <a:avLst/>
          </a:prstGeom>
          <a:gradFill flip="none" rotWithShape="1">
            <a:gsLst>
              <a:gs pos="0">
                <a:srgbClr val="FFFFFF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3454116-8304-9FB3-5BFF-F28A0D01A65A}"/>
              </a:ext>
            </a:extLst>
          </p:cNvPr>
          <p:cNvSpPr/>
          <p:nvPr/>
        </p:nvSpPr>
        <p:spPr>
          <a:xfrm>
            <a:off x="457200" y="431800"/>
            <a:ext cx="787400" cy="63500"/>
          </a:xfrm>
          <a:prstGeom prst="roundRect">
            <a:avLst/>
          </a:prstGeom>
          <a:gradFill flip="none" rotWithShape="1">
            <a:gsLst>
              <a:gs pos="0">
                <a:srgbClr val="AF98A0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09F0FC-869B-6E57-0E58-5E097DD22401}"/>
              </a:ext>
            </a:extLst>
          </p:cNvPr>
          <p:cNvSpPr txBox="1"/>
          <p:nvPr/>
        </p:nvSpPr>
        <p:spPr>
          <a:xfrm>
            <a:off x="457200" y="685800"/>
            <a:ext cx="11150600" cy="489878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2800" b="1">
                <a:solidFill>
                  <a:srgbClr val="1E2629"/>
                </a:solidFill>
                <a:latin typeface="Aptos" panose="020B0004020202020204" pitchFamily="34" charset="0"/>
              </a:rPr>
              <a:t>Project development - milestones and deadlines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93F42A-DEA3-FE9E-0F25-7A31DD22BBF6}"/>
              </a:ext>
            </a:extLst>
          </p:cNvPr>
          <p:cNvSpPr txBox="1"/>
          <p:nvPr/>
        </p:nvSpPr>
        <p:spPr>
          <a:xfrm>
            <a:off x="469900" y="1295400"/>
            <a:ext cx="11201400" cy="274434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1400" dirty="0">
                <a:solidFill>
                  <a:srgbClr val="747474"/>
                </a:solidFill>
                <a:latin typeface="Aptos" panose="020B0004020202020204" pitchFamily="34" charset="0"/>
              </a:rPr>
              <a:t>Birthday Reminder (Flutter / Dart) | Working plan  October 2026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F81BC78-6219-F571-4281-9CE37BCBC815}"/>
              </a:ext>
            </a:extLst>
          </p:cNvPr>
          <p:cNvSpPr/>
          <p:nvPr/>
        </p:nvSpPr>
        <p:spPr>
          <a:xfrm>
            <a:off x="431800" y="1917700"/>
            <a:ext cx="11366500" cy="508000"/>
          </a:xfrm>
          <a:prstGeom prst="roundRect">
            <a:avLst/>
          </a:prstGeom>
          <a:gradFill flip="none" rotWithShape="1">
            <a:gsLst>
              <a:gs pos="0">
                <a:srgbClr val="67134B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DCD3EF-2FF0-CFCF-482C-93C746D3BB8C}"/>
              </a:ext>
            </a:extLst>
          </p:cNvPr>
          <p:cNvSpPr txBox="1"/>
          <p:nvPr/>
        </p:nvSpPr>
        <p:spPr>
          <a:xfrm>
            <a:off x="584200" y="2044700"/>
            <a:ext cx="4610100" cy="259045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1300" b="1">
                <a:solidFill>
                  <a:srgbClr val="FFFFFF"/>
                </a:solidFill>
                <a:latin typeface="Aptos" panose="020B0004020202020204" pitchFamily="34" charset="0"/>
              </a:rPr>
              <a:t>DEVELOPMENT ACTIVITY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F16502-EECD-0A20-ED6C-1A4D3931FF04}"/>
              </a:ext>
            </a:extLst>
          </p:cNvPr>
          <p:cNvSpPr txBox="1"/>
          <p:nvPr/>
        </p:nvSpPr>
        <p:spPr>
          <a:xfrm>
            <a:off x="6121400" y="2044700"/>
            <a:ext cx="1739900" cy="243656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pPr algn="ctr"/>
            <a:r>
              <a:rPr lang="en-GB" sz="1200" b="1">
                <a:solidFill>
                  <a:srgbClr val="FFFFFF"/>
                </a:solidFill>
                <a:latin typeface="Aptos" panose="020B0004020202020204" pitchFamily="34" charset="0"/>
              </a:rPr>
              <a:t>19-31 OCT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03941A-4115-1B58-0F49-2B41F1C87E9D}"/>
              </a:ext>
            </a:extLst>
          </p:cNvPr>
          <p:cNvSpPr txBox="1"/>
          <p:nvPr/>
        </p:nvSpPr>
        <p:spPr>
          <a:xfrm>
            <a:off x="8013700" y="2044700"/>
            <a:ext cx="1803400" cy="243656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pPr algn="ctr"/>
            <a:r>
              <a:rPr lang="en-GB" sz="1200" b="1">
                <a:solidFill>
                  <a:srgbClr val="FFFFFF"/>
                </a:solidFill>
                <a:latin typeface="Aptos" panose="020B0004020202020204" pitchFamily="34" charset="0"/>
              </a:rPr>
              <a:t>NOVEMBER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4AFC46-B811-D4EE-A301-5217F5E09C19}"/>
              </a:ext>
            </a:extLst>
          </p:cNvPr>
          <p:cNvSpPr txBox="1"/>
          <p:nvPr/>
        </p:nvSpPr>
        <p:spPr>
          <a:xfrm>
            <a:off x="9931400" y="2044700"/>
            <a:ext cx="1816100" cy="243656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pPr algn="ctr"/>
            <a:r>
              <a:rPr lang="en-GB" sz="1200" b="1">
                <a:solidFill>
                  <a:srgbClr val="FFFFFF"/>
                </a:solidFill>
                <a:latin typeface="Aptos" panose="020B0004020202020204" pitchFamily="34" charset="0"/>
              </a:rPr>
              <a:t>1-4 DEC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D2F4241-6590-85BD-1C5E-25950137E21B}"/>
              </a:ext>
            </a:extLst>
          </p:cNvPr>
          <p:cNvSpPr/>
          <p:nvPr/>
        </p:nvSpPr>
        <p:spPr>
          <a:xfrm>
            <a:off x="444500" y="2603500"/>
            <a:ext cx="11341100" cy="546100"/>
          </a:xfrm>
          <a:prstGeom prst="roundRect">
            <a:avLst/>
          </a:prstGeom>
          <a:gradFill flip="none" rotWithShape="1">
            <a:gsLst>
              <a:gs pos="0">
                <a:srgbClr val="F5F2F6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3759B2B-636F-B982-8592-787D77E3E607}"/>
              </a:ext>
            </a:extLst>
          </p:cNvPr>
          <p:cNvSpPr txBox="1"/>
          <p:nvPr/>
        </p:nvSpPr>
        <p:spPr>
          <a:xfrm>
            <a:off x="584200" y="2667000"/>
            <a:ext cx="4584700" cy="274434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1400" b="1">
                <a:solidFill>
                  <a:srgbClr val="1E2629"/>
                </a:solidFill>
                <a:latin typeface="Aptos" panose="020B0004020202020204" pitchFamily="34" charset="0"/>
              </a:rPr>
              <a:t>Flutter screens, add &amp; search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4AD9759-B928-BFD8-891A-348D31E4F021}"/>
              </a:ext>
            </a:extLst>
          </p:cNvPr>
          <p:cNvSpPr txBox="1"/>
          <p:nvPr/>
        </p:nvSpPr>
        <p:spPr>
          <a:xfrm>
            <a:off x="584200" y="2921000"/>
            <a:ext cx="4775200" cy="197490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900">
                <a:solidFill>
                  <a:srgbClr val="747474"/>
                </a:solidFill>
                <a:latin typeface="Aptos" panose="020B0004020202020204" pitchFamily="34" charset="0"/>
              </a:rPr>
              <a:t>Existing UI / refine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AE16393-7272-7D03-AAEA-AFE676F0A92D}"/>
              </a:ext>
            </a:extLst>
          </p:cNvPr>
          <p:cNvSpPr/>
          <p:nvPr/>
        </p:nvSpPr>
        <p:spPr>
          <a:xfrm>
            <a:off x="6159500" y="2755900"/>
            <a:ext cx="1600200" cy="241300"/>
          </a:xfrm>
          <a:prstGeom prst="roundRect">
            <a:avLst/>
          </a:prstGeom>
          <a:gradFill flip="none" rotWithShape="1">
            <a:gsLst>
              <a:gs pos="0">
                <a:srgbClr val="AF98A0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00D120C-2F90-8495-F1A2-7F60779E8D0C}"/>
              </a:ext>
            </a:extLst>
          </p:cNvPr>
          <p:cNvSpPr txBox="1"/>
          <p:nvPr/>
        </p:nvSpPr>
        <p:spPr>
          <a:xfrm>
            <a:off x="584200" y="3263900"/>
            <a:ext cx="4584700" cy="274434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1400" b="1">
                <a:solidFill>
                  <a:srgbClr val="1E2629"/>
                </a:solidFill>
                <a:latin typeface="Aptos" panose="020B0004020202020204" pitchFamily="34" charset="0"/>
              </a:rPr>
              <a:t>Birthday data, JSON &amp; duplicate checks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4128140-A83A-F9DE-80AC-18BCBFA4D55A}"/>
              </a:ext>
            </a:extLst>
          </p:cNvPr>
          <p:cNvSpPr txBox="1"/>
          <p:nvPr/>
        </p:nvSpPr>
        <p:spPr>
          <a:xfrm>
            <a:off x="584200" y="3517900"/>
            <a:ext cx="4775200" cy="197490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900">
                <a:solidFill>
                  <a:srgbClr val="747474"/>
                </a:solidFill>
                <a:latin typeface="Aptos" panose="020B0004020202020204" pitchFamily="34" charset="0"/>
              </a:rPr>
              <a:t>Verify and improve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BEA7C89-521C-1072-2083-FF71EC4E5DA4}"/>
              </a:ext>
            </a:extLst>
          </p:cNvPr>
          <p:cNvSpPr/>
          <p:nvPr/>
        </p:nvSpPr>
        <p:spPr>
          <a:xfrm>
            <a:off x="6159500" y="3352800"/>
            <a:ext cx="1600200" cy="241300"/>
          </a:xfrm>
          <a:prstGeom prst="roundRect">
            <a:avLst/>
          </a:prstGeom>
          <a:gradFill flip="none" rotWithShape="1">
            <a:gsLst>
              <a:gs pos="0">
                <a:srgbClr val="AF98A0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DA1FB1D-1219-F28B-904A-6181B81E3FFD}"/>
              </a:ext>
            </a:extLst>
          </p:cNvPr>
          <p:cNvSpPr/>
          <p:nvPr/>
        </p:nvSpPr>
        <p:spPr>
          <a:xfrm>
            <a:off x="444500" y="3797300"/>
            <a:ext cx="11341100" cy="546100"/>
          </a:xfrm>
          <a:prstGeom prst="roundRect">
            <a:avLst/>
          </a:prstGeom>
          <a:gradFill flip="none" rotWithShape="1">
            <a:gsLst>
              <a:gs pos="0">
                <a:srgbClr val="F5F2F6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4293ED-CF60-E8B9-C16B-D0234D17E78B}"/>
              </a:ext>
            </a:extLst>
          </p:cNvPr>
          <p:cNvSpPr txBox="1"/>
          <p:nvPr/>
        </p:nvSpPr>
        <p:spPr>
          <a:xfrm>
            <a:off x="584200" y="3860800"/>
            <a:ext cx="4584700" cy="274434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1400" b="1">
                <a:solidFill>
                  <a:srgbClr val="1E2629"/>
                </a:solidFill>
                <a:latin typeface="Aptos" panose="020B0004020202020204" pitchFamily="34" charset="0"/>
              </a:rPr>
              <a:t>Annual reminder notifications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9D10D8-34B4-72E1-2545-8BB2D25ABC00}"/>
              </a:ext>
            </a:extLst>
          </p:cNvPr>
          <p:cNvSpPr txBox="1"/>
          <p:nvPr/>
        </p:nvSpPr>
        <p:spPr>
          <a:xfrm>
            <a:off x="584200" y="4114800"/>
            <a:ext cx="4775200" cy="197490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900">
                <a:solidFill>
                  <a:srgbClr val="747474"/>
                </a:solidFill>
                <a:latin typeface="Aptos" panose="020B0004020202020204" pitchFamily="34" charset="0"/>
              </a:rPr>
              <a:t>Implementation / testing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CA3E967F-0CA4-2502-148F-A5AC0733409A}"/>
              </a:ext>
            </a:extLst>
          </p:cNvPr>
          <p:cNvSpPr/>
          <p:nvPr/>
        </p:nvSpPr>
        <p:spPr>
          <a:xfrm>
            <a:off x="8115300" y="3949700"/>
            <a:ext cx="1600200" cy="241300"/>
          </a:xfrm>
          <a:prstGeom prst="roundRect">
            <a:avLst/>
          </a:prstGeom>
          <a:gradFill flip="none" rotWithShape="1">
            <a:gsLst>
              <a:gs pos="0">
                <a:srgbClr val="2878AF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2EC8629-1723-7ADD-63FA-534EF590BB43}"/>
              </a:ext>
            </a:extLst>
          </p:cNvPr>
          <p:cNvSpPr txBox="1"/>
          <p:nvPr/>
        </p:nvSpPr>
        <p:spPr>
          <a:xfrm>
            <a:off x="584200" y="4457700"/>
            <a:ext cx="4584700" cy="274434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1400" b="1">
                <a:solidFill>
                  <a:srgbClr val="1E2629"/>
                </a:solidFill>
                <a:latin typeface="Aptos" panose="020B0004020202020204" pitchFamily="34" charset="0"/>
              </a:rPr>
              <a:t>Android device &amp; usability testing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BAAF6B7-22CD-B567-3347-AF3FFD8E6F2C}"/>
              </a:ext>
            </a:extLst>
          </p:cNvPr>
          <p:cNvSpPr txBox="1"/>
          <p:nvPr/>
        </p:nvSpPr>
        <p:spPr>
          <a:xfrm>
            <a:off x="584200" y="4711700"/>
            <a:ext cx="4775200" cy="197490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900">
                <a:solidFill>
                  <a:srgbClr val="747474"/>
                </a:solidFill>
                <a:latin typeface="Aptos" panose="020B0004020202020204" pitchFamily="34" charset="0"/>
              </a:rPr>
              <a:t>Evidence collection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A01F53E-B2E8-E8B4-94CE-2054BA61AE44}"/>
              </a:ext>
            </a:extLst>
          </p:cNvPr>
          <p:cNvSpPr/>
          <p:nvPr/>
        </p:nvSpPr>
        <p:spPr>
          <a:xfrm>
            <a:off x="8115300" y="4546600"/>
            <a:ext cx="1600200" cy="241300"/>
          </a:xfrm>
          <a:prstGeom prst="roundRect">
            <a:avLst/>
          </a:prstGeom>
          <a:gradFill flip="none" rotWithShape="1">
            <a:gsLst>
              <a:gs pos="0">
                <a:srgbClr val="2878AF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C042EAA-60EA-2283-B754-E63286D81050}"/>
              </a:ext>
            </a:extLst>
          </p:cNvPr>
          <p:cNvSpPr/>
          <p:nvPr/>
        </p:nvSpPr>
        <p:spPr>
          <a:xfrm>
            <a:off x="444500" y="4991100"/>
            <a:ext cx="11341100" cy="546100"/>
          </a:xfrm>
          <a:prstGeom prst="roundRect">
            <a:avLst/>
          </a:prstGeom>
          <a:gradFill flip="none" rotWithShape="1">
            <a:gsLst>
              <a:gs pos="0">
                <a:srgbClr val="F5F2F6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47072B8-1F77-538D-681B-47D7742831EF}"/>
              </a:ext>
            </a:extLst>
          </p:cNvPr>
          <p:cNvSpPr txBox="1"/>
          <p:nvPr/>
        </p:nvSpPr>
        <p:spPr>
          <a:xfrm>
            <a:off x="584200" y="5054600"/>
            <a:ext cx="4584700" cy="274434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1400" b="1">
                <a:solidFill>
                  <a:srgbClr val="1E2629"/>
                </a:solidFill>
                <a:latin typeface="Aptos" panose="020B0004020202020204" pitchFamily="34" charset="0"/>
              </a:rPr>
              <a:t>Evaluation &amp; report writing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C331940-0529-B2A1-6FC8-2CDAECD5BF53}"/>
              </a:ext>
            </a:extLst>
          </p:cNvPr>
          <p:cNvSpPr txBox="1"/>
          <p:nvPr/>
        </p:nvSpPr>
        <p:spPr>
          <a:xfrm>
            <a:off x="584200" y="5308600"/>
            <a:ext cx="4775200" cy="197490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900">
                <a:solidFill>
                  <a:srgbClr val="747474"/>
                </a:solidFill>
                <a:latin typeface="Aptos" panose="020B0004020202020204" pitchFamily="34" charset="0"/>
              </a:rPr>
              <a:t>Draft and review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DDA3889D-0374-E2D1-3D35-EEB28B175D69}"/>
              </a:ext>
            </a:extLst>
          </p:cNvPr>
          <p:cNvSpPr/>
          <p:nvPr/>
        </p:nvSpPr>
        <p:spPr>
          <a:xfrm>
            <a:off x="8115300" y="5143500"/>
            <a:ext cx="1600200" cy="241300"/>
          </a:xfrm>
          <a:prstGeom prst="roundRect">
            <a:avLst/>
          </a:prstGeom>
          <a:gradFill flip="none" rotWithShape="1">
            <a:gsLst>
              <a:gs pos="0">
                <a:srgbClr val="2878AF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77AC79F-FD40-CA79-DF0E-F1444492C340}"/>
              </a:ext>
            </a:extLst>
          </p:cNvPr>
          <p:cNvSpPr txBox="1"/>
          <p:nvPr/>
        </p:nvSpPr>
        <p:spPr>
          <a:xfrm>
            <a:off x="584200" y="5651500"/>
            <a:ext cx="4584700" cy="274434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1400" b="1">
                <a:solidFill>
                  <a:srgbClr val="1E2629"/>
                </a:solidFill>
                <a:latin typeface="Aptos" panose="020B0004020202020204" pitchFamily="34" charset="0"/>
              </a:rPr>
              <a:t>Final project submission / viva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BD391BB-889C-B217-104A-9C818A8CF262}"/>
              </a:ext>
            </a:extLst>
          </p:cNvPr>
          <p:cNvSpPr txBox="1"/>
          <p:nvPr/>
        </p:nvSpPr>
        <p:spPr>
          <a:xfrm>
            <a:off x="584200" y="5905500"/>
            <a:ext cx="4775200" cy="197490"/>
          </a:xfrm>
          <a:prstGeom prst="rect">
            <a:avLst/>
          </a:prstGeom>
          <a:noFill/>
        </p:spPr>
        <p:txBody>
          <a:bodyPr vert="horz" lIns="38100" tIns="12700" rIns="38100" rtlCol="0">
            <a:spAutoFit/>
          </a:bodyPr>
          <a:lstStyle/>
          <a:p>
            <a:r>
              <a:rPr lang="en-GB" sz="900">
                <a:solidFill>
                  <a:srgbClr val="747474"/>
                </a:solidFill>
                <a:latin typeface="Aptos" panose="020B0004020202020204" pitchFamily="34" charset="0"/>
              </a:rPr>
              <a:t>Subject to university brief</a:t>
            </a:r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05CC1011-0343-D8BA-0F53-B5E61B143098}"/>
              </a:ext>
            </a:extLst>
          </p:cNvPr>
          <p:cNvSpPr/>
          <p:nvPr/>
        </p:nvSpPr>
        <p:spPr>
          <a:xfrm>
            <a:off x="10033000" y="5740400"/>
            <a:ext cx="1600200" cy="241300"/>
          </a:xfrm>
          <a:prstGeom prst="roundRect">
            <a:avLst/>
          </a:prstGeom>
          <a:gradFill flip="none" rotWithShape="1">
            <a:gsLst>
              <a:gs pos="0">
                <a:srgbClr val="67134B"/>
              </a:gs>
              <a:gs pos="100000">
                <a:schemeClr val="accent1">
                  <a:tint val="50000"/>
                  <a:shade val="100000"/>
                  <a:satMod val="350000"/>
                </a:schemeClr>
              </a:gs>
            </a:gsLst>
            <a:lin ang="16200000" scaled="0"/>
            <a:tileRect/>
          </a:gradFill>
          <a:ln w="9525" cap="flat" cmpd="sng" algn="ctr">
            <a:noFill/>
            <a:prstDash val="solid"/>
          </a:ln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extLst>
            <a:ext uri="{91240B29-F687-4F45-9708-019B960494DF}">
              <a14:hiddenLine xmlns:a14="http://schemas.microsoft.com/office/drawing/2010/main" w="9525" cap="flat" cmpd="sng" algn="ctr">
                <a:solidFill>
                  <a:schemeClr val="accent1">
                    <a:shade val="95000"/>
                    <a:satMod val="105000"/>
                  </a:schemeClr>
                </a:solidFill>
                <a:prstDash val="solid"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E8BF20B-E149-AAB1-9504-86D702D0AAF5}"/>
              </a:ext>
            </a:extLst>
          </p:cNvPr>
          <p:cNvSpPr txBox="1"/>
          <p:nvPr/>
        </p:nvSpPr>
        <p:spPr>
          <a:xfrm>
            <a:off x="1418303" y="6627334"/>
            <a:ext cx="310699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36671"/>
                </a:solidFill>
                <a:latin typeface="Aptos"/>
              </a:defRPr>
            </a:pPr>
            <a:r>
              <a:rPr lang="en-GB" dirty="0"/>
              <a:t>ACCA6020   |   BIRTHDAY REMINDER   |   INTERIM VIVA</a:t>
            </a:r>
          </a:p>
        </p:txBody>
      </p:sp>
    </p:spTree>
    <p:extLst>
      <p:ext uri="{BB962C8B-B14F-4D97-AF65-F5344CB8AC3E}">
        <p14:creationId xmlns:p14="http://schemas.microsoft.com/office/powerpoint/2010/main" val="40126535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0088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438912" y="457200"/>
            <a:ext cx="640080" cy="64008"/>
          </a:xfrm>
          <a:prstGeom prst="rect">
            <a:avLst/>
          </a:prstGeom>
          <a:solidFill>
            <a:srgbClr val="00888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539496" y="658368"/>
            <a:ext cx="10515600" cy="594360"/>
          </a:xfrm>
          <a:prstGeom prst="rect">
            <a:avLst/>
          </a:prstGeom>
          <a:noFill/>
        </p:spPr>
        <p:txBody>
          <a:bodyPr wrap="square" lIns="54864" tIns="36576">
            <a:spAutoFit/>
          </a:bodyPr>
          <a:lstStyle/>
          <a:p>
            <a:pPr>
              <a:spcAft>
                <a:spcPts val="1000"/>
              </a:spcAft>
              <a:defRPr sz="2900" b="1">
                <a:solidFill>
                  <a:srgbClr val="14273B"/>
                </a:solidFill>
                <a:latin typeface="Aptos"/>
              </a:defRPr>
            </a:pPr>
            <a:r>
              <a:t>Interim conclusions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496" y="6473952"/>
            <a:ext cx="9144000" cy="219456"/>
          </a:xfrm>
          <a:prstGeom prst="rect">
            <a:avLst/>
          </a:prstGeom>
          <a:noFill/>
        </p:spPr>
        <p:txBody>
          <a:bodyPr wrap="square" lIns="54864" tIns="36576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36671"/>
                </a:solidFill>
                <a:latin typeface="Aptos"/>
              </a:defRPr>
            </a:pPr>
            <a:r>
              <a:rPr dirty="0"/>
              <a:t>ACCA6020   |   BIRTHDAY REMINDER   |   INTERIM VIVA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018520" y="6473952"/>
            <a:ext cx="384048" cy="228600"/>
          </a:xfrm>
          <a:prstGeom prst="rect">
            <a:avLst/>
          </a:prstGeom>
          <a:noFill/>
        </p:spPr>
        <p:txBody>
          <a:bodyPr wrap="square" lIns="54864" tIns="36576">
            <a:spAutoFit/>
          </a:bodyPr>
          <a:lstStyle/>
          <a:p>
            <a:pPr>
              <a:spcAft>
                <a:spcPts val="1000"/>
              </a:spcAft>
              <a:defRPr sz="1000" b="0">
                <a:solidFill>
                  <a:srgbClr val="536671"/>
                </a:solidFill>
                <a:latin typeface="Aptos"/>
              </a:defRPr>
            </a:pPr>
            <a:r>
              <a:t>11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0664" y="1490472"/>
            <a:ext cx="10058400" cy="438912"/>
          </a:xfrm>
          <a:prstGeom prst="rect">
            <a:avLst/>
          </a:prstGeom>
          <a:noFill/>
        </p:spPr>
        <p:txBody>
          <a:bodyPr wrap="square" lIns="54864" tIns="36576">
            <a:spAutoFit/>
          </a:bodyPr>
          <a:lstStyle/>
          <a:p>
            <a:pPr>
              <a:spcAft>
                <a:spcPts val="1000"/>
              </a:spcAft>
              <a:defRPr sz="1800" b="1">
                <a:solidFill>
                  <a:srgbClr val="008882"/>
                </a:solidFill>
                <a:latin typeface="Aptos"/>
              </a:defRPr>
            </a:pPr>
            <a:r>
              <a:t>WHAT THE PROJECT CURRENTLY DEMONSTRATES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60120" y="2121408"/>
            <a:ext cx="4663440" cy="365760"/>
          </a:xfrm>
          <a:prstGeom prst="rect">
            <a:avLst/>
          </a:prstGeom>
          <a:noFill/>
        </p:spPr>
        <p:txBody>
          <a:bodyPr wrap="square" lIns="54864" tIns="36576">
            <a:spAutoFit/>
          </a:bodyPr>
          <a:lstStyle/>
          <a:p>
            <a:pPr>
              <a:spcAft>
                <a:spcPts val="1000"/>
              </a:spcAft>
              <a:defRPr sz="1700" b="1">
                <a:solidFill>
                  <a:srgbClr val="008882"/>
                </a:solidFill>
                <a:latin typeface="Aptos"/>
              </a:defRPr>
            </a:pPr>
            <a:r>
              <a:t>PROTOTYPE ACHIEVEMENT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0120" y="2651760"/>
            <a:ext cx="4526280" cy="2423160"/>
          </a:xfrm>
          <a:prstGeom prst="rect">
            <a:avLst/>
          </a:prstGeom>
          <a:noFill/>
        </p:spPr>
        <p:txBody>
          <a:bodyPr wrap="square" lIns="54864" tIns="36576">
            <a:spAutoFit/>
          </a:bodyPr>
          <a:lstStyle/>
          <a:p>
            <a:pPr>
              <a:spcAft>
                <a:spcPts val="1000"/>
              </a:spcAft>
              <a:defRPr sz="1800" b="0">
                <a:solidFill>
                  <a:srgbClr val="14273B"/>
                </a:solidFill>
                <a:latin typeface="Aptos"/>
              </a:defRPr>
            </a:pPr>
            <a:r>
              <a:t>An Android-oriented Flutter/Dart prototype demonstrates birthday records, searching, upcoming dates and an add-birthday interface.</a:t>
            </a:r>
          </a:p>
          <a:p>
            <a:pPr>
              <a:spcAft>
                <a:spcPts val="1000"/>
              </a:spcAft>
              <a:defRPr sz="1800" b="0">
                <a:solidFill>
                  <a:srgbClr val="14273B"/>
                </a:solidFill>
                <a:latin typeface="Aptos"/>
              </a:defRPr>
            </a:pPr>
            <a:r>
              <a:t>Local-first design is described in the app privacy screen.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19088" y="2121408"/>
            <a:ext cx="4663440" cy="365760"/>
          </a:xfrm>
          <a:prstGeom prst="rect">
            <a:avLst/>
          </a:prstGeom>
          <a:noFill/>
        </p:spPr>
        <p:txBody>
          <a:bodyPr wrap="square" lIns="54864" tIns="36576">
            <a:spAutoFit/>
          </a:bodyPr>
          <a:lstStyle/>
          <a:p>
            <a:pPr>
              <a:spcAft>
                <a:spcPts val="1000"/>
              </a:spcAft>
              <a:defRPr sz="1700" b="1">
                <a:solidFill>
                  <a:srgbClr val="008882"/>
                </a:solidFill>
                <a:latin typeface="Aptos"/>
              </a:defRPr>
            </a:pPr>
            <a:r>
              <a:t>LIMITS OF THE EVIDENCE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19088" y="2651760"/>
            <a:ext cx="4572000" cy="2423160"/>
          </a:xfrm>
          <a:prstGeom prst="rect">
            <a:avLst/>
          </a:prstGeom>
          <a:noFill/>
        </p:spPr>
        <p:txBody>
          <a:bodyPr wrap="square" lIns="54864" tIns="36576">
            <a:spAutoFit/>
          </a:bodyPr>
          <a:lstStyle/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r>
              <a:t>Project logs report successful automated checks, but do not establish long-term reminder reliability.</a:t>
            </a:r>
          </a:p>
          <a:p>
            <a:pPr>
              <a:spcAft>
                <a:spcPts val="600"/>
              </a:spcAft>
              <a:defRPr sz="1600" b="0">
                <a:solidFill>
                  <a:srgbClr val="0D1D2F"/>
                </a:solidFill>
                <a:latin typeface="Aptos"/>
              </a:defRPr>
            </a:pPr>
            <a:r>
              <a:t>Physical-device testing and user feedback remain outstanding; the literature review will be expanded for the final report.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089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0972800" cy="64008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2800" b="1">
                <a:solidFill>
                  <a:srgbClr val="132335"/>
                </a:solidFill>
                <a:latin typeface="Aptos"/>
              </a:defRPr>
            </a:pPr>
            <a:r>
              <a:t>References — literature review (1/2)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600200"/>
            <a:ext cx="11000232" cy="1344168"/>
          </a:xfrm>
          <a:prstGeom prst="roundRect">
            <a:avLst/>
          </a:prstGeom>
          <a:solidFill>
            <a:srgbClr val="EDF6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32104" y="1709928"/>
            <a:ext cx="10424160" cy="29260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700" b="1">
                <a:solidFill>
                  <a:srgbClr val="008981"/>
                </a:solidFill>
                <a:latin typeface="Aptos"/>
              </a:defRPr>
            </a:pPr>
            <a:r>
              <a:t>[1] Birthday Nudge Team (2025)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32104" y="2048256"/>
            <a:ext cx="10424160" cy="38404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500" b="0">
                <a:solidFill>
                  <a:srgbClr val="132335"/>
                </a:solidFill>
                <a:latin typeface="Aptos"/>
              </a:defRPr>
            </a:pPr>
            <a:r>
              <a:t>Top 5 Birthday Reminder Apps in 2025 (and Why We’re Different). Birthday Nudge, 13 September.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2104" y="2505456"/>
            <a:ext cx="10424160" cy="32004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100" b="0">
                <a:solidFill>
                  <a:srgbClr val="3D4C54"/>
                </a:solidFill>
                <a:latin typeface="Aptos"/>
              </a:defRPr>
            </a:pPr>
            <a:r>
              <a:rPr>
                <a:hlinkClick r:id="rId2"/>
              </a:rPr>
              <a:t>https://birthdaynudge.com/blog/best-birthday-reminder-apps-2025/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94360" y="3108960"/>
            <a:ext cx="11000232" cy="1344168"/>
          </a:xfrm>
          <a:prstGeom prst="roundRect">
            <a:avLst/>
          </a:prstGeom>
          <a:solidFill>
            <a:srgbClr val="EDF6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32104" y="3218688"/>
            <a:ext cx="10424160" cy="29260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700" b="1">
                <a:solidFill>
                  <a:srgbClr val="008981"/>
                </a:solidFill>
                <a:latin typeface="Aptos"/>
              </a:defRPr>
            </a:pPr>
            <a:r>
              <a:t>[2] Ribbon Team (2026)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2104" y="3557015"/>
            <a:ext cx="10424160" cy="38404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500" b="0">
                <a:solidFill>
                  <a:srgbClr val="132335"/>
                </a:solidFill>
                <a:latin typeface="Aptos"/>
              </a:defRPr>
            </a:pPr>
            <a:r>
              <a:t>The 7 Best Birthday Reminder Apps in 2026 (Tested &amp; Compared). Ribbon, 12 January.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2104" y="4014215"/>
            <a:ext cx="10424160" cy="32004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100" b="0">
                <a:solidFill>
                  <a:srgbClr val="3D4C54"/>
                </a:solidFill>
                <a:latin typeface="Aptos"/>
              </a:defRPr>
            </a:pPr>
            <a:r>
              <a:rPr>
                <a:hlinkClick r:id="rId3"/>
              </a:rPr>
              <a:t>https://getribbon.co/blog/birthday-reminder-apps-2026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94360" y="4617720"/>
            <a:ext cx="11000232" cy="1344168"/>
          </a:xfrm>
          <a:prstGeom prst="roundRect">
            <a:avLst/>
          </a:prstGeom>
          <a:solidFill>
            <a:srgbClr val="EDF6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32104" y="4727448"/>
            <a:ext cx="10424160" cy="29260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700" b="1">
                <a:solidFill>
                  <a:srgbClr val="008981"/>
                </a:solidFill>
                <a:latin typeface="Aptos"/>
              </a:defRPr>
            </a:pPr>
            <a:r>
              <a:t>[3] flutter_local_notifications (n.d.)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2104" y="5065776"/>
            <a:ext cx="10424160" cy="38404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500" b="0">
                <a:solidFill>
                  <a:srgbClr val="132335"/>
                </a:solidFill>
                <a:latin typeface="Aptos"/>
              </a:defRPr>
            </a:pPr>
            <a:r>
              <a:t>flutter_local_notifications: documentation. pub.dev.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2104" y="5522976"/>
            <a:ext cx="10424160" cy="32004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100" b="0">
                <a:solidFill>
                  <a:srgbClr val="3D4C54"/>
                </a:solidFill>
                <a:latin typeface="Aptos"/>
              </a:defRPr>
            </a:pPr>
            <a:r>
              <a:rPr>
                <a:hlinkClick r:id="rId4"/>
              </a:rPr>
              <a:t>https://pub.dev/packages/flutter_local_notifications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48640" y="6464808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900" b="0">
                <a:solidFill>
                  <a:srgbClr val="3D4C54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064240" y="6455664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000" b="0">
                <a:solidFill>
                  <a:srgbClr val="3D4C54"/>
                </a:solidFill>
                <a:latin typeface="Aptos"/>
              </a:defRPr>
            </a:pPr>
            <a:r>
              <a:t>13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0089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48640" y="411480"/>
            <a:ext cx="10972800" cy="64008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2800" b="1">
                <a:solidFill>
                  <a:srgbClr val="132335"/>
                </a:solidFill>
                <a:latin typeface="Aptos"/>
              </a:defRPr>
            </a:pPr>
            <a:r>
              <a:t>References — literature review (2/2)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600200"/>
            <a:ext cx="11000232" cy="1344168"/>
          </a:xfrm>
          <a:prstGeom prst="roundRect">
            <a:avLst/>
          </a:prstGeom>
          <a:solidFill>
            <a:srgbClr val="EDF6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32104" y="1709928"/>
            <a:ext cx="10424160" cy="29260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700" b="1">
                <a:solidFill>
                  <a:srgbClr val="008981"/>
                </a:solidFill>
                <a:latin typeface="Aptos"/>
              </a:defRPr>
            </a:pPr>
            <a:r>
              <a:t>[4] Android Developers (n.d.)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32104" y="2048256"/>
            <a:ext cx="10424160" cy="38404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500" b="0">
                <a:solidFill>
                  <a:srgbClr val="132335"/>
                </a:solidFill>
                <a:latin typeface="Aptos"/>
              </a:defRPr>
            </a:pPr>
            <a:r>
              <a:t>Schedule alarms. Android Developers.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32104" y="2505456"/>
            <a:ext cx="10424160" cy="32004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100" b="0">
                <a:solidFill>
                  <a:srgbClr val="3D4C54"/>
                </a:solidFill>
                <a:latin typeface="Aptos"/>
              </a:defRPr>
            </a:pPr>
            <a:r>
              <a:rPr>
                <a:hlinkClick r:id="rId2"/>
              </a:rPr>
              <a:t>https://developer.android.com/develop/background-work/services/alarms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94360" y="3108960"/>
            <a:ext cx="11000232" cy="1344168"/>
          </a:xfrm>
          <a:prstGeom prst="roundRect">
            <a:avLst/>
          </a:prstGeom>
          <a:solidFill>
            <a:srgbClr val="EDF6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32104" y="3218688"/>
            <a:ext cx="10424160" cy="29260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700" b="1">
                <a:solidFill>
                  <a:srgbClr val="008981"/>
                </a:solidFill>
                <a:latin typeface="Aptos"/>
              </a:defRPr>
            </a:pPr>
            <a:r>
              <a:t>[5] Android Developers (n.d.)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32104" y="3557015"/>
            <a:ext cx="10424160" cy="38404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500" b="0">
                <a:solidFill>
                  <a:srgbClr val="132335"/>
                </a:solidFill>
                <a:latin typeface="Aptos"/>
              </a:defRPr>
            </a:pPr>
            <a:r>
              <a:t>Data and file storage overview. Android Developers.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32104" y="4014215"/>
            <a:ext cx="10424160" cy="32004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100" b="0">
                <a:solidFill>
                  <a:srgbClr val="3D4C54"/>
                </a:solidFill>
                <a:latin typeface="Aptos"/>
              </a:defRPr>
            </a:pPr>
            <a:r>
              <a:rPr>
                <a:hlinkClick r:id="rId3"/>
              </a:rPr>
              <a:t>https://developer.android.com/training/data-storage/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94360" y="4617720"/>
            <a:ext cx="11000232" cy="1344168"/>
          </a:xfrm>
          <a:prstGeom prst="roundRect">
            <a:avLst/>
          </a:prstGeom>
          <a:solidFill>
            <a:srgbClr val="EDF6F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32104" y="4727448"/>
            <a:ext cx="10424160" cy="29260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700" b="1">
                <a:solidFill>
                  <a:srgbClr val="008981"/>
                </a:solidFill>
                <a:latin typeface="Aptos"/>
              </a:defRPr>
            </a:pPr>
            <a:r>
              <a:t>[6] OWASP (n.d.)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2104" y="5065776"/>
            <a:ext cx="10424160" cy="384048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500" b="0">
                <a:solidFill>
                  <a:srgbClr val="132335"/>
                </a:solidFill>
                <a:latin typeface="Aptos"/>
              </a:defRPr>
            </a:pPr>
            <a:r>
              <a:t>MASTG-KNOW-0036: Shared Preferences. OWASP Mobile Application Security Testing Guide.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32104" y="5522976"/>
            <a:ext cx="10424160" cy="32004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100" b="0">
                <a:solidFill>
                  <a:srgbClr val="3D4C54"/>
                </a:solidFill>
                <a:latin typeface="Aptos"/>
              </a:defRPr>
            </a:pPr>
            <a:r>
              <a:rPr>
                <a:hlinkClick r:id="rId4"/>
              </a:rPr>
              <a:t>https://mas.owasp.org/MASTG-KNOW-0036/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48640" y="6464808"/>
            <a:ext cx="914400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900" b="0">
                <a:solidFill>
                  <a:srgbClr val="3D4C54"/>
                </a:solidFill>
                <a:latin typeface="Aptos"/>
              </a:defRPr>
            </a:pPr>
            <a:r>
              <a:t>ACCA6020   |   BIRTHDAY REMINDER   |   INTERIM VIVA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064240" y="6455664"/>
            <a:ext cx="502920" cy="228600"/>
          </a:xfrm>
          <a:prstGeom prst="rect">
            <a:avLst/>
          </a:prstGeom>
          <a:noFill/>
        </p:spPr>
        <p:txBody>
          <a:bodyPr wrap="square" lIns="36576" tIns="18288">
            <a:spAutoFit/>
          </a:bodyPr>
          <a:lstStyle/>
          <a:p>
            <a:pPr>
              <a:defRPr sz="1000" b="0">
                <a:solidFill>
                  <a:srgbClr val="3D4C54"/>
                </a:solidFill>
                <a:latin typeface="Aptos"/>
              </a:defRPr>
            </a:pPr>
            <a:r>
              <a:t>14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1052</TotalTime>
  <Words>1154</Words>
  <Application>Microsoft Office PowerPoint</Application>
  <PresentationFormat>Widescreen</PresentationFormat>
  <Paragraphs>161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Andy Mor</cp:lastModifiedBy>
  <cp:revision>3</cp:revision>
  <dcterms:created xsi:type="dcterms:W3CDTF">2013-01-27T09:14:16Z</dcterms:created>
  <dcterms:modified xsi:type="dcterms:W3CDTF">2026-10-16T09:02:42Z</dcterms:modified>
  <cp:category/>
</cp:coreProperties>
</file>