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4" r:id="rId1"/>
  </p:sldMasterIdLst>
  <p:sldIdLst>
    <p:sldId id="257" r:id="rId2"/>
    <p:sldId id="258"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0" d="100"/>
          <a:sy n="80" d="100"/>
        </p:scale>
        <p:origin x="378"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5A21E08-1AB3-4EF4-AD15-786083888563}" type="datetimeFigureOut">
              <a:rPr lang="en-GB" smtClean="0"/>
              <a:t>11/03/2018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9ABC5C-AB64-491B-B3C1-11873E55879F}" type="slidenum">
              <a:rPr lang="en-GB" smtClean="0"/>
              <a:t>‹#›</a:t>
            </a:fld>
            <a:endParaRPr lang="en-GB"/>
          </a:p>
        </p:txBody>
      </p:sp>
    </p:spTree>
    <p:extLst>
      <p:ext uri="{BB962C8B-B14F-4D97-AF65-F5344CB8AC3E}">
        <p14:creationId xmlns:p14="http://schemas.microsoft.com/office/powerpoint/2010/main" val="263377318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5A21E08-1AB3-4EF4-AD15-786083888563}" type="datetimeFigureOut">
              <a:rPr lang="en-GB" smtClean="0"/>
              <a:t>11/03/2018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9ABC5C-AB64-491B-B3C1-11873E55879F}" type="slidenum">
              <a:rPr lang="en-GB" smtClean="0"/>
              <a:t>‹#›</a:t>
            </a:fld>
            <a:endParaRPr lang="en-GB"/>
          </a:p>
        </p:txBody>
      </p:sp>
    </p:spTree>
    <p:extLst>
      <p:ext uri="{BB962C8B-B14F-4D97-AF65-F5344CB8AC3E}">
        <p14:creationId xmlns:p14="http://schemas.microsoft.com/office/powerpoint/2010/main" val="41620137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5A21E08-1AB3-4EF4-AD15-786083888563}" type="datetimeFigureOut">
              <a:rPr lang="en-GB" smtClean="0"/>
              <a:t>11/03/2018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9ABC5C-AB64-491B-B3C1-11873E55879F}" type="slidenum">
              <a:rPr lang="en-GB" smtClean="0"/>
              <a:t>‹#›</a:t>
            </a:fld>
            <a:endParaRPr lang="en-GB"/>
          </a:p>
        </p:txBody>
      </p:sp>
    </p:spTree>
    <p:extLst>
      <p:ext uri="{BB962C8B-B14F-4D97-AF65-F5344CB8AC3E}">
        <p14:creationId xmlns:p14="http://schemas.microsoft.com/office/powerpoint/2010/main" val="3780306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5A21E08-1AB3-4EF4-AD15-786083888563}" type="datetimeFigureOut">
              <a:rPr lang="en-GB" smtClean="0"/>
              <a:t>11/03/2018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9ABC5C-AB64-491B-B3C1-11873E55879F}" type="slidenum">
              <a:rPr lang="en-GB" smtClean="0"/>
              <a:t>‹#›</a:t>
            </a:fld>
            <a:endParaRPr lang="en-GB"/>
          </a:p>
        </p:txBody>
      </p:sp>
    </p:spTree>
    <p:extLst>
      <p:ext uri="{BB962C8B-B14F-4D97-AF65-F5344CB8AC3E}">
        <p14:creationId xmlns:p14="http://schemas.microsoft.com/office/powerpoint/2010/main" val="3292656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5A21E08-1AB3-4EF4-AD15-786083888563}" type="datetimeFigureOut">
              <a:rPr lang="en-GB" smtClean="0"/>
              <a:t>11/03/2018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E9ABC5C-AB64-491B-B3C1-11873E55879F}" type="slidenum">
              <a:rPr lang="en-GB" smtClean="0"/>
              <a:t>‹#›</a:t>
            </a:fld>
            <a:endParaRPr lang="en-GB"/>
          </a:p>
        </p:txBody>
      </p:sp>
    </p:spTree>
    <p:extLst>
      <p:ext uri="{BB962C8B-B14F-4D97-AF65-F5344CB8AC3E}">
        <p14:creationId xmlns:p14="http://schemas.microsoft.com/office/powerpoint/2010/main" val="3794827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5A21E08-1AB3-4EF4-AD15-786083888563}" type="datetimeFigureOut">
              <a:rPr lang="en-GB" smtClean="0"/>
              <a:t>11/03/2018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E9ABC5C-AB64-491B-B3C1-11873E55879F}" type="slidenum">
              <a:rPr lang="en-GB" smtClean="0"/>
              <a:t>‹#›</a:t>
            </a:fld>
            <a:endParaRPr lang="en-GB"/>
          </a:p>
        </p:txBody>
      </p:sp>
    </p:spTree>
    <p:extLst>
      <p:ext uri="{BB962C8B-B14F-4D97-AF65-F5344CB8AC3E}">
        <p14:creationId xmlns:p14="http://schemas.microsoft.com/office/powerpoint/2010/main" val="28360881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65A21E08-1AB3-4EF4-AD15-786083888563}" type="datetimeFigureOut">
              <a:rPr lang="en-GB" smtClean="0"/>
              <a:t>11/03/2018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E9ABC5C-AB64-491B-B3C1-11873E55879F}" type="slidenum">
              <a:rPr lang="en-GB" smtClean="0"/>
              <a:t>‹#›</a:t>
            </a:fld>
            <a:endParaRPr lang="en-GB"/>
          </a:p>
        </p:txBody>
      </p:sp>
    </p:spTree>
    <p:extLst>
      <p:ext uri="{BB962C8B-B14F-4D97-AF65-F5344CB8AC3E}">
        <p14:creationId xmlns:p14="http://schemas.microsoft.com/office/powerpoint/2010/main" val="3313451279"/>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5A21E08-1AB3-4EF4-AD15-786083888563}" type="datetimeFigureOut">
              <a:rPr lang="en-GB" smtClean="0"/>
              <a:t>11/03/2018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9ABC5C-AB64-491B-B3C1-11873E55879F}" type="slidenum">
              <a:rPr lang="en-GB" smtClean="0"/>
              <a:t>‹#›</a:t>
            </a:fld>
            <a:endParaRPr lang="en-GB"/>
          </a:p>
        </p:txBody>
      </p:sp>
    </p:spTree>
    <p:extLst>
      <p:ext uri="{BB962C8B-B14F-4D97-AF65-F5344CB8AC3E}">
        <p14:creationId xmlns:p14="http://schemas.microsoft.com/office/powerpoint/2010/main" val="351237762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5A21E08-1AB3-4EF4-AD15-786083888563}" type="datetimeFigureOut">
              <a:rPr lang="en-GB" smtClean="0"/>
              <a:t>11/03/2018</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E9ABC5C-AB64-491B-B3C1-11873E55879F}" type="slidenum">
              <a:rPr lang="en-GB" smtClean="0"/>
              <a:t>‹#›</a:t>
            </a:fld>
            <a:endParaRPr lang="en-GB"/>
          </a:p>
        </p:txBody>
      </p:sp>
    </p:spTree>
    <p:extLst>
      <p:ext uri="{BB962C8B-B14F-4D97-AF65-F5344CB8AC3E}">
        <p14:creationId xmlns:p14="http://schemas.microsoft.com/office/powerpoint/2010/main" val="26951464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5A21E08-1AB3-4EF4-AD15-786083888563}" type="datetimeFigureOut">
              <a:rPr lang="en-GB" smtClean="0"/>
              <a:t>11/03/2018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9ABC5C-AB64-491B-B3C1-11873E55879F}" type="slidenum">
              <a:rPr lang="en-GB" smtClean="0"/>
              <a:t>‹#›</a:t>
            </a:fld>
            <a:endParaRPr lang="en-GB"/>
          </a:p>
        </p:txBody>
      </p:sp>
    </p:spTree>
    <p:extLst>
      <p:ext uri="{BB962C8B-B14F-4D97-AF65-F5344CB8AC3E}">
        <p14:creationId xmlns:p14="http://schemas.microsoft.com/office/powerpoint/2010/main" val="41562317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5A21E08-1AB3-4EF4-AD15-786083888563}" type="datetimeFigureOut">
              <a:rPr lang="en-GB" smtClean="0"/>
              <a:t>11/03/2018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9ABC5C-AB64-491B-B3C1-11873E55879F}" type="slidenum">
              <a:rPr lang="en-GB" smtClean="0"/>
              <a:t>‹#›</a:t>
            </a:fld>
            <a:endParaRPr lang="en-GB"/>
          </a:p>
        </p:txBody>
      </p:sp>
    </p:spTree>
    <p:extLst>
      <p:ext uri="{BB962C8B-B14F-4D97-AF65-F5344CB8AC3E}">
        <p14:creationId xmlns:p14="http://schemas.microsoft.com/office/powerpoint/2010/main" val="13616551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5A21E08-1AB3-4EF4-AD15-786083888563}" type="datetimeFigureOut">
              <a:rPr lang="en-GB" smtClean="0"/>
              <a:t>11/03/2018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9ABC5C-AB64-491B-B3C1-11873E55879F}" type="slidenum">
              <a:rPr lang="en-GB" smtClean="0"/>
              <a:t>‹#›</a:t>
            </a:fld>
            <a:endParaRPr lang="en-GB"/>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0816402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5A21E08-1AB3-4EF4-AD15-786083888563}" type="datetimeFigureOut">
              <a:rPr lang="en-GB" smtClean="0"/>
              <a:t>11/03/2018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9ABC5C-AB64-491B-B3C1-11873E55879F}" type="slidenum">
              <a:rPr lang="en-GB" smtClean="0"/>
              <a:t>‹#›</a:t>
            </a:fld>
            <a:endParaRPr lang="en-GB"/>
          </a:p>
        </p:txBody>
      </p:sp>
    </p:spTree>
    <p:extLst>
      <p:ext uri="{BB962C8B-B14F-4D97-AF65-F5344CB8AC3E}">
        <p14:creationId xmlns:p14="http://schemas.microsoft.com/office/powerpoint/2010/main" val="22117432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65A21E08-1AB3-4EF4-AD15-786083888563}" type="datetimeFigureOut">
              <a:rPr lang="en-GB" smtClean="0"/>
              <a:t>11/03/2018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E9ABC5C-AB64-491B-B3C1-11873E55879F}" type="slidenum">
              <a:rPr lang="en-GB" smtClean="0"/>
              <a:t>‹#›</a:t>
            </a:fld>
            <a:endParaRPr lang="en-GB"/>
          </a:p>
        </p:txBody>
      </p:sp>
    </p:spTree>
    <p:extLst>
      <p:ext uri="{BB962C8B-B14F-4D97-AF65-F5344CB8AC3E}">
        <p14:creationId xmlns:p14="http://schemas.microsoft.com/office/powerpoint/2010/main" val="12731559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65A21E08-1AB3-4EF4-AD15-786083888563}" type="datetimeFigureOut">
              <a:rPr lang="en-GB" smtClean="0"/>
              <a:t>11/03/2018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E9ABC5C-AB64-491B-B3C1-11873E55879F}" type="slidenum">
              <a:rPr lang="en-GB" smtClean="0"/>
              <a:t>‹#›</a:t>
            </a:fld>
            <a:endParaRPr lang="en-GB"/>
          </a:p>
        </p:txBody>
      </p:sp>
    </p:spTree>
    <p:extLst>
      <p:ext uri="{BB962C8B-B14F-4D97-AF65-F5344CB8AC3E}">
        <p14:creationId xmlns:p14="http://schemas.microsoft.com/office/powerpoint/2010/main" val="40317121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5A21E08-1AB3-4EF4-AD15-786083888563}" type="datetimeFigureOut">
              <a:rPr lang="en-GB" smtClean="0"/>
              <a:t>11/03/2018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9ABC5C-AB64-491B-B3C1-11873E55879F}" type="slidenum">
              <a:rPr lang="en-GB" smtClean="0"/>
              <a:t>‹#›</a:t>
            </a:fld>
            <a:endParaRPr lang="en-GB"/>
          </a:p>
        </p:txBody>
      </p:sp>
    </p:spTree>
    <p:extLst>
      <p:ext uri="{BB962C8B-B14F-4D97-AF65-F5344CB8AC3E}">
        <p14:creationId xmlns:p14="http://schemas.microsoft.com/office/powerpoint/2010/main" val="34909233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5A21E08-1AB3-4EF4-AD15-786083888563}" type="datetimeFigureOut">
              <a:rPr lang="en-GB" smtClean="0"/>
              <a:t>11/03/2018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9ABC5C-AB64-491B-B3C1-11873E55879F}" type="slidenum">
              <a:rPr lang="en-GB" smtClean="0"/>
              <a:t>‹#›</a:t>
            </a:fld>
            <a:endParaRPr lang="en-GB"/>
          </a:p>
        </p:txBody>
      </p:sp>
    </p:spTree>
    <p:extLst>
      <p:ext uri="{BB962C8B-B14F-4D97-AF65-F5344CB8AC3E}">
        <p14:creationId xmlns:p14="http://schemas.microsoft.com/office/powerpoint/2010/main" val="15527469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7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65A21E08-1AB3-4EF4-AD15-786083888563}" type="datetimeFigureOut">
              <a:rPr lang="en-GB" smtClean="0"/>
              <a:t>11/03/2018</a:t>
            </a:fld>
            <a:endParaRPr lang="en-GB"/>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EE9ABC5C-AB64-491B-B3C1-11873E55879F}" type="slidenum">
              <a:rPr lang="en-GB" smtClean="0"/>
              <a:t>‹#›</a:t>
            </a:fld>
            <a:endParaRPr lang="en-GB"/>
          </a:p>
        </p:txBody>
      </p:sp>
    </p:spTree>
    <p:extLst>
      <p:ext uri="{BB962C8B-B14F-4D97-AF65-F5344CB8AC3E}">
        <p14:creationId xmlns:p14="http://schemas.microsoft.com/office/powerpoint/2010/main" val="1554068058"/>
      </p:ext>
    </p:extLst>
  </p:cSld>
  <p:clrMap bg1="lt1" tx1="dk1" bg2="lt2" tx2="dk2" accent1="accent1" accent2="accent2" accent3="accent3" accent4="accent4" accent5="accent5" accent6="accent6" hlink="hlink" folHlink="folHlink"/>
  <p:sldLayoutIdLst>
    <p:sldLayoutId id="2147483975" r:id="rId1"/>
    <p:sldLayoutId id="2147483976" r:id="rId2"/>
    <p:sldLayoutId id="2147483977" r:id="rId3"/>
    <p:sldLayoutId id="2147483978" r:id="rId4"/>
    <p:sldLayoutId id="2147483979" r:id="rId5"/>
    <p:sldLayoutId id="2147483980" r:id="rId6"/>
    <p:sldLayoutId id="2147483981" r:id="rId7"/>
    <p:sldLayoutId id="2147483982" r:id="rId8"/>
    <p:sldLayoutId id="2147483983" r:id="rId9"/>
    <p:sldLayoutId id="2147483984" r:id="rId10"/>
    <p:sldLayoutId id="2147483985" r:id="rId11"/>
    <p:sldLayoutId id="2147483986" r:id="rId12"/>
    <p:sldLayoutId id="2147483987" r:id="rId13"/>
    <p:sldLayoutId id="2147483988" r:id="rId14"/>
    <p:sldLayoutId id="2147483989" r:id="rId15"/>
    <p:sldLayoutId id="2147483990" r:id="rId16"/>
    <p:sldLayoutId id="2147483991"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chemeClr val="bg1">
                <a:tint val="90000"/>
                <a:lumMod val="110000"/>
              </a:schemeClr>
            </a:gs>
            <a:gs pos="100000">
              <a:schemeClr val="accent1">
                <a:lumMod val="60000"/>
                <a:lumOff val="40000"/>
              </a:schemeClr>
            </a:gs>
          </a:gsLst>
          <a:lin ang="5400000" scaled="0"/>
        </a:gra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5461873-4959-4CE1-B225-CD594A3BAEC7}"/>
              </a:ext>
            </a:extLst>
          </p:cNvPr>
          <p:cNvSpPr txBox="1"/>
          <p:nvPr/>
        </p:nvSpPr>
        <p:spPr>
          <a:xfrm>
            <a:off x="1771955" y="310395"/>
            <a:ext cx="7676846" cy="646331"/>
          </a:xfrm>
          <a:prstGeom prst="rect">
            <a:avLst/>
          </a:prstGeom>
          <a:noFill/>
        </p:spPr>
        <p:txBody>
          <a:bodyPr wrap="square" rtlCol="0">
            <a:spAutoFit/>
          </a:bodyPr>
          <a:lstStyle/>
          <a:p>
            <a:r>
              <a:rPr lang="en-GB" u="sng" dirty="0">
                <a:latin typeface="Calibri" panose="020F0502020204030204" pitchFamily="34" charset="0"/>
                <a:cs typeface="Calibri" panose="020F0502020204030204" pitchFamily="34" charset="0"/>
              </a:rPr>
              <a:t>Academic poster demonstrating examples of the role of research in Applied Psychology; with specific reference to the discipline of Educational Psychology.</a:t>
            </a:r>
          </a:p>
        </p:txBody>
      </p:sp>
      <p:sp>
        <p:nvSpPr>
          <p:cNvPr id="5" name="TextBox 4">
            <a:extLst>
              <a:ext uri="{FF2B5EF4-FFF2-40B4-BE49-F238E27FC236}">
                <a16:creationId xmlns:a16="http://schemas.microsoft.com/office/drawing/2014/main" id="{F6BD78BE-A669-4FCA-81FB-DA4E293BDD25}"/>
              </a:ext>
            </a:extLst>
          </p:cNvPr>
          <p:cNvSpPr txBox="1"/>
          <p:nvPr/>
        </p:nvSpPr>
        <p:spPr>
          <a:xfrm>
            <a:off x="135586" y="441458"/>
            <a:ext cx="1325217" cy="307777"/>
          </a:xfrm>
          <a:prstGeom prst="rect">
            <a:avLst/>
          </a:prstGeom>
          <a:noFill/>
        </p:spPr>
        <p:txBody>
          <a:bodyPr wrap="square" rtlCol="0">
            <a:spAutoFit/>
          </a:bodyPr>
          <a:lstStyle/>
          <a:p>
            <a:r>
              <a:rPr lang="en-GB" sz="1400" dirty="0">
                <a:latin typeface="Calibri" panose="020F0502020204030204" pitchFamily="34" charset="0"/>
                <a:cs typeface="Calibri" panose="020F0502020204030204" pitchFamily="34" charset="0"/>
              </a:rPr>
              <a:t>Sophie Johnson</a:t>
            </a:r>
          </a:p>
        </p:txBody>
      </p:sp>
      <p:sp>
        <p:nvSpPr>
          <p:cNvPr id="6" name="TextBox 5">
            <a:extLst>
              <a:ext uri="{FF2B5EF4-FFF2-40B4-BE49-F238E27FC236}">
                <a16:creationId xmlns:a16="http://schemas.microsoft.com/office/drawing/2014/main" id="{604B364F-E6AA-470C-8893-04DA71966365}"/>
              </a:ext>
            </a:extLst>
          </p:cNvPr>
          <p:cNvSpPr txBox="1"/>
          <p:nvPr/>
        </p:nvSpPr>
        <p:spPr>
          <a:xfrm>
            <a:off x="9448801" y="441458"/>
            <a:ext cx="2743200" cy="307777"/>
          </a:xfrm>
          <a:prstGeom prst="rect">
            <a:avLst/>
          </a:prstGeom>
          <a:noFill/>
        </p:spPr>
        <p:txBody>
          <a:bodyPr wrap="square" rtlCol="0">
            <a:spAutoFit/>
          </a:bodyPr>
          <a:lstStyle/>
          <a:p>
            <a:r>
              <a:rPr lang="en-GB" sz="1400" dirty="0">
                <a:latin typeface="Calibri" panose="020F0502020204030204" pitchFamily="34" charset="0"/>
                <a:cs typeface="Calibri" panose="020F0502020204030204" pitchFamily="34" charset="0"/>
              </a:rPr>
              <a:t>University of Wales Trinity St David</a:t>
            </a:r>
          </a:p>
        </p:txBody>
      </p:sp>
      <p:sp>
        <p:nvSpPr>
          <p:cNvPr id="7" name="TextBox 6">
            <a:extLst>
              <a:ext uri="{FF2B5EF4-FFF2-40B4-BE49-F238E27FC236}">
                <a16:creationId xmlns:a16="http://schemas.microsoft.com/office/drawing/2014/main" id="{2D0BB4AC-63E0-4EF8-8C09-1234B981F767}"/>
              </a:ext>
            </a:extLst>
          </p:cNvPr>
          <p:cNvSpPr txBox="1"/>
          <p:nvPr/>
        </p:nvSpPr>
        <p:spPr>
          <a:xfrm>
            <a:off x="141938" y="1345170"/>
            <a:ext cx="815008" cy="307777"/>
          </a:xfrm>
          <a:prstGeom prst="rect">
            <a:avLst/>
          </a:prstGeom>
          <a:noFill/>
        </p:spPr>
        <p:txBody>
          <a:bodyPr wrap="square" rtlCol="0">
            <a:spAutoFit/>
          </a:bodyPr>
          <a:lstStyle/>
          <a:p>
            <a:r>
              <a:rPr lang="en-GB" sz="1400" b="1" u="sng" dirty="0">
                <a:latin typeface="Calibri" panose="020F0502020204030204" pitchFamily="34" charset="0"/>
                <a:cs typeface="Calibri" panose="020F0502020204030204" pitchFamily="34" charset="0"/>
              </a:rPr>
              <a:t>Abstract</a:t>
            </a:r>
            <a:endParaRPr lang="en-GB" sz="1200" b="1" u="sng" dirty="0">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44071EFD-1488-446E-B269-64ABEEEEC2A5}"/>
              </a:ext>
            </a:extLst>
          </p:cNvPr>
          <p:cNvSpPr txBox="1"/>
          <p:nvPr/>
        </p:nvSpPr>
        <p:spPr>
          <a:xfrm>
            <a:off x="141938" y="2296537"/>
            <a:ext cx="1630017" cy="307777"/>
          </a:xfrm>
          <a:prstGeom prst="rect">
            <a:avLst/>
          </a:prstGeom>
          <a:noFill/>
        </p:spPr>
        <p:txBody>
          <a:bodyPr wrap="square" rtlCol="0">
            <a:spAutoFit/>
          </a:bodyPr>
          <a:lstStyle/>
          <a:p>
            <a:r>
              <a:rPr lang="en-GB" sz="1400" b="1" u="sng" dirty="0">
                <a:latin typeface="Calibri" panose="020F0502020204030204" pitchFamily="34" charset="0"/>
                <a:cs typeface="Calibri" panose="020F0502020204030204" pitchFamily="34" charset="0"/>
              </a:rPr>
              <a:t>Introduction</a:t>
            </a:r>
            <a:endParaRPr lang="en-GB" sz="1200" b="1" u="sng" dirty="0">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FF49F662-7684-4BCA-A849-109EA6614FC7}"/>
              </a:ext>
            </a:extLst>
          </p:cNvPr>
          <p:cNvSpPr txBox="1"/>
          <p:nvPr/>
        </p:nvSpPr>
        <p:spPr>
          <a:xfrm>
            <a:off x="3045428" y="2269908"/>
            <a:ext cx="1895061" cy="307777"/>
          </a:xfrm>
          <a:prstGeom prst="rect">
            <a:avLst/>
          </a:prstGeom>
          <a:noFill/>
        </p:spPr>
        <p:txBody>
          <a:bodyPr wrap="square" rtlCol="0">
            <a:spAutoFit/>
          </a:bodyPr>
          <a:lstStyle/>
          <a:p>
            <a:r>
              <a:rPr lang="en-GB" sz="1400" b="1" u="sng" dirty="0">
                <a:latin typeface="Calibri" panose="020F0502020204030204" pitchFamily="34" charset="0"/>
                <a:cs typeface="Calibri" panose="020F0502020204030204" pitchFamily="34" charset="0"/>
              </a:rPr>
              <a:t>Methods</a:t>
            </a:r>
            <a:endParaRPr lang="en-GB" sz="1200" b="1" u="sng" dirty="0">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06D757D6-09F2-4736-9235-CD2351696506}"/>
              </a:ext>
            </a:extLst>
          </p:cNvPr>
          <p:cNvSpPr txBox="1"/>
          <p:nvPr/>
        </p:nvSpPr>
        <p:spPr>
          <a:xfrm>
            <a:off x="6510916" y="5140192"/>
            <a:ext cx="2292626" cy="276999"/>
          </a:xfrm>
          <a:prstGeom prst="rect">
            <a:avLst/>
          </a:prstGeom>
          <a:noFill/>
        </p:spPr>
        <p:txBody>
          <a:bodyPr wrap="square" rtlCol="0">
            <a:spAutoFit/>
          </a:bodyPr>
          <a:lstStyle/>
          <a:p>
            <a:r>
              <a:rPr lang="en-GB" sz="1200" b="1" u="sng" dirty="0">
                <a:latin typeface="Calibri" panose="020F0502020204030204" pitchFamily="34" charset="0"/>
                <a:cs typeface="Calibri" panose="020F0502020204030204" pitchFamily="34" charset="0"/>
              </a:rPr>
              <a:t>Ethical considerations</a:t>
            </a:r>
          </a:p>
        </p:txBody>
      </p:sp>
      <p:sp>
        <p:nvSpPr>
          <p:cNvPr id="11" name="TextBox 10">
            <a:extLst>
              <a:ext uri="{FF2B5EF4-FFF2-40B4-BE49-F238E27FC236}">
                <a16:creationId xmlns:a16="http://schemas.microsoft.com/office/drawing/2014/main" id="{AE01D7F3-EAF8-49D8-B670-30B399D70C07}"/>
              </a:ext>
            </a:extLst>
          </p:cNvPr>
          <p:cNvSpPr txBox="1"/>
          <p:nvPr/>
        </p:nvSpPr>
        <p:spPr>
          <a:xfrm>
            <a:off x="10012018" y="1191281"/>
            <a:ext cx="1616765" cy="307777"/>
          </a:xfrm>
          <a:prstGeom prst="rect">
            <a:avLst/>
          </a:prstGeom>
          <a:noFill/>
        </p:spPr>
        <p:txBody>
          <a:bodyPr wrap="square" rtlCol="0">
            <a:spAutoFit/>
          </a:bodyPr>
          <a:lstStyle/>
          <a:p>
            <a:r>
              <a:rPr lang="en-GB" sz="1400" b="1" u="sng" dirty="0">
                <a:latin typeface="Calibri" panose="020F0502020204030204" pitchFamily="34" charset="0"/>
                <a:cs typeface="Calibri" panose="020F0502020204030204" pitchFamily="34" charset="0"/>
              </a:rPr>
              <a:t>Study outcomes</a:t>
            </a:r>
          </a:p>
        </p:txBody>
      </p:sp>
      <p:sp>
        <p:nvSpPr>
          <p:cNvPr id="12" name="TextBox 11">
            <a:extLst>
              <a:ext uri="{FF2B5EF4-FFF2-40B4-BE49-F238E27FC236}">
                <a16:creationId xmlns:a16="http://schemas.microsoft.com/office/drawing/2014/main" id="{E60E5E9C-2242-4164-AC62-5D72D7105705}"/>
              </a:ext>
            </a:extLst>
          </p:cNvPr>
          <p:cNvSpPr txBox="1"/>
          <p:nvPr/>
        </p:nvSpPr>
        <p:spPr>
          <a:xfrm>
            <a:off x="1005066" y="1224919"/>
            <a:ext cx="8650880" cy="1015663"/>
          </a:xfrm>
          <a:prstGeom prst="rect">
            <a:avLst/>
          </a:prstGeom>
          <a:noFill/>
          <a:ln>
            <a:solidFill>
              <a:schemeClr val="bg1"/>
            </a:solidFill>
          </a:ln>
        </p:spPr>
        <p:txBody>
          <a:bodyPr wrap="square" rtlCol="0">
            <a:spAutoFit/>
          </a:bodyPr>
          <a:lstStyle/>
          <a:p>
            <a:r>
              <a:rPr lang="en-GB" sz="1000" dirty="0">
                <a:latin typeface="Calibri" panose="020F0502020204030204" pitchFamily="34" charset="0"/>
                <a:cs typeface="Calibri" panose="020F0502020204030204" pitchFamily="34" charset="0"/>
              </a:rPr>
              <a:t>The aim of this poster is to delve into the discipline of educational psychology by researching a specific topic within it, which was; how parental backgrounds and family income can affect a child’s achievement’s in education. There are two article papers spoken about throughout, based on this topic. The first paper discussed (Davis-Kean, P. 2005) Examined specifically how parents’ education and income indirectly relates to children’s academic achievement, through parents’ beliefs and behaviours. Data from a national, cross-sectional study of children was used for this study. The second paper (Ermisch, J. Francesconi, M. 2001) uses data from the first seven years (1991-1997) of the British Household Panel study to match parents with their young adult children. This was to see the impact of a family’s background on a child’s educational attainment</a:t>
            </a:r>
          </a:p>
        </p:txBody>
      </p:sp>
      <p:sp>
        <p:nvSpPr>
          <p:cNvPr id="13" name="TextBox 12">
            <a:extLst>
              <a:ext uri="{FF2B5EF4-FFF2-40B4-BE49-F238E27FC236}">
                <a16:creationId xmlns:a16="http://schemas.microsoft.com/office/drawing/2014/main" id="{DA6067B9-F3B1-466B-8129-907255032846}"/>
              </a:ext>
            </a:extLst>
          </p:cNvPr>
          <p:cNvSpPr txBox="1"/>
          <p:nvPr/>
        </p:nvSpPr>
        <p:spPr>
          <a:xfrm>
            <a:off x="25827" y="2610683"/>
            <a:ext cx="2839453" cy="4247317"/>
          </a:xfrm>
          <a:prstGeom prst="rect">
            <a:avLst/>
          </a:prstGeom>
          <a:noFill/>
          <a:ln>
            <a:solidFill>
              <a:schemeClr val="bg1"/>
            </a:solidFill>
          </a:ln>
        </p:spPr>
        <p:txBody>
          <a:bodyPr wrap="square" rtlCol="0">
            <a:spAutoFit/>
          </a:bodyPr>
          <a:lstStyle/>
          <a:p>
            <a:r>
              <a:rPr lang="en-GB" sz="1000" dirty="0">
                <a:latin typeface="Calibri" panose="020F0502020204030204" pitchFamily="34" charset="0"/>
                <a:cs typeface="Calibri" panose="020F0502020204030204" pitchFamily="34" charset="0"/>
              </a:rPr>
              <a:t>The reasons behind a child’s attainment in education can be down to various things (socialisation, values and privileges). There has been many American studies looking into if family income and beliefs can play a part in this outcome though</a:t>
            </a:r>
            <a:r>
              <a:rPr lang="de-DE" sz="1000" dirty="0">
                <a:latin typeface="Calibri" panose="020F0502020204030204" pitchFamily="34" charset="0"/>
                <a:cs typeface="Calibri" panose="020F0502020204030204" pitchFamily="34" charset="0"/>
              </a:rPr>
              <a:t> (e.g. Solon 1992; Zimmerman 1992)</a:t>
            </a:r>
            <a:r>
              <a:rPr lang="en-GB" sz="1000" dirty="0">
                <a:latin typeface="Calibri" panose="020F0502020204030204" pitchFamily="34" charset="0"/>
                <a:cs typeface="Calibri" panose="020F0502020204030204" pitchFamily="34" charset="0"/>
              </a:rPr>
              <a:t> .  Journal article 1 saw Data taken from the 1997 Child Development Supplement of the Panel Study of Income Dynamics (PSID-CDS). In this year, all families who had children from new-borns up to 12 years of age were recruited to take part. In circumstances that saw more than 2 children in the home (that met the eligibility requirement), a random selection process was carried out to select the children who would be included in the study.  The study contained extensive interviews, assessments, and home observations. The reason for this research was to see if a parents educational background and income (or beliefs and behaviours) had an effect on a child's educational outcome. The influence of race was also explored.</a:t>
            </a:r>
          </a:p>
          <a:p>
            <a:r>
              <a:rPr lang="en-GB" sz="1000" dirty="0">
                <a:latin typeface="Calibri" panose="020F0502020204030204" pitchFamily="34" charset="0"/>
                <a:cs typeface="Calibri" panose="020F0502020204030204" pitchFamily="34" charset="0"/>
              </a:rPr>
              <a:t>Journal article 2  similarly looked at various aspects of a families background in relation to present day youths’ educational attainments. The data was retrieved from the first 7 waves British Household Panel study.  This data was then studied vigorously to find any correlations.</a:t>
            </a:r>
            <a:endParaRPr lang="en-GB" sz="1000" dirty="0"/>
          </a:p>
        </p:txBody>
      </p:sp>
      <p:sp>
        <p:nvSpPr>
          <p:cNvPr id="14" name="TextBox 13">
            <a:extLst>
              <a:ext uri="{FF2B5EF4-FFF2-40B4-BE49-F238E27FC236}">
                <a16:creationId xmlns:a16="http://schemas.microsoft.com/office/drawing/2014/main" id="{A35A3E8E-ED64-4A2B-A4BE-23502DEE29EB}"/>
              </a:ext>
            </a:extLst>
          </p:cNvPr>
          <p:cNvSpPr txBox="1"/>
          <p:nvPr/>
        </p:nvSpPr>
        <p:spPr>
          <a:xfrm>
            <a:off x="3094612" y="2610683"/>
            <a:ext cx="3186972" cy="4247317"/>
          </a:xfrm>
          <a:prstGeom prst="rect">
            <a:avLst/>
          </a:prstGeom>
          <a:noFill/>
          <a:ln>
            <a:solidFill>
              <a:schemeClr val="bg1"/>
            </a:solidFill>
          </a:ln>
        </p:spPr>
        <p:txBody>
          <a:bodyPr wrap="square" rtlCol="0">
            <a:spAutoFit/>
          </a:bodyPr>
          <a:lstStyle/>
          <a:p>
            <a:r>
              <a:rPr lang="en-GB" sz="1000" b="1" u="sng" dirty="0">
                <a:latin typeface="Calibri" panose="020F0502020204030204" pitchFamily="34" charset="0"/>
                <a:cs typeface="Calibri" panose="020F0502020204030204" pitchFamily="34" charset="0"/>
              </a:rPr>
              <a:t>Study 1</a:t>
            </a:r>
          </a:p>
          <a:p>
            <a:r>
              <a:rPr lang="en-GB" sz="1000" dirty="0">
                <a:latin typeface="Calibri" panose="020F0502020204030204" pitchFamily="34" charset="0"/>
                <a:cs typeface="Calibri" panose="020F0502020204030204" pitchFamily="34" charset="0"/>
              </a:rPr>
              <a:t>1. </a:t>
            </a:r>
            <a:r>
              <a:rPr lang="en-GB" sz="1000" b="1" u="sng" dirty="0">
                <a:latin typeface="Calibri" panose="020F0502020204030204" pitchFamily="34" charset="0"/>
                <a:cs typeface="Calibri" panose="020F0502020204030204" pitchFamily="34" charset="0"/>
              </a:rPr>
              <a:t>Participants</a:t>
            </a:r>
            <a:r>
              <a:rPr lang="en-GB" sz="1000" dirty="0">
                <a:latin typeface="Calibri" panose="020F0502020204030204" pitchFamily="34" charset="0"/>
                <a:cs typeface="Calibri" panose="020F0502020204030204" pitchFamily="34" charset="0"/>
              </a:rPr>
              <a:t>; The sample for the study consisted of 868 8 –12-year-olds (435 females, 433 males). Because of the small percentage of other ethnic/ racial groups involved (n = 34), only European American (n = 423) and African American (n = 411) families were studied.</a:t>
            </a:r>
          </a:p>
          <a:p>
            <a:r>
              <a:rPr lang="en-GB" sz="1000" dirty="0">
                <a:latin typeface="Calibri" panose="020F0502020204030204" pitchFamily="34" charset="0"/>
                <a:cs typeface="Calibri" panose="020F0502020204030204" pitchFamily="34" charset="0"/>
              </a:rPr>
              <a:t>2. </a:t>
            </a:r>
            <a:r>
              <a:rPr lang="en-GB" sz="1000" b="1" u="sng" dirty="0">
                <a:latin typeface="Calibri" panose="020F0502020204030204" pitchFamily="34" charset="0"/>
                <a:cs typeface="Calibri" panose="020F0502020204030204" pitchFamily="34" charset="0"/>
              </a:rPr>
              <a:t>Materials</a:t>
            </a:r>
            <a:r>
              <a:rPr lang="en-GB" sz="1000" u="sng" dirty="0">
                <a:latin typeface="Calibri" panose="020F0502020204030204" pitchFamily="34" charset="0"/>
                <a:cs typeface="Calibri" panose="020F0502020204030204" pitchFamily="34" charset="0"/>
              </a:rPr>
              <a:t>;</a:t>
            </a:r>
            <a:r>
              <a:rPr lang="en-GB" sz="1000" dirty="0">
                <a:latin typeface="Calibri" panose="020F0502020204030204" pitchFamily="34" charset="0"/>
                <a:cs typeface="Calibri" panose="020F0502020204030204" pitchFamily="34" charset="0"/>
              </a:rPr>
              <a:t> The Woodcock-Johnson Revised Tests of Achievement was given to the children during the home visits. To test the hypothesis itself, that parent education and income indirectly influence children’s achievement through parental beliefs and behaviours, the Amos 4.0 program was used for the</a:t>
            </a:r>
          </a:p>
          <a:p>
            <a:r>
              <a:rPr lang="en-GB" sz="1000" dirty="0">
                <a:latin typeface="Calibri" panose="020F0502020204030204" pitchFamily="34" charset="0"/>
                <a:cs typeface="Calibri" panose="020F0502020204030204" pitchFamily="34" charset="0"/>
              </a:rPr>
              <a:t>analysis of moment structures (Arbuckle &amp; Wothke, 1999) </a:t>
            </a:r>
          </a:p>
          <a:p>
            <a:r>
              <a:rPr lang="en-GB" sz="1000" dirty="0">
                <a:latin typeface="Calibri" panose="020F0502020204030204" pitchFamily="34" charset="0"/>
                <a:cs typeface="Calibri" panose="020F0502020204030204" pitchFamily="34" charset="0"/>
              </a:rPr>
              <a:t>To estimate the structural equation model.</a:t>
            </a:r>
          </a:p>
          <a:p>
            <a:r>
              <a:rPr lang="en-GB" sz="1000" dirty="0">
                <a:latin typeface="Calibri" panose="020F0502020204030204" pitchFamily="34" charset="0"/>
                <a:cs typeface="Calibri" panose="020F0502020204030204" pitchFamily="34" charset="0"/>
              </a:rPr>
              <a:t>3. </a:t>
            </a:r>
            <a:r>
              <a:rPr lang="en-GB" sz="1000" b="1" u="sng" dirty="0">
                <a:latin typeface="Calibri" panose="020F0502020204030204" pitchFamily="34" charset="0"/>
                <a:cs typeface="Calibri" panose="020F0502020204030204" pitchFamily="34" charset="0"/>
              </a:rPr>
              <a:t>Procedure</a:t>
            </a:r>
            <a:r>
              <a:rPr lang="en-GB" sz="1000" u="sng" dirty="0">
                <a:latin typeface="Calibri" panose="020F0502020204030204" pitchFamily="34" charset="0"/>
                <a:cs typeface="Calibri" panose="020F0502020204030204" pitchFamily="34" charset="0"/>
              </a:rPr>
              <a:t>; </a:t>
            </a:r>
            <a:r>
              <a:rPr lang="en-GB" sz="1000" dirty="0">
                <a:latin typeface="Calibri" panose="020F0502020204030204" pitchFamily="34" charset="0"/>
                <a:cs typeface="Calibri" panose="020F0502020204030204" pitchFamily="34" charset="0"/>
              </a:rPr>
              <a:t>The primary caregivers of the children in the sample answered questions with reference to their children’s health, behaviour, home environment, childcare arrangements, schooling, and food security. The survey was carried out either at their homes</a:t>
            </a:r>
          </a:p>
          <a:p>
            <a:r>
              <a:rPr lang="en-GB" sz="1000" dirty="0">
                <a:latin typeface="Calibri" panose="020F0502020204030204" pitchFamily="34" charset="0"/>
                <a:cs typeface="Calibri" panose="020F0502020204030204" pitchFamily="34" charset="0"/>
              </a:rPr>
              <a:t>or via telephone interview. Participants were given a small amount of money for their participation in the survey too. During the home interview visit, children aged 8 –12 were given four subscales of the Woodcock-Johnson—Revised Tests of Achievement</a:t>
            </a:r>
          </a:p>
          <a:p>
            <a:r>
              <a:rPr lang="en-GB" sz="1000" dirty="0">
                <a:latin typeface="Calibri" panose="020F0502020204030204" pitchFamily="34" charset="0"/>
                <a:cs typeface="Calibri" panose="020F0502020204030204" pitchFamily="34" charset="0"/>
              </a:rPr>
              <a:t>(Letter-Word, Calculations, and Applied Problems) and too received a small gift for taking part. Interviewer observations of the home environment were also                          </a:t>
            </a:r>
          </a:p>
        </p:txBody>
      </p:sp>
      <p:sp>
        <p:nvSpPr>
          <p:cNvPr id="15" name="TextBox 14">
            <a:extLst>
              <a:ext uri="{FF2B5EF4-FFF2-40B4-BE49-F238E27FC236}">
                <a16:creationId xmlns:a16="http://schemas.microsoft.com/office/drawing/2014/main" id="{EF56025F-15B3-4C16-A6BC-0859D46DF62E}"/>
              </a:ext>
            </a:extLst>
          </p:cNvPr>
          <p:cNvSpPr txBox="1"/>
          <p:nvPr/>
        </p:nvSpPr>
        <p:spPr>
          <a:xfrm>
            <a:off x="6387866" y="5417191"/>
            <a:ext cx="3186972" cy="1477328"/>
          </a:xfrm>
          <a:prstGeom prst="rect">
            <a:avLst/>
          </a:prstGeom>
          <a:noFill/>
          <a:ln>
            <a:solidFill>
              <a:schemeClr val="bg1"/>
            </a:solidFill>
          </a:ln>
        </p:spPr>
        <p:txBody>
          <a:bodyPr wrap="square" rtlCol="0">
            <a:spAutoFit/>
          </a:bodyPr>
          <a:lstStyle/>
          <a:p>
            <a:r>
              <a:rPr lang="en-GB" sz="1000" dirty="0">
                <a:latin typeface="Calibri" panose="020F0502020204030204" pitchFamily="34" charset="0"/>
                <a:cs typeface="Calibri" panose="020F0502020204030204" pitchFamily="34" charset="0"/>
              </a:rPr>
              <a:t>During article 1, no ethical considerations were stated in relation to the study. However, some to consider could be protection from harm during the home visits where the children took part in a task. Also right to withdraw for these children may not be discussed as fully to the children as the parents. In order to maintain a degree of objectivity interviewer observations were carried out too. Article 2 also displayed no ethical considerations, this probably because only data was analysed (secondary). </a:t>
            </a:r>
          </a:p>
        </p:txBody>
      </p:sp>
      <p:sp>
        <p:nvSpPr>
          <p:cNvPr id="16" name="TextBox 15">
            <a:extLst>
              <a:ext uri="{FF2B5EF4-FFF2-40B4-BE49-F238E27FC236}">
                <a16:creationId xmlns:a16="http://schemas.microsoft.com/office/drawing/2014/main" id="{5DB14312-B505-4E06-9DF3-6EEA4FFC8616}"/>
              </a:ext>
            </a:extLst>
          </p:cNvPr>
          <p:cNvSpPr txBox="1"/>
          <p:nvPr/>
        </p:nvSpPr>
        <p:spPr>
          <a:xfrm>
            <a:off x="9666581" y="1533465"/>
            <a:ext cx="2486723" cy="5170646"/>
          </a:xfrm>
          <a:prstGeom prst="rect">
            <a:avLst/>
          </a:prstGeom>
          <a:noFill/>
          <a:ln>
            <a:solidFill>
              <a:schemeClr val="bg1"/>
            </a:solidFill>
          </a:ln>
        </p:spPr>
        <p:txBody>
          <a:bodyPr wrap="square" rtlCol="0">
            <a:spAutoFit/>
          </a:bodyPr>
          <a:lstStyle/>
          <a:p>
            <a:r>
              <a:rPr lang="en-GB" sz="1000" i="1" dirty="0">
                <a:latin typeface="Calibri" panose="020F0502020204030204" pitchFamily="34" charset="0"/>
                <a:cs typeface="Calibri" panose="020F0502020204030204" pitchFamily="34" charset="0"/>
              </a:rPr>
              <a:t>Article 1’s </a:t>
            </a:r>
            <a:r>
              <a:rPr lang="en-GB" sz="1000" dirty="0">
                <a:latin typeface="Calibri" panose="020F0502020204030204" pitchFamily="34" charset="0"/>
                <a:cs typeface="Calibri" panose="020F0502020204030204" pitchFamily="34" charset="0"/>
              </a:rPr>
              <a:t>Study survey (Primary Caregiver Interview) had an 88% response</a:t>
            </a:r>
          </a:p>
          <a:p>
            <a:r>
              <a:rPr lang="en-GB" sz="1000" dirty="0">
                <a:latin typeface="Calibri" panose="020F0502020204030204" pitchFamily="34" charset="0"/>
                <a:cs typeface="Calibri" panose="020F0502020204030204" pitchFamily="34" charset="0"/>
              </a:rPr>
              <a:t>rate for the whole sample. While the response rate for the Child Interview Survey was 81%. Results for the study itself showed  overall correlations providing evidence that parental education and income are moderate to strong influencers of</a:t>
            </a:r>
          </a:p>
          <a:p>
            <a:r>
              <a:rPr lang="en-GB" sz="1000" dirty="0">
                <a:latin typeface="Calibri" panose="020F0502020204030204" pitchFamily="34" charset="0"/>
                <a:cs typeface="Calibri" panose="020F0502020204030204" pitchFamily="34" charset="0"/>
              </a:rPr>
              <a:t>achievement outcomes within children. The correlations also indicate that being European American is related to higher achievement. With regards to the African American sample, there were indirect links made between income/educational past and achievement. This was with relation to parental expectations.</a:t>
            </a:r>
          </a:p>
          <a:p>
            <a:r>
              <a:rPr lang="en-GB" sz="1000" i="1" dirty="0">
                <a:latin typeface="Calibri" panose="020F0502020204030204" pitchFamily="34" charset="0"/>
                <a:cs typeface="Calibri" panose="020F0502020204030204" pitchFamily="34" charset="0"/>
              </a:rPr>
              <a:t>Article 2’s </a:t>
            </a:r>
            <a:r>
              <a:rPr lang="en-GB" sz="1000" dirty="0">
                <a:latin typeface="Calibri" panose="020F0502020204030204" pitchFamily="34" charset="0"/>
                <a:cs typeface="Calibri" panose="020F0502020204030204" pitchFamily="34" charset="0"/>
              </a:rPr>
              <a:t>study shows Evidence that young adults who experience single parenthood as children and those who come from families in the bottom income group have significantly lower educational attainments. While those whose parents are homeowners, have much higher attainment levels. It was also noted that a mother's education had a stronger effect/association with her child's educational attainments than </a:t>
            </a:r>
            <a:r>
              <a:rPr lang="en-GB" sz="1000">
                <a:latin typeface="Calibri" panose="020F0502020204030204" pitchFamily="34" charset="0"/>
                <a:cs typeface="Calibri" panose="020F0502020204030204" pitchFamily="34" charset="0"/>
              </a:rPr>
              <a:t>the achievements of </a:t>
            </a:r>
            <a:r>
              <a:rPr lang="en-GB" sz="1000" dirty="0">
                <a:latin typeface="Calibri" panose="020F0502020204030204" pitchFamily="34" charset="0"/>
                <a:cs typeface="Calibri" panose="020F0502020204030204" pitchFamily="34" charset="0"/>
              </a:rPr>
              <a:t>the father. In reference to the both articles, a similar and somewhat expected outcome occurred. Both studies had some form of results supporting the idea of parental income and/or beliefs etc, play a role in a child's outcome.</a:t>
            </a:r>
          </a:p>
        </p:txBody>
      </p:sp>
      <p:sp>
        <p:nvSpPr>
          <p:cNvPr id="2" name="TextBox 1">
            <a:extLst>
              <a:ext uri="{FF2B5EF4-FFF2-40B4-BE49-F238E27FC236}">
                <a16:creationId xmlns:a16="http://schemas.microsoft.com/office/drawing/2014/main" id="{918E9BA2-8EDA-4BB7-B202-4EE2B80CA15F}"/>
              </a:ext>
            </a:extLst>
          </p:cNvPr>
          <p:cNvSpPr txBox="1"/>
          <p:nvPr/>
        </p:nvSpPr>
        <p:spPr>
          <a:xfrm>
            <a:off x="6387866" y="2282532"/>
            <a:ext cx="3186972" cy="2862322"/>
          </a:xfrm>
          <a:prstGeom prst="rect">
            <a:avLst/>
          </a:prstGeom>
          <a:noFill/>
          <a:ln>
            <a:solidFill>
              <a:schemeClr val="bg1"/>
            </a:solidFill>
          </a:ln>
        </p:spPr>
        <p:txBody>
          <a:bodyPr wrap="square" rtlCol="0">
            <a:spAutoFit/>
          </a:bodyPr>
          <a:lstStyle/>
          <a:p>
            <a:r>
              <a:rPr lang="en-GB" sz="1000" dirty="0">
                <a:latin typeface="Calibri" panose="020F0502020204030204" pitchFamily="34" charset="0"/>
                <a:cs typeface="Calibri" panose="020F0502020204030204" pitchFamily="34" charset="0"/>
              </a:rPr>
              <a:t>collected. </a:t>
            </a:r>
          </a:p>
          <a:p>
            <a:r>
              <a:rPr lang="en-GB" sz="1000" b="1" u="sng" dirty="0">
                <a:latin typeface="Calibri" panose="020F0502020204030204" pitchFamily="34" charset="0"/>
                <a:cs typeface="Calibri" panose="020F0502020204030204" pitchFamily="34" charset="0"/>
              </a:rPr>
              <a:t>Study 2</a:t>
            </a:r>
          </a:p>
          <a:p>
            <a:r>
              <a:rPr lang="en-GB" sz="1000" b="1" u="sng" dirty="0">
                <a:latin typeface="Calibri" panose="020F0502020204030204" pitchFamily="34" charset="0"/>
                <a:cs typeface="Calibri" panose="020F0502020204030204" pitchFamily="34" charset="0"/>
              </a:rPr>
              <a:t>Participants</a:t>
            </a:r>
            <a:r>
              <a:rPr lang="en-GB" sz="1000" dirty="0">
                <a:latin typeface="Calibri" panose="020F0502020204030204" pitchFamily="34" charset="0"/>
                <a:cs typeface="Calibri" panose="020F0502020204030204" pitchFamily="34" charset="0"/>
              </a:rPr>
              <a:t>; The sample was of 1,157 individuals who were aged 16 or more and were born between 1974 and </a:t>
            </a:r>
          </a:p>
          <a:p>
            <a:r>
              <a:rPr lang="en-GB" sz="1000" dirty="0">
                <a:latin typeface="Calibri" panose="020F0502020204030204" pitchFamily="34" charset="0"/>
                <a:cs typeface="Calibri" panose="020F0502020204030204" pitchFamily="34" charset="0"/>
              </a:rPr>
              <a:t>1981. They also did not have serious disabilities, live with any form of parent when they were aged 16 or 17 (during the first seven waves of the panel study).</a:t>
            </a:r>
          </a:p>
          <a:p>
            <a:r>
              <a:rPr lang="en-GB" sz="1000" dirty="0">
                <a:latin typeface="Calibri" panose="020F0502020204030204" pitchFamily="34" charset="0"/>
                <a:cs typeface="Calibri" panose="020F0502020204030204" pitchFamily="34" charset="0"/>
              </a:rPr>
              <a:t>2. </a:t>
            </a:r>
            <a:r>
              <a:rPr lang="en-GB" sz="1000" b="1" u="sng" dirty="0">
                <a:latin typeface="Calibri" panose="020F0502020204030204" pitchFamily="34" charset="0"/>
                <a:cs typeface="Calibri" panose="020F0502020204030204" pitchFamily="34" charset="0"/>
              </a:rPr>
              <a:t>Materials</a:t>
            </a:r>
            <a:r>
              <a:rPr lang="en-GB" sz="1000" dirty="0">
                <a:latin typeface="Calibri" panose="020F0502020204030204" pitchFamily="34" charset="0"/>
                <a:cs typeface="Calibri" panose="020F0502020204030204" pitchFamily="34" charset="0"/>
              </a:rPr>
              <a:t>; The British Household Panel (BHP) study was used during this study to compare various aspects of family background to attainment of youths born between 1973</a:t>
            </a:r>
          </a:p>
          <a:p>
            <a:r>
              <a:rPr lang="en-GB" sz="1000" dirty="0">
                <a:latin typeface="Calibri" panose="020F0502020204030204" pitchFamily="34" charset="0"/>
                <a:cs typeface="Calibri" panose="020F0502020204030204" pitchFamily="34" charset="0"/>
              </a:rPr>
              <a:t>3. </a:t>
            </a:r>
            <a:r>
              <a:rPr lang="en-GB" sz="1000" b="1" u="sng" dirty="0">
                <a:latin typeface="Calibri" panose="020F0502020204030204" pitchFamily="34" charset="0"/>
                <a:cs typeface="Calibri" panose="020F0502020204030204" pitchFamily="34" charset="0"/>
              </a:rPr>
              <a:t>Procedure</a:t>
            </a:r>
            <a:r>
              <a:rPr lang="en-GB" sz="1000" dirty="0">
                <a:latin typeface="Calibri" panose="020F0502020204030204" pitchFamily="34" charset="0"/>
                <a:cs typeface="Calibri" panose="020F0502020204030204" pitchFamily="34" charset="0"/>
              </a:rPr>
              <a:t>; From the BHP study, the variables used to compare how a parents background affects the records of their children included whether the child obtained; no qualifications, less than GCSE/ A level, 1-4 GCSE’S, 5+ GCSE’S and so on. These were contrasted against age, gender, religion etc. Also, both individually a mother and  a fathers backgrounds.</a:t>
            </a:r>
          </a:p>
        </p:txBody>
      </p:sp>
    </p:spTree>
    <p:extLst>
      <p:ext uri="{BB962C8B-B14F-4D97-AF65-F5344CB8AC3E}">
        <p14:creationId xmlns:p14="http://schemas.microsoft.com/office/powerpoint/2010/main" val="38643735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chemeClr val="bg1">
                <a:tint val="90000"/>
                <a:lumMod val="110000"/>
              </a:schemeClr>
            </a:gs>
            <a:gs pos="100000">
              <a:schemeClr val="accent1">
                <a:lumMod val="60000"/>
                <a:lumOff val="40000"/>
              </a:schemeClr>
            </a:gs>
          </a:gsLst>
          <a:lin ang="5400000" scaled="0"/>
        </a:gra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5461873-4959-4CE1-B225-CD594A3BAEC7}"/>
              </a:ext>
            </a:extLst>
          </p:cNvPr>
          <p:cNvSpPr txBox="1"/>
          <p:nvPr/>
        </p:nvSpPr>
        <p:spPr>
          <a:xfrm>
            <a:off x="357808" y="265044"/>
            <a:ext cx="1722783" cy="307777"/>
          </a:xfrm>
          <a:prstGeom prst="rect">
            <a:avLst/>
          </a:prstGeom>
          <a:noFill/>
        </p:spPr>
        <p:txBody>
          <a:bodyPr wrap="square" rtlCol="0">
            <a:spAutoFit/>
          </a:bodyPr>
          <a:lstStyle/>
          <a:p>
            <a:r>
              <a:rPr lang="en-GB" sz="1400" u="sng" dirty="0">
                <a:solidFill>
                  <a:schemeClr val="bg1"/>
                </a:solidFill>
                <a:latin typeface="Times New Roman" panose="02020603050405020304" pitchFamily="18" charset="0"/>
                <a:cs typeface="Times New Roman" panose="02020603050405020304" pitchFamily="18" charset="0"/>
              </a:rPr>
              <a:t>Reference list</a:t>
            </a:r>
          </a:p>
        </p:txBody>
      </p:sp>
      <p:sp>
        <p:nvSpPr>
          <p:cNvPr id="2" name="TextBox 1">
            <a:extLst>
              <a:ext uri="{FF2B5EF4-FFF2-40B4-BE49-F238E27FC236}">
                <a16:creationId xmlns:a16="http://schemas.microsoft.com/office/drawing/2014/main" id="{4CC2F0F4-4E4F-491D-9D5C-88A4B1C1D4E7}"/>
              </a:ext>
            </a:extLst>
          </p:cNvPr>
          <p:cNvSpPr txBox="1"/>
          <p:nvPr/>
        </p:nvSpPr>
        <p:spPr>
          <a:xfrm>
            <a:off x="5088835" y="294526"/>
            <a:ext cx="1550504" cy="338554"/>
          </a:xfrm>
          <a:prstGeom prst="rect">
            <a:avLst/>
          </a:prstGeom>
          <a:noFill/>
        </p:spPr>
        <p:txBody>
          <a:bodyPr wrap="square" rtlCol="0">
            <a:spAutoFit/>
          </a:bodyPr>
          <a:lstStyle/>
          <a:p>
            <a:r>
              <a:rPr lang="en-GB" sz="1600" u="sng" dirty="0">
                <a:latin typeface="Times New Roman" panose="02020603050405020304" pitchFamily="18" charset="0"/>
                <a:cs typeface="Times New Roman" panose="02020603050405020304" pitchFamily="18" charset="0"/>
              </a:rPr>
              <a:t>Reference list.</a:t>
            </a:r>
          </a:p>
        </p:txBody>
      </p:sp>
      <p:sp>
        <p:nvSpPr>
          <p:cNvPr id="3" name="TextBox 2">
            <a:extLst>
              <a:ext uri="{FF2B5EF4-FFF2-40B4-BE49-F238E27FC236}">
                <a16:creationId xmlns:a16="http://schemas.microsoft.com/office/drawing/2014/main" id="{A5AB90E9-508A-42C1-BE65-B19AB81F1ECE}"/>
              </a:ext>
            </a:extLst>
          </p:cNvPr>
          <p:cNvSpPr txBox="1"/>
          <p:nvPr/>
        </p:nvSpPr>
        <p:spPr>
          <a:xfrm>
            <a:off x="1167063" y="914400"/>
            <a:ext cx="7495674" cy="861774"/>
          </a:xfrm>
          <a:prstGeom prst="rect">
            <a:avLst/>
          </a:prstGeom>
          <a:noFill/>
        </p:spPr>
        <p:txBody>
          <a:bodyPr wrap="square" rtlCol="0">
            <a:spAutoFit/>
          </a:bodyPr>
          <a:lstStyle/>
          <a:p>
            <a:pPr marL="285750" indent="-285750">
              <a:buFont typeface="Arial" panose="020B0604020202020204" pitchFamily="34" charset="0"/>
              <a:buChar char="•"/>
            </a:pPr>
            <a:r>
              <a:rPr lang="en-GB" sz="1000" dirty="0">
                <a:latin typeface="Calibri" panose="020F0502020204030204" pitchFamily="34" charset="0"/>
                <a:cs typeface="Calibri" panose="020F0502020204030204" pitchFamily="34" charset="0"/>
              </a:rPr>
              <a:t>Davis-Kean, P. E. (2005). The Influence of Parent Education and Family Income on Child Achievement: The Indirect Role of Parental Expectations and the Home Environment</a:t>
            </a:r>
            <a:r>
              <a:rPr lang="en-GB" sz="1000" i="1" dirty="0">
                <a:latin typeface="Calibri" panose="020F0502020204030204" pitchFamily="34" charset="0"/>
                <a:cs typeface="Calibri" panose="020F0502020204030204" pitchFamily="34" charset="0"/>
              </a:rPr>
              <a:t>. Journal of Family Psychology, 19</a:t>
            </a:r>
            <a:r>
              <a:rPr lang="en-GB" sz="1000" dirty="0">
                <a:latin typeface="Calibri" panose="020F0502020204030204" pitchFamily="34" charset="0"/>
                <a:cs typeface="Calibri" panose="020F0502020204030204" pitchFamily="34" charset="0"/>
              </a:rPr>
              <a:t>(2), 294-304. doi:10.1037/0893-3200.19.2.294</a:t>
            </a:r>
          </a:p>
          <a:p>
            <a:pPr marL="285750" indent="-285750">
              <a:buFont typeface="Arial" panose="020B0604020202020204" pitchFamily="34" charset="0"/>
              <a:buChar char="•"/>
            </a:pPr>
            <a:endParaRPr lang="en-GB" sz="10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1000" dirty="0">
                <a:latin typeface="Calibri" panose="020F0502020204030204" pitchFamily="34" charset="0"/>
                <a:cs typeface="Calibri" panose="020F0502020204030204" pitchFamily="34" charset="0"/>
              </a:rPr>
              <a:t>Ermisch, J., &amp; Francesconi, M. (2001). Family Matters: Impacts of Family Background on Educational Attainments. </a:t>
            </a:r>
            <a:r>
              <a:rPr lang="en-GB" sz="1000" i="1" dirty="0" err="1">
                <a:latin typeface="Calibri" panose="020F0502020204030204" pitchFamily="34" charset="0"/>
                <a:cs typeface="Calibri" panose="020F0502020204030204" pitchFamily="34" charset="0"/>
              </a:rPr>
              <a:t>Economica</a:t>
            </a:r>
            <a:r>
              <a:rPr lang="en-GB" sz="1000" dirty="0">
                <a:latin typeface="Calibri" panose="020F0502020204030204" pitchFamily="34" charset="0"/>
                <a:cs typeface="Calibri" panose="020F0502020204030204" pitchFamily="34" charset="0"/>
              </a:rPr>
              <a:t>, </a:t>
            </a:r>
            <a:r>
              <a:rPr lang="en-GB" sz="1000" i="1" dirty="0">
                <a:latin typeface="Calibri" panose="020F0502020204030204" pitchFamily="34" charset="0"/>
                <a:cs typeface="Calibri" panose="020F0502020204030204" pitchFamily="34" charset="0"/>
              </a:rPr>
              <a:t>68</a:t>
            </a:r>
            <a:r>
              <a:rPr lang="en-GB" sz="1000" dirty="0">
                <a:latin typeface="Calibri" panose="020F0502020204030204" pitchFamily="34" charset="0"/>
                <a:cs typeface="Calibri" panose="020F0502020204030204" pitchFamily="34" charset="0"/>
              </a:rPr>
              <a:t>(270), 137-156. doi:10.1111/1468-0335.00239</a:t>
            </a:r>
          </a:p>
        </p:txBody>
      </p:sp>
    </p:spTree>
    <p:extLst>
      <p:ext uri="{BB962C8B-B14F-4D97-AF65-F5344CB8AC3E}">
        <p14:creationId xmlns:p14="http://schemas.microsoft.com/office/powerpoint/2010/main" val="3252427958"/>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1C647B"/>
      </a:dk2>
      <a:lt2>
        <a:srgbClr val="98B7D3"/>
      </a:lt2>
      <a:accent1>
        <a:srgbClr val="274FA4"/>
      </a:accent1>
      <a:accent2>
        <a:srgbClr val="48A8D0"/>
      </a:accent2>
      <a:accent3>
        <a:srgbClr val="53B18F"/>
      </a:accent3>
      <a:accent4>
        <a:srgbClr val="D78D38"/>
      </a:accent4>
      <a:accent5>
        <a:srgbClr val="BA3F51"/>
      </a:accent5>
      <a:accent6>
        <a:srgbClr val="AE52D9"/>
      </a:accent6>
      <a:hlink>
        <a:srgbClr val="2AA2DA"/>
      </a:hlink>
      <a:folHlink>
        <a:srgbClr val="76A3B8"/>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DEB094D4-7FD8-4F86-93D5-B0F1341EF586}"/>
    </a:ext>
  </a:extLst>
</a:theme>
</file>

<file path=docProps/app.xml><?xml version="1.0" encoding="utf-8"?>
<Properties xmlns="http://schemas.openxmlformats.org/officeDocument/2006/extended-properties" xmlns:vt="http://schemas.openxmlformats.org/officeDocument/2006/docPropsVTypes">
  <Template>TM04033925[[fn=Droplet]]</Template>
  <TotalTime>696</TotalTime>
  <Words>1216</Words>
  <Application>Microsoft Office PowerPoint</Application>
  <PresentationFormat>Widescreen</PresentationFormat>
  <Paragraphs>35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Times New Roman</vt:lpstr>
      <vt:lpstr>Tw Cen MT</vt:lpstr>
      <vt:lpstr>Droplet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sophie johnson</dc:creator>
  <cp:lastModifiedBy>sophie johnson</cp:lastModifiedBy>
  <cp:revision>38</cp:revision>
  <dcterms:created xsi:type="dcterms:W3CDTF">2018-02-27T15:32:47Z</dcterms:created>
  <dcterms:modified xsi:type="dcterms:W3CDTF">2018-03-11T21:57:24Z</dcterms:modified>
</cp:coreProperties>
</file>