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326" r:id="rId6"/>
    <p:sldId id="292" r:id="rId7"/>
    <p:sldId id="308" r:id="rId8"/>
    <p:sldId id="293" r:id="rId9"/>
    <p:sldId id="378" r:id="rId10"/>
    <p:sldId id="379" r:id="rId11"/>
    <p:sldId id="368" r:id="rId12"/>
    <p:sldId id="380" r:id="rId13"/>
    <p:sldId id="381" r:id="rId14"/>
    <p:sldId id="382" r:id="rId15"/>
    <p:sldId id="400" r:id="rId16"/>
    <p:sldId id="383" r:id="rId17"/>
    <p:sldId id="384" r:id="rId18"/>
    <p:sldId id="387" r:id="rId19"/>
    <p:sldId id="386" r:id="rId20"/>
    <p:sldId id="385" r:id="rId21"/>
    <p:sldId id="388" r:id="rId22"/>
    <p:sldId id="390" r:id="rId23"/>
    <p:sldId id="391" r:id="rId24"/>
    <p:sldId id="392" r:id="rId25"/>
    <p:sldId id="393" r:id="rId26"/>
    <p:sldId id="394" r:id="rId27"/>
    <p:sldId id="395" r:id="rId28"/>
    <p:sldId id="396" r:id="rId29"/>
    <p:sldId id="397" r:id="rId30"/>
    <p:sldId id="399" r:id="rId31"/>
    <p:sldId id="376" r:id="rId32"/>
    <p:sldId id="389" r:id="rId33"/>
    <p:sldId id="324" r:id="rId34"/>
    <p:sldId id="302" r:id="rId35"/>
    <p:sldId id="303" r:id="rId36"/>
    <p:sldId id="305" r:id="rId37"/>
    <p:sldId id="306" r:id="rId38"/>
    <p:sldId id="307" r:id="rId39"/>
    <p:sldId id="401" r:id="rId40"/>
    <p:sldId id="406" r:id="rId41"/>
    <p:sldId id="275" r:id="rId42"/>
    <p:sldId id="291"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p:cViewPr varScale="1">
        <p:scale>
          <a:sx n="62" d="100"/>
          <a:sy n="62" d="100"/>
        </p:scale>
        <p:origin x="-1578"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24/08/2020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8/24/2020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xmlns=""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smtClean="0">
                <a:solidFill>
                  <a:schemeClr val="tx1"/>
                </a:solidFill>
                <a:latin typeface="+mn-lt"/>
                <a:ea typeface="+mn-ea"/>
                <a:cs typeface="+mn-cs"/>
              </a:rPr>
              <a:t>Ask</a:t>
            </a:r>
            <a:r>
              <a:rPr lang="en-GB" sz="1200" u="none" strike="noStrike" kern="1200" baseline="0" dirty="0" smtClean="0">
                <a:solidFill>
                  <a:schemeClr val="tx1"/>
                </a:solidFill>
                <a:latin typeface="+mn-lt"/>
                <a:ea typeface="+mn-ea"/>
                <a:cs typeface="+mn-cs"/>
              </a:rPr>
              <a:t> students </a:t>
            </a:r>
            <a:r>
              <a:rPr lang="en-GB" sz="1200" u="none" strike="noStrike" kern="1200" dirty="0" smtClean="0">
                <a:solidFill>
                  <a:schemeClr val="tx1"/>
                </a:solidFill>
                <a:latin typeface="+mn-lt"/>
                <a:ea typeface="+mn-ea"/>
                <a:cs typeface="+mn-cs"/>
              </a:rPr>
              <a:t>to generate a structure for their task 1 assignment.</a:t>
            </a:r>
          </a:p>
          <a:p>
            <a:r>
              <a:rPr lang="en-GB" sz="1200" u="none" strike="noStrike" kern="1200" dirty="0" smtClean="0">
                <a:solidFill>
                  <a:schemeClr val="tx1"/>
                </a:solidFill>
                <a:latin typeface="+mn-lt"/>
                <a:ea typeface="+mn-ea"/>
                <a:cs typeface="+mn-cs"/>
              </a:rPr>
              <a:t>Call</a:t>
            </a:r>
            <a:r>
              <a:rPr lang="en-GB" sz="1200" u="none" strike="noStrike" kern="1200" baseline="0" dirty="0" smtClean="0">
                <a:solidFill>
                  <a:schemeClr val="tx1"/>
                </a:solidFill>
                <a:latin typeface="+mn-lt"/>
                <a:ea typeface="+mn-ea"/>
                <a:cs typeface="+mn-cs"/>
              </a:rPr>
              <a:t> student randomly to discuss the outline of their structure and receive feedback.</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27</a:t>
            </a:fld>
            <a:endParaRPr lang="en-US"/>
          </a:p>
        </p:txBody>
      </p:sp>
    </p:spTree>
    <p:extLst>
      <p:ext uri="{BB962C8B-B14F-4D97-AF65-F5344CB8AC3E}">
        <p14:creationId xmlns:p14="http://schemas.microsoft.com/office/powerpoint/2010/main" xmlns="" val="1950385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to Lecturers:</a:t>
            </a:r>
          </a:p>
          <a:p>
            <a:r>
              <a:rPr lang="en-GB" dirty="0"/>
              <a:t>Please use the additional slides (Practice activity) on Moodle  for this activity.</a:t>
            </a:r>
          </a:p>
        </p:txBody>
      </p:sp>
      <p:sp>
        <p:nvSpPr>
          <p:cNvPr id="4" name="Slide Number Placeholder 3"/>
          <p:cNvSpPr>
            <a:spLocks noGrp="1"/>
          </p:cNvSpPr>
          <p:nvPr>
            <p:ph type="sldNum" sz="quarter" idx="5"/>
          </p:nvPr>
        </p:nvSpPr>
        <p:spPr/>
        <p:txBody>
          <a:bodyPr/>
          <a:lstStyle/>
          <a:p>
            <a:fld id="{6936E1E2-17D2-5E4C-B96D-EEDAC0EF77DB}" type="slidenum">
              <a:rPr lang="en-US" smtClean="0"/>
              <a:pPr/>
              <a:t>37</a:t>
            </a:fld>
            <a:endParaRPr lang="en-US"/>
          </a:p>
        </p:txBody>
      </p:sp>
    </p:spTree>
    <p:extLst>
      <p:ext uri="{BB962C8B-B14F-4D97-AF65-F5344CB8AC3E}">
        <p14:creationId xmlns:p14="http://schemas.microsoft.com/office/powerpoint/2010/main" xmlns="" val="270687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24/08/2020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24/08/2020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www2.le.ac.uk/offices/ld/resources/writing/writing-resources/reports" TargetMode="External"/><Relationship Id="rId2" Type="http://schemas.openxmlformats.org/officeDocument/2006/relationships/hyperlink" Target="http://www.heacademy.ac.uk/assets/hlst/documents/heinfe_exchange/blended_learning_pdp_materials/5_reportwriting.pdf"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dirty="0" smtClean="0"/>
              <a:t>Certificate of Higher Education in Skills for the Workplace</a:t>
            </a:r>
            <a:br>
              <a:rPr lang="en-GB" altLang="en-US" dirty="0" smtClean="0"/>
            </a:br>
            <a:r>
              <a:rPr lang="en-GB" altLang="en-US" dirty="0" smtClean="0"/>
              <a:t/>
            </a:r>
            <a:br>
              <a:rPr lang="en-GB" altLang="en-US" dirty="0" smtClean="0"/>
            </a:br>
            <a:r>
              <a:rPr lang="en-GB" dirty="0" smtClean="0"/>
              <a:t> Academic and Employability Skills</a:t>
            </a:r>
            <a:br>
              <a:rPr lang="en-GB" dirty="0" smtClean="0"/>
            </a:br>
            <a:r>
              <a:rPr lang="en-GB" dirty="0" smtClean="0"/>
              <a:t>(BMSW 4001)</a:t>
            </a:r>
            <a:br>
              <a:rPr lang="en-GB" dirty="0" smtClean="0"/>
            </a:br>
            <a:r>
              <a:rPr lang="en-GB" dirty="0" smtClean="0"/>
              <a:t>Structuring Academic work</a:t>
            </a:r>
            <a:endParaRPr lang="en-GB" altLang="en-US" dirty="0"/>
          </a:p>
        </p:txBody>
      </p:sp>
      <p:sp>
        <p:nvSpPr>
          <p:cNvPr id="4" name="Subtitle 3"/>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xmlns=""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We have;</a:t>
            </a:r>
          </a:p>
          <a:p>
            <a:r>
              <a:rPr lang="en-GB" dirty="0"/>
              <a:t>Overviewed the module</a:t>
            </a:r>
          </a:p>
          <a:p>
            <a:r>
              <a:rPr lang="en-GB" dirty="0"/>
              <a:t>Explored note taking techniques</a:t>
            </a:r>
          </a:p>
          <a:p>
            <a:r>
              <a:rPr lang="en-GB" dirty="0"/>
              <a:t>Identified time management strategies</a:t>
            </a:r>
          </a:p>
          <a:p>
            <a:r>
              <a:rPr lang="en-US" dirty="0"/>
              <a:t>Discuss about how to identify the requirements of an assignment</a:t>
            </a:r>
          </a:p>
          <a:p>
            <a:r>
              <a:rPr lang="en-US" dirty="0"/>
              <a:t>Evaluate the sources available for gathering information</a:t>
            </a:r>
          </a:p>
          <a:p>
            <a:r>
              <a:rPr lang="en-US" dirty="0"/>
              <a:t>Discussed what is plagiarism and how to avoid it</a:t>
            </a:r>
            <a:endParaRPr lang="en-GB" dirty="0"/>
          </a:p>
          <a:p>
            <a:endParaRPr lang="en-GB" dirty="0"/>
          </a:p>
        </p:txBody>
      </p:sp>
    </p:spTree>
    <p:extLst>
      <p:ext uri="{BB962C8B-B14F-4D97-AF65-F5344CB8AC3E}">
        <p14:creationId xmlns:p14="http://schemas.microsoft.com/office/powerpoint/2010/main" xmlns="" val="2606359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4E0CAD-031F-41F6-9066-4BE77380468C}"/>
              </a:ext>
            </a:extLst>
          </p:cNvPr>
          <p:cNvSpPr>
            <a:spLocks noGrp="1"/>
          </p:cNvSpPr>
          <p:nvPr>
            <p:ph type="title"/>
          </p:nvPr>
        </p:nvSpPr>
        <p:spPr/>
        <p:txBody>
          <a:bodyPr/>
          <a:lstStyle/>
          <a:p>
            <a:r>
              <a:rPr lang="en-GB" dirty="0"/>
              <a:t>In this session we will…..</a:t>
            </a:r>
          </a:p>
        </p:txBody>
      </p:sp>
      <p:sp>
        <p:nvSpPr>
          <p:cNvPr id="3" name="Content Placeholder 2">
            <a:extLst>
              <a:ext uri="{FF2B5EF4-FFF2-40B4-BE49-F238E27FC236}">
                <a16:creationId xmlns:a16="http://schemas.microsoft.com/office/drawing/2014/main" xmlns="" id="{E8B85099-8DAC-4D3D-B6B9-5D49079273E7}"/>
              </a:ext>
            </a:extLst>
          </p:cNvPr>
          <p:cNvSpPr>
            <a:spLocks noGrp="1"/>
          </p:cNvSpPr>
          <p:nvPr>
            <p:ph idx="1"/>
          </p:nvPr>
        </p:nvSpPr>
        <p:spPr>
          <a:xfrm>
            <a:off x="457200" y="1600201"/>
            <a:ext cx="3682752" cy="3917032"/>
          </a:xfrm>
        </p:spPr>
        <p:txBody>
          <a:bodyPr>
            <a:normAutofit fontScale="92500" lnSpcReduction="10000"/>
          </a:bodyPr>
          <a:lstStyle/>
          <a:p>
            <a:pPr marL="0" indent="0">
              <a:buNone/>
            </a:pPr>
            <a:r>
              <a:rPr lang="en-GB" dirty="0"/>
              <a:t>look at;</a:t>
            </a:r>
          </a:p>
          <a:p>
            <a:pPr marL="0" indent="0">
              <a:buNone/>
            </a:pPr>
            <a:endParaRPr lang="en-GB" dirty="0"/>
          </a:p>
          <a:p>
            <a:pPr marL="0" indent="0">
              <a:buNone/>
            </a:pPr>
            <a:r>
              <a:rPr lang="en-GB" dirty="0"/>
              <a:t>Structuring academic work</a:t>
            </a:r>
          </a:p>
          <a:p>
            <a:pPr marL="0" indent="0">
              <a:buNone/>
            </a:pPr>
            <a:endParaRPr lang="en-GB" dirty="0"/>
          </a:p>
          <a:p>
            <a:pPr marL="0" indent="0">
              <a:buNone/>
            </a:pPr>
            <a:r>
              <a:rPr lang="en-US" dirty="0"/>
              <a:t>Identify the key points of academic writing</a:t>
            </a:r>
          </a:p>
          <a:p>
            <a:pPr marL="0" indent="0">
              <a:buNone/>
            </a:pPr>
            <a:endParaRPr lang="en-US" dirty="0"/>
          </a:p>
        </p:txBody>
      </p:sp>
      <p:pic>
        <p:nvPicPr>
          <p:cNvPr id="4" name="Picture 3">
            <a:extLst>
              <a:ext uri="{FF2B5EF4-FFF2-40B4-BE49-F238E27FC236}">
                <a16:creationId xmlns:a16="http://schemas.microsoft.com/office/drawing/2014/main" xmlns="" id="{50B75AE4-EA74-411B-8E66-9E43A9657FFE}"/>
              </a:ext>
            </a:extLst>
          </p:cNvPr>
          <p:cNvPicPr>
            <a:picLocks noChangeAspect="1"/>
          </p:cNvPicPr>
          <p:nvPr/>
        </p:nvPicPr>
        <p:blipFill>
          <a:blip r:embed="rId2" cstate="print"/>
          <a:stretch>
            <a:fillRect/>
          </a:stretch>
        </p:blipFill>
        <p:spPr>
          <a:xfrm>
            <a:off x="3995936" y="1388142"/>
            <a:ext cx="5148064" cy="4315618"/>
          </a:xfrm>
          <a:prstGeom prst="rect">
            <a:avLst/>
          </a:prstGeom>
        </p:spPr>
      </p:pic>
    </p:spTree>
    <p:extLst>
      <p:ext uri="{BB962C8B-B14F-4D97-AF65-F5344CB8AC3E}">
        <p14:creationId xmlns:p14="http://schemas.microsoft.com/office/powerpoint/2010/main" xmlns="" val="39322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500"/>
                            </p:stCondLst>
                            <p:childTnLst>
                              <p:par>
                                <p:cTn id="13" presetID="1"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2550952-BE6B-46D5-B01D-0D952675AE8F}"/>
              </a:ext>
            </a:extLst>
          </p:cNvPr>
          <p:cNvSpPr>
            <a:spLocks noGrp="1"/>
          </p:cNvSpPr>
          <p:nvPr>
            <p:ph idx="1"/>
          </p:nvPr>
        </p:nvSpPr>
        <p:spPr>
          <a:xfrm>
            <a:off x="179512" y="188640"/>
            <a:ext cx="8784976" cy="5328593"/>
          </a:xfrm>
        </p:spPr>
        <p:style>
          <a:lnRef idx="0">
            <a:schemeClr val="accent6"/>
          </a:lnRef>
          <a:fillRef idx="3">
            <a:schemeClr val="accent6"/>
          </a:fillRef>
          <a:effectRef idx="3">
            <a:schemeClr val="accent6"/>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Structuring Academic work</a:t>
            </a:r>
          </a:p>
        </p:txBody>
      </p:sp>
    </p:spTree>
    <p:extLst>
      <p:ext uri="{BB962C8B-B14F-4D97-AF65-F5344CB8AC3E}">
        <p14:creationId xmlns:p14="http://schemas.microsoft.com/office/powerpoint/2010/main" xmlns="" val="46941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9CD3B2-C3BE-4CB1-B20F-37D8F9CD8B3D}"/>
              </a:ext>
            </a:extLst>
          </p:cNvPr>
          <p:cNvSpPr>
            <a:spLocks noGrp="1"/>
          </p:cNvSpPr>
          <p:nvPr>
            <p:ph type="title"/>
          </p:nvPr>
        </p:nvSpPr>
        <p:spPr/>
        <p:txBody>
          <a:bodyPr>
            <a:normAutofit fontScale="90000"/>
          </a:bodyPr>
          <a:lstStyle/>
          <a:p>
            <a:r>
              <a:rPr lang="en-GB" dirty="0"/>
              <a:t>Types of common academic coursework you require to produce</a:t>
            </a:r>
          </a:p>
        </p:txBody>
      </p:sp>
      <p:grpSp>
        <p:nvGrpSpPr>
          <p:cNvPr id="6" name="Group 5">
            <a:extLst>
              <a:ext uri="{FF2B5EF4-FFF2-40B4-BE49-F238E27FC236}">
                <a16:creationId xmlns:a16="http://schemas.microsoft.com/office/drawing/2014/main" xmlns="" id="{B379699C-2B46-4C51-9B59-EC896774C016}"/>
              </a:ext>
            </a:extLst>
          </p:cNvPr>
          <p:cNvGrpSpPr/>
          <p:nvPr/>
        </p:nvGrpSpPr>
        <p:grpSpPr>
          <a:xfrm>
            <a:off x="539552" y="1502160"/>
            <a:ext cx="1872208" cy="2152651"/>
            <a:chOff x="3509962" y="2352675"/>
            <a:chExt cx="2124075" cy="2521982"/>
          </a:xfrm>
        </p:grpSpPr>
        <p:pic>
          <p:nvPicPr>
            <p:cNvPr id="4" name="Picture 3">
              <a:extLst>
                <a:ext uri="{FF2B5EF4-FFF2-40B4-BE49-F238E27FC236}">
                  <a16:creationId xmlns:a16="http://schemas.microsoft.com/office/drawing/2014/main" xmlns="" id="{EA0AC14D-85A2-4C2E-9BDA-526CD1B158A2}"/>
                </a:ext>
              </a:extLst>
            </p:cNvPr>
            <p:cNvPicPr>
              <a:picLocks noChangeAspect="1"/>
            </p:cNvPicPr>
            <p:nvPr/>
          </p:nvPicPr>
          <p:blipFill>
            <a:blip r:embed="rId2" cstate="print"/>
            <a:stretch>
              <a:fillRect/>
            </a:stretch>
          </p:blipFill>
          <p:spPr>
            <a:xfrm>
              <a:off x="3509962" y="2352675"/>
              <a:ext cx="2124075" cy="2152650"/>
            </a:xfrm>
            <a:prstGeom prst="rect">
              <a:avLst/>
            </a:prstGeom>
          </p:spPr>
        </p:pic>
        <p:sp>
          <p:nvSpPr>
            <p:cNvPr id="5" name="TextBox 4">
              <a:extLst>
                <a:ext uri="{FF2B5EF4-FFF2-40B4-BE49-F238E27FC236}">
                  <a16:creationId xmlns:a16="http://schemas.microsoft.com/office/drawing/2014/main" xmlns="" id="{ECD18C78-C1F2-4DE1-9D2E-E58C13FED6E7}"/>
                </a:ext>
              </a:extLst>
            </p:cNvPr>
            <p:cNvSpPr txBox="1"/>
            <p:nvPr/>
          </p:nvSpPr>
          <p:spPr>
            <a:xfrm>
              <a:off x="3509962" y="4505325"/>
              <a:ext cx="2124074" cy="369332"/>
            </a:xfrm>
            <a:prstGeom prst="rect">
              <a:avLst/>
            </a:prstGeom>
            <a:noFill/>
          </p:spPr>
          <p:txBody>
            <a:bodyPr wrap="square" rtlCol="0">
              <a:spAutoFit/>
            </a:bodyPr>
            <a:lstStyle/>
            <a:p>
              <a:pPr algn="ctr"/>
              <a:r>
                <a:rPr lang="en-GB" b="1" dirty="0"/>
                <a:t>Essays</a:t>
              </a:r>
            </a:p>
          </p:txBody>
        </p:sp>
      </p:grpSp>
      <p:pic>
        <p:nvPicPr>
          <p:cNvPr id="8" name="Picture 7">
            <a:extLst>
              <a:ext uri="{FF2B5EF4-FFF2-40B4-BE49-F238E27FC236}">
                <a16:creationId xmlns:a16="http://schemas.microsoft.com/office/drawing/2014/main" xmlns="" id="{78AD4726-83BD-482B-AD07-6AC304B22740}"/>
              </a:ext>
            </a:extLst>
          </p:cNvPr>
          <p:cNvPicPr>
            <a:picLocks noChangeAspect="1"/>
          </p:cNvPicPr>
          <p:nvPr/>
        </p:nvPicPr>
        <p:blipFill>
          <a:blip r:embed="rId3" cstate="print"/>
          <a:stretch>
            <a:fillRect/>
          </a:stretch>
        </p:blipFill>
        <p:spPr>
          <a:xfrm>
            <a:off x="622602" y="3833550"/>
            <a:ext cx="2788804" cy="1879798"/>
          </a:xfrm>
          <a:prstGeom prst="rect">
            <a:avLst/>
          </a:prstGeom>
        </p:spPr>
      </p:pic>
      <p:pic>
        <p:nvPicPr>
          <p:cNvPr id="9" name="Picture 8">
            <a:extLst>
              <a:ext uri="{FF2B5EF4-FFF2-40B4-BE49-F238E27FC236}">
                <a16:creationId xmlns:a16="http://schemas.microsoft.com/office/drawing/2014/main" xmlns="" id="{7E6D08A3-E6B6-4AD6-8C59-0849A9DAC910}"/>
              </a:ext>
            </a:extLst>
          </p:cNvPr>
          <p:cNvPicPr>
            <a:picLocks noChangeAspect="1"/>
          </p:cNvPicPr>
          <p:nvPr/>
        </p:nvPicPr>
        <p:blipFill>
          <a:blip r:embed="rId4" cstate="print"/>
          <a:stretch>
            <a:fillRect/>
          </a:stretch>
        </p:blipFill>
        <p:spPr>
          <a:xfrm>
            <a:off x="6209045" y="3778909"/>
            <a:ext cx="2466975" cy="1847850"/>
          </a:xfrm>
          <a:prstGeom prst="rect">
            <a:avLst/>
          </a:prstGeom>
        </p:spPr>
      </p:pic>
      <p:pic>
        <p:nvPicPr>
          <p:cNvPr id="10" name="Picture 9">
            <a:extLst>
              <a:ext uri="{FF2B5EF4-FFF2-40B4-BE49-F238E27FC236}">
                <a16:creationId xmlns:a16="http://schemas.microsoft.com/office/drawing/2014/main" xmlns="" id="{AF5DFC4D-67B8-466F-9053-9D4F7D7ED2B6}"/>
              </a:ext>
            </a:extLst>
          </p:cNvPr>
          <p:cNvPicPr>
            <a:picLocks noChangeAspect="1"/>
          </p:cNvPicPr>
          <p:nvPr/>
        </p:nvPicPr>
        <p:blipFill>
          <a:blip r:embed="rId5" cstate="print"/>
          <a:stretch>
            <a:fillRect/>
          </a:stretch>
        </p:blipFill>
        <p:spPr>
          <a:xfrm>
            <a:off x="3828257" y="2084251"/>
            <a:ext cx="1963937" cy="2618583"/>
          </a:xfrm>
          <a:prstGeom prst="rect">
            <a:avLst/>
          </a:prstGeom>
        </p:spPr>
      </p:pic>
      <p:pic>
        <p:nvPicPr>
          <p:cNvPr id="11" name="Picture 10">
            <a:extLst>
              <a:ext uri="{FF2B5EF4-FFF2-40B4-BE49-F238E27FC236}">
                <a16:creationId xmlns:a16="http://schemas.microsoft.com/office/drawing/2014/main" xmlns="" id="{9F04C3B8-B144-4EEA-B6C3-FE0F0348246B}"/>
              </a:ext>
            </a:extLst>
          </p:cNvPr>
          <p:cNvPicPr>
            <a:picLocks noChangeAspect="1"/>
          </p:cNvPicPr>
          <p:nvPr/>
        </p:nvPicPr>
        <p:blipFill>
          <a:blip r:embed="rId6" cstate="print"/>
          <a:stretch>
            <a:fillRect/>
          </a:stretch>
        </p:blipFill>
        <p:spPr>
          <a:xfrm>
            <a:off x="6209045" y="1657340"/>
            <a:ext cx="2555778" cy="1881866"/>
          </a:xfrm>
          <a:prstGeom prst="rect">
            <a:avLst/>
          </a:prstGeom>
        </p:spPr>
      </p:pic>
      <p:sp>
        <p:nvSpPr>
          <p:cNvPr id="14" name="Rectangle 13">
            <a:extLst>
              <a:ext uri="{FF2B5EF4-FFF2-40B4-BE49-F238E27FC236}">
                <a16:creationId xmlns:a16="http://schemas.microsoft.com/office/drawing/2014/main" xmlns="" id="{264CF346-B08D-4F45-BDF8-4F649DF89731}"/>
              </a:ext>
            </a:extLst>
          </p:cNvPr>
          <p:cNvSpPr/>
          <p:nvPr/>
        </p:nvSpPr>
        <p:spPr>
          <a:xfrm rot="20257835">
            <a:off x="457200" y="2375306"/>
            <a:ext cx="7931224" cy="1142999"/>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200" dirty="0"/>
              <a:t>You will find further information on different types of coursework on Moodle</a:t>
            </a:r>
          </a:p>
        </p:txBody>
      </p:sp>
    </p:spTree>
    <p:extLst>
      <p:ext uri="{BB962C8B-B14F-4D97-AF65-F5344CB8AC3E}">
        <p14:creationId xmlns:p14="http://schemas.microsoft.com/office/powerpoint/2010/main" xmlns="" val="488693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 calcmode="lin" valueType="num">
                                      <p:cBhvr>
                                        <p:cTn id="32" dur="500" fill="hold"/>
                                        <p:tgtEl>
                                          <p:spTgt spid="14"/>
                                        </p:tgtEl>
                                        <p:attrNameLst>
                                          <p:attrName>ppt_w</p:attrName>
                                        </p:attrNameLst>
                                      </p:cBhvr>
                                      <p:tavLst>
                                        <p:tav tm="0">
                                          <p:val>
                                            <p:fltVal val="0"/>
                                          </p:val>
                                        </p:tav>
                                        <p:tav tm="100000">
                                          <p:val>
                                            <p:strVal val="#ppt_w"/>
                                          </p:val>
                                        </p:tav>
                                      </p:tavLst>
                                    </p:anim>
                                    <p:anim calcmode="lin" valueType="num">
                                      <p:cBhvr>
                                        <p:cTn id="33" dur="500" fill="hold"/>
                                        <p:tgtEl>
                                          <p:spTgt spid="14"/>
                                        </p:tgtEl>
                                        <p:attrNameLst>
                                          <p:attrName>ppt_h</p:attrName>
                                        </p:attrNameLst>
                                      </p:cBhvr>
                                      <p:tavLst>
                                        <p:tav tm="0">
                                          <p:val>
                                            <p:fltVal val="0"/>
                                          </p:val>
                                        </p:tav>
                                        <p:tav tm="100000">
                                          <p:val>
                                            <p:strVal val="#ppt_h"/>
                                          </p:val>
                                        </p:tav>
                                      </p:tavLst>
                                    </p:anim>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4400" dirty="0">
                <a:latin typeface="+mj-lt"/>
                <a:ea typeface="+mj-ea"/>
                <a:cs typeface="+mj-cs"/>
              </a:rPr>
              <a:t>What is a report?</a:t>
            </a:r>
          </a:p>
        </p:txBody>
      </p:sp>
      <p:sp>
        <p:nvSpPr>
          <p:cNvPr id="75" name="CustomShape 2"/>
          <p:cNvSpPr/>
          <p:nvPr/>
        </p:nvSpPr>
        <p:spPr>
          <a:xfrm>
            <a:off x="457200" y="1639888"/>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903" i="0" spc="-1" dirty="0">
                <a:solidFill>
                  <a:srgbClr val="000000"/>
                </a:solidFill>
                <a:uFill>
                  <a:solidFill>
                    <a:srgbClr val="FFFFFF"/>
                  </a:solidFill>
                </a:uFill>
                <a:ea typeface="DejaVu Sans"/>
              </a:rPr>
              <a:t>A report may:</a:t>
            </a:r>
          </a:p>
          <a:p>
            <a:pPr marL="98620" eaLnBrk="1" hangingPunct="1">
              <a:buClr>
                <a:srgbClr val="000000"/>
              </a:buClr>
              <a:buSzPct val="45000"/>
              <a:defRPr/>
            </a:pP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Convey information</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Discuss different points of view</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Reach conclusions on the meaning of the information discussed</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Make recommendations for actions</a:t>
            </a:r>
          </a:p>
          <a:p>
            <a:pPr marL="555820" indent="-457200" eaLnBrk="1" hangingPunct="1">
              <a:lnSpc>
                <a:spcPct val="150000"/>
              </a:lnSpc>
              <a:buClr>
                <a:srgbClr val="000000"/>
              </a:buClr>
              <a:buSzPct val="45000"/>
              <a:buFont typeface="Wingdings" panose="05000000000000000000" pitchFamily="2" charset="2"/>
              <a:buChar char="q"/>
              <a:defRPr/>
            </a:pPr>
            <a:endParaRPr lang="en-GB" sz="1633" i="0" spc="-1" dirty="0">
              <a:solidFill>
                <a:srgbClr val="000000"/>
              </a:solidFill>
              <a:uFill>
                <a:solidFill>
                  <a:srgbClr val="FFFFFF"/>
                </a:solidFill>
              </a:uFill>
            </a:endParaRPr>
          </a:p>
        </p:txBody>
      </p:sp>
    </p:spTree>
    <p:extLst>
      <p:ext uri="{BB962C8B-B14F-4D97-AF65-F5344CB8AC3E}">
        <p14:creationId xmlns:p14="http://schemas.microsoft.com/office/powerpoint/2010/main" xmlns="" val="2618646328"/>
      </p:ext>
    </p:extLst>
  </p:cSld>
  <p:clrMapOvr>
    <a:masterClrMapping/>
  </p:clrMapOvr>
  <p:timing>
    <p:tnLst>
      <p:par>
        <p:cTn id="1" dur="indefinite" restart="never" nodeType="tmRoot">
          <p:childTnLst>
            <p:seq>
              <p:cTn id="2"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2" end="2"/>
                                            </p:txEl>
                                          </p:spTgt>
                                        </p:tgtEl>
                                        <p:attrNameLst>
                                          <p:attrName>style.visibility</p:attrName>
                                        </p:attrNameLst>
                                      </p:cBhvr>
                                      <p:to>
                                        <p:strVal val="visible"/>
                                      </p:to>
                                    </p:set>
                                    <p:animEffect transition="in" filter="barn(inVertical)">
                                      <p:cBhvr>
                                        <p:cTn id="12" dur="500"/>
                                        <p:tgtEl>
                                          <p:spTgt spid="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3" end="3"/>
                                            </p:txEl>
                                          </p:spTgt>
                                        </p:tgtEl>
                                        <p:attrNameLst>
                                          <p:attrName>style.visibility</p:attrName>
                                        </p:attrNameLst>
                                      </p:cBhvr>
                                      <p:to>
                                        <p:strVal val="visible"/>
                                      </p:to>
                                    </p:set>
                                    <p:animEffect transition="in" filter="barn(inVertical)">
                                      <p:cBhvr>
                                        <p:cTn id="17" dur="500"/>
                                        <p:tgtEl>
                                          <p:spTgt spid="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4" end="4"/>
                                            </p:txEl>
                                          </p:spTgt>
                                        </p:tgtEl>
                                        <p:attrNameLst>
                                          <p:attrName>style.visibility</p:attrName>
                                        </p:attrNameLst>
                                      </p:cBhvr>
                                      <p:to>
                                        <p:strVal val="visible"/>
                                      </p:to>
                                    </p:set>
                                    <p:animEffect transition="in" filter="barn(inVertical)">
                                      <p:cBhvr>
                                        <p:cTn id="22" dur="500"/>
                                        <p:tgtEl>
                                          <p:spTgt spid="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animEffect transition="in" filter="barn(inVertical)">
                                      <p:cBhvr>
                                        <p:cTn id="27" dur="500"/>
                                        <p:tgtEl>
                                          <p:spTgt spid="7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nodeType="clickEffect">
                                  <p:stCondLst>
                                    <p:cond delay="0"/>
                                  </p:stCondLst>
                                  <p:childTnLst>
                                    <p:animEffect transition="out" filter="fade">
                                      <p:cBhvr>
                                        <p:cTn id="31" dur="500" tmFilter="0, 0; .2, .5; .8, .5; 1, 0"/>
                                        <p:tgtEl>
                                          <p:spTgt spid="75">
                                            <p:txEl>
                                              <p:pRg st="0" end="0"/>
                                            </p:txEl>
                                          </p:spTgt>
                                        </p:tgtEl>
                                      </p:cBhvr>
                                    </p:animEffect>
                                    <p:animScale>
                                      <p:cBhvr>
                                        <p:cTn id="32" dur="250" autoRev="1" fill="hold"/>
                                        <p:tgtEl>
                                          <p:spTgt spid="75">
                                            <p:txEl>
                                              <p:pRg st="0" end="0"/>
                                            </p:txEl>
                                          </p:spTgt>
                                        </p:tgtEl>
                                      </p:cBhvr>
                                      <p:by x="105000" y="105000"/>
                                    </p:animScale>
                                  </p:childTnLst>
                                </p:cTn>
                              </p:par>
                              <p:par>
                                <p:cTn id="33" presetID="26" presetClass="emph" presetSubtype="0" fill="hold" nodeType="withEffect">
                                  <p:stCondLst>
                                    <p:cond delay="0"/>
                                  </p:stCondLst>
                                  <p:childTnLst>
                                    <p:animEffect transition="out" filter="fade">
                                      <p:cBhvr>
                                        <p:cTn id="34" dur="500" tmFilter="0, 0; .2, .5; .8, .5; 1, 0"/>
                                        <p:tgtEl>
                                          <p:spTgt spid="75">
                                            <p:txEl>
                                              <p:pRg st="2" end="2"/>
                                            </p:txEl>
                                          </p:spTgt>
                                        </p:tgtEl>
                                      </p:cBhvr>
                                    </p:animEffect>
                                    <p:animScale>
                                      <p:cBhvr>
                                        <p:cTn id="35" dur="250" autoRev="1" fill="hold"/>
                                        <p:tgtEl>
                                          <p:spTgt spid="75">
                                            <p:txEl>
                                              <p:pRg st="2" end="2"/>
                                            </p:txEl>
                                          </p:spTgt>
                                        </p:tgtEl>
                                      </p:cBhvr>
                                      <p:by x="105000" y="105000"/>
                                    </p:animScale>
                                  </p:childTnLst>
                                </p:cTn>
                              </p:par>
                              <p:par>
                                <p:cTn id="36" presetID="26" presetClass="emph" presetSubtype="0" fill="hold" nodeType="withEffect">
                                  <p:stCondLst>
                                    <p:cond delay="0"/>
                                  </p:stCondLst>
                                  <p:childTnLst>
                                    <p:animEffect transition="out" filter="fade">
                                      <p:cBhvr>
                                        <p:cTn id="37" dur="500" tmFilter="0, 0; .2, .5; .8, .5; 1, 0"/>
                                        <p:tgtEl>
                                          <p:spTgt spid="75">
                                            <p:txEl>
                                              <p:pRg st="3" end="3"/>
                                            </p:txEl>
                                          </p:spTgt>
                                        </p:tgtEl>
                                      </p:cBhvr>
                                    </p:animEffect>
                                    <p:animScale>
                                      <p:cBhvr>
                                        <p:cTn id="38" dur="250" autoRev="1" fill="hold"/>
                                        <p:tgtEl>
                                          <p:spTgt spid="75">
                                            <p:txEl>
                                              <p:pRg st="3" end="3"/>
                                            </p:txEl>
                                          </p:spTgt>
                                        </p:tgtEl>
                                      </p:cBhvr>
                                      <p:by x="105000" y="105000"/>
                                    </p:animScale>
                                  </p:childTnLst>
                                </p:cTn>
                              </p:par>
                              <p:par>
                                <p:cTn id="39" presetID="26" presetClass="emph" presetSubtype="0" fill="hold" nodeType="withEffect">
                                  <p:stCondLst>
                                    <p:cond delay="0"/>
                                  </p:stCondLst>
                                  <p:childTnLst>
                                    <p:animEffect transition="out" filter="fade">
                                      <p:cBhvr>
                                        <p:cTn id="40" dur="500" tmFilter="0, 0; .2, .5; .8, .5; 1, 0"/>
                                        <p:tgtEl>
                                          <p:spTgt spid="75">
                                            <p:txEl>
                                              <p:pRg st="4" end="4"/>
                                            </p:txEl>
                                          </p:spTgt>
                                        </p:tgtEl>
                                      </p:cBhvr>
                                    </p:animEffect>
                                    <p:animScale>
                                      <p:cBhvr>
                                        <p:cTn id="41" dur="250" autoRev="1" fill="hold"/>
                                        <p:tgtEl>
                                          <p:spTgt spid="75">
                                            <p:txEl>
                                              <p:pRg st="4" end="4"/>
                                            </p:txEl>
                                          </p:spTgt>
                                        </p:tgtEl>
                                      </p:cBhvr>
                                      <p:by x="105000" y="105000"/>
                                    </p:animScale>
                                  </p:childTnLst>
                                </p:cTn>
                              </p:par>
                              <p:par>
                                <p:cTn id="42" presetID="26" presetClass="emph" presetSubtype="0" fill="hold" nodeType="withEffect">
                                  <p:stCondLst>
                                    <p:cond delay="0"/>
                                  </p:stCondLst>
                                  <p:childTnLst>
                                    <p:animEffect transition="out" filter="fade">
                                      <p:cBhvr>
                                        <p:cTn id="43" dur="500" tmFilter="0, 0; .2, .5; .8, .5; 1, 0"/>
                                        <p:tgtEl>
                                          <p:spTgt spid="75">
                                            <p:txEl>
                                              <p:pRg st="5" end="5"/>
                                            </p:txEl>
                                          </p:spTgt>
                                        </p:tgtEl>
                                      </p:cBhvr>
                                    </p:animEffect>
                                    <p:animScale>
                                      <p:cBhvr>
                                        <p:cTn id="44" dur="250" autoRev="1" fill="hold"/>
                                        <p:tgtEl>
                                          <p:spTgt spid="75">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Report Writing</a:t>
            </a: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lnSpc>
                <a:spcPct val="150000"/>
              </a:lnSpc>
              <a:buClr>
                <a:srgbClr val="000000"/>
              </a:buClr>
              <a:buSzPct val="45000"/>
              <a:defRPr/>
            </a:pPr>
            <a:r>
              <a:rPr lang="en-GB" sz="2400" i="0" spc="-1" dirty="0">
                <a:solidFill>
                  <a:srgbClr val="000000"/>
                </a:solidFill>
                <a:uFill>
                  <a:solidFill>
                    <a:srgbClr val="FFFFFF"/>
                  </a:solidFill>
                </a:uFill>
                <a:ea typeface="DejaVu Sans"/>
              </a:rPr>
              <a:t>Begin with a plan</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Who are you writing for?</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is the context?</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outcomes are expected?</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information do you have?</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research – if any – do you need to conduct?</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structure</a:t>
            </a:r>
          </a:p>
        </p:txBody>
      </p:sp>
    </p:spTree>
    <p:extLst>
      <p:ext uri="{BB962C8B-B14F-4D97-AF65-F5344CB8AC3E}">
        <p14:creationId xmlns:p14="http://schemas.microsoft.com/office/powerpoint/2010/main" xmlns="" val="38123774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1" end="1"/>
                                            </p:txEl>
                                          </p:spTgt>
                                        </p:tgtEl>
                                        <p:attrNameLst>
                                          <p:attrName>style.visibility</p:attrName>
                                        </p:attrNameLst>
                                      </p:cBhvr>
                                      <p:to>
                                        <p:strVal val="visible"/>
                                      </p:to>
                                    </p:set>
                                    <p:animEffect transition="in" filter="barn(inVertical)">
                                      <p:cBhvr>
                                        <p:cTn id="7" dur="500"/>
                                        <p:tgtEl>
                                          <p:spTgt spid="7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2" end="2"/>
                                            </p:txEl>
                                          </p:spTgt>
                                        </p:tgtEl>
                                        <p:attrNameLst>
                                          <p:attrName>style.visibility</p:attrName>
                                        </p:attrNameLst>
                                      </p:cBhvr>
                                      <p:to>
                                        <p:strVal val="visible"/>
                                      </p:to>
                                    </p:set>
                                    <p:animEffect transition="in" filter="barn(inVertical)">
                                      <p:cBhvr>
                                        <p:cTn id="12" dur="500"/>
                                        <p:tgtEl>
                                          <p:spTgt spid="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3" end="3"/>
                                            </p:txEl>
                                          </p:spTgt>
                                        </p:tgtEl>
                                        <p:attrNameLst>
                                          <p:attrName>style.visibility</p:attrName>
                                        </p:attrNameLst>
                                      </p:cBhvr>
                                      <p:to>
                                        <p:strVal val="visible"/>
                                      </p:to>
                                    </p:set>
                                    <p:animEffect transition="in" filter="barn(inVertical)">
                                      <p:cBhvr>
                                        <p:cTn id="17" dur="500"/>
                                        <p:tgtEl>
                                          <p:spTgt spid="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4" end="4"/>
                                            </p:txEl>
                                          </p:spTgt>
                                        </p:tgtEl>
                                        <p:attrNameLst>
                                          <p:attrName>style.visibility</p:attrName>
                                        </p:attrNameLst>
                                      </p:cBhvr>
                                      <p:to>
                                        <p:strVal val="visible"/>
                                      </p:to>
                                    </p:set>
                                    <p:animEffect transition="in" filter="barn(inVertical)">
                                      <p:cBhvr>
                                        <p:cTn id="22" dur="500"/>
                                        <p:tgtEl>
                                          <p:spTgt spid="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animEffect transition="in" filter="barn(inVertical)">
                                      <p:cBhvr>
                                        <p:cTn id="27" dur="500"/>
                                        <p:tgtEl>
                                          <p:spTgt spid="7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1" fill="hold" nodeType="clickEffect">
                                  <p:stCondLst>
                                    <p:cond delay="0"/>
                                  </p:stCondLst>
                                  <p:childTnLst>
                                    <p:set>
                                      <p:cBhvr>
                                        <p:cTn id="31" dur="1" fill="hold">
                                          <p:stCondLst>
                                            <p:cond delay="0"/>
                                          </p:stCondLst>
                                        </p:cTn>
                                        <p:tgtEl>
                                          <p:spTgt spid="75">
                                            <p:txEl>
                                              <p:pRg st="6" end="6"/>
                                            </p:txEl>
                                          </p:spTgt>
                                        </p:tgtEl>
                                        <p:attrNameLst>
                                          <p:attrName>style.visibility</p:attrName>
                                        </p:attrNameLst>
                                      </p:cBhvr>
                                      <p:to>
                                        <p:strVal val="visible"/>
                                      </p:to>
                                    </p:set>
                                    <p:animEffect transition="in" filter="barn(inVertical)">
                                      <p:cBhvr>
                                        <p:cTn id="32" dur="500"/>
                                        <p:tgtEl>
                                          <p:spTgt spid="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4400" dirty="0">
                <a:latin typeface="+mj-lt"/>
                <a:ea typeface="+mj-ea"/>
                <a:cs typeface="+mj-cs"/>
              </a:rPr>
              <a:t>Report Writing</a:t>
            </a: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400" i="0" spc="-1" dirty="0">
                <a:solidFill>
                  <a:srgbClr val="000000"/>
                </a:solidFill>
                <a:uFill>
                  <a:solidFill>
                    <a:srgbClr val="FFFFFF"/>
                  </a:solidFill>
                </a:uFill>
                <a:ea typeface="DejaVu Sans"/>
              </a:rPr>
              <a:t>Typical aims may include </a:t>
            </a:r>
          </a:p>
          <a:p>
            <a:pPr marL="98620" eaLnBrk="1" hangingPunct="1">
              <a:buClr>
                <a:srgbClr val="000000"/>
              </a:buClr>
              <a:buSzPct val="45000"/>
              <a:defRPr/>
            </a:pPr>
            <a:r>
              <a:rPr lang="en-GB" sz="2400" i="0" spc="-1" dirty="0">
                <a:solidFill>
                  <a:srgbClr val="000000"/>
                </a:solidFill>
                <a:uFill>
                  <a:solidFill>
                    <a:srgbClr val="FFFFFF"/>
                  </a:solidFill>
                </a:uFill>
                <a:ea typeface="DejaVu Sans"/>
              </a:rPr>
              <a:t> </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Providing a summary</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Communicating findings</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Presenting analysis</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Persuading the reader</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Informing decision-making</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Making recommendations on action</a:t>
            </a:r>
          </a:p>
        </p:txBody>
      </p:sp>
    </p:spTree>
    <p:extLst>
      <p:ext uri="{BB962C8B-B14F-4D97-AF65-F5344CB8AC3E}">
        <p14:creationId xmlns:p14="http://schemas.microsoft.com/office/powerpoint/2010/main" xmlns="" val="2505655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Report Writing</a:t>
            </a: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400" i="0" spc="-1" dirty="0">
                <a:solidFill>
                  <a:srgbClr val="000000"/>
                </a:solidFill>
                <a:uFill>
                  <a:solidFill>
                    <a:srgbClr val="FFFFFF"/>
                  </a:solidFill>
                </a:uFill>
                <a:ea typeface="DejaVu Sans"/>
              </a:rPr>
              <a:t>The planning cycle </a:t>
            </a:r>
          </a:p>
          <a:p>
            <a:pPr marL="98620" eaLnBrk="1" hangingPunct="1">
              <a:buClr>
                <a:srgbClr val="000000"/>
              </a:buClr>
              <a:buSzPct val="45000"/>
              <a:defRPr/>
            </a:pPr>
            <a:r>
              <a:rPr lang="en-GB" sz="2400" i="0" spc="-1" dirty="0">
                <a:solidFill>
                  <a:srgbClr val="000000"/>
                </a:solidFill>
                <a:uFill>
                  <a:solidFill>
                    <a:srgbClr val="FFFFFF"/>
                  </a:solidFill>
                </a:uFill>
                <a:ea typeface="DejaVu Sans"/>
              </a:rPr>
              <a:t> </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Gather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Process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Evaluate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written document</a:t>
            </a:r>
          </a:p>
        </p:txBody>
      </p:sp>
    </p:spTree>
    <p:extLst>
      <p:ext uri="{BB962C8B-B14F-4D97-AF65-F5344CB8AC3E}">
        <p14:creationId xmlns:p14="http://schemas.microsoft.com/office/powerpoint/2010/main" xmlns="" val="160040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4400" dirty="0">
                <a:latin typeface="+mj-lt"/>
                <a:ea typeface="+mj-ea"/>
                <a:cs typeface="+mj-cs"/>
              </a:rPr>
              <a:t>Report Writing</a:t>
            </a:r>
          </a:p>
        </p:txBody>
      </p:sp>
      <p:sp>
        <p:nvSpPr>
          <p:cNvPr id="75" name="CustomShape 2"/>
          <p:cNvSpPr/>
          <p:nvPr/>
        </p:nvSpPr>
        <p:spPr>
          <a:xfrm>
            <a:off x="447634" y="1340768"/>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Make notes of all the relevant information you have, and locate any gaps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Find sources of information to fill the gaps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Process the information to ensure its relevance and usefulness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Evaluate it so you can fit it logically into a report structure</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structure of your report</a:t>
            </a:r>
          </a:p>
        </p:txBody>
      </p:sp>
    </p:spTree>
    <p:extLst>
      <p:ext uri="{BB962C8B-B14F-4D97-AF65-F5344CB8AC3E}">
        <p14:creationId xmlns:p14="http://schemas.microsoft.com/office/powerpoint/2010/main" xmlns="" val="29897830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1" end="1"/>
                                            </p:txEl>
                                          </p:spTgt>
                                        </p:tgtEl>
                                        <p:attrNameLst>
                                          <p:attrName>style.visibility</p:attrName>
                                        </p:attrNameLst>
                                      </p:cBhvr>
                                      <p:to>
                                        <p:strVal val="visible"/>
                                      </p:to>
                                    </p:set>
                                    <p:animEffect transition="in" filter="barn(inVertical)">
                                      <p:cBhvr>
                                        <p:cTn id="12" dur="500"/>
                                        <p:tgtEl>
                                          <p:spTgt spid="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2" end="2"/>
                                            </p:txEl>
                                          </p:spTgt>
                                        </p:tgtEl>
                                        <p:attrNameLst>
                                          <p:attrName>style.visibility</p:attrName>
                                        </p:attrNameLst>
                                      </p:cBhvr>
                                      <p:to>
                                        <p:strVal val="visible"/>
                                      </p:to>
                                    </p:set>
                                    <p:animEffect transition="in" filter="barn(inVertical)">
                                      <p:cBhvr>
                                        <p:cTn id="17" dur="500"/>
                                        <p:tgtEl>
                                          <p:spTgt spid="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3" end="3"/>
                                            </p:txEl>
                                          </p:spTgt>
                                        </p:tgtEl>
                                        <p:attrNameLst>
                                          <p:attrName>style.visibility</p:attrName>
                                        </p:attrNameLst>
                                      </p:cBhvr>
                                      <p:to>
                                        <p:strVal val="visible"/>
                                      </p:to>
                                    </p:set>
                                    <p:animEffect transition="in" filter="barn(inVertical)">
                                      <p:cBhvr>
                                        <p:cTn id="22" dur="500"/>
                                        <p:tgtEl>
                                          <p:spTgt spid="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4" end="4"/>
                                            </p:txEl>
                                          </p:spTgt>
                                        </p:tgtEl>
                                        <p:attrNameLst>
                                          <p:attrName>style.visibility</p:attrName>
                                        </p:attrNameLst>
                                      </p:cBhvr>
                                      <p:to>
                                        <p:strVal val="visible"/>
                                      </p:to>
                                    </p:set>
                                    <p:animEffect transition="in" filter="barn(inVertical)">
                                      <p:cBhvr>
                                        <p:cTn id="27" dur="500"/>
                                        <p:tgtEl>
                                          <p:spTgt spid="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Structuring your report</a:t>
            </a:r>
          </a:p>
        </p:txBody>
      </p:sp>
      <p:sp>
        <p:nvSpPr>
          <p:cNvPr id="75" name="CustomShape 2"/>
          <p:cNvSpPr/>
          <p:nvPr/>
        </p:nvSpPr>
        <p:spPr>
          <a:xfrm>
            <a:off x="457200" y="1168400"/>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A logical structure - essential to convey meaning and have impact</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Refers to the flow of your report, the order in which you present your findings, and the headings and sub-headings you use to signal what is coming next to the reader</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Divide your report into logical sections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As a rule, move from the general to the more specific</a:t>
            </a:r>
          </a:p>
        </p:txBody>
      </p:sp>
    </p:spTree>
    <p:extLst>
      <p:ext uri="{BB962C8B-B14F-4D97-AF65-F5344CB8AC3E}">
        <p14:creationId xmlns:p14="http://schemas.microsoft.com/office/powerpoint/2010/main" xmlns="" val="33261307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1" end="1"/>
                                            </p:txEl>
                                          </p:spTgt>
                                        </p:tgtEl>
                                        <p:attrNameLst>
                                          <p:attrName>style.visibility</p:attrName>
                                        </p:attrNameLst>
                                      </p:cBhvr>
                                      <p:to>
                                        <p:strVal val="visible"/>
                                      </p:to>
                                    </p:set>
                                    <p:animEffect transition="in" filter="barn(inVertical)">
                                      <p:cBhvr>
                                        <p:cTn id="12" dur="500"/>
                                        <p:tgtEl>
                                          <p:spTgt spid="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2" end="2"/>
                                            </p:txEl>
                                          </p:spTgt>
                                        </p:tgtEl>
                                        <p:attrNameLst>
                                          <p:attrName>style.visibility</p:attrName>
                                        </p:attrNameLst>
                                      </p:cBhvr>
                                      <p:to>
                                        <p:strVal val="visible"/>
                                      </p:to>
                                    </p:set>
                                    <p:animEffect transition="in" filter="barn(inVertical)">
                                      <p:cBhvr>
                                        <p:cTn id="17" dur="500"/>
                                        <p:tgtEl>
                                          <p:spTgt spid="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3" end="3"/>
                                            </p:txEl>
                                          </p:spTgt>
                                        </p:tgtEl>
                                        <p:attrNameLst>
                                          <p:attrName>style.visibility</p:attrName>
                                        </p:attrNameLst>
                                      </p:cBhvr>
                                      <p:to>
                                        <p:strVal val="visible"/>
                                      </p:to>
                                    </p:set>
                                    <p:animEffect transition="in" filter="barn(inVertical)">
                                      <p:cBhvr>
                                        <p:cTn id="22" dur="500"/>
                                        <p:tgtEl>
                                          <p:spTgt spid="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Structuring your report</a:t>
            </a:r>
          </a:p>
        </p:txBody>
      </p:sp>
      <p:sp>
        <p:nvSpPr>
          <p:cNvPr id="75" name="CustomShape 2"/>
          <p:cNvSpPr/>
          <p:nvPr/>
        </p:nvSpPr>
        <p:spPr>
          <a:xfrm>
            <a:off x="638175" y="1150582"/>
            <a:ext cx="8048625" cy="3976688"/>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Always check with your tutor to find out precisely what your</a:t>
            </a:r>
          </a:p>
          <a:p>
            <a:pPr eaLnBrk="1" hangingPunct="1">
              <a:defRPr/>
            </a:pPr>
            <a:r>
              <a:rPr lang="en-GB" sz="2000" i="0" dirty="0"/>
              <a:t>report should include and how it should be presented.</a:t>
            </a:r>
          </a:p>
          <a:p>
            <a:pPr eaLnBrk="1" hangingPunct="1">
              <a:defRPr/>
            </a:pPr>
            <a:r>
              <a:rPr lang="en-GB" sz="2000" i="0" dirty="0"/>
              <a:t>Common elements found in many different reports:</a:t>
            </a:r>
          </a:p>
          <a:p>
            <a:pPr eaLnBrk="1" hangingPunct="1">
              <a:defRPr/>
            </a:pPr>
            <a:endParaRPr lang="en-GB" sz="2000" i="0" spc="-1" dirty="0">
              <a:solidFill>
                <a:srgbClr val="000000"/>
              </a:solidFill>
              <a:uFill>
                <a:solidFill>
                  <a:srgbClr val="FFFFFF"/>
                </a:solidFill>
              </a:uFill>
              <a:ea typeface="DejaVu Sans"/>
            </a:endParaRPr>
          </a:p>
          <a:p>
            <a:pPr lvl="1">
              <a:defRPr/>
            </a:pPr>
            <a:r>
              <a:rPr lang="en-GB" sz="2000" b="0" i="0" dirty="0"/>
              <a:t>• Title page</a:t>
            </a:r>
          </a:p>
          <a:p>
            <a:pPr lvl="1">
              <a:defRPr/>
            </a:pPr>
            <a:r>
              <a:rPr lang="en-GB" sz="2000" b="0" i="0" dirty="0"/>
              <a:t>• Acknowledgements / Terms of reference </a:t>
            </a:r>
          </a:p>
          <a:p>
            <a:pPr lvl="1">
              <a:defRPr/>
            </a:pPr>
            <a:r>
              <a:rPr lang="en-GB" sz="2000" b="0" i="0" dirty="0"/>
              <a:t>• Contents</a:t>
            </a:r>
          </a:p>
          <a:p>
            <a:pPr lvl="1">
              <a:defRPr/>
            </a:pPr>
            <a:r>
              <a:rPr lang="en-GB" sz="2000" b="0" i="0" dirty="0"/>
              <a:t>• Abstract or summary</a:t>
            </a:r>
          </a:p>
          <a:p>
            <a:pPr lvl="1">
              <a:defRPr/>
            </a:pPr>
            <a:r>
              <a:rPr lang="en-GB" sz="2000" b="0" i="0" dirty="0"/>
              <a:t>• Introduction</a:t>
            </a:r>
          </a:p>
          <a:p>
            <a:pPr lvl="1">
              <a:defRPr/>
            </a:pPr>
            <a:r>
              <a:rPr lang="en-GB" sz="2000" b="0" i="0" dirty="0"/>
              <a:t>• Methodology</a:t>
            </a:r>
          </a:p>
          <a:p>
            <a:pPr lvl="1">
              <a:defRPr/>
            </a:pPr>
            <a:r>
              <a:rPr lang="en-GB" sz="2000" b="0" i="0" dirty="0"/>
              <a:t>• Results or findings</a:t>
            </a:r>
          </a:p>
          <a:p>
            <a:pPr lvl="1">
              <a:defRPr/>
            </a:pPr>
            <a:r>
              <a:rPr lang="en-GB" sz="2000" b="0" i="0" dirty="0"/>
              <a:t>• Discussion</a:t>
            </a:r>
          </a:p>
          <a:p>
            <a:pPr lvl="1">
              <a:defRPr/>
            </a:pPr>
            <a:r>
              <a:rPr lang="en-GB" sz="2000" b="0" i="0" dirty="0"/>
              <a:t>• Conclusion and recommendations</a:t>
            </a:r>
          </a:p>
          <a:p>
            <a:pPr lvl="1">
              <a:defRPr/>
            </a:pPr>
            <a:r>
              <a:rPr lang="en-GB" sz="2000" b="0" i="0" dirty="0"/>
              <a:t>• References</a:t>
            </a:r>
          </a:p>
          <a:p>
            <a:pPr lvl="1">
              <a:defRPr/>
            </a:pPr>
            <a:r>
              <a:rPr lang="en-GB" sz="2000" b="0" i="0" dirty="0"/>
              <a:t>• Appendices</a:t>
            </a:r>
            <a:endParaRPr lang="en-GB" sz="200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xmlns="" val="846281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6" presetClass="entr" presetSubtype="21" fill="hold" nodeType="clickEffect">
                                  <p:stCondLst>
                                    <p:cond delay="0"/>
                                  </p:stCondLst>
                                  <p:childTnLst>
                                    <p:set>
                                      <p:cBhvr>
                                        <p:cTn id="12" dur="1" fill="hold">
                                          <p:stCondLst>
                                            <p:cond delay="0"/>
                                          </p:stCondLst>
                                        </p:cTn>
                                        <p:tgtEl>
                                          <p:spTgt spid="75">
                                            <p:txEl>
                                              <p:pRg st="2" end="2"/>
                                            </p:txEl>
                                          </p:spTgt>
                                        </p:tgtEl>
                                        <p:attrNameLst>
                                          <p:attrName>style.visibility</p:attrName>
                                        </p:attrNameLst>
                                      </p:cBhvr>
                                      <p:to>
                                        <p:strVal val="visible"/>
                                      </p:to>
                                    </p:set>
                                    <p:animEffect transition="in" filter="barn(inVertical)">
                                      <p:cBhvr>
                                        <p:cTn id="13" dur="500"/>
                                        <p:tgtEl>
                                          <p:spTgt spid="75">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21" fill="hold" nodeType="clickEffect">
                                  <p:stCondLst>
                                    <p:cond delay="0"/>
                                  </p:stCondLst>
                                  <p:childTnLst>
                                    <p:set>
                                      <p:cBhvr>
                                        <p:cTn id="17" dur="1" fill="hold">
                                          <p:stCondLst>
                                            <p:cond delay="0"/>
                                          </p:stCondLst>
                                        </p:cTn>
                                        <p:tgtEl>
                                          <p:spTgt spid="75">
                                            <p:txEl>
                                              <p:pRg st="4" end="4"/>
                                            </p:txEl>
                                          </p:spTgt>
                                        </p:tgtEl>
                                        <p:attrNameLst>
                                          <p:attrName>style.visibility</p:attrName>
                                        </p:attrNameLst>
                                      </p:cBhvr>
                                      <p:to>
                                        <p:strVal val="visible"/>
                                      </p:to>
                                    </p:set>
                                    <p:animEffect transition="in" filter="barn(inVertical)">
                                      <p:cBhvr>
                                        <p:cTn id="18" dur="500"/>
                                        <p:tgtEl>
                                          <p:spTgt spid="75">
                                            <p:txEl>
                                              <p:pRg st="4" end="4"/>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1" fill="hold"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animEffect transition="in" filter="barn(inVertical)">
                                      <p:cBhvr>
                                        <p:cTn id="23" dur="500"/>
                                        <p:tgtEl>
                                          <p:spTgt spid="75">
                                            <p:txEl>
                                              <p:pRg st="5" end="5"/>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21" fill="hold" nodeType="clickEffect">
                                  <p:stCondLst>
                                    <p:cond delay="0"/>
                                  </p:stCondLst>
                                  <p:childTnLst>
                                    <p:set>
                                      <p:cBhvr>
                                        <p:cTn id="27" dur="1" fill="hold">
                                          <p:stCondLst>
                                            <p:cond delay="0"/>
                                          </p:stCondLst>
                                        </p:cTn>
                                        <p:tgtEl>
                                          <p:spTgt spid="75">
                                            <p:txEl>
                                              <p:pRg st="6" end="6"/>
                                            </p:txEl>
                                          </p:spTgt>
                                        </p:tgtEl>
                                        <p:attrNameLst>
                                          <p:attrName>style.visibility</p:attrName>
                                        </p:attrNameLst>
                                      </p:cBhvr>
                                      <p:to>
                                        <p:strVal val="visible"/>
                                      </p:to>
                                    </p:set>
                                    <p:animEffect transition="in" filter="barn(inVertical)">
                                      <p:cBhvr>
                                        <p:cTn id="28" dur="500"/>
                                        <p:tgtEl>
                                          <p:spTgt spid="75">
                                            <p:txEl>
                                              <p:pRg st="6" end="6"/>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21" fill="hold" nodeType="clickEffect">
                                  <p:stCondLst>
                                    <p:cond delay="0"/>
                                  </p:stCondLst>
                                  <p:childTnLst>
                                    <p:set>
                                      <p:cBhvr>
                                        <p:cTn id="32" dur="1" fill="hold">
                                          <p:stCondLst>
                                            <p:cond delay="0"/>
                                          </p:stCondLst>
                                        </p:cTn>
                                        <p:tgtEl>
                                          <p:spTgt spid="75">
                                            <p:txEl>
                                              <p:pRg st="7" end="7"/>
                                            </p:txEl>
                                          </p:spTgt>
                                        </p:tgtEl>
                                        <p:attrNameLst>
                                          <p:attrName>style.visibility</p:attrName>
                                        </p:attrNameLst>
                                      </p:cBhvr>
                                      <p:to>
                                        <p:strVal val="visible"/>
                                      </p:to>
                                    </p:set>
                                    <p:animEffect transition="in" filter="barn(inVertical)">
                                      <p:cBhvr>
                                        <p:cTn id="33" dur="500"/>
                                        <p:tgtEl>
                                          <p:spTgt spid="75">
                                            <p:txEl>
                                              <p:pRg st="7" end="7"/>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21" fill="hold" nodeType="clickEffect">
                                  <p:stCondLst>
                                    <p:cond delay="0"/>
                                  </p:stCondLst>
                                  <p:childTnLst>
                                    <p:set>
                                      <p:cBhvr>
                                        <p:cTn id="37" dur="1" fill="hold">
                                          <p:stCondLst>
                                            <p:cond delay="0"/>
                                          </p:stCondLst>
                                        </p:cTn>
                                        <p:tgtEl>
                                          <p:spTgt spid="75">
                                            <p:txEl>
                                              <p:pRg st="8" end="8"/>
                                            </p:txEl>
                                          </p:spTgt>
                                        </p:tgtEl>
                                        <p:attrNameLst>
                                          <p:attrName>style.visibility</p:attrName>
                                        </p:attrNameLst>
                                      </p:cBhvr>
                                      <p:to>
                                        <p:strVal val="visible"/>
                                      </p:to>
                                    </p:set>
                                    <p:animEffect transition="in" filter="barn(inVertical)">
                                      <p:cBhvr>
                                        <p:cTn id="38" dur="500"/>
                                        <p:tgtEl>
                                          <p:spTgt spid="75">
                                            <p:txEl>
                                              <p:pRg st="8" end="8"/>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6" presetClass="entr" presetSubtype="21" fill="hold" nodeType="clickEffect">
                                  <p:stCondLst>
                                    <p:cond delay="0"/>
                                  </p:stCondLst>
                                  <p:childTnLst>
                                    <p:set>
                                      <p:cBhvr>
                                        <p:cTn id="42" dur="1" fill="hold">
                                          <p:stCondLst>
                                            <p:cond delay="0"/>
                                          </p:stCondLst>
                                        </p:cTn>
                                        <p:tgtEl>
                                          <p:spTgt spid="75">
                                            <p:txEl>
                                              <p:pRg st="9" end="9"/>
                                            </p:txEl>
                                          </p:spTgt>
                                        </p:tgtEl>
                                        <p:attrNameLst>
                                          <p:attrName>style.visibility</p:attrName>
                                        </p:attrNameLst>
                                      </p:cBhvr>
                                      <p:to>
                                        <p:strVal val="visible"/>
                                      </p:to>
                                    </p:set>
                                    <p:animEffect transition="in" filter="barn(inVertical)">
                                      <p:cBhvr>
                                        <p:cTn id="43" dur="500"/>
                                        <p:tgtEl>
                                          <p:spTgt spid="75">
                                            <p:txEl>
                                              <p:pRg st="9" end="9"/>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6" presetClass="entr" presetSubtype="21" fill="hold" nodeType="clickEffect">
                                  <p:stCondLst>
                                    <p:cond delay="0"/>
                                  </p:stCondLst>
                                  <p:childTnLst>
                                    <p:set>
                                      <p:cBhvr>
                                        <p:cTn id="47" dur="1" fill="hold">
                                          <p:stCondLst>
                                            <p:cond delay="0"/>
                                          </p:stCondLst>
                                        </p:cTn>
                                        <p:tgtEl>
                                          <p:spTgt spid="75">
                                            <p:txEl>
                                              <p:pRg st="10" end="10"/>
                                            </p:txEl>
                                          </p:spTgt>
                                        </p:tgtEl>
                                        <p:attrNameLst>
                                          <p:attrName>style.visibility</p:attrName>
                                        </p:attrNameLst>
                                      </p:cBhvr>
                                      <p:to>
                                        <p:strVal val="visible"/>
                                      </p:to>
                                    </p:set>
                                    <p:animEffect transition="in" filter="barn(inVertical)">
                                      <p:cBhvr>
                                        <p:cTn id="48" dur="500"/>
                                        <p:tgtEl>
                                          <p:spTgt spid="75">
                                            <p:txEl>
                                              <p:pRg st="10" end="10"/>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6" presetClass="entr" presetSubtype="21" fill="hold" nodeType="clickEffect">
                                  <p:stCondLst>
                                    <p:cond delay="0"/>
                                  </p:stCondLst>
                                  <p:childTnLst>
                                    <p:set>
                                      <p:cBhvr>
                                        <p:cTn id="52" dur="1" fill="hold">
                                          <p:stCondLst>
                                            <p:cond delay="0"/>
                                          </p:stCondLst>
                                        </p:cTn>
                                        <p:tgtEl>
                                          <p:spTgt spid="75">
                                            <p:txEl>
                                              <p:pRg st="11" end="11"/>
                                            </p:txEl>
                                          </p:spTgt>
                                        </p:tgtEl>
                                        <p:attrNameLst>
                                          <p:attrName>style.visibility</p:attrName>
                                        </p:attrNameLst>
                                      </p:cBhvr>
                                      <p:to>
                                        <p:strVal val="visible"/>
                                      </p:to>
                                    </p:set>
                                    <p:animEffect transition="in" filter="barn(inVertical)">
                                      <p:cBhvr>
                                        <p:cTn id="53" dur="500"/>
                                        <p:tgtEl>
                                          <p:spTgt spid="75">
                                            <p:txEl>
                                              <p:pRg st="11" end="11"/>
                                            </p:txEl>
                                          </p:spTgt>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16" presetClass="entr" presetSubtype="21" fill="hold" nodeType="clickEffect">
                                  <p:stCondLst>
                                    <p:cond delay="0"/>
                                  </p:stCondLst>
                                  <p:childTnLst>
                                    <p:set>
                                      <p:cBhvr>
                                        <p:cTn id="57" dur="1" fill="hold">
                                          <p:stCondLst>
                                            <p:cond delay="0"/>
                                          </p:stCondLst>
                                        </p:cTn>
                                        <p:tgtEl>
                                          <p:spTgt spid="75">
                                            <p:txEl>
                                              <p:pRg st="12" end="12"/>
                                            </p:txEl>
                                          </p:spTgt>
                                        </p:tgtEl>
                                        <p:attrNameLst>
                                          <p:attrName>style.visibility</p:attrName>
                                        </p:attrNameLst>
                                      </p:cBhvr>
                                      <p:to>
                                        <p:strVal val="visible"/>
                                      </p:to>
                                    </p:set>
                                    <p:animEffect transition="in" filter="barn(inVertical)">
                                      <p:cBhvr>
                                        <p:cTn id="58" dur="500"/>
                                        <p:tgtEl>
                                          <p:spTgt spid="75">
                                            <p:txEl>
                                              <p:pRg st="12" end="12"/>
                                            </p:txEl>
                                          </p:spTgt>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6" presetClass="entr" presetSubtype="21" fill="hold" nodeType="clickEffect">
                                  <p:stCondLst>
                                    <p:cond delay="0"/>
                                  </p:stCondLst>
                                  <p:childTnLst>
                                    <p:set>
                                      <p:cBhvr>
                                        <p:cTn id="62" dur="1" fill="hold">
                                          <p:stCondLst>
                                            <p:cond delay="0"/>
                                          </p:stCondLst>
                                        </p:cTn>
                                        <p:tgtEl>
                                          <p:spTgt spid="75">
                                            <p:txEl>
                                              <p:pRg st="13" end="13"/>
                                            </p:txEl>
                                          </p:spTgt>
                                        </p:tgtEl>
                                        <p:attrNameLst>
                                          <p:attrName>style.visibility</p:attrName>
                                        </p:attrNameLst>
                                      </p:cBhvr>
                                      <p:to>
                                        <p:strVal val="visible"/>
                                      </p:to>
                                    </p:set>
                                    <p:animEffect transition="in" filter="barn(inVertical)">
                                      <p:cBhvr>
                                        <p:cTn id="63" dur="500"/>
                                        <p:tgtEl>
                                          <p:spTgt spid="75">
                                            <p:txEl>
                                              <p:pRg st="13" end="13"/>
                                            </p:txEl>
                                          </p:spTgt>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16" presetClass="entr" presetSubtype="21" fill="hold" nodeType="clickEffect">
                                  <p:stCondLst>
                                    <p:cond delay="0"/>
                                  </p:stCondLst>
                                  <p:childTnLst>
                                    <p:set>
                                      <p:cBhvr>
                                        <p:cTn id="67" dur="1" fill="hold">
                                          <p:stCondLst>
                                            <p:cond delay="0"/>
                                          </p:stCondLst>
                                        </p:cTn>
                                        <p:tgtEl>
                                          <p:spTgt spid="75">
                                            <p:txEl>
                                              <p:pRg st="14" end="14"/>
                                            </p:txEl>
                                          </p:spTgt>
                                        </p:tgtEl>
                                        <p:attrNameLst>
                                          <p:attrName>style.visibility</p:attrName>
                                        </p:attrNameLst>
                                      </p:cBhvr>
                                      <p:to>
                                        <p:strVal val="visible"/>
                                      </p:to>
                                    </p:set>
                                    <p:animEffect transition="in" filter="barn(inVertical)">
                                      <p:cBhvr>
                                        <p:cTn id="68" dur="500"/>
                                        <p:tgtEl>
                                          <p:spTgt spid="7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4400" dirty="0">
                <a:latin typeface="+mj-lt"/>
                <a:ea typeface="+mj-ea"/>
                <a:cs typeface="+mj-cs"/>
              </a:rPr>
              <a:t>Title Page</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Should briefly and clearly describe the purpose of the report. Other details you may include could be your name, the date and for whom the report is written.</a:t>
            </a:r>
          </a:p>
          <a:p>
            <a:pPr eaLnBrk="1" hangingPunct="1">
              <a:defRPr/>
            </a:pPr>
            <a:endParaRPr lang="en-GB" sz="2000" i="0" dirty="0"/>
          </a:p>
          <a:p>
            <a:pPr eaLnBrk="1" hangingPunct="1">
              <a:defRPr/>
            </a:pPr>
            <a:endParaRPr lang="en-GB" sz="2000" i="0" spc="-1" dirty="0">
              <a:solidFill>
                <a:srgbClr val="000000"/>
              </a:solidFill>
              <a:uFill>
                <a:solidFill>
                  <a:srgbClr val="FFFFFF"/>
                </a:solidFill>
              </a:uFill>
              <a:ea typeface="DejaVu Sans"/>
            </a:endParaRPr>
          </a:p>
          <a:p>
            <a:pPr eaLnBrk="1" hangingPunct="1">
              <a:defRPr/>
            </a:pPr>
            <a:endParaRPr lang="en-GB" sz="2000" i="0" spc="-1" dirty="0">
              <a:solidFill>
                <a:srgbClr val="000000"/>
              </a:solidFill>
              <a:uFill>
                <a:solidFill>
                  <a:srgbClr val="FFFFFF"/>
                </a:solidFill>
              </a:uFill>
              <a:ea typeface="DejaVu Sans"/>
            </a:endParaRPr>
          </a:p>
        </p:txBody>
      </p:sp>
      <p:pic>
        <p:nvPicPr>
          <p:cNvPr id="14340" name="Picture 1"/>
          <p:cNvPicPr>
            <a:picLocks noChangeAspect="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54363" y="2349500"/>
            <a:ext cx="3114675" cy="42100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848213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Acknowledgements / Terms of reference </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You could include a brief explanation of who will read the report (audience), why it was written (purpose) and how it was written (methods). It may be in the form of a subtitle or a single paragraph.</a:t>
            </a:r>
          </a:p>
          <a:p>
            <a:pPr eaLnBrk="1" hangingPunct="1">
              <a:defRPr/>
            </a:pPr>
            <a:endParaRPr lang="en-GB" sz="2000" i="0" spc="-1" dirty="0">
              <a:solidFill>
                <a:srgbClr val="000000"/>
              </a:solidFill>
              <a:uFill>
                <a:solidFill>
                  <a:srgbClr val="FFFFFF"/>
                </a:solidFill>
              </a:uFill>
              <a:ea typeface="DejaVu Sans"/>
            </a:endParaRPr>
          </a:p>
          <a:p>
            <a:pPr eaLnBrk="1" hangingPunct="1">
              <a:defRPr/>
            </a:pPr>
            <a:endParaRPr lang="en-GB" sz="2000" i="0" spc="-1" dirty="0">
              <a:solidFill>
                <a:srgbClr val="000000"/>
              </a:solidFill>
              <a:uFill>
                <a:solidFill>
                  <a:srgbClr val="FFFFFF"/>
                </a:solidFill>
              </a:uFill>
              <a:ea typeface="DejaVu Sans"/>
            </a:endParaRPr>
          </a:p>
        </p:txBody>
      </p:sp>
      <p:pic>
        <p:nvPicPr>
          <p:cNvPr id="15364" name="Picture 2"/>
          <p:cNvPicPr>
            <a:picLocks noChangeAspect="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124075" y="2708275"/>
            <a:ext cx="4895850" cy="2924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68483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Contents (Table of Contents) </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i="0" dirty="0"/>
              <a:t>The contents page should list the different chapters and/or headings together with the page numbers. </a:t>
            </a:r>
          </a:p>
          <a:p>
            <a:pPr eaLnBrk="1" hangingPunct="1">
              <a:defRPr/>
            </a:pPr>
            <a:endParaRPr lang="en-GB" sz="2400" i="0" dirty="0"/>
          </a:p>
          <a:p>
            <a:pPr marL="342900" indent="-342900" eaLnBrk="1" hangingPunct="1">
              <a:buFont typeface="Arial" panose="020B0604020202020204" pitchFamily="34" charset="0"/>
              <a:buChar char="•"/>
              <a:defRPr/>
            </a:pPr>
            <a:r>
              <a:rPr lang="en-GB" sz="2400" i="0" dirty="0"/>
              <a:t>should be presented in such a way that the reader can quickly scan the list of headings and locate a particular part of the report. </a:t>
            </a:r>
          </a:p>
          <a:p>
            <a:pPr marL="342900" indent="-342900" eaLnBrk="1" hangingPunct="1">
              <a:buFont typeface="Arial" panose="020B0604020202020204" pitchFamily="34" charset="0"/>
              <a:buChar char="•"/>
              <a:defRPr/>
            </a:pPr>
            <a:endParaRPr lang="en-GB" sz="2400" i="0" dirty="0"/>
          </a:p>
          <a:p>
            <a:pPr marL="342900" indent="-342900" eaLnBrk="1" hangingPunct="1">
              <a:buFont typeface="Arial" panose="020B0604020202020204" pitchFamily="34" charset="0"/>
              <a:buChar char="•"/>
              <a:defRPr/>
            </a:pPr>
            <a:r>
              <a:rPr lang="en-GB" sz="2400" i="0" dirty="0"/>
              <a:t>number chapter headings and subheadings in addition to providing page references. </a:t>
            </a:r>
          </a:p>
          <a:p>
            <a:pPr marL="342900" indent="-342900" eaLnBrk="1" hangingPunct="1">
              <a:buFont typeface="Arial" panose="020B0604020202020204" pitchFamily="34" charset="0"/>
              <a:buChar char="•"/>
              <a:defRPr/>
            </a:pPr>
            <a:endParaRPr lang="en-GB" sz="2400" i="0" dirty="0"/>
          </a:p>
          <a:p>
            <a:pPr marL="342900" indent="-342900" eaLnBrk="1" hangingPunct="1">
              <a:buFont typeface="Arial" panose="020B0604020202020204" pitchFamily="34" charset="0"/>
              <a:buChar char="•"/>
              <a:defRPr/>
            </a:pPr>
            <a:r>
              <a:rPr lang="en-GB" sz="2400" i="0" dirty="0"/>
              <a:t>use a consistent numbering system throughout. </a:t>
            </a:r>
            <a:endParaRPr lang="en-GB" sz="240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xmlns="" val="86812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animEffect transition="in" filter="barn(inVertical)">
                                      <p:cBhvr>
                                        <p:cTn id="7" dur="500"/>
                                        <p:tgtEl>
                                          <p:spTgt spid="7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4" end="4"/>
                                            </p:txEl>
                                          </p:spTgt>
                                        </p:tgtEl>
                                        <p:attrNameLst>
                                          <p:attrName>style.visibility</p:attrName>
                                        </p:attrNameLst>
                                      </p:cBhvr>
                                      <p:to>
                                        <p:strVal val="visible"/>
                                      </p:to>
                                    </p:set>
                                    <p:animEffect transition="in" filter="barn(inVertical)">
                                      <p:cBhvr>
                                        <p:cTn id="12" dur="500"/>
                                        <p:tgtEl>
                                          <p:spTgt spid="7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6" end="6"/>
                                            </p:txEl>
                                          </p:spTgt>
                                        </p:tgtEl>
                                        <p:attrNameLst>
                                          <p:attrName>style.visibility</p:attrName>
                                        </p:attrNameLst>
                                      </p:cBhvr>
                                      <p:to>
                                        <p:strVal val="visible"/>
                                      </p:to>
                                    </p:set>
                                    <p:animEffect transition="in" filter="barn(inVertical)">
                                      <p:cBhvr>
                                        <p:cTn id="17" dur="500"/>
                                        <p:tgtEl>
                                          <p:spTgt spid="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Abstract/Summary</a:t>
            </a:r>
          </a:p>
        </p:txBody>
      </p:sp>
      <p:sp>
        <p:nvSpPr>
          <p:cNvPr id="75" name="CustomShape 2"/>
          <p:cNvSpPr/>
          <p:nvPr/>
        </p:nvSpPr>
        <p:spPr>
          <a:xfrm>
            <a:off x="457200" y="1168400"/>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i="0" dirty="0"/>
              <a:t>Should briefly describe the content of the report</a:t>
            </a:r>
          </a:p>
          <a:p>
            <a:pPr eaLnBrk="1" hangingPunct="1">
              <a:defRPr/>
            </a:pPr>
            <a:endParaRPr lang="en-GB" sz="2400" i="0" dirty="0"/>
          </a:p>
          <a:p>
            <a:pPr marL="342900" indent="-342900" eaLnBrk="1" hangingPunct="1">
              <a:buFont typeface="Arial" panose="020B0604020202020204" pitchFamily="34" charset="0"/>
              <a:buChar char="•"/>
              <a:defRPr/>
            </a:pPr>
            <a:r>
              <a:rPr lang="en-GB" sz="2400" b="0" i="0" dirty="0"/>
              <a:t>should cover the aims of the report, what was found and what, if any, action is called for.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about half a page in length and avoid detail or discussion; just outline the main points.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should provide the reader with a clear, helpful overview of the content of the report.</a:t>
            </a:r>
          </a:p>
          <a:p>
            <a:pPr marL="342900" indent="-342900" eaLnBrk="1" hangingPunct="1">
              <a:buFont typeface="Arial" panose="020B0604020202020204" pitchFamily="34" charset="0"/>
              <a:buChar char="•"/>
              <a:defRPr/>
            </a:pPr>
            <a:endParaRPr lang="en-GB" sz="2400" b="0" i="0" spc="-1" dirty="0">
              <a:solidFill>
                <a:srgbClr val="000000"/>
              </a:solidFill>
              <a:uFill>
                <a:solidFill>
                  <a:srgbClr val="FFFFFF"/>
                </a:solidFill>
              </a:uFill>
              <a:ea typeface="DejaVu Sans"/>
            </a:endParaRPr>
          </a:p>
          <a:p>
            <a:pPr marL="342900" indent="-342900" eaLnBrk="1" hangingPunct="1">
              <a:buFont typeface="Arial" panose="020B0604020202020204" pitchFamily="34" charset="0"/>
              <a:buChar char="•"/>
              <a:defRPr/>
            </a:pPr>
            <a:r>
              <a:rPr lang="en-GB" sz="2400" b="0" i="0" dirty="0"/>
              <a:t>write this section </a:t>
            </a:r>
            <a:r>
              <a:rPr lang="en-GB" sz="2400" i="0" dirty="0"/>
              <a:t>after </a:t>
            </a:r>
            <a:r>
              <a:rPr lang="en-GB" sz="2400" b="0" i="0" dirty="0"/>
              <a:t>you have written the report.</a:t>
            </a:r>
            <a:endParaRPr lang="en-GB" sz="2400" b="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xmlns="" val="5319907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Abstract/Summary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spc="-1" dirty="0">
                <a:solidFill>
                  <a:srgbClr val="000000"/>
                </a:solidFill>
                <a:uFill>
                  <a:solidFill>
                    <a:srgbClr val="FFFFFF"/>
                  </a:solidFill>
                </a:uFill>
                <a:ea typeface="DejaVu Sans"/>
              </a:rPr>
              <a:t>Example: </a:t>
            </a:r>
          </a:p>
        </p:txBody>
      </p:sp>
      <p:pic>
        <p:nvPicPr>
          <p:cNvPr id="18436" name="Picture 1"/>
          <p:cNvPicPr>
            <a:picLocks noChangeAspect="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11413" y="1466850"/>
            <a:ext cx="4381500" cy="4833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40791636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4400" dirty="0">
                <a:latin typeface="+mj-lt"/>
                <a:ea typeface="+mj-ea"/>
                <a:cs typeface="+mj-cs"/>
              </a:rPr>
              <a:t>Introduction</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should give the context and scope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state your objectives clearly, define the limits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outline the method of enquiry - </a:t>
            </a:r>
            <a:r>
              <a:rPr lang="en-GB" sz="2400" b="0" i="0" dirty="0"/>
              <a:t>a description of research methods</a:t>
            </a:r>
            <a:endParaRPr lang="en-GB" sz="2400" b="0" i="0" spc="-1" dirty="0">
              <a:solidFill>
                <a:srgbClr val="000000"/>
              </a:solidFill>
              <a:uFill>
                <a:solidFill>
                  <a:srgbClr val="FFFFFF"/>
                </a:solidFill>
              </a:uFill>
              <a:ea typeface="DejaVu Sans"/>
            </a:endParaRP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give a brief general background to the subject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indicate the proposed development.</a:t>
            </a:r>
          </a:p>
        </p:txBody>
      </p:sp>
    </p:spTree>
    <p:extLst>
      <p:ext uri="{BB962C8B-B14F-4D97-AF65-F5344CB8AC3E}">
        <p14:creationId xmlns:p14="http://schemas.microsoft.com/office/powerpoint/2010/main" xmlns="" val="1902924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Methodology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In this section you should state how you carried out your enquiry. </a:t>
            </a:r>
          </a:p>
          <a:p>
            <a:pPr eaLnBrk="1" hangingPunct="1">
              <a:defRPr/>
            </a:pPr>
            <a:endParaRPr lang="en-GB" sz="2200" b="0" i="0" dirty="0"/>
          </a:p>
          <a:p>
            <a:pPr marL="342900" indent="-342900" eaLnBrk="1" hangingPunct="1">
              <a:buFont typeface="Arial" panose="020B0604020202020204" pitchFamily="34" charset="0"/>
              <a:buChar char="•"/>
              <a:defRPr/>
            </a:pPr>
            <a:r>
              <a:rPr lang="en-GB" sz="2200" b="0" i="0" dirty="0"/>
              <a:t>What form did your enquiry take? </a:t>
            </a:r>
          </a:p>
          <a:p>
            <a:pPr marL="342900" indent="-342900" eaLnBrk="1" hangingPunct="1">
              <a:buFont typeface="Arial" panose="020B0604020202020204" pitchFamily="34" charset="0"/>
              <a:buChar char="•"/>
              <a:defRPr/>
            </a:pPr>
            <a:r>
              <a:rPr lang="en-GB" sz="2200" b="0" i="0" dirty="0"/>
              <a:t>How did you collect your data? Did you carry out interviews or questionnaires? How did you choose the subjects for your interviews? </a:t>
            </a:r>
          </a:p>
          <a:p>
            <a:pPr marL="342900" indent="-342900" eaLnBrk="1" hangingPunct="1">
              <a:buFont typeface="Arial" panose="020B0604020202020204" pitchFamily="34" charset="0"/>
              <a:buChar char="•"/>
              <a:defRPr/>
            </a:pPr>
            <a:r>
              <a:rPr lang="en-GB" sz="2200" b="0" i="0" dirty="0"/>
              <a:t>What measurements did you make? </a:t>
            </a:r>
          </a:p>
          <a:p>
            <a:pPr eaLnBrk="1" hangingPunct="1">
              <a:defRPr/>
            </a:pPr>
            <a:endParaRPr lang="en-GB" sz="2200" b="0" i="0" dirty="0"/>
          </a:p>
          <a:p>
            <a:pPr eaLnBrk="1" hangingPunct="1">
              <a:defRPr/>
            </a:pPr>
            <a:r>
              <a:rPr lang="en-GB" sz="2200" b="0" i="0" dirty="0"/>
              <a:t>You may include: a list of equipment used; explanations of procedures followed; relevant information on materials used, including sources of materials and details of any necessary preparation; reference to any problems encountered and subsequent changes in procedure.</a:t>
            </a:r>
            <a:endParaRPr lang="en-GB" sz="2200" b="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xmlns="" val="223268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Results / Findings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Present your findings in as simple a way as possible. The more  complicated the information looks, the more difficult it will be to interpret. There are a number of ways in which results can be presented:</a:t>
            </a:r>
          </a:p>
          <a:p>
            <a:pPr eaLnBrk="1" hangingPunct="1">
              <a:defRPr/>
            </a:pPr>
            <a:endParaRPr lang="en-GB" sz="2200" b="0" i="0" dirty="0"/>
          </a:p>
          <a:p>
            <a:pPr eaLnBrk="1" hangingPunct="1">
              <a:defRPr/>
            </a:pPr>
            <a:r>
              <a:rPr lang="en-GB" sz="2200" b="0" i="0" dirty="0"/>
              <a:t>• Tables</a:t>
            </a:r>
          </a:p>
          <a:p>
            <a:pPr eaLnBrk="1" hangingPunct="1">
              <a:defRPr/>
            </a:pPr>
            <a:r>
              <a:rPr lang="en-GB" sz="2200" b="0" i="0" dirty="0"/>
              <a:t>• Graphs</a:t>
            </a:r>
          </a:p>
          <a:p>
            <a:pPr eaLnBrk="1" hangingPunct="1">
              <a:defRPr/>
            </a:pPr>
            <a:r>
              <a:rPr lang="en-GB" sz="2200" b="0" i="0" dirty="0"/>
              <a:t>• Pie charts</a:t>
            </a:r>
          </a:p>
          <a:p>
            <a:pPr eaLnBrk="1" hangingPunct="1">
              <a:defRPr/>
            </a:pPr>
            <a:r>
              <a:rPr lang="en-GB" sz="2200" b="0" i="0" dirty="0"/>
              <a:t>• Bar charts</a:t>
            </a:r>
          </a:p>
          <a:p>
            <a:pPr eaLnBrk="1" hangingPunct="1">
              <a:defRPr/>
            </a:pPr>
            <a:r>
              <a:rPr lang="en-GB" sz="2200" b="0" i="0" dirty="0"/>
              <a:t>• Diagrams</a:t>
            </a:r>
            <a:br>
              <a:rPr lang="en-GB" sz="2200" b="0" i="0" dirty="0"/>
            </a:br>
            <a:endParaRPr lang="en-GB" sz="2200" b="0" i="0" dirty="0"/>
          </a:p>
          <a:p>
            <a:pPr eaLnBrk="1" hangingPunct="1">
              <a:defRPr/>
            </a:pPr>
            <a:r>
              <a:rPr lang="en-GB" sz="2200" b="0" i="0" dirty="0"/>
              <a:t>Present your results in a logical order without comment. Discussion of your results should take place in the main body </a:t>
            </a:r>
            <a:r>
              <a:rPr lang="en-GB" sz="2200" i="0" dirty="0"/>
              <a:t>(discussion) </a:t>
            </a:r>
            <a:r>
              <a:rPr lang="en-GB" sz="2200" b="0" i="0" dirty="0"/>
              <a:t>of the report.</a:t>
            </a:r>
          </a:p>
        </p:txBody>
      </p:sp>
    </p:spTree>
    <p:extLst>
      <p:ext uri="{BB962C8B-B14F-4D97-AF65-F5344CB8AC3E}">
        <p14:creationId xmlns:p14="http://schemas.microsoft.com/office/powerpoint/2010/main" xmlns="" val="23512884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Discussion</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b="0" i="0" dirty="0"/>
              <a:t>This is the section where you can analyse and interpret</a:t>
            </a:r>
          </a:p>
          <a:p>
            <a:pPr eaLnBrk="1" hangingPunct="1">
              <a:defRPr/>
            </a:pPr>
            <a:r>
              <a:rPr lang="en-GB" sz="2400" b="0" i="0" dirty="0"/>
              <a:t>your results drawing from the information which you have collected, explaining its significance.</a:t>
            </a:r>
          </a:p>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Identify important issues and suggest explanations</a:t>
            </a:r>
          </a:p>
          <a:p>
            <a:pPr eaLnBrk="1" hangingPunct="1">
              <a:defRPr/>
            </a:pPr>
            <a:r>
              <a:rPr lang="en-GB" sz="2400" b="0" i="0" dirty="0"/>
              <a:t>    for your findings.</a:t>
            </a:r>
          </a:p>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Outline any problems encountered and try and present a balanced view.</a:t>
            </a:r>
            <a:endParaRPr lang="en-GB" sz="2200" b="0" i="0" dirty="0"/>
          </a:p>
        </p:txBody>
      </p:sp>
    </p:spTree>
    <p:extLst>
      <p:ext uri="{BB962C8B-B14F-4D97-AF65-F5344CB8AC3E}">
        <p14:creationId xmlns:p14="http://schemas.microsoft.com/office/powerpoint/2010/main" xmlns="" val="1314949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Conclusion and recommendations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show the overall significance of what has been covered.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you may want to remind the reader of the most important points that have been made in the report or highlight what you consider to be the most central issues or findings.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no new material should be introduced in the conclusion. </a:t>
            </a:r>
            <a:endParaRPr lang="en-GB" sz="2200" b="0" i="0" dirty="0"/>
          </a:p>
        </p:txBody>
      </p:sp>
    </p:spTree>
    <p:extLst>
      <p:ext uri="{BB962C8B-B14F-4D97-AF65-F5344CB8AC3E}">
        <p14:creationId xmlns:p14="http://schemas.microsoft.com/office/powerpoint/2010/main" xmlns="" val="94531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It is important that you give precise details of all the work by other authors which has been referred to within the report. Details should include :</a:t>
            </a:r>
          </a:p>
          <a:p>
            <a:pPr eaLnBrk="1" hangingPunct="1">
              <a:defRPr/>
            </a:pPr>
            <a:endParaRPr lang="en-GB" sz="2200" b="0" i="0" dirty="0"/>
          </a:p>
          <a:p>
            <a:pPr eaLnBrk="1" hangingPunct="1">
              <a:defRPr/>
            </a:pPr>
            <a:r>
              <a:rPr lang="en-GB" sz="2200" i="0" dirty="0"/>
              <a:t>• author’s name and initials</a:t>
            </a:r>
          </a:p>
          <a:p>
            <a:pPr eaLnBrk="1" hangingPunct="1">
              <a:defRPr/>
            </a:pPr>
            <a:r>
              <a:rPr lang="en-GB" sz="2200" i="0" dirty="0"/>
              <a:t>• date of publication</a:t>
            </a:r>
          </a:p>
          <a:p>
            <a:pPr eaLnBrk="1" hangingPunct="1">
              <a:defRPr/>
            </a:pPr>
            <a:r>
              <a:rPr lang="en-GB" sz="2200" i="0" dirty="0"/>
              <a:t>• title of the book, paper or journal</a:t>
            </a:r>
          </a:p>
          <a:p>
            <a:pPr eaLnBrk="1" hangingPunct="1">
              <a:defRPr/>
            </a:pPr>
            <a:r>
              <a:rPr lang="en-GB" sz="2200" i="0" dirty="0"/>
              <a:t>• publisher</a:t>
            </a:r>
          </a:p>
          <a:p>
            <a:pPr eaLnBrk="1" hangingPunct="1">
              <a:defRPr/>
            </a:pPr>
            <a:r>
              <a:rPr lang="en-GB" sz="2200" i="0" dirty="0"/>
              <a:t>• place of publication</a:t>
            </a:r>
          </a:p>
          <a:p>
            <a:pPr eaLnBrk="1" hangingPunct="1">
              <a:defRPr/>
            </a:pPr>
            <a:r>
              <a:rPr lang="en-GB" sz="2200" i="0" dirty="0"/>
              <a:t>• page numbers</a:t>
            </a:r>
          </a:p>
          <a:p>
            <a:pPr eaLnBrk="1" hangingPunct="1">
              <a:defRPr/>
            </a:pPr>
            <a:r>
              <a:rPr lang="en-GB" sz="2200" i="0" dirty="0"/>
              <a:t>• details of the journal volume in which the article has  appeared.</a:t>
            </a:r>
          </a:p>
          <a:p>
            <a:pPr eaLnBrk="1" hangingPunct="1">
              <a:defRPr/>
            </a:pPr>
            <a:endParaRPr lang="en-GB" sz="2200" b="0" i="0" dirty="0"/>
          </a:p>
          <a:p>
            <a:pPr eaLnBrk="1" hangingPunct="1">
              <a:defRPr/>
            </a:pPr>
            <a:r>
              <a:rPr lang="en-GB" sz="2200" b="0" i="0" dirty="0"/>
              <a:t>References should be listed in alphabetical order of</a:t>
            </a:r>
          </a:p>
          <a:p>
            <a:pPr eaLnBrk="1" hangingPunct="1">
              <a:defRPr/>
            </a:pPr>
            <a:r>
              <a:rPr lang="en-GB" sz="2200" b="0" i="0" dirty="0"/>
              <a:t>the authors' names.</a:t>
            </a:r>
          </a:p>
        </p:txBody>
      </p:sp>
    </p:spTree>
    <p:extLst>
      <p:ext uri="{BB962C8B-B14F-4D97-AF65-F5344CB8AC3E}">
        <p14:creationId xmlns:p14="http://schemas.microsoft.com/office/powerpoint/2010/main" xmlns="" val="36443202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4400" dirty="0">
                <a:latin typeface="+mj-lt"/>
                <a:ea typeface="+mj-ea"/>
                <a:cs typeface="+mj-cs"/>
              </a:rPr>
              <a:t>Appendices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b="0" i="0" dirty="0"/>
              <a:t>An appendix contains additional information related to the report but which is not essential to the main findings. </a:t>
            </a:r>
          </a:p>
          <a:p>
            <a:pPr eaLnBrk="1" hangingPunct="1">
              <a:defRPr/>
            </a:pPr>
            <a:endParaRPr lang="en-GB" sz="2400" b="0" i="0" dirty="0"/>
          </a:p>
          <a:p>
            <a:pPr eaLnBrk="1" hangingPunct="1">
              <a:defRPr/>
            </a:pPr>
            <a:r>
              <a:rPr lang="en-GB" sz="2400" b="0" i="0" dirty="0"/>
              <a:t>This can be consulted if the reader wishes but the report should not depend on this. </a:t>
            </a:r>
          </a:p>
          <a:p>
            <a:pPr eaLnBrk="1" hangingPunct="1">
              <a:defRPr/>
            </a:pPr>
            <a:endParaRPr lang="en-GB" sz="2400" b="0" i="0" dirty="0"/>
          </a:p>
          <a:p>
            <a:pPr eaLnBrk="1" hangingPunct="1">
              <a:defRPr/>
            </a:pPr>
            <a:r>
              <a:rPr lang="en-GB" sz="2400" b="0" i="0" dirty="0"/>
              <a:t>You could include:</a:t>
            </a:r>
          </a:p>
          <a:p>
            <a:pPr marL="342900" indent="-342900" eaLnBrk="1" hangingPunct="1">
              <a:buFont typeface="Arial" panose="020B0604020202020204" pitchFamily="34" charset="0"/>
              <a:buChar char="•"/>
              <a:defRPr/>
            </a:pPr>
            <a:r>
              <a:rPr lang="en-GB" sz="2400" b="0" i="0" dirty="0"/>
              <a:t>details of interview questions</a:t>
            </a:r>
          </a:p>
          <a:p>
            <a:pPr marL="342900" indent="-342900" eaLnBrk="1" hangingPunct="1">
              <a:buFont typeface="Arial" panose="020B0604020202020204" pitchFamily="34" charset="0"/>
              <a:buChar char="•"/>
              <a:defRPr/>
            </a:pPr>
            <a:r>
              <a:rPr lang="en-GB" sz="2400" b="0" i="0" dirty="0"/>
              <a:t>statistical data</a:t>
            </a:r>
          </a:p>
          <a:p>
            <a:pPr marL="342900" indent="-342900" eaLnBrk="1" hangingPunct="1">
              <a:buFont typeface="Arial" panose="020B0604020202020204" pitchFamily="34" charset="0"/>
              <a:buChar char="•"/>
              <a:defRPr/>
            </a:pPr>
            <a:r>
              <a:rPr lang="en-GB" sz="2400" b="0" i="0" dirty="0"/>
              <a:t>a glossary of terms</a:t>
            </a:r>
          </a:p>
          <a:p>
            <a:pPr marL="342900" indent="-342900" eaLnBrk="1" hangingPunct="1">
              <a:buFont typeface="Arial" panose="020B0604020202020204" pitchFamily="34" charset="0"/>
              <a:buChar char="•"/>
              <a:defRPr/>
            </a:pPr>
            <a:r>
              <a:rPr lang="en-GB" sz="2400" b="0" i="0" dirty="0"/>
              <a:t>other information which may be useful for the reader.</a:t>
            </a:r>
            <a:endParaRPr lang="en-GB" sz="2200" b="0" i="0" dirty="0"/>
          </a:p>
        </p:txBody>
      </p:sp>
    </p:spTree>
    <p:extLst>
      <p:ext uri="{BB962C8B-B14F-4D97-AF65-F5344CB8AC3E}">
        <p14:creationId xmlns:p14="http://schemas.microsoft.com/office/powerpoint/2010/main" xmlns="" val="443635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Report Writing</a:t>
            </a: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91867" indent="-293247" eaLnBrk="1" hangingPunct="1">
              <a:buClr>
                <a:srgbClr val="000000"/>
              </a:buClr>
              <a:buSzPct val="45000"/>
              <a:buFont typeface="Wingdings" charset="2"/>
              <a:buChar char=""/>
              <a:defRPr/>
            </a:pPr>
            <a:r>
              <a:rPr lang="en-GB" sz="2000" b="0" i="0" spc="-1" dirty="0">
                <a:solidFill>
                  <a:srgbClr val="000000"/>
                </a:solidFill>
                <a:uFill>
                  <a:solidFill>
                    <a:srgbClr val="FFFFFF"/>
                  </a:solidFill>
                </a:uFill>
                <a:ea typeface="DejaVu Sans"/>
              </a:rPr>
              <a:t>You should then break down the main points into separate sections, using sub-sections within each point where this helps to clarify the information.</a:t>
            </a:r>
          </a:p>
          <a:p>
            <a:pPr marL="391867" indent="-293247" eaLnBrk="1" hangingPunct="1">
              <a:buClr>
                <a:srgbClr val="000000"/>
              </a:buClr>
              <a:buSzPct val="45000"/>
              <a:buFont typeface="Wingdings" charset="2"/>
              <a:buChar char=""/>
              <a:defRPr/>
            </a:pPr>
            <a:endParaRPr lang="en-GB" sz="2000" b="0" i="0" spc="-1" dirty="0">
              <a:solidFill>
                <a:srgbClr val="000000"/>
              </a:solidFill>
              <a:uFill>
                <a:solidFill>
                  <a:srgbClr val="FFFFFF"/>
                </a:solidFill>
              </a:uFill>
              <a:ea typeface="DejaVu Sans"/>
            </a:endParaRPr>
          </a:p>
          <a:p>
            <a:pPr marL="391867" indent="-293247" eaLnBrk="1" hangingPunct="1">
              <a:buClr>
                <a:srgbClr val="000000"/>
              </a:buClr>
              <a:buSzPct val="45000"/>
              <a:buFont typeface="Wingdings" charset="2"/>
              <a:buChar char=""/>
              <a:defRPr/>
            </a:pPr>
            <a:r>
              <a:rPr lang="en-GB" sz="2000" b="0" i="0" dirty="0"/>
              <a:t>Most reports have a progressive numbering system. The most common system is the decimal notation system. </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The main sections are given single </a:t>
            </a:r>
            <a:r>
              <a:rPr lang="en-GB" sz="2000" b="0" i="0" dirty="0" err="1"/>
              <a:t>arabic</a:t>
            </a:r>
            <a:r>
              <a:rPr lang="en-GB" sz="2000" b="0" i="0" dirty="0"/>
              <a:t> numbers - 1, 2, 3 and so on.</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Sub-sections are given a decimal number - 1.1, 1.2, 1.3 and so on.</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Sub-sections can be further divided into - 1.1.1, 1.1.2, 1.1.3 and so on.</a:t>
            </a:r>
            <a:endParaRPr lang="en-GB" sz="2000" b="0" i="0" spc="-1" dirty="0">
              <a:solidFill>
                <a:srgbClr val="000000"/>
              </a:solidFill>
              <a:uFill>
                <a:solidFill>
                  <a:srgbClr val="FFFFFF"/>
                </a:solidFill>
              </a:uFill>
            </a:endParaRPr>
          </a:p>
        </p:txBody>
      </p:sp>
    </p:spTree>
    <p:extLst>
      <p:ext uri="{BB962C8B-B14F-4D97-AF65-F5344CB8AC3E}">
        <p14:creationId xmlns:p14="http://schemas.microsoft.com/office/powerpoint/2010/main" xmlns="" val="236219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Report Writing</a:t>
            </a: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91867" indent="-293247" eaLnBrk="1" hangingPunct="1">
              <a:buClr>
                <a:srgbClr val="000000"/>
              </a:buClr>
              <a:buSzPct val="45000"/>
              <a:buFont typeface="Wingdings" charset="2"/>
              <a:buChar char=""/>
              <a:defRPr/>
            </a:pPr>
            <a:r>
              <a:rPr lang="en-GB" sz="2000" b="0" i="0" dirty="0"/>
              <a:t>An example structure would look as follows;</a:t>
            </a:r>
            <a:endParaRPr lang="en-GB" sz="2000" b="0" i="0" spc="-1" dirty="0">
              <a:solidFill>
                <a:srgbClr val="000000"/>
              </a:solidFill>
              <a:uFill>
                <a:solidFill>
                  <a:srgbClr val="FFFFFF"/>
                </a:solidFill>
              </a:uFill>
            </a:endParaRPr>
          </a:p>
        </p:txBody>
      </p:sp>
      <p:pic>
        <p:nvPicPr>
          <p:cNvPr id="27652" name="Picture 1"/>
          <p:cNvPicPr>
            <a:picLocks noChangeAspect="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667000" y="2205038"/>
            <a:ext cx="3810000" cy="2857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871900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FBFD95-EFD8-4115-885B-DA90177E019E}"/>
              </a:ext>
            </a:extLst>
          </p:cNvPr>
          <p:cNvSpPr>
            <a:spLocks noGrp="1"/>
          </p:cNvSpPr>
          <p:nvPr>
            <p:ph type="title"/>
          </p:nvPr>
        </p:nvSpPr>
        <p:spPr/>
        <p:txBody>
          <a:bodyPr>
            <a:normAutofit/>
          </a:bodyPr>
          <a:lstStyle/>
          <a:p>
            <a:pPr>
              <a:defRPr/>
            </a:pPr>
            <a:r>
              <a:rPr lang="en-GB" sz="2800" dirty="0" smtClean="0"/>
              <a:t>Week 4: Activity 1-Structuring </a:t>
            </a:r>
            <a:r>
              <a:rPr lang="en-GB" sz="2800" dirty="0"/>
              <a:t>your report</a:t>
            </a:r>
          </a:p>
        </p:txBody>
      </p:sp>
      <p:sp>
        <p:nvSpPr>
          <p:cNvPr id="3" name="Content Placeholder 2">
            <a:extLst>
              <a:ext uri="{FF2B5EF4-FFF2-40B4-BE49-F238E27FC236}">
                <a16:creationId xmlns:a16="http://schemas.microsoft.com/office/drawing/2014/main" xmlns="" id="{52CEABDD-CED3-4945-BA93-94467F8D2AAF}"/>
              </a:ext>
            </a:extLst>
          </p:cNvPr>
          <p:cNvSpPr>
            <a:spLocks noGrp="1"/>
          </p:cNvSpPr>
          <p:nvPr>
            <p:ph idx="1"/>
          </p:nvPr>
        </p:nvSpPr>
        <p:spPr/>
        <p:txBody>
          <a:bodyPr/>
          <a:lstStyle/>
          <a:p>
            <a:pPr marL="0" indent="0">
              <a:buNone/>
            </a:pPr>
            <a:endParaRPr lang="en-GB" dirty="0"/>
          </a:p>
          <a:p>
            <a:pPr marL="0" indent="0" algn="ctr">
              <a:buNone/>
            </a:pPr>
            <a:r>
              <a:rPr lang="en-GB" sz="4000" b="1" dirty="0" smtClean="0"/>
              <a:t>  </a:t>
            </a:r>
            <a:endParaRPr lang="en-GB" sz="4000" b="1" dirty="0"/>
          </a:p>
          <a:p>
            <a:pPr marL="0" indent="0">
              <a:buNone/>
            </a:pPr>
            <a:r>
              <a:rPr lang="en-GB" dirty="0"/>
              <a:t>Complete the activity as per your Lecturer’s instructions</a:t>
            </a:r>
          </a:p>
        </p:txBody>
      </p:sp>
    </p:spTree>
    <p:extLst>
      <p:ext uri="{BB962C8B-B14F-4D97-AF65-F5344CB8AC3E}">
        <p14:creationId xmlns:p14="http://schemas.microsoft.com/office/powerpoint/2010/main" xmlns="" val="3124827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TextShape 1"/>
          <p:cNvSpPr txBox="1"/>
          <p:nvPr/>
        </p:nvSpPr>
        <p:spPr>
          <a:xfrm>
            <a:off x="395288" y="1125538"/>
            <a:ext cx="7926387" cy="6203950"/>
          </a:xfrm>
          <a:prstGeom prst="rect">
            <a:avLst/>
          </a:prstGeom>
          <a:noFill/>
          <a:ln>
            <a:noFill/>
          </a:ln>
        </p:spPr>
        <p:txBody>
          <a:bodyPr lIns="81638" tIns="40819" rIns="81638" bIns="40819"/>
          <a:lstStyle/>
          <a:p>
            <a:pPr algn="ctr" eaLnBrk="1" hangingPunct="1">
              <a:defRPr/>
            </a:pPr>
            <a:endParaRPr lang="en-GB" sz="1633" b="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1 Introduction</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For many European companies, last year was an extremely difficult and challenging year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 Review of European Activities</a:t>
            </a:r>
            <a:endParaRPr lang="en-GB" sz="1633" b="0" i="0" spc="-1" dirty="0">
              <a:solidFill>
                <a:srgbClr val="000000"/>
              </a:solidFill>
              <a:uFill>
                <a:solidFill>
                  <a:srgbClr val="FFFFFF"/>
                </a:solidFill>
              </a:uFill>
              <a:latin typeface="Arial"/>
            </a:endParaRP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2.1 Trading conditions</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For the whole of the year, we continued trading against a background of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2.2 Profitability</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Despite the growth of competitors, our profitability increased from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3 Capital Expenditure</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Group capital expenditure was higher than ever before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4 Conclusion</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In the coming year we need to ... </a:t>
            </a:r>
          </a:p>
        </p:txBody>
      </p:sp>
      <p:sp>
        <p:nvSpPr>
          <p:cNvPr id="3"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Example</a:t>
            </a:r>
          </a:p>
        </p:txBody>
      </p:sp>
    </p:spTree>
    <p:extLst>
      <p:ext uri="{BB962C8B-B14F-4D97-AF65-F5344CB8AC3E}">
        <p14:creationId xmlns:p14="http://schemas.microsoft.com/office/powerpoint/2010/main" xmlns="" val="2330337558"/>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defRPr/>
            </a:pPr>
            <a:r>
              <a:rPr lang="en-GB" sz="4400" dirty="0">
                <a:latin typeface="+mj-lt"/>
                <a:ea typeface="+mj-ea"/>
                <a:cs typeface="+mj-cs"/>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buFont typeface="Arial" panose="020B0604020202020204" pitchFamily="34" charset="0"/>
              <a:buChar char="•"/>
            </a:pPr>
            <a:r>
              <a:rPr lang="en-GB" b="0" i="0" dirty="0"/>
              <a:t>   </a:t>
            </a:r>
            <a:r>
              <a:rPr lang="en-GB" altLang="en-US" b="0" i="0" dirty="0" err="1"/>
              <a:t>Gravett</a:t>
            </a:r>
            <a:r>
              <a:rPr lang="en-GB" altLang="en-US" b="0" i="0" dirty="0"/>
              <a:t>, Steve (1998) – The Right Way to Write Reports, Kingswood: Right Way</a:t>
            </a:r>
          </a:p>
          <a:p>
            <a:pPr eaLnBrk="1" hangingPunct="1">
              <a:buFont typeface="Arial" panose="020B0604020202020204" pitchFamily="34" charset="0"/>
              <a:buChar char="•"/>
            </a:pPr>
            <a:r>
              <a:rPr lang="en-GB" altLang="en-US" b="0" i="0" dirty="0"/>
              <a:t>   Heritage, Katherine (1997) – Report Writing in a Week, London: Hodder &amp; Stoughton</a:t>
            </a:r>
          </a:p>
          <a:p>
            <a:pPr marL="285750" indent="-285750" eaLnBrk="1" hangingPunct="1">
              <a:buFont typeface="Arial" panose="020B0604020202020204" pitchFamily="34" charset="0"/>
              <a:buChar char="•"/>
              <a:defRPr/>
            </a:pPr>
            <a:r>
              <a:rPr lang="en-GB" b="0" i="0" dirty="0"/>
              <a:t>Higher Education Academy – ‘Writing Reports’</a:t>
            </a:r>
          </a:p>
          <a:p>
            <a:pPr eaLnBrk="1" hangingPunct="1">
              <a:defRPr/>
            </a:pPr>
            <a:r>
              <a:rPr lang="en-GB" b="0" i="0" u="sng" dirty="0">
                <a:hlinkClick r:id="rId2"/>
              </a:rPr>
              <a:t>http://www.heacademy.ac.uk/assets/hlst/documents/heinfe_exchange/blended_learning_pdp_materials/5_reportwriting.pdf</a:t>
            </a:r>
            <a:r>
              <a:rPr lang="en-GB" b="0" i="0" dirty="0"/>
              <a:t> </a:t>
            </a:r>
            <a:r>
              <a:rPr lang="en-GB" b="0" i="0" dirty="0" smtClean="0"/>
              <a:t>(Accessed </a:t>
            </a:r>
            <a:r>
              <a:rPr lang="en-GB" b="0" i="0" dirty="0"/>
              <a:t>13 January 2015)</a:t>
            </a:r>
          </a:p>
          <a:p>
            <a:pPr eaLnBrk="1" hangingPunct="1">
              <a:buFont typeface="Arial" panose="020B0604020202020204" pitchFamily="34" charset="0"/>
              <a:buChar char="•"/>
            </a:pPr>
            <a:r>
              <a:rPr lang="en-GB" altLang="en-US" b="0" i="0" dirty="0"/>
              <a:t>Robinson, Zoe and </a:t>
            </a:r>
            <a:r>
              <a:rPr lang="en-GB" altLang="en-US" b="0" i="0" dirty="0" err="1"/>
              <a:t>Pedley</a:t>
            </a:r>
            <a:r>
              <a:rPr lang="en-GB" altLang="en-US" b="0" i="0" dirty="0"/>
              <a:t>-Smith, Stuart (2010) - A Student’s Guide to Writing Business Reports, Wokingham: Kaplan</a:t>
            </a:r>
          </a:p>
          <a:p>
            <a:pPr marL="285750" indent="-285750">
              <a:buFont typeface="Arial" panose="020B0604020202020204" pitchFamily="34" charset="0"/>
              <a:buChar char="•"/>
              <a:defRPr/>
            </a:pPr>
            <a:r>
              <a:rPr lang="en-GB" b="0" i="0" dirty="0"/>
              <a:t>University of Leicester – ‘Writing reports’ </a:t>
            </a:r>
            <a:r>
              <a:rPr lang="en-GB" b="0" i="0" dirty="0">
                <a:hlinkClick r:id="rId3"/>
              </a:rPr>
              <a:t>http</a:t>
            </a:r>
            <a:r>
              <a:rPr lang="en-GB" b="0" i="0">
                <a:hlinkClick r:id="rId3"/>
              </a:rPr>
              <a:t>://</a:t>
            </a:r>
            <a:r>
              <a:rPr lang="en-GB" b="0" i="0" smtClean="0">
                <a:hlinkClick r:id="rId3"/>
              </a:rPr>
              <a:t>www2.le.ac.uk/offices/ld/resources/writing/writing-resources/reports</a:t>
            </a:r>
            <a:r>
              <a:rPr lang="en-GB" smtClean="0"/>
              <a:t> (Accessed 13 January 2015)</a:t>
            </a:r>
            <a:endParaRPr lang="en-GB" b="0" i="0" dirty="0"/>
          </a:p>
          <a:p>
            <a:pPr marL="285750" indent="-285750" eaLnBrk="1" hangingPunct="1">
              <a:buFont typeface="Arial" panose="020B0604020202020204" pitchFamily="34" charset="0"/>
              <a:buChar char="•"/>
              <a:defRPr/>
            </a:pPr>
            <a:endParaRPr lang="en-GB" b="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xmlns="" val="36254072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2550952-BE6B-46D5-B01D-0D952675AE8F}"/>
              </a:ext>
            </a:extLst>
          </p:cNvPr>
          <p:cNvSpPr>
            <a:spLocks noGrp="1"/>
          </p:cNvSpPr>
          <p:nvPr>
            <p:ph idx="1"/>
          </p:nvPr>
        </p:nvSpPr>
        <p:spPr>
          <a:xfrm>
            <a:off x="179512" y="188640"/>
            <a:ext cx="8784976" cy="5328593"/>
          </a:xfrm>
        </p:spPr>
        <p:style>
          <a:lnRef idx="0">
            <a:schemeClr val="dk1"/>
          </a:lnRef>
          <a:fillRef idx="3">
            <a:schemeClr val="dk1"/>
          </a:fillRef>
          <a:effectRef idx="3">
            <a:schemeClr val="dk1"/>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Academic Writing</a:t>
            </a:r>
          </a:p>
        </p:txBody>
      </p:sp>
    </p:spTree>
    <p:extLst>
      <p:ext uri="{BB962C8B-B14F-4D97-AF65-F5344CB8AC3E}">
        <p14:creationId xmlns:p14="http://schemas.microsoft.com/office/powerpoint/2010/main" xmlns="" val="3790950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Characteristics of academic writing</a:t>
            </a:r>
          </a:p>
        </p:txBody>
      </p:sp>
      <p:sp>
        <p:nvSpPr>
          <p:cNvPr id="3" name="Content Placeholder 2"/>
          <p:cNvSpPr>
            <a:spLocks noGrp="1"/>
          </p:cNvSpPr>
          <p:nvPr>
            <p:ph idx="1"/>
          </p:nvPr>
        </p:nvSpPr>
        <p:spPr>
          <a:xfrm>
            <a:off x="107504" y="1268760"/>
            <a:ext cx="8928992" cy="4320480"/>
          </a:xfrm>
          <a:solidFill>
            <a:schemeClr val="accent6">
              <a:lumMod val="20000"/>
              <a:lumOff val="80000"/>
            </a:schemeClr>
          </a:solidFill>
        </p:spPr>
        <p:style>
          <a:lnRef idx="3">
            <a:schemeClr val="lt1"/>
          </a:lnRef>
          <a:fillRef idx="1">
            <a:schemeClr val="dk1"/>
          </a:fillRef>
          <a:effectRef idx="1">
            <a:schemeClr val="dk1"/>
          </a:effectRef>
          <a:fontRef idx="minor">
            <a:schemeClr val="lt1"/>
          </a:fontRef>
        </p:style>
        <p:txBody>
          <a:bodyPr>
            <a:normAutofit fontScale="85000" lnSpcReduction="10000"/>
          </a:bodyPr>
          <a:lstStyle/>
          <a:p>
            <a:pPr>
              <a:spcBef>
                <a:spcPts val="3000"/>
              </a:spcBef>
              <a:spcAft>
                <a:spcPts val="1200"/>
              </a:spcAft>
            </a:pPr>
            <a:r>
              <a:rPr lang="en-GB" b="1" u="sng" dirty="0">
                <a:solidFill>
                  <a:schemeClr val="tx1"/>
                </a:solidFill>
                <a:latin typeface="freight-sans-pro"/>
              </a:rPr>
              <a:t>Planned and focused</a:t>
            </a:r>
            <a:r>
              <a:rPr lang="en-GB" b="1" dirty="0">
                <a:solidFill>
                  <a:schemeClr val="tx1"/>
                </a:solidFill>
                <a:latin typeface="freight-sans-pro"/>
              </a:rPr>
              <a:t>: </a:t>
            </a:r>
            <a:r>
              <a:rPr lang="en-GB" dirty="0">
                <a:solidFill>
                  <a:schemeClr val="tx1"/>
                </a:solidFill>
                <a:latin typeface="freight-sans-pro"/>
              </a:rPr>
              <a:t>answers the question and demonstrates an understanding of the subject.</a:t>
            </a:r>
          </a:p>
          <a:p>
            <a:pPr>
              <a:spcAft>
                <a:spcPts val="1200"/>
              </a:spcAft>
            </a:pPr>
            <a:r>
              <a:rPr lang="en-GB" b="1" u="sng" dirty="0">
                <a:solidFill>
                  <a:schemeClr val="tx1"/>
                </a:solidFill>
                <a:latin typeface="freight-sans-pro"/>
              </a:rPr>
              <a:t>Structured:</a:t>
            </a:r>
            <a:r>
              <a:rPr lang="en-GB" u="sng" dirty="0">
                <a:solidFill>
                  <a:schemeClr val="tx1"/>
                </a:solidFill>
                <a:latin typeface="freight-sans-pro"/>
              </a:rPr>
              <a:t> </a:t>
            </a:r>
            <a:r>
              <a:rPr lang="en-GB" dirty="0">
                <a:solidFill>
                  <a:schemeClr val="tx1"/>
                </a:solidFill>
                <a:latin typeface="freight-sans-pro"/>
              </a:rPr>
              <a:t>is coherent, written in a logical order, and brings together related points and material.</a:t>
            </a:r>
          </a:p>
          <a:p>
            <a:pPr>
              <a:spcAft>
                <a:spcPts val="1200"/>
              </a:spcAft>
            </a:pPr>
            <a:r>
              <a:rPr lang="en-GB" b="1" u="sng" dirty="0">
                <a:solidFill>
                  <a:schemeClr val="tx1"/>
                </a:solidFill>
                <a:latin typeface="freight-sans-pro"/>
              </a:rPr>
              <a:t>Evidenced: </a:t>
            </a:r>
            <a:r>
              <a:rPr lang="en-GB" dirty="0">
                <a:solidFill>
                  <a:schemeClr val="tx1"/>
                </a:solidFill>
                <a:latin typeface="freight-sans-pro"/>
              </a:rPr>
              <a:t>demonstrates knowledge of the subject area, supports opinions and arguments with evidence, and is referenced accurately.</a:t>
            </a:r>
          </a:p>
          <a:p>
            <a:pPr>
              <a:spcAft>
                <a:spcPts val="1200"/>
              </a:spcAft>
            </a:pPr>
            <a:r>
              <a:rPr lang="en-GB" b="1" u="sng" dirty="0">
                <a:solidFill>
                  <a:schemeClr val="tx1"/>
                </a:solidFill>
                <a:latin typeface="freight-sans-pro"/>
              </a:rPr>
              <a:t>Formal in tone and style: </a:t>
            </a:r>
            <a:r>
              <a:rPr lang="en-GB" dirty="0">
                <a:solidFill>
                  <a:schemeClr val="tx1"/>
                </a:solidFill>
                <a:latin typeface="freight-sans-pro"/>
              </a:rPr>
              <a:t>uses appropriate language and tenses, and is clear, concise and balanced</a:t>
            </a:r>
          </a:p>
        </p:txBody>
      </p:sp>
    </p:spTree>
    <p:extLst>
      <p:ext uri="{BB962C8B-B14F-4D97-AF65-F5344CB8AC3E}">
        <p14:creationId xmlns:p14="http://schemas.microsoft.com/office/powerpoint/2010/main" xmlns="" val="1001599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Tips to improve your ‘Academic Writing’</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solidFill>
                  <a:srgbClr val="FF0000"/>
                </a:solidFill>
              </a:rPr>
              <a:t>Be concise</a:t>
            </a:r>
          </a:p>
          <a:p>
            <a:pPr marL="0" indent="0">
              <a:buNone/>
            </a:pPr>
            <a:r>
              <a:rPr lang="en-GB" dirty="0">
                <a:latin typeface="freight-sans-pro"/>
              </a:rPr>
              <a:t>Avoid using redundant words. For example:</a:t>
            </a:r>
          </a:p>
          <a:p>
            <a:r>
              <a:rPr lang="en-GB" dirty="0">
                <a:latin typeface="freight-sans-pro"/>
              </a:rPr>
              <a:t>Use “because” instead of “due to the fact that”.</a:t>
            </a:r>
          </a:p>
          <a:p>
            <a:r>
              <a:rPr lang="en-GB" dirty="0">
                <a:latin typeface="freight-sans-pro"/>
              </a:rPr>
              <a:t>Use “alternatives” instead of “alternative choices”.</a:t>
            </a:r>
          </a:p>
          <a:p>
            <a:r>
              <a:rPr lang="en-GB" dirty="0">
                <a:latin typeface="freight-sans-pro"/>
              </a:rPr>
              <a:t>Use “fundamentals” and not “basic fundamentals”.</a:t>
            </a:r>
          </a:p>
          <a:p>
            <a:r>
              <a:rPr lang="en-GB" dirty="0">
                <a:latin typeface="freight-sans-pro"/>
              </a:rPr>
              <a:t>Use “concisely” instead of “in as few words as possible”.</a:t>
            </a:r>
          </a:p>
        </p:txBody>
      </p:sp>
    </p:spTree>
    <p:extLst>
      <p:ext uri="{BB962C8B-B14F-4D97-AF65-F5344CB8AC3E}">
        <p14:creationId xmlns:p14="http://schemas.microsoft.com/office/powerpoint/2010/main" xmlns="" val="355835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Tips to improve your ‘Academic Writing’</a:t>
            </a:r>
          </a:p>
        </p:txBody>
      </p:sp>
      <p:sp>
        <p:nvSpPr>
          <p:cNvPr id="3" name="Content Placeholder 2"/>
          <p:cNvSpPr>
            <a:spLocks noGrp="1"/>
          </p:cNvSpPr>
          <p:nvPr>
            <p:ph idx="1"/>
          </p:nvPr>
        </p:nvSpPr>
        <p:spPr/>
        <p:txBody>
          <a:bodyPr>
            <a:normAutofit lnSpcReduction="10000"/>
          </a:bodyPr>
          <a:lstStyle/>
          <a:p>
            <a:pPr marL="0" indent="0">
              <a:buNone/>
            </a:pPr>
            <a:r>
              <a:rPr lang="en-GB" dirty="0">
                <a:solidFill>
                  <a:schemeClr val="tx2">
                    <a:lumMod val="60000"/>
                    <a:lumOff val="40000"/>
                  </a:schemeClr>
                </a:solidFill>
              </a:rPr>
              <a:t>Use formal language</a:t>
            </a:r>
          </a:p>
          <a:p>
            <a:r>
              <a:rPr lang="en-GB" dirty="0">
                <a:latin typeface="freight-sans-pro"/>
              </a:rPr>
              <a:t>Avoid using colloquialisms or slang terms such as 'sort of' or 'basically'. Instead you could use 'somewhat' or 'fundamentally'.</a:t>
            </a:r>
          </a:p>
          <a:p>
            <a:r>
              <a:rPr lang="en-GB" dirty="0">
                <a:latin typeface="freight-sans-pro"/>
              </a:rPr>
              <a:t>Write words out in full rather than shortening them. For example, instead of writing “don't” or “isn't” you would be expected to write “do not” or “is not”</a:t>
            </a:r>
          </a:p>
          <a:p>
            <a:pPr marL="0" indent="0">
              <a:buNone/>
            </a:pPr>
            <a:endParaRPr lang="en-GB" dirty="0"/>
          </a:p>
        </p:txBody>
      </p:sp>
    </p:spTree>
    <p:extLst>
      <p:ext uri="{BB962C8B-B14F-4D97-AF65-F5344CB8AC3E}">
        <p14:creationId xmlns:p14="http://schemas.microsoft.com/office/powerpoint/2010/main" xmlns="" val="2994530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Tips to improve your ‘Academic Writing’</a:t>
            </a:r>
          </a:p>
        </p:txBody>
      </p:sp>
      <p:sp>
        <p:nvSpPr>
          <p:cNvPr id="3" name="Content Placeholder 2"/>
          <p:cNvSpPr>
            <a:spLocks noGrp="1"/>
          </p:cNvSpPr>
          <p:nvPr>
            <p:ph idx="1"/>
          </p:nvPr>
        </p:nvSpPr>
        <p:spPr/>
        <p:txBody>
          <a:bodyPr>
            <a:normAutofit fontScale="47500" lnSpcReduction="20000"/>
          </a:bodyPr>
          <a:lstStyle/>
          <a:p>
            <a:pPr marL="0" indent="0">
              <a:buNone/>
            </a:pPr>
            <a:r>
              <a:rPr lang="en-GB" sz="4500" dirty="0">
                <a:solidFill>
                  <a:srgbClr val="00B050"/>
                </a:solidFill>
              </a:rPr>
              <a:t>Hedges</a:t>
            </a:r>
          </a:p>
          <a:p>
            <a:pPr marL="0" indent="0">
              <a:buNone/>
            </a:pPr>
            <a:r>
              <a:rPr lang="en-GB" sz="4500" dirty="0">
                <a:latin typeface="freight-sans-pro"/>
              </a:rPr>
              <a:t>When writing, be careful of using words such as "definitely" or "proves". Ask yourself whether your statement is a fact or whether there may be some doubt either now or in the future.</a:t>
            </a:r>
          </a:p>
          <a:p>
            <a:pPr marL="0" indent="0">
              <a:buNone/>
            </a:pPr>
            <a:r>
              <a:rPr lang="en-GB" sz="4500" dirty="0">
                <a:latin typeface="freight-sans-pro"/>
              </a:rPr>
              <a:t>Some useful hedging words and phrases to use in your work are:</a:t>
            </a:r>
          </a:p>
          <a:p>
            <a:pPr marL="0" indent="0">
              <a:buNone/>
            </a:pPr>
            <a:endParaRPr lang="en-GB" sz="3800" dirty="0">
              <a:latin typeface="freight-sans-pro"/>
            </a:endParaRPr>
          </a:p>
          <a:p>
            <a:pPr marL="0" indent="0">
              <a:buNone/>
            </a:pPr>
            <a:endParaRPr lang="en-GB" sz="3800" dirty="0">
              <a:latin typeface="freight-sans-pro"/>
            </a:endParaRPr>
          </a:p>
          <a:p>
            <a:pPr marL="0" indent="0">
              <a:buNone/>
            </a:pPr>
            <a:endParaRPr lang="en-GB" sz="3800" dirty="0">
              <a:latin typeface="freight-sans-pro"/>
            </a:endParaRPr>
          </a:p>
          <a:p>
            <a:pPr marL="0" indent="0">
              <a:buNone/>
            </a:pPr>
            <a:endParaRPr lang="en-GB" sz="3800" dirty="0">
              <a:latin typeface="freight-sans-pro"/>
            </a:endParaRPr>
          </a:p>
          <a:p>
            <a:pPr marL="0" indent="0">
              <a:buNone/>
            </a:pPr>
            <a:r>
              <a:rPr lang="en-GB" sz="3800" dirty="0">
                <a:latin typeface="freight-sans-pro"/>
              </a:rPr>
              <a:t>Illustration:</a:t>
            </a:r>
          </a:p>
          <a:p>
            <a:pPr>
              <a:buFont typeface="+mj-lt"/>
              <a:buAutoNum type="arabicPeriod"/>
            </a:pPr>
            <a:r>
              <a:rPr lang="en-GB" sz="3800" dirty="0">
                <a:latin typeface="freight-sans-pro"/>
              </a:rPr>
              <a:t>“Research </a:t>
            </a:r>
            <a:r>
              <a:rPr lang="en-GB" sz="3800" dirty="0">
                <a:solidFill>
                  <a:srgbClr val="FF0000"/>
                </a:solidFill>
                <a:latin typeface="freight-sans-pro"/>
              </a:rPr>
              <a:t>proves</a:t>
            </a:r>
            <a:r>
              <a:rPr lang="en-GB" sz="3800" dirty="0">
                <a:latin typeface="freight-sans-pro"/>
              </a:rPr>
              <a:t> that drinking a large volume of fizzy drinks containing sugar leads to the development of type II diabetes.”</a:t>
            </a:r>
          </a:p>
          <a:p>
            <a:pPr>
              <a:buFont typeface="+mj-lt"/>
              <a:buAutoNum type="arabicPeriod"/>
            </a:pPr>
            <a:r>
              <a:rPr lang="en-GB" sz="3800" dirty="0">
                <a:latin typeface="freight-sans-pro"/>
              </a:rPr>
              <a:t>“Research </a:t>
            </a:r>
            <a:r>
              <a:rPr lang="en-GB" sz="3800" dirty="0">
                <a:solidFill>
                  <a:srgbClr val="00B050"/>
                </a:solidFill>
                <a:latin typeface="freight-sans-pro"/>
              </a:rPr>
              <a:t>suggests</a:t>
            </a:r>
            <a:r>
              <a:rPr lang="en-GB" sz="3800" dirty="0">
                <a:latin typeface="freight-sans-pro"/>
              </a:rPr>
              <a:t> that high consumption of fizzy drinks containing sugar may contribute to the development of type II diabetes.”</a:t>
            </a:r>
          </a:p>
        </p:txBody>
      </p:sp>
      <p:graphicFrame>
        <p:nvGraphicFramePr>
          <p:cNvPr id="4" name="Table 3"/>
          <p:cNvGraphicFramePr>
            <a:graphicFrameLocks noGrp="1"/>
          </p:cNvGraphicFramePr>
          <p:nvPr/>
        </p:nvGraphicFramePr>
        <p:xfrm>
          <a:off x="1524000" y="3002457"/>
          <a:ext cx="6096000" cy="1112520"/>
        </p:xfrm>
        <a:graphic>
          <a:graphicData uri="http://schemas.openxmlformats.org/drawingml/2006/table">
            <a:tbl>
              <a:tblPr firstRow="1" bandRow="1">
                <a:tableStyleId>{2D5ABB26-0587-4C30-8999-92F81FD0307C}</a:tableStyleId>
              </a:tblPr>
              <a:tblGrid>
                <a:gridCol w="3048000">
                  <a:extLst>
                    <a:ext uri="{9D8B030D-6E8A-4147-A177-3AD203B41FA5}">
                      <a16:colId xmlns:a16="http://schemas.microsoft.com/office/drawing/2014/main" xmlns="" val="4220898694"/>
                    </a:ext>
                  </a:extLst>
                </a:gridCol>
                <a:gridCol w="3048000">
                  <a:extLst>
                    <a:ext uri="{9D8B030D-6E8A-4147-A177-3AD203B41FA5}">
                      <a16:colId xmlns:a16="http://schemas.microsoft.com/office/drawing/2014/main" xmlns="" val="3202157799"/>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suggests...”</a:t>
                      </a:r>
                      <a:endParaRPr lang="en-GB" dirty="0">
                        <a:latin typeface="freight-sans-pro"/>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“Usually...”</a:t>
                      </a:r>
                      <a:endParaRPr lang="en-GB" dirty="0">
                        <a:latin typeface="freight-sans-pro"/>
                      </a:endParaRPr>
                    </a:p>
                  </a:txBody>
                  <a:tcPr/>
                </a:tc>
                <a:extLst>
                  <a:ext uri="{0D108BD9-81ED-4DB2-BD59-A6C34878D82A}">
                    <a16:rowId xmlns:a16="http://schemas.microsoft.com/office/drawing/2014/main" xmlns="" val="5166952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possible that...”</a:t>
                      </a:r>
                      <a:endParaRPr lang="en-GB" dirty="0">
                        <a:latin typeface="freight-sans-pro"/>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“Sometimes...”</a:t>
                      </a:r>
                      <a:endParaRPr lang="en-GB" dirty="0">
                        <a:latin typeface="freight-sans-pro"/>
                      </a:endParaRPr>
                    </a:p>
                  </a:txBody>
                  <a:tcPr/>
                </a:tc>
                <a:extLst>
                  <a:ext uri="{0D108BD9-81ED-4DB2-BD59-A6C34878D82A}">
                    <a16:rowId xmlns:a16="http://schemas.microsoft.com/office/drawing/2014/main" xmlns="" val="290165933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possible explanation...”</a:t>
                      </a:r>
                      <a:endParaRPr lang="en-GB" dirty="0">
                        <a:latin typeface="freight-sans-pro"/>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“Somewhat...”</a:t>
                      </a:r>
                      <a:endParaRPr lang="en-GB" dirty="0">
                        <a:latin typeface="freight-sans-pro"/>
                      </a:endParaRPr>
                    </a:p>
                  </a:txBody>
                  <a:tcPr/>
                </a:tc>
                <a:extLst>
                  <a:ext uri="{0D108BD9-81ED-4DB2-BD59-A6C34878D82A}">
                    <a16:rowId xmlns:a16="http://schemas.microsoft.com/office/drawing/2014/main" xmlns="" val="1804842662"/>
                  </a:ext>
                </a:extLst>
              </a:tr>
            </a:tbl>
          </a:graphicData>
        </a:graphic>
      </p:graphicFrame>
    </p:spTree>
    <p:extLst>
      <p:ext uri="{BB962C8B-B14F-4D97-AF65-F5344CB8AC3E}">
        <p14:creationId xmlns:p14="http://schemas.microsoft.com/office/powerpoint/2010/main" xmlns="" val="929082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Tips to improve your ‘Academic Writing’</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solidFill>
                  <a:srgbClr val="7030A0"/>
                </a:solidFill>
              </a:rPr>
              <a:t>Boosters</a:t>
            </a:r>
          </a:p>
          <a:p>
            <a:pPr marL="0" indent="0">
              <a:buNone/>
            </a:pPr>
            <a:r>
              <a:rPr lang="en-GB" dirty="0">
                <a:latin typeface="freight-sans-pro"/>
              </a:rPr>
              <a:t>You might want to express a measure of certainty or conviction in your writing and this is when 'booster' language can help.</a:t>
            </a:r>
          </a:p>
          <a:p>
            <a:pPr marL="0" indent="0">
              <a:buNone/>
            </a:pPr>
            <a:r>
              <a:rPr lang="en-GB" dirty="0">
                <a:latin typeface="freight-sans-pro"/>
              </a:rPr>
              <a:t>Some useful booster words and phrases to use in your work are:</a:t>
            </a:r>
          </a:p>
          <a:p>
            <a:r>
              <a:rPr lang="en-GB" dirty="0">
                <a:latin typeface="freight-sans-pro"/>
              </a:rPr>
              <a:t>“Clearly” (only use if you are certain it is clear)</a:t>
            </a:r>
          </a:p>
          <a:p>
            <a:r>
              <a:rPr lang="en-GB" dirty="0">
                <a:latin typeface="freight-sans-pro"/>
              </a:rPr>
              <a:t>“There is a strong correlation...”</a:t>
            </a:r>
          </a:p>
          <a:p>
            <a:r>
              <a:rPr lang="en-GB" dirty="0">
                <a:latin typeface="freight-sans-pro"/>
              </a:rPr>
              <a:t>“Results indicate...”</a:t>
            </a:r>
            <a:endParaRPr lang="en-GB"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xmlns="" val="133675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Tips to improve your ‘Academic Writing’</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solidFill>
                  <a:schemeClr val="accent2">
                    <a:lumMod val="50000"/>
                  </a:schemeClr>
                </a:solidFill>
              </a:rPr>
              <a:t>Choose the correct tense and voice</a:t>
            </a:r>
          </a:p>
          <a:p>
            <a:pPr marL="0" indent="0">
              <a:buNone/>
            </a:pPr>
            <a:r>
              <a:rPr lang="en-GB" dirty="0">
                <a:latin typeface="freight-sans-pro"/>
              </a:rPr>
              <a:t>Only use first person voice in reflective writing</a:t>
            </a:r>
          </a:p>
          <a:p>
            <a:r>
              <a:rPr lang="en-GB" dirty="0">
                <a:latin typeface="freight-sans-pro"/>
              </a:rPr>
              <a:t>Academic arguments are not usually presented in the first person (using I), but use more objective language, logic and reasoning to persuade (rather than emotional or personal perspectives).</a:t>
            </a:r>
          </a:p>
          <a:p>
            <a:r>
              <a:rPr lang="en-GB" dirty="0">
                <a:latin typeface="freight-sans-pro"/>
              </a:rPr>
              <a:t>This may not apply, however, if you are asked to write a reflective report based on your own thoughts and experiences.</a:t>
            </a:r>
          </a:p>
          <a:p>
            <a:pPr marL="0" indent="0">
              <a:buNone/>
            </a:pPr>
            <a:endParaRPr lang="en-GB" dirty="0"/>
          </a:p>
        </p:txBody>
      </p:sp>
    </p:spTree>
    <p:extLst>
      <p:ext uri="{BB962C8B-B14F-4D97-AF65-F5344CB8AC3E}">
        <p14:creationId xmlns:p14="http://schemas.microsoft.com/office/powerpoint/2010/main" xmlns="" val="421633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F7B8B6-B078-4E9E-8EE0-5EE2A3E603E6}"/>
              </a:ext>
            </a:extLst>
          </p:cNvPr>
          <p:cNvSpPr>
            <a:spLocks noGrp="1"/>
          </p:cNvSpPr>
          <p:nvPr>
            <p:ph type="title"/>
          </p:nvPr>
        </p:nvSpPr>
        <p:spPr/>
        <p:txBody>
          <a:bodyPr>
            <a:noAutofit/>
          </a:bodyPr>
          <a:lstStyle/>
          <a:p>
            <a:r>
              <a:rPr lang="en-GB" sz="3600" dirty="0" smtClean="0"/>
              <a:t>Week 4: Activity 2- Active voice to passive voice.</a:t>
            </a:r>
            <a:endParaRPr lang="en-GB" sz="3600" dirty="0"/>
          </a:p>
        </p:txBody>
      </p:sp>
      <p:sp>
        <p:nvSpPr>
          <p:cNvPr id="3" name="Content Placeholder 2">
            <a:extLst>
              <a:ext uri="{FF2B5EF4-FFF2-40B4-BE49-F238E27FC236}">
                <a16:creationId xmlns:a16="http://schemas.microsoft.com/office/drawing/2014/main" xmlns="" id="{E87BB803-AFD4-4D52-B79D-4C44B387C6D7}"/>
              </a:ext>
            </a:extLst>
          </p:cNvPr>
          <p:cNvSpPr>
            <a:spLocks noGrp="1"/>
          </p:cNvSpPr>
          <p:nvPr>
            <p:ph idx="1"/>
          </p:nvPr>
        </p:nvSpPr>
        <p:spPr/>
        <p:txBody>
          <a:bodyPr/>
          <a:lstStyle/>
          <a:p>
            <a:pPr marL="0" indent="0">
              <a:buNone/>
            </a:pPr>
            <a:endParaRPr lang="en-GB" dirty="0"/>
          </a:p>
          <a:p>
            <a:pPr marL="0" indent="0">
              <a:buNone/>
            </a:pPr>
            <a:r>
              <a:rPr lang="en-GB" dirty="0" smtClean="0"/>
              <a:t>Practice </a:t>
            </a:r>
            <a:r>
              <a:rPr lang="en-GB" dirty="0"/>
              <a:t>translating sentences from active voice to passive voice.</a:t>
            </a:r>
          </a:p>
        </p:txBody>
      </p:sp>
    </p:spTree>
    <p:extLst>
      <p:ext uri="{BB962C8B-B14F-4D97-AF65-F5344CB8AC3E}">
        <p14:creationId xmlns:p14="http://schemas.microsoft.com/office/powerpoint/2010/main" xmlns="" val="235285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Can you structure a report or an essay?</a:t>
            </a:r>
          </a:p>
          <a:p>
            <a:r>
              <a:rPr lang="en-GB" dirty="0"/>
              <a:t>Can you explain the key aspects in academic writing?</a:t>
            </a:r>
          </a:p>
          <a:p>
            <a:r>
              <a:rPr lang="en-GB" dirty="0" smtClean="0"/>
              <a:t>Ensure to complete week 4 homework.?</a:t>
            </a:r>
            <a:endParaRPr lang="en-GB" dirty="0"/>
          </a:p>
        </p:txBody>
      </p:sp>
      <p:pic>
        <p:nvPicPr>
          <p:cNvPr id="4" name="Picture 1">
            <a:extLst>
              <a:ext uri="{FF2B5EF4-FFF2-40B4-BE49-F238E27FC236}">
                <a16:creationId xmlns:a16="http://schemas.microsoft.com/office/drawing/2014/main" xmlns="" id="{57A2770E-33FC-4834-AD2A-DCC61B82EAFE}"/>
              </a:ext>
            </a:extLst>
          </p:cNvPr>
          <p:cNvPicPr>
            <a:picLocks noChangeAspect="1"/>
          </p:cNvPicPr>
          <p:nvPr/>
        </p:nvPicPr>
        <p:blipFill>
          <a:blip r:embed="rId2" cstate="print"/>
          <a:srcRect/>
          <a:stretch>
            <a:fillRect/>
          </a:stretch>
        </p:blipFill>
        <p:spPr bwMode="auto">
          <a:xfrm>
            <a:off x="3360570" y="3807043"/>
            <a:ext cx="2422861" cy="1334683"/>
          </a:xfrm>
          <a:prstGeom prst="rect">
            <a:avLst/>
          </a:prstGeom>
          <a:noFill/>
          <a:ln w="9525">
            <a:noFill/>
            <a:miter lim="800000"/>
            <a:headEnd/>
            <a:tailEnd/>
          </a:ln>
        </p:spPr>
      </p:pic>
    </p:spTree>
    <p:extLst>
      <p:ext uri="{BB962C8B-B14F-4D97-AF65-F5344CB8AC3E}">
        <p14:creationId xmlns:p14="http://schemas.microsoft.com/office/powerpoint/2010/main" xmlns=""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lum bright="70000" contrast="-70000"/>
          </a:blip>
          <a:stretch>
            <a:fillRect/>
          </a:stretch>
        </p:blipFill>
        <p:spPr>
          <a:xfrm>
            <a:off x="0" y="0"/>
            <a:ext cx="9144000" cy="5733256"/>
          </a:xfrm>
          <a:prstGeom prst="rect">
            <a:avLst/>
          </a:prstGeom>
        </p:spPr>
      </p:pic>
      <p:sp>
        <p:nvSpPr>
          <p:cNvPr id="2" name="Title 1">
            <a:extLst>
              <a:ext uri="{FF2B5EF4-FFF2-40B4-BE49-F238E27FC236}">
                <a16:creationId xmlns:a16="http://schemas.microsoft.com/office/drawing/2014/main" xmlns="" id="{874E0CAD-031F-41F6-9066-4BE77380468C}"/>
              </a:ext>
            </a:extLst>
          </p:cNvPr>
          <p:cNvSpPr>
            <a:spLocks noGrp="1"/>
          </p:cNvSpPr>
          <p:nvPr>
            <p:ph type="title"/>
          </p:nvPr>
        </p:nvSpPr>
        <p:spPr/>
        <p:txBody>
          <a:bodyPr/>
          <a:lstStyle/>
          <a:p>
            <a:r>
              <a:rPr lang="en-GB"/>
              <a:t>Next session…..</a:t>
            </a:r>
            <a:endParaRPr lang="en-GB" dirty="0"/>
          </a:p>
        </p:txBody>
      </p:sp>
      <p:sp>
        <p:nvSpPr>
          <p:cNvPr id="3" name="Content Placeholder 2">
            <a:extLst>
              <a:ext uri="{FF2B5EF4-FFF2-40B4-BE49-F238E27FC236}">
                <a16:creationId xmlns:a16="http://schemas.microsoft.com/office/drawing/2014/main" xmlns="" id="{E8B85099-8DAC-4D3D-B6B9-5D49079273E7}"/>
              </a:ext>
            </a:extLst>
          </p:cNvPr>
          <p:cNvSpPr>
            <a:spLocks noGrp="1"/>
          </p:cNvSpPr>
          <p:nvPr>
            <p:ph idx="1"/>
          </p:nvPr>
        </p:nvSpPr>
        <p:spPr>
          <a:xfrm>
            <a:off x="1439652" y="1970838"/>
            <a:ext cx="6243342" cy="2912678"/>
          </a:xfrm>
          <a:noFill/>
          <a:effectLst>
            <a:softEdge rad="127000"/>
          </a:effectLst>
        </p:spPr>
        <p:txBody>
          <a:bodyPr>
            <a:normAutofit fontScale="92500" lnSpcReduction="10000"/>
          </a:bodyPr>
          <a:lstStyle/>
          <a:p>
            <a:pPr marL="0" indent="0" algn="r">
              <a:buNone/>
            </a:pPr>
            <a:endParaRPr lang="en-GB" sz="2100" b="1" dirty="0"/>
          </a:p>
          <a:p>
            <a:pPr marL="0" indent="0" algn="r">
              <a:buNone/>
            </a:pPr>
            <a:endParaRPr lang="en-GB" sz="2100" b="1" dirty="0"/>
          </a:p>
          <a:p>
            <a:pPr marL="0" indent="0" algn="ctr">
              <a:buNone/>
            </a:pPr>
            <a:r>
              <a:rPr lang="en-GB" sz="7100" b="1" dirty="0">
                <a:solidFill>
                  <a:srgbClr val="FF0000"/>
                </a:solidFill>
              </a:rPr>
              <a:t>Is</a:t>
            </a:r>
          </a:p>
          <a:p>
            <a:pPr marL="0" indent="0" algn="ctr">
              <a:buNone/>
            </a:pPr>
            <a:r>
              <a:rPr lang="en-GB" sz="7100" b="1" dirty="0">
                <a:solidFill>
                  <a:srgbClr val="FF0000"/>
                </a:solidFill>
              </a:rPr>
              <a:t>Our Workshop</a:t>
            </a:r>
          </a:p>
        </p:txBody>
      </p:sp>
    </p:spTree>
    <p:extLst>
      <p:ext uri="{BB962C8B-B14F-4D97-AF65-F5344CB8AC3E}">
        <p14:creationId xmlns:p14="http://schemas.microsoft.com/office/powerpoint/2010/main" xmlns=""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purl.org/dc/elements/1.1/"/>
    <ds:schemaRef ds:uri="http://www.w3.org/XML/1998/namespace"/>
    <ds:schemaRef ds:uri="http://schemas.openxmlformats.org/package/2006/metadata/core-properties"/>
    <ds:schemaRef ds:uri="http://purl.org/dc/terms/"/>
    <ds:schemaRef ds:uri="http://schemas.microsoft.com/office/2006/documentManagement/types"/>
    <ds:schemaRef ds:uri="e2529e2e-246e-4beb-bcc0-0746cc8768ab"/>
    <ds:schemaRef ds:uri="http://schemas.microsoft.com/office/2006/metadata/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39586</TotalTime>
  <Words>1951</Words>
  <Application>Microsoft Office PowerPoint</Application>
  <PresentationFormat>On-screen Show (4:3)</PresentationFormat>
  <Paragraphs>272</Paragraphs>
  <Slides>39</Slides>
  <Notes>2</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20140311PresentationUWTSDTemplate</vt:lpstr>
      <vt:lpstr>Certificate of Higher Education in Skills for the Workplace   Academic and Employability Skills (BMSW 4001) Structuring Academic work</vt:lpstr>
      <vt:lpstr>Previously…</vt:lpstr>
      <vt:lpstr>In this session we will…..</vt:lpstr>
      <vt:lpstr>Slide 4</vt:lpstr>
      <vt:lpstr>Types of common academic coursework you require to produce</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Week 4: Activity 1-Structuring your report</vt:lpstr>
      <vt:lpstr>Slide 28</vt:lpstr>
      <vt:lpstr>Slide 29</vt:lpstr>
      <vt:lpstr>Slide 30</vt:lpstr>
      <vt:lpstr>Characteristics of academic writing</vt:lpstr>
      <vt:lpstr>Tips to improve your ‘Academic Writing’</vt:lpstr>
      <vt:lpstr>Tips to improve your ‘Academic Writing’</vt:lpstr>
      <vt:lpstr>Tips to improve your ‘Academic Writing’</vt:lpstr>
      <vt:lpstr>Tips to improve your ‘Academic Writing’</vt:lpstr>
      <vt:lpstr>Tips to improve your ‘Academic Writing’</vt:lpstr>
      <vt:lpstr>Week 4: Activity 2- Active voice to passive voice.</vt:lpstr>
      <vt:lpstr>Summary</vt:lpstr>
      <vt:lpstr>Next session…..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Comment</cp:lastModifiedBy>
  <cp:revision>180</cp:revision>
  <dcterms:created xsi:type="dcterms:W3CDTF">2015-04-14T15:21:28Z</dcterms:created>
  <dcterms:modified xsi:type="dcterms:W3CDTF">2020-08-24T08:03:27Z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