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7"/>
  </p:notesMasterIdLst>
  <p:sldIdLst>
    <p:sldId id="256" r:id="rId2"/>
    <p:sldId id="308" r:id="rId3"/>
    <p:sldId id="309" r:id="rId4"/>
    <p:sldId id="312" r:id="rId5"/>
    <p:sldId id="313" r:id="rId6"/>
    <p:sldId id="314" r:id="rId7"/>
    <p:sldId id="316" r:id="rId8"/>
    <p:sldId id="317" r:id="rId9"/>
    <p:sldId id="318" r:id="rId10"/>
    <p:sldId id="319" r:id="rId11"/>
    <p:sldId id="320" r:id="rId12"/>
    <p:sldId id="321" r:id="rId13"/>
    <p:sldId id="322" r:id="rId14"/>
    <p:sldId id="323" r:id="rId15"/>
    <p:sldId id="32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snapToObjects="1">
      <p:cViewPr varScale="1">
        <p:scale>
          <a:sx n="87" d="100"/>
          <a:sy n="87" d="100"/>
        </p:scale>
        <p:origin x="6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E829D-C773-4899-A9FC-8C956F49FC11}" type="datetimeFigureOut">
              <a:rPr lang="en-GB" smtClean="0"/>
              <a:t>03/03/2019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896FF1-5AFB-42EC-BB4A-0E2C73D0A402}" type="slidenum">
              <a:rPr lang="en-GB" smtClean="0"/>
              <a:t>‹#›</a:t>
            </a:fld>
            <a:endParaRPr lang="en-GB"/>
          </a:p>
        </p:txBody>
      </p:sp>
    </p:spTree>
    <p:extLst>
      <p:ext uri="{BB962C8B-B14F-4D97-AF65-F5344CB8AC3E}">
        <p14:creationId xmlns:p14="http://schemas.microsoft.com/office/powerpoint/2010/main" val="2799523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5896FF1-5AFB-42EC-BB4A-0E2C73D0A402}" type="slidenum">
              <a:rPr lang="en-GB" smtClean="0"/>
              <a:t>10</a:t>
            </a:fld>
            <a:endParaRPr lang="en-GB"/>
          </a:p>
        </p:txBody>
      </p:sp>
    </p:spTree>
    <p:extLst>
      <p:ext uri="{BB962C8B-B14F-4D97-AF65-F5344CB8AC3E}">
        <p14:creationId xmlns:p14="http://schemas.microsoft.com/office/powerpoint/2010/main" val="4060919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3/3/2019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688225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5855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3/3/2019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351831117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3/3/2019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769737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3/3/2019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583599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3/3/2019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146884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3/3/2019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738652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3/3/2019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08627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3/3/2019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4605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754529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833075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3/3/2019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32697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www.globalgoals.org/4-quality-educ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en.unesco.org/themes/right-to-education/legal-action" TargetMode="External"/><Relationship Id="rId7" Type="http://schemas.openxmlformats.org/officeDocument/2006/relationships/hyperlink" Target="https://unesdoc.unesco.org/ark:/48223/pf0000366556"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en.unesco.org/themes/right-to-education" TargetMode="External"/><Relationship Id="rId5" Type="http://schemas.openxmlformats.org/officeDocument/2006/relationships/hyperlink" Target="https://unesdoc.unesco.org/ark:/48223/pf0000265866" TargetMode="External"/><Relationship Id="rId4" Type="http://schemas.openxmlformats.org/officeDocument/2006/relationships/hyperlink" Target="http://en.unesco.org/education2030-sdg4" TargetMode="External"/><Relationship Id="rId9" Type="http://schemas.openxmlformats.org/officeDocument/2006/relationships/image" Target="../media/image6.jp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TFMqTDIYI2U" TargetMode="External"/><Relationship Id="rId2" Type="http://schemas.openxmlformats.org/officeDocument/2006/relationships/hyperlink" Target="https://www.ohchr.org/EN/ProfessionalInterest/Pages/CRC.aspx" TargetMode="Externa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en.unesco.org/gem-report/vision-state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wcpt.org/disaster-management/Organisations-involved-in-disaster-management#u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600" dirty="0" smtClean="0">
                <a:solidFill>
                  <a:schemeClr val="tx1"/>
                </a:solidFill>
              </a:rPr>
              <a:t>Supporting Human Flourishing </a:t>
            </a:r>
            <a:endParaRPr lang="en-GB" sz="6600" dirty="0">
              <a:solidFill>
                <a:schemeClr val="tx1"/>
              </a:solidFill>
            </a:endParaRPr>
          </a:p>
        </p:txBody>
      </p:sp>
      <p:sp>
        <p:nvSpPr>
          <p:cNvPr id="3" name="Subtitle 2"/>
          <p:cNvSpPr>
            <a:spLocks noGrp="1"/>
          </p:cNvSpPr>
          <p:nvPr>
            <p:ph type="subTitle" idx="1"/>
          </p:nvPr>
        </p:nvSpPr>
        <p:spPr/>
        <p:txBody>
          <a:bodyPr/>
          <a:lstStyle/>
          <a:p>
            <a:r>
              <a:rPr lang="en-GB" dirty="0" smtClean="0">
                <a:solidFill>
                  <a:schemeClr val="tx1"/>
                </a:solidFill>
              </a:rPr>
              <a:t>5TH MARCH</a:t>
            </a:r>
          </a:p>
          <a:p>
            <a:r>
              <a:rPr lang="en-GB" dirty="0" smtClean="0">
                <a:solidFill>
                  <a:schemeClr val="tx1"/>
                </a:solidFill>
              </a:rPr>
              <a:t>HUMANITARIANISM AND EDUCATION </a:t>
            </a:r>
            <a:endParaRPr lang="en-GB" dirty="0">
              <a:solidFill>
                <a:schemeClr val="tx1"/>
              </a:solidFill>
            </a:endParaRPr>
          </a:p>
        </p:txBody>
      </p:sp>
    </p:spTree>
    <p:custDataLst>
      <p:tags r:id="rId1"/>
    </p:custDataLst>
    <p:extLst>
      <p:ext uri="{BB962C8B-B14F-4D97-AF65-F5344CB8AC3E}">
        <p14:creationId xmlns:p14="http://schemas.microsoft.com/office/powerpoint/2010/main" val="12482124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GB" dirty="0"/>
          </a:p>
        </p:txBody>
      </p:sp>
      <p:sp>
        <p:nvSpPr>
          <p:cNvPr id="3" name="Content Placeholder 2"/>
          <p:cNvSpPr>
            <a:spLocks noGrp="1"/>
          </p:cNvSpPr>
          <p:nvPr>
            <p:ph idx="1"/>
          </p:nvPr>
        </p:nvSpPr>
        <p:spPr>
          <a:xfrm>
            <a:off x="1371600" y="1560503"/>
            <a:ext cx="9601200" cy="4306897"/>
          </a:xfrm>
        </p:spPr>
        <p:txBody>
          <a:bodyPr>
            <a:normAutofit/>
          </a:bodyPr>
          <a:lstStyle/>
          <a:p>
            <a:endParaRPr lang="en-GB" dirty="0" smtClean="0"/>
          </a:p>
          <a:p>
            <a:r>
              <a:rPr lang="en-GB" sz="2800" dirty="0" smtClean="0"/>
              <a:t>Review </a:t>
            </a:r>
          </a:p>
          <a:p>
            <a:r>
              <a:rPr lang="en-GB" sz="2800" dirty="0" smtClean="0"/>
              <a:t>Global Goal 4 – SDG</a:t>
            </a:r>
          </a:p>
          <a:p>
            <a:r>
              <a:rPr lang="en-GB" sz="2800" dirty="0" smtClean="0"/>
              <a:t>UNESCO  - UN Educational, Scientific and Cultural Organization. </a:t>
            </a:r>
          </a:p>
          <a:p>
            <a:r>
              <a:rPr lang="en-GB" sz="2800" dirty="0" smtClean="0"/>
              <a:t>Convention on the Rights of the </a:t>
            </a:r>
            <a:r>
              <a:rPr lang="en-GB" sz="2800" dirty="0" smtClean="0"/>
              <a:t>Child</a:t>
            </a:r>
          </a:p>
          <a:p>
            <a:r>
              <a:rPr lang="en-GB" sz="2800" dirty="0" smtClean="0"/>
              <a:t>Global Education Monitoring GEM</a:t>
            </a:r>
            <a:endParaRPr lang="en-GB" sz="2800" dirty="0" smtClean="0"/>
          </a:p>
          <a:p>
            <a:r>
              <a:rPr lang="en-GB" sz="2800" dirty="0" smtClean="0"/>
              <a:t>Humanitarian Organisations </a:t>
            </a:r>
            <a:endParaRPr lang="en-GB" sz="2800" dirty="0" smtClean="0"/>
          </a:p>
          <a:p>
            <a:endParaRPr lang="en-GB" sz="2800" dirty="0" smtClean="0"/>
          </a:p>
          <a:p>
            <a:endParaRPr lang="en-GB" dirty="0"/>
          </a:p>
        </p:txBody>
      </p:sp>
    </p:spTree>
    <p:extLst>
      <p:ext uri="{BB962C8B-B14F-4D97-AF65-F5344CB8AC3E}">
        <p14:creationId xmlns:p14="http://schemas.microsoft.com/office/powerpoint/2010/main" val="37555318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Goal #4</a:t>
            </a:r>
            <a:endParaRPr lang="en-GB" dirty="0"/>
          </a:p>
        </p:txBody>
      </p:sp>
      <p:sp>
        <p:nvSpPr>
          <p:cNvPr id="3" name="Content Placeholder 2"/>
          <p:cNvSpPr>
            <a:spLocks noGrp="1"/>
          </p:cNvSpPr>
          <p:nvPr>
            <p:ph idx="1"/>
          </p:nvPr>
        </p:nvSpPr>
        <p:spPr/>
        <p:txBody>
          <a:bodyPr/>
          <a:lstStyle/>
          <a:p>
            <a:r>
              <a:rPr lang="en-GB" b="1" i="1" dirty="0"/>
              <a:t>Education liberates the intellect, unlocks the imagination and is fundamental for self-respect.</a:t>
            </a:r>
            <a:r>
              <a:rPr lang="en-GB" i="1" dirty="0"/>
              <a:t> It is the key to prosperity and opens a world of opportunities, making it possible for each of us to contribute to a progressive, healthy society. Learning benefits every human being and should be available to all. </a:t>
            </a:r>
            <a:endParaRPr lang="en-GB" i="1" dirty="0" smtClean="0"/>
          </a:p>
          <a:p>
            <a:endParaRPr lang="en-GB" i="1" dirty="0"/>
          </a:p>
          <a:p>
            <a:r>
              <a:rPr lang="en-GB" dirty="0">
                <a:hlinkClick r:id="rId2"/>
              </a:rPr>
              <a:t>https://</a:t>
            </a:r>
            <a:r>
              <a:rPr lang="en-GB" dirty="0" smtClean="0">
                <a:hlinkClick r:id="rId2"/>
              </a:rPr>
              <a:t>www.globalgoals.org/4-quality-education</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9280" y="421177"/>
            <a:ext cx="5613862" cy="1634838"/>
          </a:xfrm>
          <a:prstGeom prst="rect">
            <a:avLst/>
          </a:prstGeom>
        </p:spPr>
      </p:pic>
    </p:spTree>
    <p:extLst>
      <p:ext uri="{BB962C8B-B14F-4D97-AF65-F5344CB8AC3E}">
        <p14:creationId xmlns:p14="http://schemas.microsoft.com/office/powerpoint/2010/main" val="36660253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UNESCO</a:t>
            </a:r>
            <a:endParaRPr lang="en-GB" dirty="0"/>
          </a:p>
        </p:txBody>
      </p:sp>
      <p:sp>
        <p:nvSpPr>
          <p:cNvPr id="3" name="Content Placeholder 2"/>
          <p:cNvSpPr>
            <a:spLocks noGrp="1"/>
          </p:cNvSpPr>
          <p:nvPr>
            <p:ph idx="1"/>
          </p:nvPr>
        </p:nvSpPr>
        <p:spPr/>
        <p:txBody>
          <a:bodyPr/>
          <a:lstStyle/>
          <a:p>
            <a:r>
              <a:rPr lang="en-GB" dirty="0"/>
              <a:t>It seeks to build peace through international cooperation in Education, the Sciences and Culture. UNESCO's programmes contribute to the achievement of the Sustainable Development Goals defined in Agenda 2030, adopted by the UN General Assembly in 2015</a:t>
            </a:r>
            <a:r>
              <a:rPr lang="en-GB" dirty="0" smtClean="0"/>
              <a:t>.</a:t>
            </a:r>
          </a:p>
          <a:p>
            <a:r>
              <a:rPr lang="en-GB" dirty="0"/>
              <a:t>Political and economic arrangements of governments are not enough to secure the lasting and sincere support of the peoples. Peace must be founded upon dialogue and mutual understanding. Peace must be built upon the intellectual and moral solidarity of humanity.</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6093" y="0"/>
            <a:ext cx="4505325" cy="2162175"/>
          </a:xfrm>
          <a:prstGeom prst="rect">
            <a:avLst/>
          </a:prstGeom>
        </p:spPr>
      </p:pic>
    </p:spTree>
    <p:extLst>
      <p:ext uri="{BB962C8B-B14F-4D97-AF65-F5344CB8AC3E}">
        <p14:creationId xmlns:p14="http://schemas.microsoft.com/office/powerpoint/2010/main" val="28040051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a:xfrm>
            <a:off x="1371600" y="2787004"/>
            <a:ext cx="9601200" cy="3674026"/>
          </a:xfrm>
        </p:spPr>
        <p:txBody>
          <a:bodyPr>
            <a:normAutofit fontScale="92500" lnSpcReduction="10000"/>
          </a:bodyPr>
          <a:lstStyle/>
          <a:p>
            <a:r>
              <a:rPr lang="en-GB" dirty="0" smtClean="0"/>
              <a:t>UNESCO </a:t>
            </a:r>
            <a:r>
              <a:rPr lang="en-GB" dirty="0"/>
              <a:t>develops educational tools to help people live as global citizens free of hate and intolerance. </a:t>
            </a:r>
            <a:endParaRPr lang="en-GB" dirty="0" smtClean="0"/>
          </a:p>
          <a:p>
            <a:r>
              <a:rPr lang="en-GB" dirty="0" smtClean="0"/>
              <a:t>UNESCO </a:t>
            </a:r>
            <a:r>
              <a:rPr lang="en-GB" dirty="0"/>
              <a:t>works so that each child and citizen has access to quality education. </a:t>
            </a:r>
            <a:endParaRPr lang="en-GB" dirty="0" smtClean="0"/>
          </a:p>
          <a:p>
            <a:r>
              <a:rPr lang="en-GB" dirty="0" smtClean="0"/>
              <a:t>Promoting </a:t>
            </a:r>
            <a:r>
              <a:rPr lang="en-GB" dirty="0"/>
              <a:t>cultural heritage and the equal dignity of all cultures, UNESCO strengthens bonds among nations. </a:t>
            </a:r>
            <a:endParaRPr lang="en-GB" dirty="0" smtClean="0"/>
          </a:p>
          <a:p>
            <a:r>
              <a:rPr lang="en-GB" dirty="0" smtClean="0"/>
              <a:t>UNESCO </a:t>
            </a:r>
            <a:r>
              <a:rPr lang="en-GB" dirty="0"/>
              <a:t>fosters scientific programmes and policies as platforms for development and cooperation. </a:t>
            </a:r>
            <a:endParaRPr lang="en-GB" dirty="0" smtClean="0"/>
          </a:p>
          <a:p>
            <a:r>
              <a:rPr lang="en-GB" dirty="0" smtClean="0"/>
              <a:t>UNESCO </a:t>
            </a:r>
            <a:r>
              <a:rPr lang="en-GB" dirty="0"/>
              <a:t>stands up for freedom of expression, as a fundamental right and a key condition for democracy and development. </a:t>
            </a:r>
            <a:endParaRPr lang="en-GB" dirty="0" smtClean="0"/>
          </a:p>
          <a:p>
            <a:r>
              <a:rPr lang="en-GB" dirty="0" smtClean="0"/>
              <a:t>UNESCO </a:t>
            </a:r>
            <a:r>
              <a:rPr lang="en-GB" dirty="0"/>
              <a:t>helps countries adopt international standards and manages programmes that foster the free flow of ideas and knowledge sharing.</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1080" y="513219"/>
            <a:ext cx="3252440" cy="1966133"/>
          </a:xfrm>
          <a:prstGeom prst="rect">
            <a:avLst/>
          </a:prstGeom>
        </p:spPr>
      </p:pic>
    </p:spTree>
    <p:extLst>
      <p:ext uri="{BB962C8B-B14F-4D97-AF65-F5344CB8AC3E}">
        <p14:creationId xmlns:p14="http://schemas.microsoft.com/office/powerpoint/2010/main" val="40692208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Founding Vision</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UNESCO's </a:t>
            </a:r>
            <a:r>
              <a:rPr lang="en-GB" dirty="0"/>
              <a:t>founding vision was born in response to a world war that was marked by racist and anti-Semitic violence. Seventy years on and many liberation struggles later, UNESCO’s mandate is as relevant as ever. Cultural diversity is under attack and new forms of intolerance, rejection of scientific facts and threats to freedom of expression challenge peace and human rights. </a:t>
            </a:r>
            <a:endParaRPr lang="en-GB" dirty="0" smtClean="0"/>
          </a:p>
          <a:p>
            <a:r>
              <a:rPr lang="en-GB" dirty="0" smtClean="0"/>
              <a:t>In </a:t>
            </a:r>
            <a:r>
              <a:rPr lang="en-GB" dirty="0"/>
              <a:t>response, UNESCO's duty remains to reaffirm the humanist missions of education, science and culture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0" y="269471"/>
            <a:ext cx="3714750" cy="2667000"/>
          </a:xfrm>
          <a:prstGeom prst="rect">
            <a:avLst/>
          </a:prstGeom>
        </p:spPr>
      </p:pic>
    </p:spTree>
    <p:extLst>
      <p:ext uri="{BB962C8B-B14F-4D97-AF65-F5344CB8AC3E}">
        <p14:creationId xmlns:p14="http://schemas.microsoft.com/office/powerpoint/2010/main" val="40881789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Facts of selected stories of success</a:t>
            </a:r>
            <a:endParaRPr lang="en-GB" dirty="0"/>
          </a:p>
        </p:txBody>
      </p:sp>
      <p:sp>
        <p:nvSpPr>
          <p:cNvPr id="3" name="Content Placeholder 2"/>
          <p:cNvSpPr>
            <a:spLocks noGrp="1"/>
          </p:cNvSpPr>
          <p:nvPr>
            <p:ph idx="1"/>
          </p:nvPr>
        </p:nvSpPr>
        <p:spPr>
          <a:xfrm>
            <a:off x="1371600" y="2296950"/>
            <a:ext cx="9601200" cy="3581400"/>
          </a:xfrm>
        </p:spPr>
        <p:txBody>
          <a:bodyPr>
            <a:normAutofit lnSpcReduction="10000"/>
          </a:bodyPr>
          <a:lstStyle/>
          <a:p>
            <a:endParaRPr lang="en-GB" dirty="0"/>
          </a:p>
          <a:p>
            <a:r>
              <a:rPr lang="en-GB" sz="3200" dirty="0" smtClean="0"/>
              <a:t>UNESCO </a:t>
            </a:r>
            <a:r>
              <a:rPr lang="en-GB" sz="3200" dirty="0"/>
              <a:t>preserves 1073 World Heritage sites in 167 </a:t>
            </a:r>
            <a:r>
              <a:rPr lang="en-GB" sz="3200" dirty="0" smtClean="0"/>
              <a:t>countries</a:t>
            </a:r>
            <a:endParaRPr lang="en-GB" sz="3200" dirty="0"/>
          </a:p>
          <a:p>
            <a:r>
              <a:rPr lang="en-GB" sz="3200" dirty="0" smtClean="0"/>
              <a:t>UNESCO </a:t>
            </a:r>
            <a:r>
              <a:rPr lang="en-GB" sz="3200" dirty="0"/>
              <a:t>coordinates Tsunami early warning systems all over the </a:t>
            </a:r>
            <a:r>
              <a:rPr lang="en-GB" sz="3200" dirty="0" smtClean="0"/>
              <a:t>globe</a:t>
            </a:r>
            <a:endParaRPr lang="en-GB" sz="3200" dirty="0"/>
          </a:p>
          <a:p>
            <a:r>
              <a:rPr lang="en-GB" sz="3200" dirty="0"/>
              <a:t>UNESCO leads global efforts to reach quality education for all </a:t>
            </a:r>
            <a:endParaRPr lang="en-GB" sz="3200" dirty="0" smtClean="0"/>
          </a:p>
          <a:p>
            <a:endParaRPr lang="en-GB" sz="3200" dirty="0"/>
          </a:p>
          <a:p>
            <a:endParaRPr lang="en-GB" sz="3200" dirty="0"/>
          </a:p>
        </p:txBody>
      </p:sp>
    </p:spTree>
    <p:extLst>
      <p:ext uri="{BB962C8B-B14F-4D97-AF65-F5344CB8AC3E}">
        <p14:creationId xmlns:p14="http://schemas.microsoft.com/office/powerpoint/2010/main" val="21281992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r>
              <a:rPr lang="en-GB" sz="2800" dirty="0"/>
              <a:t>UNESCO led the reconstruction of the Mausoleums in Timbuktu</a:t>
            </a:r>
          </a:p>
          <a:p>
            <a:r>
              <a:rPr lang="en-GB" sz="2800" dirty="0" smtClean="0"/>
              <a:t>UNESCO </a:t>
            </a:r>
            <a:r>
              <a:rPr lang="en-GB" sz="2800" dirty="0"/>
              <a:t>launched the SESAME world-class research laboratory in the Middle East</a:t>
            </a:r>
          </a:p>
          <a:p>
            <a:r>
              <a:rPr lang="en-GB" sz="2800" dirty="0" smtClean="0"/>
              <a:t>UNESCO </a:t>
            </a:r>
            <a:r>
              <a:rPr lang="en-GB" sz="2800" dirty="0"/>
              <a:t>stands up for freedom of expression and condemns the killing of </a:t>
            </a:r>
            <a:r>
              <a:rPr lang="en-GB" sz="2800" dirty="0" smtClean="0"/>
              <a:t>journalist</a:t>
            </a:r>
            <a:endParaRPr lang="en-GB" sz="2800" dirty="0"/>
          </a:p>
          <a:p>
            <a:endParaRPr lang="en-GB" sz="2800" dirty="0" smtClean="0"/>
          </a:p>
          <a:p>
            <a:pPr marL="0" indent="0">
              <a:buNone/>
            </a:pPr>
            <a:endParaRPr lang="en-GB" sz="2800" dirty="0"/>
          </a:p>
        </p:txBody>
      </p:sp>
    </p:spTree>
    <p:extLst>
      <p:ext uri="{BB962C8B-B14F-4D97-AF65-F5344CB8AC3E}">
        <p14:creationId xmlns:p14="http://schemas.microsoft.com/office/powerpoint/2010/main" val="37673387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a:bodyPr>
          <a:lstStyle/>
          <a:p>
            <a:r>
              <a:rPr lang="en-GB" dirty="0" smtClean="0"/>
              <a:t>Angkor </a:t>
            </a:r>
            <a:r>
              <a:rPr lang="en-GB" dirty="0"/>
              <a:t>Temple was removed from the List of World Heritage in Danger</a:t>
            </a:r>
          </a:p>
          <a:p>
            <a:r>
              <a:rPr lang="en-GB" dirty="0" smtClean="0"/>
              <a:t>UNESCO </a:t>
            </a:r>
            <a:r>
              <a:rPr lang="en-GB" dirty="0"/>
              <a:t>published General Histories of Humanity, Africa, Asia, Islamic Culture, the Caribbean…</a:t>
            </a:r>
          </a:p>
          <a:p>
            <a:r>
              <a:rPr lang="en-GB" dirty="0" smtClean="0"/>
              <a:t>193 </a:t>
            </a:r>
            <a:r>
              <a:rPr lang="en-GB" dirty="0"/>
              <a:t>Member States, 11 Associate Members, 11 000 Associated Schools…</a:t>
            </a:r>
          </a:p>
          <a:p>
            <a:r>
              <a:rPr lang="en-GB" dirty="0"/>
              <a:t>177 State Parties to the Intangible Heritage Convention</a:t>
            </a:r>
          </a:p>
          <a:p>
            <a:r>
              <a:rPr lang="en-GB" dirty="0" smtClean="0"/>
              <a:t>UNESCO </a:t>
            </a:r>
            <a:r>
              <a:rPr lang="en-GB" dirty="0"/>
              <a:t>builds Youth networks across 9 Mediterranean </a:t>
            </a:r>
            <a:r>
              <a:rPr lang="en-GB" dirty="0" smtClean="0"/>
              <a:t>countries (link </a:t>
            </a:r>
            <a:r>
              <a:rPr lang="en-GB" dirty="0"/>
              <a:t>is external)</a:t>
            </a:r>
          </a:p>
          <a:p>
            <a:r>
              <a:rPr lang="en-GB" dirty="0" smtClean="0"/>
              <a:t>UNESCO </a:t>
            </a:r>
            <a:r>
              <a:rPr lang="en-GB" dirty="0"/>
              <a:t>designated sites represent 10 million km2, equivalent to the size of China</a:t>
            </a:r>
          </a:p>
          <a:p>
            <a:endParaRPr lang="en-GB" dirty="0"/>
          </a:p>
          <a:p>
            <a:endParaRPr lang="en-GB" dirty="0"/>
          </a:p>
        </p:txBody>
      </p:sp>
    </p:spTree>
    <p:extLst>
      <p:ext uri="{BB962C8B-B14F-4D97-AF65-F5344CB8AC3E}">
        <p14:creationId xmlns:p14="http://schemas.microsoft.com/office/powerpoint/2010/main" val="32203110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p>
            <a:r>
              <a:rPr lang="en-GB" dirty="0" smtClean="0"/>
              <a:t>Right to Education</a:t>
            </a:r>
            <a:endParaRPr lang="en-GB" dirty="0"/>
          </a:p>
        </p:txBody>
      </p:sp>
      <p:sp>
        <p:nvSpPr>
          <p:cNvPr id="3" name="Content Placeholder 2"/>
          <p:cNvSpPr>
            <a:spLocks noGrp="1"/>
          </p:cNvSpPr>
          <p:nvPr>
            <p:ph idx="1"/>
          </p:nvPr>
        </p:nvSpPr>
        <p:spPr>
          <a:xfrm>
            <a:off x="1371600" y="1507375"/>
            <a:ext cx="9601200" cy="5081847"/>
          </a:xfrm>
        </p:spPr>
        <p:txBody>
          <a:bodyPr>
            <a:normAutofit fontScale="92500" lnSpcReduction="10000"/>
          </a:bodyPr>
          <a:lstStyle/>
          <a:p>
            <a:r>
              <a:rPr lang="en-GB" dirty="0"/>
              <a:t>Education as a fundamental human right lies at the heart of UNESCO’s mission and is enshrined in the Universal Declaration of Human Rights (1948) and many other </a:t>
            </a:r>
            <a:r>
              <a:rPr lang="en-GB" dirty="0">
                <a:hlinkClick r:id="rId3"/>
              </a:rPr>
              <a:t>international human rights instruments</a:t>
            </a:r>
            <a:r>
              <a:rPr lang="en-GB" dirty="0"/>
              <a:t>.</a:t>
            </a:r>
          </a:p>
          <a:p>
            <a:r>
              <a:rPr lang="en-GB" dirty="0"/>
              <a:t>The right to education is one of the key principles underpinning the </a:t>
            </a:r>
            <a:r>
              <a:rPr lang="en-GB" dirty="0">
                <a:hlinkClick r:id="rId4"/>
              </a:rPr>
              <a:t>Education 2030</a:t>
            </a:r>
            <a:r>
              <a:rPr lang="en-GB" dirty="0"/>
              <a:t> Agenda and Sustainable Development Goal 4 (SDG4) adopted by the international community. SDG 4 is rights-based and seeks to ensure the full enjoyment of the right to education as fundamental to achieving sustainable development.</a:t>
            </a:r>
          </a:p>
          <a:p>
            <a:r>
              <a:rPr lang="en-GB" dirty="0"/>
              <a:t>Yet </a:t>
            </a:r>
            <a:r>
              <a:rPr lang="en-GB" dirty="0">
                <a:hlinkClick r:id="rId5"/>
              </a:rPr>
              <a:t>millions of children and adults </a:t>
            </a:r>
            <a:r>
              <a:rPr lang="en-GB" dirty="0"/>
              <a:t>remain deprived of educational opportunities, many as a result of social, cultural and economic factors.</a:t>
            </a:r>
          </a:p>
          <a:p>
            <a:r>
              <a:rPr lang="en-GB" dirty="0"/>
              <a:t>Education in itself is an empowering right and one of the most powerful tools by which economically and socially marginalized children and adults can lift themselves out of poverty and participate fully in society.</a:t>
            </a:r>
          </a:p>
          <a:p>
            <a:r>
              <a:rPr lang="en-GB" dirty="0">
                <a:hlinkClick r:id="rId6"/>
              </a:rPr>
              <a:t>https://</a:t>
            </a:r>
            <a:r>
              <a:rPr lang="en-GB" dirty="0" smtClean="0">
                <a:hlinkClick r:id="rId6"/>
              </a:rPr>
              <a:t>en.unesco.org/themes/right-to-education</a:t>
            </a:r>
            <a:endParaRPr lang="en-GB" dirty="0" smtClean="0"/>
          </a:p>
          <a:p>
            <a:pPr marL="0" indent="0">
              <a:buNone/>
            </a:pPr>
            <a:r>
              <a:rPr lang="en-GB" dirty="0" smtClean="0"/>
              <a:t>Right to Education Handbook – Excellent resources</a:t>
            </a:r>
          </a:p>
          <a:p>
            <a:r>
              <a:rPr lang="en-GB" dirty="0" smtClean="0">
                <a:hlinkClick r:id="rId7"/>
              </a:rPr>
              <a:t>https</a:t>
            </a:r>
            <a:r>
              <a:rPr lang="en-GB" dirty="0">
                <a:hlinkClick r:id="rId7"/>
              </a:rPr>
              <a:t>://unesdoc.unesco.org/ark:/</a:t>
            </a:r>
            <a:r>
              <a:rPr lang="en-GB" dirty="0" smtClean="0">
                <a:hlinkClick r:id="rId7"/>
              </a:rPr>
              <a:t>48223/pf0000366556</a:t>
            </a:r>
            <a:endParaRPr lang="en-GB" dirty="0" smtClean="0"/>
          </a:p>
          <a:p>
            <a:endParaRPr lang="en-GB" dirty="0"/>
          </a:p>
          <a:p>
            <a:endParaRPr lang="en-GB" dirty="0"/>
          </a:p>
        </p:txBody>
      </p:sp>
      <p:pic>
        <p:nvPicPr>
          <p:cNvPr id="4" name="Picture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93404" y="4819079"/>
            <a:ext cx="2298413" cy="2038921"/>
          </a:xfrm>
          <a:prstGeom prst="rect">
            <a:avLst/>
          </a:prstGeom>
        </p:spPr>
      </p:pic>
      <p:pic>
        <p:nvPicPr>
          <p:cNvPr id="5" name="Picture 4"/>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31626" y="36360"/>
            <a:ext cx="2814381" cy="1392390"/>
          </a:xfrm>
          <a:prstGeom prst="rect">
            <a:avLst/>
          </a:prstGeom>
        </p:spPr>
      </p:pic>
    </p:spTree>
    <p:extLst>
      <p:ext uri="{BB962C8B-B14F-4D97-AF65-F5344CB8AC3E}">
        <p14:creationId xmlns:p14="http://schemas.microsoft.com/office/powerpoint/2010/main" val="315573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 on the Rights of the Child </a:t>
            </a:r>
            <a:endParaRPr lang="en-GB" dirty="0"/>
          </a:p>
        </p:txBody>
      </p:sp>
      <p:sp>
        <p:nvSpPr>
          <p:cNvPr id="3" name="Content Placeholder 2"/>
          <p:cNvSpPr>
            <a:spLocks noGrp="1"/>
          </p:cNvSpPr>
          <p:nvPr>
            <p:ph idx="1"/>
          </p:nvPr>
        </p:nvSpPr>
        <p:spPr>
          <a:xfrm>
            <a:off x="1028008" y="2440218"/>
            <a:ext cx="9601200" cy="3581400"/>
          </a:xfrm>
        </p:spPr>
        <p:txBody>
          <a:bodyPr/>
          <a:lstStyle/>
          <a:p>
            <a:r>
              <a:rPr lang="en-GB" dirty="0">
                <a:hlinkClick r:id="rId2"/>
              </a:rPr>
              <a:t>https://</a:t>
            </a:r>
            <a:r>
              <a:rPr lang="en-GB" dirty="0" smtClean="0">
                <a:hlinkClick r:id="rId2"/>
              </a:rPr>
              <a:t>www.ohchr.org/EN/ProfessionalInterest/Pages/CRC.aspx</a:t>
            </a:r>
            <a:endParaRPr lang="en-GB" dirty="0" smtClean="0"/>
          </a:p>
          <a:p>
            <a:r>
              <a:rPr lang="en-GB" b="1" dirty="0" smtClean="0"/>
              <a:t>Convention </a:t>
            </a:r>
            <a:r>
              <a:rPr lang="en-GB" b="1" dirty="0"/>
              <a:t>on the Rights of the Child </a:t>
            </a:r>
          </a:p>
          <a:p>
            <a:r>
              <a:rPr lang="en-GB" b="1" dirty="0" smtClean="0"/>
              <a:t>Adopted </a:t>
            </a:r>
            <a:r>
              <a:rPr lang="en-GB" b="1" dirty="0"/>
              <a:t>and opened for signature, ratification and accession by General Assembly resolution 44/25 of 20 November 1989 </a:t>
            </a:r>
            <a:br>
              <a:rPr lang="en-GB" b="1" dirty="0"/>
            </a:br>
            <a:r>
              <a:rPr lang="en-GB" b="1" dirty="0"/>
              <a:t>entry into force 2 September 1990, in accordance with article </a:t>
            </a:r>
            <a:r>
              <a:rPr lang="en-GB" b="1" dirty="0" smtClean="0"/>
              <a:t>49</a:t>
            </a:r>
          </a:p>
          <a:p>
            <a:pPr marL="0" indent="0">
              <a:buNone/>
            </a:pPr>
            <a:r>
              <a:rPr lang="en-GB" b="1" dirty="0" smtClean="0"/>
              <a:t>You tube Rights of the Child</a:t>
            </a:r>
            <a:endParaRPr lang="en-GB" b="1" dirty="0"/>
          </a:p>
          <a:p>
            <a:pPr marL="0" indent="0">
              <a:buNone/>
            </a:pPr>
            <a:r>
              <a:rPr lang="en-GB" dirty="0">
                <a:hlinkClick r:id="rId3"/>
              </a:rPr>
              <a:t>https://</a:t>
            </a:r>
            <a:r>
              <a:rPr lang="en-GB" dirty="0" smtClean="0">
                <a:hlinkClick r:id="rId3"/>
              </a:rPr>
              <a:t>www.youtube.com/watch?v=TFMqTDIYI2U</a:t>
            </a:r>
            <a:r>
              <a:rPr lang="en-GB" dirty="0" smtClean="0"/>
              <a:t> </a:t>
            </a:r>
          </a:p>
          <a:p>
            <a:pPr marL="0" indent="0">
              <a:buNone/>
            </a:pPr>
            <a:r>
              <a:rPr lang="en-GB" dirty="0"/>
              <a:t>Articles 28 and 29 of the Convention on the Rights of the Child focus respectively on a child’s right to an education and on the quality and content of </a:t>
            </a:r>
            <a:r>
              <a:rPr lang="en-GB" dirty="0" smtClean="0"/>
              <a:t>education.</a:t>
            </a:r>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27375" y="1297825"/>
            <a:ext cx="1908290" cy="2016269"/>
          </a:xfrm>
          <a:prstGeom prst="rect">
            <a:avLst/>
          </a:prstGeom>
        </p:spPr>
      </p:pic>
    </p:spTree>
    <p:extLst>
      <p:ext uri="{BB962C8B-B14F-4D97-AF65-F5344CB8AC3E}">
        <p14:creationId xmlns:p14="http://schemas.microsoft.com/office/powerpoint/2010/main" val="1056047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066344"/>
          </a:xfrm>
        </p:spPr>
        <p:txBody>
          <a:bodyPr>
            <a:normAutofit/>
          </a:bodyPr>
          <a:lstStyle/>
          <a:p>
            <a:r>
              <a:rPr lang="en-GB" sz="4000" dirty="0" smtClean="0"/>
              <a:t>Global Education Monitoring </a:t>
            </a:r>
            <a:r>
              <a:rPr lang="en-GB" sz="4000" dirty="0" smtClean="0"/>
              <a:t>Report (GEM)</a:t>
            </a:r>
            <a:endParaRPr lang="en-GB" sz="4000" dirty="0"/>
          </a:p>
        </p:txBody>
      </p:sp>
      <p:sp>
        <p:nvSpPr>
          <p:cNvPr id="3" name="Content Placeholder 2"/>
          <p:cNvSpPr>
            <a:spLocks noGrp="1"/>
          </p:cNvSpPr>
          <p:nvPr>
            <p:ph idx="1"/>
          </p:nvPr>
        </p:nvSpPr>
        <p:spPr>
          <a:xfrm>
            <a:off x="1371600" y="1752144"/>
            <a:ext cx="9601200" cy="4115256"/>
          </a:xfrm>
        </p:spPr>
        <p:txBody>
          <a:bodyPr>
            <a:normAutofit fontScale="92500" lnSpcReduction="20000"/>
          </a:bodyPr>
          <a:lstStyle/>
          <a:p>
            <a:pPr marL="0" indent="0">
              <a:buNone/>
            </a:pPr>
            <a:r>
              <a:rPr lang="en-GB" dirty="0" smtClean="0"/>
              <a:t>Mandate</a:t>
            </a:r>
            <a:endParaRPr lang="en-GB" dirty="0"/>
          </a:p>
          <a:p>
            <a:r>
              <a:rPr lang="en-GB" dirty="0"/>
              <a:t>World Education Forum (Republic of Korea), Incheon Declaration and Framework for Action Education 2030.</a:t>
            </a:r>
          </a:p>
          <a:p>
            <a:pPr marL="0" indent="0">
              <a:buNone/>
            </a:pPr>
            <a:r>
              <a:rPr lang="en-GB" dirty="0"/>
              <a:t>Vision</a:t>
            </a:r>
          </a:p>
          <a:p>
            <a:r>
              <a:rPr lang="en-GB" dirty="0"/>
              <a:t>The Global Education Monitoring Report is an authoritative report that monitors progress toward the internationally agreed Sustainable Development Goal (SDG) on education and its associated targets, feeding into the overall follow up and review mechanism of the global SDG agenda. It also examines the links between progress in education and other SDG goals. It serves as a basis for the strategic development of government and NGO programs in education and as an indispensable evidence-based advocacy tool for holding the international community and governments to account for their international commitments and for promoting equitable and inclusive good-quality education and lifelong learning for all</a:t>
            </a:r>
            <a:r>
              <a:rPr lang="en-GB" dirty="0" smtClean="0"/>
              <a:t>.</a:t>
            </a:r>
          </a:p>
          <a:p>
            <a:pPr marL="0" indent="0">
              <a:buNone/>
            </a:pPr>
            <a:r>
              <a:rPr lang="en-GB" dirty="0">
                <a:hlinkClick r:id="rId2"/>
              </a:rPr>
              <a:t>https://</a:t>
            </a:r>
            <a:r>
              <a:rPr lang="en-GB" dirty="0" smtClean="0">
                <a:hlinkClick r:id="rId2"/>
              </a:rPr>
              <a:t>en.unesco.org/gem-report/vision-statement</a:t>
            </a:r>
            <a:endParaRPr lang="en-GB" dirty="0" smtClean="0"/>
          </a:p>
          <a:p>
            <a:pPr marL="0" indent="0">
              <a:buNone/>
            </a:pPr>
            <a:endParaRPr lang="en-GB" dirty="0"/>
          </a:p>
        </p:txBody>
      </p:sp>
      <p:pic>
        <p:nvPicPr>
          <p:cNvPr id="4" name="Picture 3"/>
          <p:cNvPicPr>
            <a:picLocks noChangeAspect="1"/>
          </p:cNvPicPr>
          <p:nvPr/>
        </p:nvPicPr>
        <p:blipFill>
          <a:blip r:embed="rId3"/>
          <a:stretch>
            <a:fillRect/>
          </a:stretch>
        </p:blipFill>
        <p:spPr>
          <a:xfrm>
            <a:off x="7029450" y="5166171"/>
            <a:ext cx="3943350" cy="1247775"/>
          </a:xfrm>
          <a:prstGeom prst="rect">
            <a:avLst/>
          </a:prstGeom>
        </p:spPr>
      </p:pic>
    </p:spTree>
    <p:extLst>
      <p:ext uri="{BB962C8B-B14F-4D97-AF65-F5344CB8AC3E}">
        <p14:creationId xmlns:p14="http://schemas.microsoft.com/office/powerpoint/2010/main" val="1952359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Vision Statement</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Audience</a:t>
            </a:r>
          </a:p>
          <a:p>
            <a:r>
              <a:rPr lang="en-GB" dirty="0"/>
              <a:t>National and international policy-makers and officials; staff and members of civil society organisations; think tanks and research agencies; members of academia and future professional educators; the media; teachers, parents and youth; and all stakeholders advancing and implementing the broad sustainable development agenda.</a:t>
            </a:r>
          </a:p>
          <a:p>
            <a:pPr marL="0" indent="0">
              <a:buNone/>
            </a:pPr>
            <a:endParaRPr lang="en-GB" dirty="0" smtClean="0"/>
          </a:p>
          <a:p>
            <a:pPr marL="0" indent="0">
              <a:buNone/>
            </a:pPr>
            <a:r>
              <a:rPr lang="en-GB" dirty="0" smtClean="0"/>
              <a:t>Independence</a:t>
            </a:r>
            <a:endParaRPr lang="en-GB" dirty="0"/>
          </a:p>
          <a:p>
            <a:r>
              <a:rPr lang="en-GB" dirty="0"/>
              <a:t>Prepared by an independent team based at UNESCO headquarters in Paris, the Global Education Monitoring Report is a collective endeavour, funded jointly by bilateral and multilateral agencies, UNESCO, corporations and other partners. It benefits from the advice of an international Advisory Board that meets annually. The Director of the Global Education Monitoring Report team takes full responsibility for the analysis and opinions expressed in the Report as well as for all design and visual elements.</a:t>
            </a:r>
          </a:p>
        </p:txBody>
      </p:sp>
    </p:spTree>
    <p:extLst>
      <p:ext uri="{BB962C8B-B14F-4D97-AF65-F5344CB8AC3E}">
        <p14:creationId xmlns:p14="http://schemas.microsoft.com/office/powerpoint/2010/main" val="1297474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Humanitarian Organisation – Education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Room To Read</a:t>
            </a:r>
          </a:p>
          <a:p>
            <a:r>
              <a:rPr lang="en-GB" dirty="0" smtClean="0"/>
              <a:t>Bill and Melinda Gates Foundation</a:t>
            </a:r>
          </a:p>
          <a:p>
            <a:r>
              <a:rPr lang="en-GB" dirty="0" smtClean="0"/>
              <a:t> or Others</a:t>
            </a:r>
            <a:endParaRPr lang="en-GB" dirty="0"/>
          </a:p>
          <a:p>
            <a:pPr marL="0" indent="0">
              <a:buNone/>
            </a:pPr>
            <a:r>
              <a:rPr lang="en-GB" dirty="0" smtClean="0"/>
              <a:t>Working in Groups </a:t>
            </a:r>
          </a:p>
          <a:p>
            <a:pPr marL="457200" indent="-457200">
              <a:buFont typeface="+mj-lt"/>
              <a:buAutoNum type="arabicPeriod"/>
            </a:pPr>
            <a:r>
              <a:rPr lang="en-GB" dirty="0" smtClean="0"/>
              <a:t>Mission</a:t>
            </a:r>
          </a:p>
          <a:p>
            <a:pPr marL="457200" indent="-457200">
              <a:buFont typeface="+mj-lt"/>
              <a:buAutoNum type="arabicPeriod"/>
            </a:pPr>
            <a:r>
              <a:rPr lang="en-GB" dirty="0" smtClean="0"/>
              <a:t>Region – Countries</a:t>
            </a:r>
          </a:p>
          <a:p>
            <a:pPr marL="457200" indent="-457200">
              <a:buFont typeface="+mj-lt"/>
              <a:buAutoNum type="arabicPeriod"/>
            </a:pPr>
            <a:r>
              <a:rPr lang="en-GB" dirty="0" smtClean="0"/>
              <a:t>Partnership with SDG or UNESC0</a:t>
            </a:r>
          </a:p>
          <a:p>
            <a:pPr marL="457200" indent="-457200">
              <a:buFont typeface="+mj-lt"/>
              <a:buAutoNum type="arabicPeriod"/>
            </a:pPr>
            <a:r>
              <a:rPr lang="en-GB" dirty="0" smtClean="0"/>
              <a:t>Funding sources</a:t>
            </a:r>
          </a:p>
          <a:p>
            <a:pPr marL="457200" indent="-457200">
              <a:buFont typeface="+mj-lt"/>
              <a:buAutoNum type="arabicPeriod"/>
            </a:pPr>
            <a:r>
              <a:rPr lang="en-GB" dirty="0" smtClean="0"/>
              <a:t>Critical perspectives – look for a journal article</a:t>
            </a:r>
          </a:p>
          <a:p>
            <a:pPr marL="457200" indent="-457200">
              <a:buFont typeface="+mj-lt"/>
              <a:buAutoNum type="arabicPeriod"/>
            </a:pPr>
            <a:endParaRPr lang="en-GB" dirty="0" smtClean="0"/>
          </a:p>
          <a:p>
            <a:pPr marL="457200" indent="-457200">
              <a:buFont typeface="+mj-lt"/>
              <a:buAutoNum type="arabicPeriod"/>
            </a:pPr>
            <a:endParaRPr lang="en-GB" dirty="0" smtClean="0"/>
          </a:p>
          <a:p>
            <a:pPr marL="457200" indent="-457200">
              <a:buFont typeface="+mj-lt"/>
              <a:buAutoNum type="arabicPeriod"/>
            </a:pPr>
            <a:endParaRPr lang="en-GB" dirty="0" smtClean="0"/>
          </a:p>
          <a:p>
            <a:pPr marL="457200" indent="-457200">
              <a:buFont typeface="+mj-lt"/>
              <a:buAutoNum type="arabicPeriod"/>
            </a:pPr>
            <a:endParaRPr lang="en-GB" dirty="0" smtClean="0"/>
          </a:p>
          <a:p>
            <a:pPr marL="457200" indent="-457200">
              <a:buFont typeface="+mj-lt"/>
              <a:buAutoNum type="arabicPeriod"/>
            </a:pPr>
            <a:endParaRPr lang="en-GB" dirty="0" smtClean="0"/>
          </a:p>
          <a:p>
            <a:pPr marL="457200" indent="-457200">
              <a:buFont typeface="+mj-lt"/>
              <a:buAutoNum type="arabicPeriod"/>
            </a:pPr>
            <a:endParaRPr lang="en-GB" dirty="0" smtClean="0"/>
          </a:p>
          <a:p>
            <a:pPr marL="457200" indent="-457200">
              <a:buFont typeface="+mj-lt"/>
              <a:buAutoNum type="arabicPeriod"/>
            </a:pPr>
            <a:endParaRPr lang="en-GB" dirty="0" smtClean="0"/>
          </a:p>
          <a:p>
            <a:pPr marL="457200" indent="-457200">
              <a:buFont typeface="+mj-lt"/>
              <a:buAutoNum type="arabicPeriod"/>
            </a:pPr>
            <a:endParaRPr lang="en-GB" dirty="0" smtClean="0"/>
          </a:p>
          <a:p>
            <a:pPr marL="0" indent="0">
              <a:buNone/>
            </a:pPr>
            <a:endParaRPr lang="en-GB" dirty="0"/>
          </a:p>
        </p:txBody>
      </p:sp>
    </p:spTree>
    <p:extLst>
      <p:ext uri="{BB962C8B-B14F-4D97-AF65-F5344CB8AC3E}">
        <p14:creationId xmlns:p14="http://schemas.microsoft.com/office/powerpoint/2010/main" val="2530114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sz="4800" dirty="0" smtClean="0"/>
              <a:t>Health and Natural Disasters – Humanitarian Aid</a:t>
            </a:r>
            <a:endParaRPr lang="en-GB" sz="4800" dirty="0"/>
          </a:p>
          <a:p>
            <a:r>
              <a:rPr lang="en-GB" sz="4800" dirty="0">
                <a:hlinkClick r:id="rId2"/>
              </a:rPr>
              <a:t>https://</a:t>
            </a:r>
            <a:r>
              <a:rPr lang="en-GB" sz="4800" dirty="0" smtClean="0">
                <a:hlinkClick r:id="rId2"/>
              </a:rPr>
              <a:t>www.wcpt.org/disaster-management/Organisations-involved-in-disaster-management#un</a:t>
            </a:r>
            <a:endParaRPr lang="en-GB" sz="4800" dirty="0" smtClean="0"/>
          </a:p>
          <a:p>
            <a:endParaRPr lang="en-GB" sz="4800" dirty="0"/>
          </a:p>
        </p:txBody>
      </p:sp>
    </p:spTree>
    <p:extLst>
      <p:ext uri="{BB962C8B-B14F-4D97-AF65-F5344CB8AC3E}">
        <p14:creationId xmlns:p14="http://schemas.microsoft.com/office/powerpoint/2010/main" val="306427199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Crop">
  <a:themeElements>
    <a:clrScheme name="Crop">
      <a:dk1>
        <a:sysClr val="windowText" lastClr="000000"/>
      </a:dk1>
      <a:lt1>
        <a:sysClr val="window" lastClr="FFFFFF"/>
      </a:lt1>
      <a:dk2>
        <a:srgbClr val="4A2318"/>
      </a:dk2>
      <a:lt2>
        <a:srgbClr val="EDECEB"/>
      </a:lt2>
      <a:accent1>
        <a:srgbClr val="F3C82E"/>
      </a:accent1>
      <a:accent2>
        <a:srgbClr val="A26176"/>
      </a:accent2>
      <a:accent3>
        <a:srgbClr val="74A94E"/>
      </a:accent3>
      <a:accent4>
        <a:srgbClr val="188E8D"/>
      </a:accent4>
      <a:accent5>
        <a:srgbClr val="EE913A"/>
      </a:accent5>
      <a:accent6>
        <a:srgbClr val="DF5D4A"/>
      </a:accent6>
      <a:hlink>
        <a:srgbClr val="188E8D"/>
      </a:hlink>
      <a:folHlink>
        <a:srgbClr val="A26176"/>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D7AA1D6E-F3E9-4763-A3BC-84DF2E02F6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2005</TotalTime>
  <Words>1041</Words>
  <Application>Microsoft Office PowerPoint</Application>
  <PresentationFormat>Widescreen</PresentationFormat>
  <Paragraphs>94</Paragraphs>
  <Slides>15</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Calibri</vt:lpstr>
      <vt:lpstr>Franklin Gothic Book</vt:lpstr>
      <vt:lpstr>Crop</vt:lpstr>
      <vt:lpstr>Supporting Human Flourishing </vt:lpstr>
      <vt:lpstr>Aims </vt:lpstr>
      <vt:lpstr>Global Goal #4</vt:lpstr>
      <vt:lpstr>UNESCO</vt:lpstr>
      <vt:lpstr>Cont.</vt:lpstr>
      <vt:lpstr>Founding Vision</vt:lpstr>
      <vt:lpstr>Key Facts of selected stories of success</vt:lpstr>
      <vt:lpstr>PowerPoint Presentation</vt:lpstr>
      <vt:lpstr>Cont.</vt:lpstr>
      <vt:lpstr>Right to Education</vt:lpstr>
      <vt:lpstr>Convention on the Rights of the Child </vt:lpstr>
      <vt:lpstr>Global Education Monitoring Report (GEM)</vt:lpstr>
      <vt:lpstr>Vision Statement</vt:lpstr>
      <vt:lpstr>Humanitarian Organisation – Education </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Ruth Groff</cp:lastModifiedBy>
  <cp:revision>46</cp:revision>
  <dcterms:created xsi:type="dcterms:W3CDTF">2017-02-12T11:19:02Z</dcterms:created>
  <dcterms:modified xsi:type="dcterms:W3CDTF">2019-03-03T15:31:21Z</dcterms:modified>
</cp:coreProperties>
</file>