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304" r:id="rId2"/>
    <p:sldId id="364" r:id="rId3"/>
    <p:sldId id="352" r:id="rId4"/>
    <p:sldId id="367" r:id="rId5"/>
    <p:sldId id="366" r:id="rId6"/>
    <p:sldId id="347" r:id="rId7"/>
    <p:sldId id="348" r:id="rId8"/>
    <p:sldId id="349" r:id="rId9"/>
    <p:sldId id="350" r:id="rId10"/>
    <p:sldId id="351" r:id="rId11"/>
    <p:sldId id="371" r:id="rId12"/>
    <p:sldId id="365" r:id="rId13"/>
    <p:sldId id="358" r:id="rId14"/>
    <p:sldId id="337" r:id="rId15"/>
    <p:sldId id="344" r:id="rId16"/>
    <p:sldId id="333" r:id="rId17"/>
    <p:sldId id="372" r:id="rId18"/>
    <p:sldId id="370" r:id="rId19"/>
    <p:sldId id="343" r:id="rId20"/>
    <p:sldId id="338" r:id="rId21"/>
    <p:sldId id="359" r:id="rId22"/>
    <p:sldId id="356" r:id="rId23"/>
    <p:sldId id="357" r:id="rId24"/>
    <p:sldId id="330" r:id="rId25"/>
    <p:sldId id="369" r:id="rId26"/>
    <p:sldId id="331" r:id="rId27"/>
    <p:sldId id="298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1898DC-3A5B-42EF-8F0B-4621D4ABFB4D}" v="41" dt="2025-04-14T12:50:35.3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75" autoAdjust="0"/>
    <p:restoredTop sz="96317" autoAdjust="0"/>
  </p:normalViewPr>
  <p:slideViewPr>
    <p:cSldViewPr>
      <p:cViewPr varScale="1">
        <p:scale>
          <a:sx n="111" d="100"/>
          <a:sy n="111" d="100"/>
        </p:scale>
        <p:origin x="160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rs.org.uk/about-cmi/media-centre/press-releases/nhs-cannot-reform-without-better-managers-report-reveals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chart shows the value added by services as a percentage of GDP in the European Union from 1991 to 2023. Over this period, the services sector has grown significantly, rising from around 59% in 1991 to over 66% by 2023. This indicates the increasing dominance of services in the EU economy, with notable growth spurts around the late 2000s and early 2020s, despite some fluctuations.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45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5939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426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302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483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this example, what are the challenges associated under intangibility, inseparability, variability, and perishability for NHS? In your opinion,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strategies could help address these challenges?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3"/>
              </a:rPr>
              <a:t>https://www.managers.org.uk/about-cmi/media-centre/press-releases/nhs-cannot-reform-without-better-managers-report-reveals/</a:t>
            </a:r>
            <a:endParaRPr lang="en-GB" dirty="0">
              <a:solidFill>
                <a:srgbClr val="DCA10D"/>
              </a:solidFill>
              <a:effectLst/>
              <a:latin typeface="Helvetica Neue" panose="02000503000000020004" pitchFamily="2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869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925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diagram presents a structured approach to addressing the challenges of internal marketing, particularly in the context of strategy implementation. It highlights key stages and questions that arise in the process. Here’s a breakdown of its components: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Strategy Implementation Challenge in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Addresses the fundamental issue: Can a strategy be effectively implemented?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The key concern is ensuring that strategic plans transition into practical execution.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Development of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Explores the origins and significance of internal marketing.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Internal marketing involves aligning employees with strategic goals and fostering engagement.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Scope of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Focuses on what internal marketing can achieve using its tools.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Helps in communicating strategy, motivating employees, and fostering alignment.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Planning for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Stresses the importance of developing a structured approach for change programs.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Involves setting objectives, defining communication strategies, and ensuring leadership support.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Cross-Functional Partnerships as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Highlights collaboration across different departments to facilitate implementation.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Internal marketing ensures that all teams work together toward strategic goals.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Implementation and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Emphasises how internal marketing plays a role in executing strategy.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It’s about using communication, motivation, and employee engagement to drive execution.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29217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table outlines an </a:t>
            </a:r>
            <a:r>
              <a:rPr lang="en-GB" b="1" dirty="0"/>
              <a:t>internal marketing framework example</a:t>
            </a:r>
            <a:r>
              <a:rPr lang="en-GB" dirty="0"/>
              <a:t> used within banks and finance companies to engage and align internal stakeholders (such as branch managers and divisional executives) with strategic objectives. </a:t>
            </a:r>
            <a:r>
              <a:rPr lang="en-GB"/>
              <a:t>It categorises </a:t>
            </a:r>
            <a:r>
              <a:rPr lang="en-GB" dirty="0"/>
              <a:t>internal marketing efforts into three levels: </a:t>
            </a:r>
            <a:r>
              <a:rPr lang="en-GB" b="1" dirty="0"/>
              <a:t>Formal, Informal, and Processual</a:t>
            </a:r>
            <a:r>
              <a:rPr lang="en-GB" dirty="0"/>
              <a:t> across four key areas—</a:t>
            </a:r>
            <a:r>
              <a:rPr lang="en-GB" b="1" dirty="0"/>
              <a:t>Product, Price, Distribution, and Communications.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Internal Marketing Targets:</a:t>
            </a:r>
            <a:r>
              <a:rPr lang="en-GB" dirty="0"/>
              <a:t> Focuses on </a:t>
            </a:r>
            <a:r>
              <a:rPr lang="en-GB" b="1" dirty="0"/>
              <a:t>branch managers</a:t>
            </a:r>
            <a:r>
              <a:rPr lang="en-GB" dirty="0"/>
              <a:t> and </a:t>
            </a:r>
            <a:r>
              <a:rPr lang="en-GB" b="1" dirty="0"/>
              <a:t>divisional chief executives</a:t>
            </a:r>
            <a:r>
              <a:rPr lang="en-GB" dirty="0"/>
              <a:t> to ensure alignment with corporate strategies.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Internal Marketing Levels: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Formal:</a:t>
            </a:r>
            <a:r>
              <a:rPr lang="en-GB" dirty="0"/>
              <a:t> Structured activities like strategic plans, sales conferences, and formal executive communications.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Informal:</a:t>
            </a:r>
            <a:r>
              <a:rPr lang="en-GB" dirty="0"/>
              <a:t> Less structured methods such as group discussions, memos, and cultural shifts in attitudes.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Processual:</a:t>
            </a:r>
            <a:r>
              <a:rPr lang="en-GB" dirty="0"/>
              <a:t> Long-term, gradual changes in management roles, problem-solving teams, and structural adjustments.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Application Across Key Areas: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Product:</a:t>
            </a:r>
            <a:r>
              <a:rPr lang="en-GB" dirty="0"/>
              <a:t> Shifts towards a collaborative, centralized strategy for managing key customers.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Price:</a:t>
            </a:r>
            <a:r>
              <a:rPr lang="en-GB" dirty="0"/>
              <a:t> Encouraging long-term client relationships at the cost of immediate sales commissions.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Distribution:</a:t>
            </a:r>
            <a:r>
              <a:rPr lang="en-GB" dirty="0"/>
              <a:t> Strategic marketing plans and collaborative planning to define target market segments.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Communications:</a:t>
            </a:r>
            <a:r>
              <a:rPr lang="en-GB" dirty="0"/>
              <a:t> Using formal speeches, informal messages, and social events to engage employees.</a:t>
            </a:r>
          </a:p>
          <a:p>
            <a:r>
              <a:rPr lang="en-GB" dirty="0"/>
              <a:t>This framework shows how </a:t>
            </a:r>
            <a:r>
              <a:rPr lang="en-GB" b="1" dirty="0"/>
              <a:t>internal marketing</a:t>
            </a:r>
            <a:r>
              <a:rPr lang="en-GB" dirty="0"/>
              <a:t> is used to communicate, engage, and align employees with business goals, fostering a culture of collaboration rather than isolated decision-making at the branch level. It highlights that successful internal marketing requires not just formal directives but also informal communication and a long-term shift in organizational culture.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44955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Example:</a:t>
            </a:r>
          </a:p>
          <a:p>
            <a:r>
              <a:rPr lang="en-GB" sz="1200" dirty="0"/>
              <a:t>A luxury hotel like </a:t>
            </a:r>
            <a:r>
              <a:rPr lang="en-GB" sz="1200" b="1" dirty="0"/>
              <a:t>Four Seasons</a:t>
            </a:r>
            <a:r>
              <a:rPr lang="en-GB" sz="1200" dirty="0"/>
              <a:t> carefully selects employees with a passion for service and trains them in </a:t>
            </a:r>
            <a:r>
              <a:rPr lang="en-GB" sz="1200" b="1" dirty="0"/>
              <a:t>customer interaction skills</a:t>
            </a:r>
            <a:r>
              <a:rPr lang="en-GB" sz="1200" dirty="0"/>
              <a:t>. Every new employee undergoes a </a:t>
            </a:r>
            <a:r>
              <a:rPr lang="en-GB" sz="1200" b="1" dirty="0"/>
              <a:t>four-week customer-loyalty training program</a:t>
            </a:r>
            <a:r>
              <a:rPr lang="en-GB" sz="1200" dirty="0"/>
              <a:t> to ensure they can engage with customers effectively and meet their needs.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0269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H1TXfQSwUQ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Service Marketing and </a:t>
            </a:r>
            <a:br>
              <a:rPr lang="en-GB" altLang="en-US" b="1" dirty="0"/>
            </a:br>
            <a:r>
              <a:rPr lang="en-GB" altLang="en-US" b="1" dirty="0"/>
              <a:t>Internal Marketing</a:t>
            </a: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8 – Session 1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259A-0B10-B115-B041-3CFB7937D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4CB54-1B71-C564-2574-878499A084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Service Marketing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Service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Characteristics of Service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SERQUAL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SERQUAL 5 Dimensions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Marketing Strategies for Service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Types of Service Marketing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GB" sz="2000" dirty="0"/>
              <a:t>Internal Marketing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GB" sz="2000" dirty="0"/>
              <a:t>Internal Marketing and Service Quality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9AAAAE-1021-F29C-59A2-297AA6B66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10"/>
            </a:pPr>
            <a:r>
              <a:rPr lang="en-GB" sz="2000" dirty="0"/>
              <a:t>Internal Marketing and communication</a:t>
            </a:r>
          </a:p>
          <a:p>
            <a:pPr marL="457200" indent="-457200">
              <a:buFont typeface="+mj-lt"/>
              <a:buAutoNum type="arabicPeriod" startAt="10"/>
            </a:pPr>
            <a:r>
              <a:rPr lang="en-GB" sz="2000" dirty="0"/>
              <a:t>Interactive Marketing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26886-B701-8063-5401-7A4647334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0BB5B-69EB-232C-73DD-2D7AC5B3F4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874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B3C93-F7C3-4BD5-B037-DBA744411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Service Marketing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A8055-D3C9-6255-10BA-32E0EA1C7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 service is an </a:t>
            </a:r>
            <a:r>
              <a:rPr lang="en-GB" sz="2800" b="1" dirty="0"/>
              <a:t>intangible activity </a:t>
            </a:r>
            <a:r>
              <a:rPr lang="en-GB" sz="2800" dirty="0"/>
              <a:t>or benefit provided by one party to another, which does not result in the ownership of anything. </a:t>
            </a:r>
          </a:p>
          <a:p>
            <a:r>
              <a:rPr lang="en-GB" sz="2800" dirty="0"/>
              <a:t>It may or may not be associated with a physical product, and its purpose is to serve, help, or benefit the recipient (Kotler </a:t>
            </a:r>
            <a:r>
              <a:rPr lang="en-GB" sz="2800" i="1" dirty="0"/>
              <a:t>et al</a:t>
            </a:r>
            <a:r>
              <a:rPr lang="en-GB" sz="2800" dirty="0"/>
              <a:t>., 2018).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4B63-6533-EE05-B7BF-B78E5B7BC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7438B5-0A7F-6AC7-F471-E5BE76790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2" descr="What is Service Marketing? Definition ...">
            <a:extLst>
              <a:ext uri="{FF2B5EF4-FFF2-40B4-BE49-F238E27FC236}">
                <a16:creationId xmlns:a16="http://schemas.microsoft.com/office/drawing/2014/main" id="{9C0511D4-EB4D-69EE-1939-85E9DC5FAA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046" y="4362437"/>
            <a:ext cx="2724754" cy="11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383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DFBFB-4FBE-CAFC-F959-97B6270D7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275D2-E7E3-90E2-0312-277F73D8A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the European Union (EU), the service sector is the largest economic activity, accounting for around 70% of GDP and employment, with a wide range of sectors including finance, transport, and tourism.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4680B-B75A-AA38-CDB6-F6BDEB8C1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38C681-1141-55AC-B5F8-0F0DB3660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263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graph on a screen">
            <a:extLst>
              <a:ext uri="{FF2B5EF4-FFF2-40B4-BE49-F238E27FC236}">
                <a16:creationId xmlns:a16="http://schemas.microsoft.com/office/drawing/2014/main" id="{D562770B-4547-69EC-CAB1-FD6B51460B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6753"/>
            <a:ext cx="7865888" cy="5250479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1D389CD-26ED-D9A4-E362-AA22E63F0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4A91C4BC-1FD7-A4F8-6680-41492A4EA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03EA98E1-BBE8-15F7-5058-172433688E22}"/>
              </a:ext>
            </a:extLst>
          </p:cNvPr>
          <p:cNvSpPr/>
          <p:nvPr/>
        </p:nvSpPr>
        <p:spPr>
          <a:xfrm>
            <a:off x="5724128" y="2891992"/>
            <a:ext cx="2664296" cy="1224136"/>
          </a:xfrm>
          <a:prstGeom prst="wedgeRoundRect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Do a quick research to find out the value added by services in your country?</a:t>
            </a:r>
          </a:p>
        </p:txBody>
      </p:sp>
    </p:spTree>
    <p:extLst>
      <p:ext uri="{BB962C8B-B14F-4D97-AF65-F5344CB8AC3E}">
        <p14:creationId xmlns:p14="http://schemas.microsoft.com/office/powerpoint/2010/main" val="2874922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3A480-D2F4-88A5-4D77-7CAF77C80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Characteristics of a Service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4412C-BB5F-95F2-0309-28E71E14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5FF21-2737-9097-3860-D6DBA7761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F413B0-FF5A-BAB5-9536-D443A7ED24D7}"/>
              </a:ext>
            </a:extLst>
          </p:cNvPr>
          <p:cNvSpPr txBox="1"/>
          <p:nvPr/>
        </p:nvSpPr>
        <p:spPr>
          <a:xfrm>
            <a:off x="3995936" y="5301208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  <p:pic>
        <p:nvPicPr>
          <p:cNvPr id="9" name="Content Placeholder 8" descr="A diagram of services&#10;&#10;Description automatically generated">
            <a:extLst>
              <a:ext uri="{FF2B5EF4-FFF2-40B4-BE49-F238E27FC236}">
                <a16:creationId xmlns:a16="http://schemas.microsoft.com/office/drawing/2014/main" id="{F0CC42CB-8EB4-B388-B38F-4ED071C855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20244"/>
            <a:ext cx="7931224" cy="3542988"/>
          </a:xfrm>
        </p:spPr>
      </p:pic>
    </p:spTree>
    <p:extLst>
      <p:ext uri="{BB962C8B-B14F-4D97-AF65-F5344CB8AC3E}">
        <p14:creationId xmlns:p14="http://schemas.microsoft.com/office/powerpoint/2010/main" val="2204009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C3A6D-EC3F-7F6B-E613-9047A6712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 Intangibility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97C4D-8D32-9FA3-6CA5-D70049A39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Services intangibility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means the services are intangible, meaning they can't be perceived before purchase.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Service Intangibility involves high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uncertainty.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For example, when you book a </a:t>
            </a:r>
            <a:r>
              <a:rPr lang="en-GB" sz="2800" b="1" dirty="0">
                <a:solidFill>
                  <a:srgbClr val="000000"/>
                </a:solidFill>
              </a:rPr>
              <a:t>hotel</a:t>
            </a:r>
            <a:r>
              <a:rPr lang="en-GB" sz="2800" dirty="0">
                <a:solidFill>
                  <a:srgbClr val="000000"/>
                </a:solidFill>
              </a:rPr>
              <a:t> room, you can’t physically touch the service until you actually experience it. 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0E853-A6F6-C7B7-2EE5-75AF5DAB6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0DA35-EE3B-5B20-0878-C27213AA5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7391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09E51-D524-E42E-6B76-EA6167A79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 Inseparability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802B5-9357-26DC-A319-681EF8F23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Service inseparability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means services are directly tied to their providers, whether human or machine. </a:t>
            </a:r>
          </a:p>
          <a:p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For example</a:t>
            </a:r>
            <a:r>
              <a:rPr lang="en-GB" sz="2800" dirty="0">
                <a:solidFill>
                  <a:srgbClr val="000000"/>
                </a:solidFill>
              </a:rPr>
              <a:t>,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dirty="0">
                <a:solidFill>
                  <a:srgbClr val="000000"/>
                </a:solidFill>
              </a:rPr>
              <a:t>a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b="1" u="none" strike="noStrike" dirty="0">
                <a:solidFill>
                  <a:srgbClr val="000000"/>
                </a:solidFill>
                <a:effectLst/>
              </a:rPr>
              <a:t>haircut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is an example of inseparability. The barber or stylist provides the service while you, as the customer, are directly involved in receiving it. </a:t>
            </a:r>
            <a:br>
              <a:rPr lang="en-GB" sz="2800" b="0" i="0" u="none" strike="noStrike" dirty="0">
                <a:solidFill>
                  <a:srgbClr val="000000"/>
                </a:solidFill>
                <a:effectLst/>
              </a:rPr>
            </a:b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232AFD-3AB7-EDFD-B515-7E70DABE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4C88DD-FE16-9A11-9F2A-FFC18EE3D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9130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73C63-CD3B-5383-2B75-05B7D186E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 Variability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8D9DA-9196-C3C6-1898-62C0E2952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Service variability</a:t>
            </a:r>
            <a:r>
              <a:rPr lang="en-GB" sz="2800" dirty="0"/>
              <a:t> means service quality depends on the provider, location, and delivery method.</a:t>
            </a:r>
          </a:p>
          <a:p>
            <a:r>
              <a:rPr lang="en-GB" sz="2800" dirty="0"/>
              <a:t>For example, hotels like </a:t>
            </a:r>
            <a:r>
              <a:rPr lang="en-GB" sz="2800" b="1" dirty="0"/>
              <a:t>Marriott</a:t>
            </a:r>
            <a:r>
              <a:rPr lang="en-GB" sz="2800" dirty="0"/>
              <a:t> are known for offering more consistent and higher-quality service than others.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48788-1813-A942-A359-F443288CC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4D008C-5D4E-CEC3-40AD-BF62C88F7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221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A8E63-8935-A635-4462-DC16202CD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Perishability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52059-FEDF-920A-56AA-BED0417B86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Service perishability </a:t>
            </a:r>
            <a:r>
              <a:rPr lang="en-GB" sz="2800" dirty="0"/>
              <a:t>means services cannot be stored for later use or sale. Once a service opportunity passes, it is gone.</a:t>
            </a:r>
          </a:p>
          <a:p>
            <a:r>
              <a:rPr lang="en-GB" sz="2800" dirty="0"/>
              <a:t>For example, private </a:t>
            </a:r>
            <a:r>
              <a:rPr lang="en-GB" sz="2800" b="1" dirty="0"/>
              <a:t>doctors</a:t>
            </a:r>
            <a:r>
              <a:rPr lang="en-GB" sz="2800" dirty="0"/>
              <a:t> and </a:t>
            </a:r>
            <a:r>
              <a:rPr lang="en-GB" sz="2800" b="1" dirty="0"/>
              <a:t>dentists</a:t>
            </a:r>
            <a:r>
              <a:rPr lang="en-GB" sz="2800" dirty="0"/>
              <a:t> may charge for missed appointments since the service value disappears when the patient does not show up.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1174A-9111-6773-883B-59E01A787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B0A334-FCFC-231A-8B9D-A4B308E94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1888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B3645-EF2B-8F7B-205A-6FEC6D67D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Business Implications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A1E601D-5911-6D39-9B2C-6D8EFE1999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6536294"/>
              </p:ext>
            </p:extLst>
          </p:nvPr>
        </p:nvGraphicFramePr>
        <p:xfrm>
          <a:off x="457200" y="1958181"/>
          <a:ext cx="8229600" cy="320040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113887775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51460884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791002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Characteristic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What It Means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Business Implications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88224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Intangibility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Can’t be seen or touched before purchase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Use branding, reviews, and trust-building tools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630664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Inseparability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Provider is part of the service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Train staff and manage service interaction well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61775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Variability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Quality differs by provider/time/place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Standardize delivery and control quality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822633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Perishability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Services cannot be stored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supply-demand with pricing &amp; scheduling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126290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B527F-57A2-6747-B175-28714C712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10B596-796C-65DF-6277-E5DE72529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6503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E7F5D-0A83-7929-054C-5B367EF40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Read and Discuss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66F24-900F-8F0A-592E-BA4B7E7E3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0D0BA8-DD8C-C4E5-A465-AFC57EC76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719594B-9F40-B861-2512-59A5B64F6C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8291264" cy="43423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DD5EF13-B053-AFA1-6EB0-774A8B6186C7}"/>
              </a:ext>
            </a:extLst>
          </p:cNvPr>
          <p:cNvSpPr txBox="1"/>
          <p:nvPr/>
        </p:nvSpPr>
        <p:spPr>
          <a:xfrm>
            <a:off x="3947221" y="5373216"/>
            <a:ext cx="11288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(CMI, 2024)</a:t>
            </a:r>
          </a:p>
        </p:txBody>
      </p:sp>
    </p:spTree>
    <p:extLst>
      <p:ext uri="{BB962C8B-B14F-4D97-AF65-F5344CB8AC3E}">
        <p14:creationId xmlns:p14="http://schemas.microsoft.com/office/powerpoint/2010/main" val="1185934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5DF0C-9DFA-EE49-F232-23D3DD66E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Strategies for Service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4A3B6-729F-0E48-692A-5DD5EAD4F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Similar to manufacturing businesses, successful service firms use marketing to establish a strong presence in their selected target markets.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They achieve this through traditional marketing mix strategies.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However, because services are intangible, they often need additional marketing strategies to effectively position themselves such as 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</a:rPr>
              <a:t>Internal Marketing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en-GB" sz="2800" b="1" i="1" dirty="0">
                <a:solidFill>
                  <a:srgbClr val="000000"/>
                </a:solidFill>
              </a:rPr>
              <a:t>I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</a:rPr>
              <a:t>nteractive </a:t>
            </a:r>
            <a:r>
              <a:rPr lang="en-GB" sz="2800" b="1" i="1" dirty="0">
                <a:solidFill>
                  <a:srgbClr val="000000"/>
                </a:solidFill>
              </a:rPr>
              <a:t>M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</a:rPr>
              <a:t>arketing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79FF5-7EB3-4D7F-4E44-4C018712C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43D53A-9175-642D-54AF-EABB312C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6040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E495DCF-4BA6-83E0-20CA-7CA29499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Types of Services Marketing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432160-A581-90AC-F107-5C69A375E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28/07/2025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7422D9-535B-749E-1E06-7C1BE1E44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pic>
        <p:nvPicPr>
          <p:cNvPr id="8" name="Content Placeholder 7" descr="A diagram of a company&#10;&#10;Description automatically generated">
            <a:extLst>
              <a:ext uri="{FF2B5EF4-FFF2-40B4-BE49-F238E27FC236}">
                <a16:creationId xmlns:a16="http://schemas.microsoft.com/office/drawing/2014/main" id="{2E879F9B-F6D2-7E55-436A-382675D5E8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386" y="1916832"/>
            <a:ext cx="6738110" cy="2996892"/>
          </a:xfrm>
        </p:spPr>
      </p:pic>
      <p:pic>
        <p:nvPicPr>
          <p:cNvPr id="12" name="Picture 11" descr="A black and white rectangular sign with text&#10;&#10;Description automatically generated">
            <a:extLst>
              <a:ext uri="{FF2B5EF4-FFF2-40B4-BE49-F238E27FC236}">
                <a16:creationId xmlns:a16="http://schemas.microsoft.com/office/drawing/2014/main" id="{7BCFC7D1-54FF-E3FF-789C-8B7E9E584E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2966442"/>
            <a:ext cx="2267066" cy="15426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8C215D8-DB24-FD2D-1997-FA279CCA386F}"/>
              </a:ext>
            </a:extLst>
          </p:cNvPr>
          <p:cNvSpPr txBox="1"/>
          <p:nvPr/>
        </p:nvSpPr>
        <p:spPr>
          <a:xfrm>
            <a:off x="3779912" y="5301208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2550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0C257-FA4B-C328-456E-770F93702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Internal Marketplace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E0CF6-B34C-CA8F-1856-8BE99A3BF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</a:t>
            </a:r>
            <a:r>
              <a:rPr lang="en-GB" sz="2800" b="1" dirty="0"/>
              <a:t>internal marketplace </a:t>
            </a:r>
            <a:r>
              <a:rPr lang="en-GB" sz="2800" dirty="0"/>
              <a:t>consists of a company's </a:t>
            </a:r>
            <a:r>
              <a:rPr lang="en-GB" sz="2800" b="1" dirty="0"/>
              <a:t>people</a:t>
            </a:r>
            <a:r>
              <a:rPr lang="en-GB" sz="2800" dirty="0"/>
              <a:t>, </a:t>
            </a:r>
            <a:r>
              <a:rPr lang="en-GB" sz="2800" b="1" dirty="0"/>
              <a:t>culture</a:t>
            </a:r>
            <a:r>
              <a:rPr lang="en-GB" sz="2800" dirty="0"/>
              <a:t>, </a:t>
            </a:r>
            <a:r>
              <a:rPr lang="en-GB" sz="2800" b="1" dirty="0"/>
              <a:t>systems</a:t>
            </a:r>
            <a:r>
              <a:rPr lang="en-GB" sz="2800" dirty="0"/>
              <a:t>, </a:t>
            </a:r>
            <a:r>
              <a:rPr lang="en-GB" sz="2800" b="1" dirty="0"/>
              <a:t>procedures</a:t>
            </a:r>
            <a:r>
              <a:rPr lang="en-GB" sz="2800" dirty="0"/>
              <a:t>, </a:t>
            </a:r>
            <a:r>
              <a:rPr lang="en-GB" sz="2800" b="1" dirty="0"/>
              <a:t>structures</a:t>
            </a:r>
            <a:r>
              <a:rPr lang="en-GB" sz="2800" dirty="0"/>
              <a:t>, and </a:t>
            </a:r>
            <a:r>
              <a:rPr lang="en-GB" sz="2800" b="1" dirty="0"/>
              <a:t>ongoing developments</a:t>
            </a:r>
            <a:r>
              <a:rPr lang="en-GB" sz="2800" dirty="0"/>
              <a:t>. </a:t>
            </a:r>
          </a:p>
          <a:p>
            <a:r>
              <a:rPr lang="en-GB" sz="2800" dirty="0"/>
              <a:t>Successful marketing strategy implementation relies on skills, resources, engagement, support, and commitment within this internal environment.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A342B-384C-E0EA-7E0A-A274A7375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D4B9AB-CAC8-A332-8627-864E80CCD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4842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421C-D2C7-A77F-0374-3C959233D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Considerations for Internal Marketing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E2F29-F58C-23EB-A309-7598C2D57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3917032"/>
          </a:xfrm>
        </p:spPr>
        <p:txBody>
          <a:bodyPr/>
          <a:lstStyle/>
          <a:p>
            <a:pPr marL="0" indent="0" algn="l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Key aspects to evaluate in internal marketing: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Types of internal marketing practices within organisations.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Integration of internal marketing into competitive strategy.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Role of marketing and HR partnerships in execution.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Building long-term marketing implementation capabilities.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B3CE8-4F7B-4E1B-41DF-B2773F549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777103-1380-ED43-E9F7-E0506BE4B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6898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9E1F-9209-BF12-D118-B2B82D0F5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Implications of Service Marketing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6CD8556-63EC-6ACF-3626-B7AF730474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699918"/>
              </p:ext>
            </p:extLst>
          </p:nvPr>
        </p:nvGraphicFramePr>
        <p:xfrm>
          <a:off x="457200" y="2415381"/>
          <a:ext cx="8229600" cy="228600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307903753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7424148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93576413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Marketing Type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Between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Purpose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26251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Internal 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Company → Employees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Prepare and empower employees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896888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External 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Company → Customers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Set expectations and attract customers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66234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Interactive 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Employees ↔ Customers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 the promised service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1473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B3EB5-21CE-0D4C-E037-3DB03DC3D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253C34-16E2-6EFA-53B8-F7BAF7650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6278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D170186-CBE9-B1A7-E83F-4DB4C4568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Internal Marketing - Example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E5B483C-CEF7-C7D2-E8DC-895CF80D7A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05281"/>
            <a:ext cx="7560840" cy="430987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D92D6-D735-83F1-EEA6-3EFE9977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28/07/2025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3AE1E4-C7DB-BEAB-C4D5-D6F6C583C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4B3D0B-A242-6D93-F196-BB7E01B37444}"/>
              </a:ext>
            </a:extLst>
          </p:cNvPr>
          <p:cNvSpPr txBox="1"/>
          <p:nvPr/>
        </p:nvSpPr>
        <p:spPr>
          <a:xfrm>
            <a:off x="3779912" y="5445224"/>
            <a:ext cx="16634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4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865051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E0BD9-7AB3-F010-BD01-47EFC676B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Challenges of Internal Marketing </a:t>
            </a:r>
          </a:p>
        </p:txBody>
      </p:sp>
      <p:pic>
        <p:nvPicPr>
          <p:cNvPr id="7" name="Content Placeholder 6" descr="A diagram of a process of planning&#10;&#10;Description automatically generated">
            <a:extLst>
              <a:ext uri="{FF2B5EF4-FFF2-40B4-BE49-F238E27FC236}">
                <a16:creationId xmlns:a16="http://schemas.microsoft.com/office/drawing/2014/main" id="{CF6ABF1D-E1A9-6AA4-12F8-201EACC6A3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13" y="1124744"/>
            <a:ext cx="8922912" cy="443898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89D44-D853-B16E-C375-6115445E5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EBEC61-67B6-2F2A-99D2-55D36BE0A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1B4AAE-80AB-439F-D83B-C6169FBE86AA}"/>
              </a:ext>
            </a:extLst>
          </p:cNvPr>
          <p:cNvSpPr txBox="1"/>
          <p:nvPr/>
        </p:nvSpPr>
        <p:spPr>
          <a:xfrm>
            <a:off x="3923928" y="5445224"/>
            <a:ext cx="13276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(Hague, 2019)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89410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table of marketing plans&#10;&#10;Description automatically generated with medium confidence">
            <a:extLst>
              <a:ext uri="{FF2B5EF4-FFF2-40B4-BE49-F238E27FC236}">
                <a16:creationId xmlns:a16="http://schemas.microsoft.com/office/drawing/2014/main" id="{35D19396-77E1-9238-9A55-CFB42C87B1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223" y="114300"/>
            <a:ext cx="8208569" cy="554694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3A09E-6FCB-93D6-4287-6456A5BCA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0191F1-5750-D35C-11B4-C926DF5F4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5928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BCBAF-B9B8-54A7-C6C7-8E777A84E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Interactive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43B6B-37FB-2C3B-D3D8-FE9A76BB6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Interactive marketing</a:t>
            </a:r>
            <a:r>
              <a:rPr lang="en-GB" sz="2800" dirty="0"/>
              <a:t> refers to the focus on the quality of interactions between service employees and customers during a service encounter. </a:t>
            </a:r>
          </a:p>
          <a:p>
            <a:r>
              <a:rPr lang="en-GB" sz="2800" dirty="0"/>
              <a:t>Interactive marketing service quality depends on both the </a:t>
            </a:r>
            <a:r>
              <a:rPr lang="en-GB" sz="2800" b="1" dirty="0"/>
              <a:t>service provider's behaviour</a:t>
            </a:r>
            <a:r>
              <a:rPr lang="en-GB" sz="2800" dirty="0"/>
              <a:t> and the </a:t>
            </a:r>
            <a:r>
              <a:rPr lang="en-GB" sz="2800" b="1" dirty="0"/>
              <a:t>delivery process</a:t>
            </a:r>
            <a:r>
              <a:rPr lang="en-GB" sz="2800" dirty="0"/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E19BC-B738-59CE-5AAA-EACCC4694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2D685B-F6A7-BB8B-6052-B83A9DD89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42152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4B7C7-3209-04FB-A067-EA7EDE482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SERVQUAL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15F9E-7056-8CEB-92B5-5802D6950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SERVQUAL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is a service quality framework developed by Parasuraman, Zeithaml, and Berry in the 1980s.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is used to measure the quality of service based on customer perceptions and expectations.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SERVQUAL model uses a survey method where customers rate their expectations and perceptions of the service across five dimensions.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3FAE6-E4CB-92D3-EA4B-29D6DFFBB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1B1D4D-8F9F-2D57-A8E0-E8823EB7C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061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2E013-6F37-B66D-9F42-0AA4712DD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SERVQUAL </a:t>
            </a:r>
            <a:br>
              <a:rPr lang="en-GB" sz="3600" b="1" dirty="0"/>
            </a:br>
            <a:r>
              <a:rPr lang="en-GB" sz="3600" b="1" dirty="0"/>
              <a:t>5 Dimensions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5D19E-F665-6D24-6E77-F789D0B18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Tangibles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physical appearance of facilities, equipment, personnel, and communication materials.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Reliability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ability to consistently perform the promised service dependably and accurately.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Responsiveness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willingness and ability to help customers promptly when needed.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Assurance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knowledge, courtesy, and ability of employees to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</a:rPr>
              <a:t>instill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 confidence in customers.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Empathy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ability to provide caring, individualized attention to customers.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78F94-1802-2FB7-ABBF-BBD36E0AE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1CF3E0-B820-133E-B215-A630EBD0C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08043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5AA5A-A5BE-15A6-6A5F-8A10B6E5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38EF6-06BD-730E-B299-FA052202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GB" sz="2000" b="1" dirty="0"/>
              <a:t>Service Marketing &amp; Characteristics:</a:t>
            </a:r>
            <a:r>
              <a:rPr lang="en-GB" sz="2000" dirty="0"/>
              <a:t> Services are intangible, inseparable, variable, and perishable. The SERVQUAL model measures service quality. </a:t>
            </a:r>
          </a:p>
          <a:p>
            <a:r>
              <a:rPr lang="en-GB" sz="2000" b="1" dirty="0"/>
              <a:t>Internal Marketing: </a:t>
            </a:r>
            <a:r>
              <a:rPr lang="en-GB" sz="2000" dirty="0"/>
              <a:t>Aligns employees with brand values and service quality, ensuring effective external marketing. It involves HR collaboration, internal communication, and strategic alignment.</a:t>
            </a:r>
          </a:p>
          <a:p>
            <a:r>
              <a:rPr lang="en-GB" sz="2000" b="1" dirty="0"/>
              <a:t>Interactive Marketing:</a:t>
            </a:r>
            <a:r>
              <a:rPr lang="en-GB" sz="2000" dirty="0"/>
              <a:t> Focuses on the interaction between service employees and customers, emphasizing service quality during customer encounters.</a:t>
            </a:r>
          </a:p>
          <a:p>
            <a:r>
              <a:rPr lang="en-GB" sz="2000" b="1" dirty="0"/>
              <a:t>Service Quality &amp; Customer Retention:</a:t>
            </a:r>
            <a:r>
              <a:rPr lang="en-GB" sz="2000" dirty="0"/>
              <a:t> High service quality differentiates businesses and improves customer retention. Service recovery and social media play key roles in managing customer satisfaction.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4769D-DEC7-16AE-B641-F3E114B78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86AA2-C8F0-D271-B7C6-4D85B782E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340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284AD-AE54-B9D4-392D-80388372FB3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63EBE-3B46-4DCB-D00A-D0737F431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Let’s watch the following video and answer the questions:</a:t>
            </a:r>
          </a:p>
          <a:p>
            <a:r>
              <a:rPr lang="en-GB" sz="2000" dirty="0">
                <a:hlinkClick r:id="rId2"/>
              </a:rPr>
              <a:t>https://www.youtube.com/watch?v=GH1TXfQSwUQ</a:t>
            </a:r>
            <a:endParaRPr lang="en-GB" sz="2000" dirty="0"/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In light of John Boccuzzi Jr.'s emphasis on exceptional customer service as a driver of brand loyalty and business success, how can organizations strategically align service marketing, internal marketing (employee engagement and training), and integrated marketing communications to deliver a consistent and memorable customer experience, especially when operating under financial or operational constraints?</a:t>
            </a:r>
          </a:p>
          <a:p>
            <a:r>
              <a:rPr lang="en-GB" sz="2000" dirty="0">
                <a:solidFill>
                  <a:srgbClr val="000000"/>
                </a:solidFill>
              </a:rPr>
              <a:t>Provide examples of some companies who leverage their profit due to their effective internal marketing strategies.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86284-664C-7BF0-B279-E834D2A41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AC1426-48F8-6FF4-17AA-DFCFEEB2C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49450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Case Study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Please read the case study accessible from Moodle in week 8 and answer the questions.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Hooley, G.J. et al. (2020) Marketing strategy and competitive positioning. Seventh edition. Harlow, England ; Pearson.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0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1872</Words>
  <Application>Microsoft Office PowerPoint</Application>
  <PresentationFormat>On-screen Show (4:3)</PresentationFormat>
  <Paragraphs>213</Paragraphs>
  <Slides>27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Helvetica Neue</vt:lpstr>
      <vt:lpstr>Myriad Pro</vt:lpstr>
      <vt:lpstr>-webkit-standard</vt:lpstr>
      <vt:lpstr>Aptos</vt:lpstr>
      <vt:lpstr>Arial</vt:lpstr>
      <vt:lpstr>Verdana</vt:lpstr>
      <vt:lpstr>20140311PresentationUWTSDTemplate</vt:lpstr>
      <vt:lpstr> LCMB7024 Service Marketing and  Internal Marketing               Week 8 – Session 1  </vt:lpstr>
      <vt:lpstr>Content of the Sessions</vt:lpstr>
      <vt:lpstr>Service Marketing</vt:lpstr>
      <vt:lpstr>Service</vt:lpstr>
      <vt:lpstr>PowerPoint Presentation</vt:lpstr>
      <vt:lpstr>Characteristics of a Service</vt:lpstr>
      <vt:lpstr>Service Intangibility</vt:lpstr>
      <vt:lpstr>Service Inseparability</vt:lpstr>
      <vt:lpstr>Service Variability</vt:lpstr>
      <vt:lpstr>Perishability</vt:lpstr>
      <vt:lpstr>Business Implications</vt:lpstr>
      <vt:lpstr>Read and Discuss</vt:lpstr>
      <vt:lpstr>Marketing Strategies for Service </vt:lpstr>
      <vt:lpstr>Types of Services Marketing</vt:lpstr>
      <vt:lpstr>Internal Marketplace</vt:lpstr>
      <vt:lpstr>Considerations for Internal Marketing</vt:lpstr>
      <vt:lpstr>Implications of Service Marketing</vt:lpstr>
      <vt:lpstr>Internal Marketing - Example</vt:lpstr>
      <vt:lpstr>Challenges of Internal Marketing </vt:lpstr>
      <vt:lpstr>PowerPoint Presentation</vt:lpstr>
      <vt:lpstr>Interactive Marketing</vt:lpstr>
      <vt:lpstr>SERVQUAL</vt:lpstr>
      <vt:lpstr>SERVQUAL  5 Dimensions</vt:lpstr>
      <vt:lpstr>Summary</vt:lpstr>
      <vt:lpstr>Group Activity</vt:lpstr>
      <vt:lpstr>Case Study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204</cp:revision>
  <cp:lastPrinted>2018-07-09T15:27:01Z</cp:lastPrinted>
  <dcterms:created xsi:type="dcterms:W3CDTF">2002-10-07T19:43:58Z</dcterms:created>
  <dcterms:modified xsi:type="dcterms:W3CDTF">2025-07-28T07:50:22Z</dcterms:modified>
</cp:coreProperties>
</file>