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32210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40731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9105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3615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66884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59956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62968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6680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87970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79862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44850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5D99567-1718-4CE2-B501-084D91F42FCF}"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D5ABCF7D-A18A-4E1B-ACCA-7890F999F503}" type="slidenum">
              <a:rPr lang="en-GB" smtClean="0"/>
              <a:t>‹#›</a:t>
            </a:fld>
            <a:endParaRPr lang="en-GB"/>
          </a:p>
        </p:txBody>
      </p:sp>
    </p:spTree>
    <p:extLst>
      <p:ext uri="{BB962C8B-B14F-4D97-AF65-F5344CB8AC3E}">
        <p14:creationId xmlns:p14="http://schemas.microsoft.com/office/powerpoint/2010/main" val="3809876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D99567-1718-4CE2-B501-084D91F42FCF}"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805203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F5D99567-1718-4CE2-B501-084D91F42FCF}" type="datetimeFigureOut">
              <a:rPr lang="en-GB" smtClean="0"/>
              <a:t>21/03/2019</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D5ABCF7D-A18A-4E1B-ACCA-7890F999F503}" type="slidenum">
              <a:rPr lang="en-GB" smtClean="0"/>
              <a:t>‹#›</a:t>
            </a:fld>
            <a:endParaRPr lang="en-GB"/>
          </a:p>
        </p:txBody>
      </p:sp>
    </p:spTree>
    <p:extLst>
      <p:ext uri="{BB962C8B-B14F-4D97-AF65-F5344CB8AC3E}">
        <p14:creationId xmlns:p14="http://schemas.microsoft.com/office/powerpoint/2010/main" val="996878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5D99567-1718-4CE2-B501-084D91F42FCF}"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37145100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5D99567-1718-4CE2-B501-084D91F42FCF}" type="datetimeFigureOut">
              <a:rPr lang="en-GB" smtClean="0"/>
              <a:t>21/03/2019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257526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5D99567-1718-4CE2-B501-084D91F42FCF}" type="datetimeFigureOut">
              <a:rPr lang="en-GB" smtClean="0"/>
              <a:t>21/03/2019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1858897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D99567-1718-4CE2-B501-084D91F42FCF}" type="datetimeFigureOut">
              <a:rPr lang="en-GB" smtClean="0"/>
              <a:t>21/03/2019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12700135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D99567-1718-4CE2-B501-084D91F42FCF}"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9613136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D99567-1718-4CE2-B501-084D91F42FCF}" type="datetimeFigureOut">
              <a:rPr lang="en-GB" smtClean="0"/>
              <a:t>21/03/2019</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39908552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D99567-1718-4CE2-B501-084D91F42FCF}"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3420768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D99567-1718-4CE2-B501-084D91F42FCF}"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CF7D-A18A-4E1B-ACCA-7890F999F503}" type="slidenum">
              <a:rPr lang="en-GB" smtClean="0"/>
              <a:t>‹#›</a:t>
            </a:fld>
            <a:endParaRPr lang="en-GB"/>
          </a:p>
        </p:txBody>
      </p:sp>
    </p:spTree>
    <p:extLst>
      <p:ext uri="{BB962C8B-B14F-4D97-AF65-F5344CB8AC3E}">
        <p14:creationId xmlns:p14="http://schemas.microsoft.com/office/powerpoint/2010/main" val="49109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16D5DD-9E7F-4949-9F11-D56C74430F14}" type="datetimeFigureOut">
              <a:rPr lang="en-US" smtClean="0">
                <a:solidFill>
                  <a:prstClr val="black">
                    <a:tint val="75000"/>
                  </a:prstClr>
                </a:solidFill>
              </a:rPr>
              <a:pPr/>
              <a:t>3/21/2019</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236100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5D99567-1718-4CE2-B501-084D91F42FCF}" type="datetimeFigureOut">
              <a:rPr lang="en-GB" smtClean="0"/>
              <a:t>21/03/2019</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D5ABCF7D-A18A-4E1B-ACCA-7890F999F503}" type="slidenum">
              <a:rPr lang="en-GB" smtClean="0"/>
              <a:t>‹#›</a:t>
            </a:fld>
            <a:endParaRPr lang="en-GB"/>
          </a:p>
        </p:txBody>
      </p:sp>
    </p:spTree>
    <p:extLst>
      <p:ext uri="{BB962C8B-B14F-4D97-AF65-F5344CB8AC3E}">
        <p14:creationId xmlns:p14="http://schemas.microsoft.com/office/powerpoint/2010/main" val="35256372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3.xml"/><Relationship Id="rId1" Type="http://schemas.openxmlformats.org/officeDocument/2006/relationships/video" Target="https://www.youtube.com/embed/HvGAkbKCS4g"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Firearms and Ammunition</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929814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Firearms and Ammunition</a:t>
            </a:r>
            <a:endParaRPr lang="en-GB" dirty="0"/>
          </a:p>
        </p:txBody>
      </p:sp>
      <p:sp>
        <p:nvSpPr>
          <p:cNvPr id="3" name="Content Placeholder 2"/>
          <p:cNvSpPr>
            <a:spLocks noGrp="1"/>
          </p:cNvSpPr>
          <p:nvPr>
            <p:ph idx="1"/>
          </p:nvPr>
        </p:nvSpPr>
        <p:spPr/>
        <p:txBody>
          <a:bodyPr/>
          <a:lstStyle/>
          <a:p>
            <a:pPr lvl="0"/>
            <a:r>
              <a:rPr lang="en-US" dirty="0">
                <a:solidFill>
                  <a:prstClr val="black"/>
                </a:solidFill>
              </a:rPr>
              <a:t>One of the principles of Crime Scene investigation is to link the suspect the crime scene and the victim together </a:t>
            </a:r>
          </a:p>
          <a:p>
            <a:pPr lvl="0"/>
            <a:endParaRPr lang="en-US" dirty="0">
              <a:solidFill>
                <a:prstClr val="black"/>
              </a:solidFill>
            </a:endParaRPr>
          </a:p>
          <a:p>
            <a:pPr lvl="0"/>
            <a:r>
              <a:rPr lang="en-US" dirty="0">
                <a:solidFill>
                  <a:prstClr val="black"/>
                </a:solidFill>
              </a:rPr>
              <a:t>Where firearms are concerned associating bullets or other projectiles with a particular weapon that fired them is an important element in providing this association</a:t>
            </a:r>
          </a:p>
          <a:p>
            <a:endParaRPr lang="en-GB" dirty="0"/>
          </a:p>
        </p:txBody>
      </p:sp>
    </p:spTree>
    <p:extLst>
      <p:ext uri="{BB962C8B-B14F-4D97-AF65-F5344CB8AC3E}">
        <p14:creationId xmlns:p14="http://schemas.microsoft.com/office/powerpoint/2010/main" val="1685878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Toolmarks</a:t>
            </a:r>
            <a:endParaRPr lang="en-GB" dirty="0"/>
          </a:p>
        </p:txBody>
      </p:sp>
      <p:sp>
        <p:nvSpPr>
          <p:cNvPr id="3" name="Content Placeholder 2"/>
          <p:cNvSpPr>
            <a:spLocks noGrp="1"/>
          </p:cNvSpPr>
          <p:nvPr>
            <p:ph sz="half" idx="1"/>
          </p:nvPr>
        </p:nvSpPr>
        <p:spPr/>
        <p:txBody>
          <a:bodyPr/>
          <a:lstStyle/>
          <a:p>
            <a:pPr lvl="0"/>
            <a:endParaRPr lang="en-US" dirty="0" smtClean="0">
              <a:solidFill>
                <a:prstClr val="black"/>
              </a:solidFill>
            </a:endParaRPr>
          </a:p>
          <a:p>
            <a:pPr lvl="0"/>
            <a:endParaRPr lang="en-US" dirty="0">
              <a:solidFill>
                <a:prstClr val="black"/>
              </a:solidFill>
            </a:endParaRPr>
          </a:p>
          <a:p>
            <a:pPr lvl="0"/>
            <a:r>
              <a:rPr lang="en-US" dirty="0" smtClean="0">
                <a:solidFill>
                  <a:prstClr val="black"/>
                </a:solidFill>
              </a:rPr>
              <a:t>Similarly </a:t>
            </a:r>
            <a:r>
              <a:rPr lang="en-US" dirty="0">
                <a:solidFill>
                  <a:prstClr val="black"/>
                </a:solidFill>
              </a:rPr>
              <a:t>connecting a ‘tool mark’ to the unique mark left by it can lead to the identification of the perpetrator of a crime</a:t>
            </a:r>
          </a:p>
          <a:p>
            <a:endParaRPr lang="en-GB" dirty="0"/>
          </a:p>
        </p:txBody>
      </p:sp>
      <p:pic>
        <p:nvPicPr>
          <p:cNvPr id="6" name="Content Placeholder 5"/>
          <p:cNvPicPr>
            <a:picLocks noGrp="1" noChangeAspect="1"/>
          </p:cNvPicPr>
          <p:nvPr>
            <p:ph sz="half" idx="2"/>
          </p:nvPr>
        </p:nvPicPr>
        <p:blipFill>
          <a:blip r:embed="rId2"/>
          <a:stretch>
            <a:fillRect/>
          </a:stretch>
        </p:blipFill>
        <p:spPr>
          <a:xfrm>
            <a:off x="6332024" y="1690688"/>
            <a:ext cx="2993395" cy="2993395"/>
          </a:xfrm>
          <a:prstGeom prst="rect">
            <a:avLst/>
          </a:prstGeom>
        </p:spPr>
      </p:pic>
      <p:pic>
        <p:nvPicPr>
          <p:cNvPr id="7" name="Picture 6"/>
          <p:cNvPicPr>
            <a:picLocks noChangeAspect="1"/>
          </p:cNvPicPr>
          <p:nvPr/>
        </p:nvPicPr>
        <p:blipFill>
          <a:blip r:embed="rId3"/>
          <a:stretch>
            <a:fillRect/>
          </a:stretch>
        </p:blipFill>
        <p:spPr>
          <a:xfrm>
            <a:off x="9325419" y="4001294"/>
            <a:ext cx="2511770" cy="1822862"/>
          </a:xfrm>
          <a:prstGeom prst="rect">
            <a:avLst/>
          </a:prstGeom>
        </p:spPr>
      </p:pic>
    </p:spTree>
    <p:extLst>
      <p:ext uri="{BB962C8B-B14F-4D97-AF65-F5344CB8AC3E}">
        <p14:creationId xmlns:p14="http://schemas.microsoft.com/office/powerpoint/2010/main" val="2986603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Lands and Groove Rifling</a:t>
            </a:r>
            <a:endParaRPr lang="en-GB" dirty="0"/>
          </a:p>
        </p:txBody>
      </p:sp>
      <p:sp>
        <p:nvSpPr>
          <p:cNvPr id="3" name="Content Placeholder 2"/>
          <p:cNvSpPr>
            <a:spLocks noGrp="1"/>
          </p:cNvSpPr>
          <p:nvPr>
            <p:ph sz="half" idx="1"/>
          </p:nvPr>
        </p:nvSpPr>
        <p:spPr/>
        <p:txBody>
          <a:bodyPr>
            <a:normAutofit fontScale="92500" lnSpcReduction="10000"/>
          </a:bodyPr>
          <a:lstStyle/>
          <a:p>
            <a:pPr lvl="0"/>
            <a:r>
              <a:rPr lang="en-US" sz="2600" dirty="0">
                <a:solidFill>
                  <a:prstClr val="black"/>
                </a:solidFill>
                <a:latin typeface="Arial" panose="020B0604020202020204" pitchFamily="34" charset="0"/>
                <a:cs typeface="Arial" panose="020B0604020202020204" pitchFamily="34" charset="0"/>
              </a:rPr>
              <a:t>Rifling consists of grooves cut or formed in a spiral nature, lengthwise down the barrel of a firearm. </a:t>
            </a:r>
            <a:r>
              <a:rPr lang="en-US" sz="2600" b="1" dirty="0">
                <a:solidFill>
                  <a:srgbClr val="333399"/>
                </a:solidFill>
                <a:latin typeface="Arial" panose="020B0604020202020204" pitchFamily="34" charset="0"/>
                <a:cs typeface="Arial" panose="020B0604020202020204" pitchFamily="34" charset="0"/>
              </a:rPr>
              <a:t> </a:t>
            </a:r>
          </a:p>
          <a:p>
            <a:pPr lvl="0"/>
            <a:r>
              <a:rPr lang="en-US" sz="2600" dirty="0">
                <a:solidFill>
                  <a:prstClr val="black"/>
                </a:solidFill>
                <a:latin typeface="Arial" panose="020B0604020202020204" pitchFamily="34" charset="0"/>
                <a:cs typeface="Arial" panose="020B0604020202020204" pitchFamily="34" charset="0"/>
              </a:rPr>
              <a:t>Rifling is placed in the barrels of firearms to impart a spin on the bullets that pass through it.  </a:t>
            </a:r>
          </a:p>
          <a:p>
            <a:pPr lvl="0"/>
            <a:r>
              <a:rPr lang="en-US" sz="2600" dirty="0">
                <a:solidFill>
                  <a:prstClr val="black"/>
                </a:solidFill>
                <a:latin typeface="Arial" panose="020B0604020202020204" pitchFamily="34" charset="0"/>
                <a:cs typeface="Arial" panose="020B0604020202020204" pitchFamily="34" charset="0"/>
              </a:rPr>
              <a:t>Because bullets are oblong objects, they must spin in their flight, like a thrown football, to be accurate.</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233466" y="1825625"/>
            <a:ext cx="2097206" cy="2097206"/>
          </a:xfrm>
          <a:prstGeom prst="rect">
            <a:avLst/>
          </a:prstGeom>
        </p:spPr>
      </p:pic>
      <p:pic>
        <p:nvPicPr>
          <p:cNvPr id="6" name="Picture 5"/>
          <p:cNvPicPr>
            <a:picLocks noChangeAspect="1"/>
          </p:cNvPicPr>
          <p:nvPr/>
        </p:nvPicPr>
        <p:blipFill>
          <a:blip r:embed="rId3"/>
          <a:stretch>
            <a:fillRect/>
          </a:stretch>
        </p:blipFill>
        <p:spPr>
          <a:xfrm>
            <a:off x="8142030" y="3640283"/>
            <a:ext cx="2408129" cy="2042337"/>
          </a:xfrm>
          <a:prstGeom prst="rect">
            <a:avLst/>
          </a:prstGeom>
        </p:spPr>
      </p:pic>
    </p:spTree>
    <p:extLst>
      <p:ext uri="{BB962C8B-B14F-4D97-AF65-F5344CB8AC3E}">
        <p14:creationId xmlns:p14="http://schemas.microsoft.com/office/powerpoint/2010/main" val="2178496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Lands and Groove Rifling</a:t>
            </a:r>
            <a:endParaRPr lang="en-GB" dirty="0"/>
          </a:p>
        </p:txBody>
      </p:sp>
      <p:sp>
        <p:nvSpPr>
          <p:cNvPr id="3" name="Content Placeholder 2"/>
          <p:cNvSpPr>
            <a:spLocks noGrp="1"/>
          </p:cNvSpPr>
          <p:nvPr>
            <p:ph sz="half" idx="1"/>
          </p:nvPr>
        </p:nvSpPr>
        <p:spPr/>
        <p:txBody>
          <a:bodyPr/>
          <a:lstStyle/>
          <a:p>
            <a:pPr lvl="0"/>
            <a:r>
              <a:rPr lang="en-US" dirty="0">
                <a:solidFill>
                  <a:prstClr val="black"/>
                </a:solidFill>
                <a:latin typeface="Arial" panose="020B0604020202020204" pitchFamily="34" charset="0"/>
                <a:cs typeface="Arial" panose="020B0604020202020204" pitchFamily="34" charset="0"/>
              </a:rPr>
              <a:t>A bullet fired from a conventional rifled barrel will have impressions on it like those seen in the image below.</a:t>
            </a:r>
          </a:p>
          <a:p>
            <a:pPr lvl="0"/>
            <a:r>
              <a:rPr lang="en-US" dirty="0">
                <a:solidFill>
                  <a:prstClr val="black"/>
                </a:solidFill>
                <a:latin typeface="Arial" panose="020B0604020202020204" pitchFamily="34" charset="0"/>
                <a:cs typeface="Arial" panose="020B0604020202020204" pitchFamily="34" charset="0"/>
              </a:rPr>
              <a:t>Because there is a distinct edge at the transition from a land to a groove impression, the widths of the lands and grooves can be measured.</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74719" y="2193925"/>
            <a:ext cx="3933700" cy="3978275"/>
          </a:xfrm>
          <a:prstGeom prst="rect">
            <a:avLst/>
          </a:prstGeom>
        </p:spPr>
      </p:pic>
    </p:spTree>
    <p:extLst>
      <p:ext uri="{BB962C8B-B14F-4D97-AF65-F5344CB8AC3E}">
        <p14:creationId xmlns:p14="http://schemas.microsoft.com/office/powerpoint/2010/main" val="3103624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solidFill>
                  <a:prstClr val="black"/>
                </a:solidFill>
              </a:rPr>
              <a:t>Striation</a:t>
            </a:r>
            <a:endParaRPr lang="en-GB" dirty="0"/>
          </a:p>
        </p:txBody>
      </p:sp>
      <p:sp>
        <p:nvSpPr>
          <p:cNvPr id="6" name="Content Placeholder 5"/>
          <p:cNvSpPr>
            <a:spLocks noGrp="1"/>
          </p:cNvSpPr>
          <p:nvPr>
            <p:ph idx="1"/>
          </p:nvPr>
        </p:nvSpPr>
        <p:spPr/>
        <p:txBody>
          <a:bodyPr/>
          <a:lstStyle/>
          <a:p>
            <a:pPr lvl="0"/>
            <a:endParaRPr lang="en-US" dirty="0">
              <a:solidFill>
                <a:prstClr val="black"/>
              </a:solidFill>
            </a:endParaRPr>
          </a:p>
          <a:p>
            <a:pPr lvl="0"/>
            <a:r>
              <a:rPr lang="en-US" dirty="0">
                <a:solidFill>
                  <a:prstClr val="black"/>
                </a:solidFill>
              </a:rPr>
              <a:t>The ‘marks’ left on the softer surface (the bullet) by the tool with the harder surface (the barrels ‘land and grooves’) are called ‘Striation Marks’.</a:t>
            </a:r>
          </a:p>
          <a:p>
            <a:pPr lvl="0"/>
            <a:endParaRPr lang="en-US" dirty="0">
              <a:solidFill>
                <a:prstClr val="black"/>
              </a:solidFill>
            </a:endParaRPr>
          </a:p>
          <a:p>
            <a:pPr lvl="0"/>
            <a:r>
              <a:rPr lang="en-US" dirty="0">
                <a:solidFill>
                  <a:prstClr val="black"/>
                </a:solidFill>
              </a:rPr>
              <a:t>The ‘Lands and Grooves’ marks are not in themselves individual as they will be the same on manufacture, however the marks created by use will be and it is these characteristics that the examiners look for when examining firearms and ammunition. </a:t>
            </a:r>
          </a:p>
          <a:p>
            <a:endParaRPr lang="en-GB" dirty="0"/>
          </a:p>
        </p:txBody>
      </p:sp>
    </p:spTree>
    <p:extLst>
      <p:ext uri="{BB962C8B-B14F-4D97-AF65-F5344CB8AC3E}">
        <p14:creationId xmlns:p14="http://schemas.microsoft.com/office/powerpoint/2010/main" val="3796161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Remember Footwear</a:t>
            </a:r>
            <a:endParaRPr lang="en-GB" dirty="0"/>
          </a:p>
        </p:txBody>
      </p:sp>
      <p:sp>
        <p:nvSpPr>
          <p:cNvPr id="3" name="Content Placeholder 2"/>
          <p:cNvSpPr>
            <a:spLocks noGrp="1"/>
          </p:cNvSpPr>
          <p:nvPr>
            <p:ph idx="1"/>
          </p:nvPr>
        </p:nvSpPr>
        <p:spPr/>
        <p:txBody>
          <a:bodyPr/>
          <a:lstStyle/>
          <a:p>
            <a:pPr lvl="0">
              <a:spcBef>
                <a:spcPts val="1200"/>
              </a:spcBef>
              <a:spcAft>
                <a:spcPts val="200"/>
              </a:spcAft>
              <a:buClr>
                <a:srgbClr val="1CADE4"/>
              </a:buClr>
              <a:buSzPct val="100000"/>
              <a:buFont typeface="Wingdings" panose="05000000000000000000" pitchFamily="2" charset="2"/>
              <a:buChar char="Ø"/>
            </a:pPr>
            <a:r>
              <a:rPr lang="en-GB" sz="2200" dirty="0">
                <a:solidFill>
                  <a:srgbClr val="000000"/>
                </a:solidFill>
                <a:latin typeface="Arial" panose="020B0604020202020204" pitchFamily="34" charset="0"/>
                <a:ea typeface="Times New Roman" panose="02020603050405020304" pitchFamily="18" charset="0"/>
              </a:rPr>
              <a:t>Class characteristics are those characteristics that result from the manufacturing process, such as physical size, design, and mould characteristics.</a:t>
            </a:r>
          </a:p>
          <a:p>
            <a:pPr lvl="0">
              <a:spcBef>
                <a:spcPts val="1200"/>
              </a:spcBef>
              <a:spcAft>
                <a:spcPts val="200"/>
              </a:spcAft>
              <a:buClr>
                <a:srgbClr val="1CADE4"/>
              </a:buClr>
              <a:buSzPct val="100000"/>
              <a:buFont typeface="Wingdings" panose="05000000000000000000" pitchFamily="2" charset="2"/>
              <a:buChar char="Ø"/>
            </a:pPr>
            <a:endParaRPr lang="en-US" sz="2200" dirty="0">
              <a:solidFill>
                <a:prstClr val="black"/>
              </a:solidFill>
              <a:latin typeface="Tw Cen MT" panose="020B0602020104020603"/>
            </a:endParaRPr>
          </a:p>
          <a:p>
            <a:pPr marL="251460" lvl="0" indent="-342900" fontAlgn="base">
              <a:lnSpc>
                <a:spcPct val="100000"/>
              </a:lnSpc>
              <a:spcBef>
                <a:spcPts val="0"/>
              </a:spcBef>
              <a:buClr>
                <a:srgbClr val="1CADE4"/>
              </a:buClr>
              <a:buSzPct val="100000"/>
              <a:buFont typeface="Wingdings" panose="05000000000000000000" pitchFamily="2" charset="2"/>
              <a:buChar char="Ø"/>
            </a:pPr>
            <a:r>
              <a:rPr lang="en-GB" sz="2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Identifying characteristics do not result from the manufacturing process, but are accidental, unpredictable characteristics that result from wear. </a:t>
            </a:r>
          </a:p>
          <a:p>
            <a:pPr marL="251460" lvl="0" indent="-342900" fontAlgn="base">
              <a:lnSpc>
                <a:spcPct val="100000"/>
              </a:lnSpc>
              <a:spcBef>
                <a:spcPts val="0"/>
              </a:spcBef>
              <a:buClr>
                <a:srgbClr val="1CADE4"/>
              </a:buClr>
              <a:buSzPct val="100000"/>
              <a:buFont typeface="Wingdings" panose="05000000000000000000" pitchFamily="2" charset="2"/>
              <a:buChar char="Ø"/>
            </a:pPr>
            <a:endParaRPr lang="en-GB" sz="2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marL="251460" lvl="0" indent="-342900" fontAlgn="base">
              <a:lnSpc>
                <a:spcPct val="100000"/>
              </a:lnSpc>
              <a:spcBef>
                <a:spcPts val="0"/>
              </a:spcBef>
              <a:buClr>
                <a:srgbClr val="1CADE4"/>
              </a:buClr>
              <a:buSzPct val="100000"/>
              <a:buFont typeface="Wingdings" panose="05000000000000000000" pitchFamily="2" charset="2"/>
              <a:buChar char="Ø"/>
            </a:pPr>
            <a:endParaRPr lang="en-GB" sz="2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lvl="0"/>
            <a:r>
              <a:rPr lang="en-US" dirty="0">
                <a:solidFill>
                  <a:prstClr val="black"/>
                </a:solidFill>
              </a:rPr>
              <a:t>Well the same principle stands for ‘striation’ marks!!</a:t>
            </a:r>
          </a:p>
          <a:p>
            <a:endParaRPr lang="en-GB" dirty="0"/>
          </a:p>
        </p:txBody>
      </p:sp>
    </p:spTree>
    <p:extLst>
      <p:ext uri="{BB962C8B-B14F-4D97-AF65-F5344CB8AC3E}">
        <p14:creationId xmlns:p14="http://schemas.microsoft.com/office/powerpoint/2010/main" val="975572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HvGAkbKCS4g"/>
          <p:cNvPicPr>
            <a:picLocks noGrp="1" noRot="1" noChangeAspect="1"/>
          </p:cNvPicPr>
          <p:nvPr>
            <p:ph idx="1"/>
            <a:videoFile r:link="rId1"/>
          </p:nvPr>
        </p:nvPicPr>
        <p:blipFill>
          <a:blip r:embed="rId3"/>
          <a:stretch>
            <a:fillRect/>
          </a:stretch>
        </p:blipFill>
        <p:spPr>
          <a:xfrm>
            <a:off x="485775" y="268288"/>
            <a:ext cx="11114088" cy="6251575"/>
          </a:xfrm>
          <a:prstGeom prst="rect">
            <a:avLst/>
          </a:prstGeom>
        </p:spPr>
      </p:pic>
    </p:spTree>
    <p:extLst>
      <p:ext uri="{BB962C8B-B14F-4D97-AF65-F5344CB8AC3E}">
        <p14:creationId xmlns:p14="http://schemas.microsoft.com/office/powerpoint/2010/main" val="2292282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prstClr val="black"/>
                </a:solidFill>
              </a:rPr>
              <a:t>Examination of marks</a:t>
            </a:r>
            <a:endParaRPr lang="en-GB" dirty="0"/>
          </a:p>
        </p:txBody>
      </p:sp>
      <p:pic>
        <p:nvPicPr>
          <p:cNvPr id="7" name="Content Placeholder 6"/>
          <p:cNvPicPr>
            <a:picLocks noGrp="1" noChangeAspect="1"/>
          </p:cNvPicPr>
          <p:nvPr>
            <p:ph sz="half" idx="1"/>
          </p:nvPr>
        </p:nvPicPr>
        <p:blipFill>
          <a:blip r:embed="rId2"/>
          <a:stretch>
            <a:fillRect/>
          </a:stretch>
        </p:blipFill>
        <p:spPr>
          <a:xfrm>
            <a:off x="1271463" y="2193925"/>
            <a:ext cx="4351587" cy="3978275"/>
          </a:xfrm>
          <a:prstGeom prst="rect">
            <a:avLst/>
          </a:prstGeom>
        </p:spPr>
      </p:pic>
      <p:sp>
        <p:nvSpPr>
          <p:cNvPr id="6" name="Content Placeholder 5"/>
          <p:cNvSpPr>
            <a:spLocks noGrp="1"/>
          </p:cNvSpPr>
          <p:nvPr>
            <p:ph sz="half" idx="2"/>
          </p:nvPr>
        </p:nvSpPr>
        <p:spPr/>
        <p:txBody>
          <a:bodyPr/>
          <a:lstStyle/>
          <a:p>
            <a:pPr lvl="0"/>
            <a:r>
              <a:rPr lang="en-US" dirty="0">
                <a:solidFill>
                  <a:prstClr val="black"/>
                </a:solidFill>
              </a:rPr>
              <a:t>Using a comparison microscope examiners are able to identify unique irregularities, impressions, abrasions and ‘striations’ which will prove beyond doubt that the bullet was fired by a certain weapon. </a:t>
            </a:r>
          </a:p>
          <a:p>
            <a:endParaRPr lang="en-GB" dirty="0"/>
          </a:p>
        </p:txBody>
      </p:sp>
    </p:spTree>
    <p:extLst>
      <p:ext uri="{BB962C8B-B14F-4D97-AF65-F5344CB8AC3E}">
        <p14:creationId xmlns:p14="http://schemas.microsoft.com/office/powerpoint/2010/main" val="1486000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162895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Categories of Firearm</a:t>
            </a:r>
            <a:endParaRPr lang="en-US" dirty="0"/>
          </a:p>
        </p:txBody>
      </p:sp>
      <p:pic>
        <p:nvPicPr>
          <p:cNvPr id="5" name="Content Placeholder 4"/>
          <p:cNvPicPr>
            <a:picLocks noGrp="1" noChangeAspect="1"/>
          </p:cNvPicPr>
          <p:nvPr>
            <p:ph sz="half" idx="1"/>
          </p:nvPr>
        </p:nvPicPr>
        <p:blipFill>
          <a:blip r:embed="rId2"/>
          <a:stretch>
            <a:fillRect/>
          </a:stretch>
        </p:blipFill>
        <p:spPr>
          <a:xfrm>
            <a:off x="838199" y="1945103"/>
            <a:ext cx="5332143" cy="4231859"/>
          </a:xfrm>
          <a:prstGeom prst="rect">
            <a:avLst/>
          </a:prstGeom>
        </p:spPr>
      </p:pic>
      <p:pic>
        <p:nvPicPr>
          <p:cNvPr id="7" name="Picture 6"/>
          <p:cNvPicPr>
            <a:picLocks noChangeAspect="1"/>
          </p:cNvPicPr>
          <p:nvPr/>
        </p:nvPicPr>
        <p:blipFill>
          <a:blip r:embed="rId3"/>
          <a:stretch>
            <a:fillRect/>
          </a:stretch>
        </p:blipFill>
        <p:spPr>
          <a:xfrm>
            <a:off x="6429375" y="2954215"/>
            <a:ext cx="5387486" cy="3903785"/>
          </a:xfrm>
          <a:prstGeom prst="rect">
            <a:avLst/>
          </a:prstGeom>
        </p:spPr>
      </p:pic>
      <p:pic>
        <p:nvPicPr>
          <p:cNvPr id="6" name="Content Placeholder 5"/>
          <p:cNvPicPr>
            <a:picLocks noGrp="1" noChangeAspect="1"/>
          </p:cNvPicPr>
          <p:nvPr>
            <p:ph sz="half" idx="2"/>
          </p:nvPr>
        </p:nvPicPr>
        <p:blipFill>
          <a:blip r:embed="rId4"/>
          <a:stretch>
            <a:fillRect/>
          </a:stretch>
        </p:blipFill>
        <p:spPr>
          <a:xfrm>
            <a:off x="6429374" y="2715066"/>
            <a:ext cx="5387487" cy="1776766"/>
          </a:xfrm>
          <a:prstGeom prst="rect">
            <a:avLst/>
          </a:prstGeom>
        </p:spPr>
      </p:pic>
    </p:spTree>
    <p:extLst>
      <p:ext uri="{BB962C8B-B14F-4D97-AF65-F5344CB8AC3E}">
        <p14:creationId xmlns:p14="http://schemas.microsoft.com/office/powerpoint/2010/main" val="205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Striation – Tool-Marks</a:t>
            </a:r>
            <a:endParaRPr lang="en-US" dirty="0"/>
          </a:p>
        </p:txBody>
      </p:sp>
      <p:sp>
        <p:nvSpPr>
          <p:cNvPr id="6" name="Content Placeholder 5"/>
          <p:cNvSpPr>
            <a:spLocks noGrp="1"/>
          </p:cNvSpPr>
          <p:nvPr>
            <p:ph sz="half" idx="1"/>
          </p:nvPr>
        </p:nvSpPr>
        <p:spPr>
          <a:xfrm>
            <a:off x="838200" y="1825625"/>
            <a:ext cx="3311769" cy="4351338"/>
          </a:xfrm>
        </p:spPr>
        <p:txBody>
          <a:bodyPr/>
          <a:lstStyle/>
          <a:p>
            <a:endParaRPr lang="en-US" dirty="0" smtClean="0"/>
          </a:p>
          <a:p>
            <a:r>
              <a:rPr lang="en-US" dirty="0" smtClean="0"/>
              <a:t>Present at many crime scenes </a:t>
            </a:r>
          </a:p>
          <a:p>
            <a:r>
              <a:rPr lang="en-US" dirty="0" smtClean="0"/>
              <a:t>Hard edge of:</a:t>
            </a:r>
          </a:p>
          <a:p>
            <a:r>
              <a:rPr lang="en-US" dirty="0" smtClean="0"/>
              <a:t>Saws, scissors, bolt croppers, cutters etc. </a:t>
            </a:r>
          </a:p>
          <a:p>
            <a:endParaRPr lang="en-US" dirty="0" smtClean="0"/>
          </a:p>
          <a:p>
            <a:endParaRPr lang="en-US" dirty="0"/>
          </a:p>
        </p:txBody>
      </p:sp>
      <p:pic>
        <p:nvPicPr>
          <p:cNvPr id="8" name="Content Placeholder 7"/>
          <p:cNvPicPr>
            <a:picLocks noGrp="1" noChangeAspect="1"/>
          </p:cNvPicPr>
          <p:nvPr>
            <p:ph sz="half" idx="2"/>
          </p:nvPr>
        </p:nvPicPr>
        <p:blipFill>
          <a:blip r:embed="rId2"/>
          <a:stretch>
            <a:fillRect/>
          </a:stretch>
        </p:blipFill>
        <p:spPr>
          <a:xfrm>
            <a:off x="8018585" y="1825625"/>
            <a:ext cx="3335215" cy="3629025"/>
          </a:xfrm>
          <a:prstGeom prst="rect">
            <a:avLst/>
          </a:prstGeom>
        </p:spPr>
      </p:pic>
      <p:pic>
        <p:nvPicPr>
          <p:cNvPr id="9" name="Picture 8"/>
          <p:cNvPicPr>
            <a:picLocks noChangeAspect="1"/>
          </p:cNvPicPr>
          <p:nvPr/>
        </p:nvPicPr>
        <p:blipFill>
          <a:blip r:embed="rId3"/>
          <a:stretch>
            <a:fillRect/>
          </a:stretch>
        </p:blipFill>
        <p:spPr>
          <a:xfrm>
            <a:off x="3833006" y="1825625"/>
            <a:ext cx="4019550" cy="3629025"/>
          </a:xfrm>
          <a:prstGeom prst="rect">
            <a:avLst/>
          </a:prstGeom>
        </p:spPr>
      </p:pic>
    </p:spTree>
    <p:extLst>
      <p:ext uri="{BB962C8B-B14F-4D97-AF65-F5344CB8AC3E}">
        <p14:creationId xmlns:p14="http://schemas.microsoft.com/office/powerpoint/2010/main" val="601238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Bullets and Cartridge Casings	</a:t>
            </a:r>
            <a:endParaRPr lang="en-US" dirty="0"/>
          </a:p>
        </p:txBody>
      </p:sp>
      <p:sp>
        <p:nvSpPr>
          <p:cNvPr id="3" name="Content Placeholder 2"/>
          <p:cNvSpPr>
            <a:spLocks noGrp="1"/>
          </p:cNvSpPr>
          <p:nvPr>
            <p:ph sz="half" idx="1"/>
          </p:nvPr>
        </p:nvSpPr>
        <p:spPr/>
        <p:txBody>
          <a:bodyPr/>
          <a:lstStyle/>
          <a:p>
            <a:pPr marL="0" indent="0">
              <a:buNone/>
            </a:pPr>
            <a:r>
              <a:rPr lang="en-US" dirty="0" smtClean="0"/>
              <a:t>Components:</a:t>
            </a:r>
          </a:p>
          <a:p>
            <a:endParaRPr lang="en-US" dirty="0" smtClean="0"/>
          </a:p>
          <a:p>
            <a:r>
              <a:rPr lang="en-US" dirty="0" smtClean="0"/>
              <a:t>Projectile (Bullet)</a:t>
            </a:r>
          </a:p>
          <a:p>
            <a:r>
              <a:rPr lang="en-US" dirty="0" smtClean="0"/>
              <a:t>Powder (Propellant)</a:t>
            </a:r>
          </a:p>
          <a:p>
            <a:r>
              <a:rPr lang="en-US" dirty="0" smtClean="0"/>
              <a:t>Primer</a:t>
            </a:r>
          </a:p>
          <a:p>
            <a:r>
              <a:rPr lang="en-US" dirty="0" smtClean="0"/>
              <a:t>Cartridge (Bullet Case)</a:t>
            </a:r>
            <a:endParaRPr lang="en-US" dirty="0"/>
          </a:p>
        </p:txBody>
      </p:sp>
      <p:pic>
        <p:nvPicPr>
          <p:cNvPr id="5" name="Content Placeholder 4"/>
          <p:cNvPicPr>
            <a:picLocks noGrp="1" noChangeAspect="1"/>
          </p:cNvPicPr>
          <p:nvPr>
            <p:ph sz="half" idx="2"/>
          </p:nvPr>
        </p:nvPicPr>
        <p:blipFill>
          <a:blip r:embed="rId2"/>
          <a:stretch>
            <a:fillRect/>
          </a:stretch>
        </p:blipFill>
        <p:spPr>
          <a:xfrm>
            <a:off x="5331655" y="1825625"/>
            <a:ext cx="5838093" cy="4351337"/>
          </a:xfrm>
          <a:prstGeom prst="rect">
            <a:avLst/>
          </a:prstGeom>
        </p:spPr>
      </p:pic>
    </p:spTree>
    <p:extLst>
      <p:ext uri="{BB962C8B-B14F-4D97-AF65-F5344CB8AC3E}">
        <p14:creationId xmlns:p14="http://schemas.microsoft.com/office/powerpoint/2010/main" val="1821635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Rim and Centre Fire Cartridges</a:t>
            </a:r>
            <a:endParaRPr lang="en-US" dirty="0"/>
          </a:p>
        </p:txBody>
      </p:sp>
      <p:sp>
        <p:nvSpPr>
          <p:cNvPr id="9" name="Content Placeholder 8"/>
          <p:cNvSpPr>
            <a:spLocks noGrp="1"/>
          </p:cNvSpPr>
          <p:nvPr>
            <p:ph sz="half" idx="1"/>
          </p:nvPr>
        </p:nvSpPr>
        <p:spPr/>
        <p:txBody>
          <a:bodyPr/>
          <a:lstStyle/>
          <a:p>
            <a:endParaRPr lang="en-US"/>
          </a:p>
        </p:txBody>
      </p:sp>
      <p:sp>
        <p:nvSpPr>
          <p:cNvPr id="10" name="Content Placeholder 9"/>
          <p:cNvSpPr>
            <a:spLocks noGrp="1"/>
          </p:cNvSpPr>
          <p:nvPr>
            <p:ph sz="half" idx="2"/>
          </p:nvPr>
        </p:nvSpPr>
        <p:spPr/>
        <p:txBody>
          <a:bodyPr/>
          <a:lstStyle/>
          <a:p>
            <a:r>
              <a:rPr lang="en-US" dirty="0" smtClean="0"/>
              <a:t>Refers to position of primer in base.</a:t>
            </a:r>
          </a:p>
          <a:p>
            <a:r>
              <a:rPr lang="en-US" dirty="0" smtClean="0"/>
              <a:t>When trigger is pulled the firing pin strikes the primer causing the ‘detonation’ of the primary explosive (primer) which in turn ignites the powder which propels the bullet down the barrel. </a:t>
            </a:r>
            <a:endParaRPr lang="en-US" dirty="0"/>
          </a:p>
        </p:txBody>
      </p:sp>
      <p:pic>
        <p:nvPicPr>
          <p:cNvPr id="7" name="Picture 6"/>
          <p:cNvPicPr>
            <a:picLocks noChangeAspect="1"/>
          </p:cNvPicPr>
          <p:nvPr/>
        </p:nvPicPr>
        <p:blipFill>
          <a:blip r:embed="rId2"/>
          <a:stretch>
            <a:fillRect/>
          </a:stretch>
        </p:blipFill>
        <p:spPr>
          <a:xfrm>
            <a:off x="953086" y="1825625"/>
            <a:ext cx="4951828" cy="3854753"/>
          </a:xfrm>
          <a:prstGeom prst="rect">
            <a:avLst/>
          </a:prstGeom>
        </p:spPr>
      </p:pic>
    </p:spTree>
    <p:extLst>
      <p:ext uri="{BB962C8B-B14F-4D97-AF65-F5344CB8AC3E}">
        <p14:creationId xmlns:p14="http://schemas.microsoft.com/office/powerpoint/2010/main" val="2693603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r>
              <a:rPr lang="en-US" dirty="0" smtClean="0"/>
              <a:t>Conclusions from Examination	</a:t>
            </a:r>
            <a:endParaRPr lang="en-US" dirty="0"/>
          </a:p>
        </p:txBody>
      </p:sp>
      <p:sp>
        <p:nvSpPr>
          <p:cNvPr id="3" name="Content Placeholder 2"/>
          <p:cNvSpPr>
            <a:spLocks noGrp="1"/>
          </p:cNvSpPr>
          <p:nvPr>
            <p:ph sz="half" idx="1"/>
          </p:nvPr>
        </p:nvSpPr>
        <p:spPr>
          <a:xfrm>
            <a:off x="838200" y="1825625"/>
            <a:ext cx="5992906" cy="4351338"/>
          </a:xfrm>
        </p:spPr>
        <p:txBody>
          <a:bodyPr/>
          <a:lstStyle/>
          <a:p>
            <a:r>
              <a:rPr lang="en-US" dirty="0" smtClean="0"/>
              <a:t>Positive – The bullet was fired from the weapon</a:t>
            </a:r>
          </a:p>
          <a:p>
            <a:r>
              <a:rPr lang="en-US" dirty="0" smtClean="0"/>
              <a:t>Excluded – The striation marks identify that the suspect gun is excluded (not identical)</a:t>
            </a:r>
          </a:p>
          <a:p>
            <a:r>
              <a:rPr lang="en-US" dirty="0" smtClean="0"/>
              <a:t>Class Characteristics match – striation does not- Inconclusive</a:t>
            </a:r>
          </a:p>
          <a:p>
            <a:r>
              <a:rPr lang="en-US" dirty="0" smtClean="0"/>
              <a:t>Insufficient Marks to compare</a:t>
            </a:r>
            <a:endParaRPr lang="en-US" dirty="0"/>
          </a:p>
        </p:txBody>
      </p:sp>
      <p:pic>
        <p:nvPicPr>
          <p:cNvPr id="7" name="Content Placeholder 6"/>
          <p:cNvPicPr>
            <a:picLocks noGrp="1" noChangeAspect="1"/>
          </p:cNvPicPr>
          <p:nvPr>
            <p:ph sz="half" idx="2"/>
          </p:nvPr>
        </p:nvPicPr>
        <p:blipFill>
          <a:blip r:embed="rId2"/>
          <a:stretch>
            <a:fillRect/>
          </a:stretch>
        </p:blipFill>
        <p:spPr>
          <a:xfrm>
            <a:off x="7368990" y="1422293"/>
            <a:ext cx="3984810" cy="5158003"/>
          </a:xfrm>
          <a:prstGeom prst="rect">
            <a:avLst/>
          </a:prstGeom>
        </p:spPr>
      </p:pic>
    </p:spTree>
    <p:extLst>
      <p:ext uri="{BB962C8B-B14F-4D97-AF65-F5344CB8AC3E}">
        <p14:creationId xmlns:p14="http://schemas.microsoft.com/office/powerpoint/2010/main" val="1489011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Recovery of firearms</a:t>
            </a:r>
            <a:endParaRPr lang="en-US" dirty="0"/>
          </a:p>
        </p:txBody>
      </p:sp>
      <p:sp>
        <p:nvSpPr>
          <p:cNvPr id="3" name="Content Placeholder 2"/>
          <p:cNvSpPr>
            <a:spLocks noGrp="1"/>
          </p:cNvSpPr>
          <p:nvPr>
            <p:ph sz="half" idx="1"/>
          </p:nvPr>
        </p:nvSpPr>
        <p:spPr/>
        <p:txBody>
          <a:bodyPr/>
          <a:lstStyle/>
          <a:p>
            <a:r>
              <a:rPr lang="en-US" dirty="0" smtClean="0"/>
              <a:t>Firearms should be ‘proved’ by an authorized firearms officer (AFO) to ensure that they are unloaded.</a:t>
            </a:r>
          </a:p>
          <a:p>
            <a:r>
              <a:rPr lang="en-US" dirty="0" smtClean="0"/>
              <a:t>If it is necessary to transport loaded firearms specialist advice should be taken and specialist equipment used. </a:t>
            </a:r>
            <a:endParaRPr lang="en-US" dirty="0"/>
          </a:p>
        </p:txBody>
      </p:sp>
      <p:pic>
        <p:nvPicPr>
          <p:cNvPr id="7" name="Content Placeholder 6"/>
          <p:cNvPicPr>
            <a:picLocks noGrp="1" noChangeAspect="1"/>
          </p:cNvPicPr>
          <p:nvPr>
            <p:ph sz="half" idx="2"/>
          </p:nvPr>
        </p:nvPicPr>
        <p:blipFill>
          <a:blip r:embed="rId2"/>
          <a:stretch>
            <a:fillRect/>
          </a:stretch>
        </p:blipFill>
        <p:spPr>
          <a:xfrm>
            <a:off x="6639189" y="1825625"/>
            <a:ext cx="4714611" cy="3137359"/>
          </a:xfrm>
          <a:prstGeom prst="rect">
            <a:avLst/>
          </a:prstGeom>
        </p:spPr>
      </p:pic>
    </p:spTree>
    <p:extLst>
      <p:ext uri="{BB962C8B-B14F-4D97-AF65-F5344CB8AC3E}">
        <p14:creationId xmlns:p14="http://schemas.microsoft.com/office/powerpoint/2010/main" val="1744998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Packaging Firearms</a:t>
            </a:r>
            <a:endParaRPr lang="en-US" dirty="0"/>
          </a:p>
        </p:txBody>
      </p:sp>
      <p:sp>
        <p:nvSpPr>
          <p:cNvPr id="8" name="Content Placeholder 7"/>
          <p:cNvSpPr>
            <a:spLocks noGrp="1"/>
          </p:cNvSpPr>
          <p:nvPr>
            <p:ph sz="half" idx="1"/>
          </p:nvPr>
        </p:nvSpPr>
        <p:spPr/>
        <p:txBody>
          <a:bodyPr>
            <a:normAutofit lnSpcReduction="10000"/>
          </a:bodyPr>
          <a:lstStyle/>
          <a:p>
            <a:r>
              <a:rPr lang="en-US" dirty="0">
                <a:solidFill>
                  <a:srgbClr val="000000"/>
                </a:solidFill>
                <a:latin typeface="Calibri" panose="020F0502020204030204" pitchFamily="34" charset="0"/>
              </a:rPr>
              <a:t>Collected firearms should be packaged according to laboratory or agency policy, </a:t>
            </a:r>
            <a:endParaRPr lang="en-US" dirty="0" smtClean="0">
              <a:solidFill>
                <a:srgbClr val="000000"/>
              </a:solidFill>
              <a:latin typeface="Calibri" panose="020F0502020204030204" pitchFamily="34" charset="0"/>
            </a:endParaRPr>
          </a:p>
          <a:p>
            <a:r>
              <a:rPr lang="en-US" dirty="0" smtClean="0">
                <a:solidFill>
                  <a:srgbClr val="000000"/>
                </a:solidFill>
                <a:latin typeface="Calibri" panose="020F0502020204030204" pitchFamily="34" charset="0"/>
              </a:rPr>
              <a:t>Generally this means to secure  </a:t>
            </a:r>
            <a:r>
              <a:rPr lang="en-US" dirty="0">
                <a:solidFill>
                  <a:srgbClr val="000000"/>
                </a:solidFill>
                <a:latin typeface="Calibri" panose="020F0502020204030204" pitchFamily="34" charset="0"/>
              </a:rPr>
              <a:t>in a cardboard box designed for either handguns or shoulder arms.  </a:t>
            </a:r>
            <a:endParaRPr lang="en-US" dirty="0" smtClean="0">
              <a:solidFill>
                <a:srgbClr val="000000"/>
              </a:solidFill>
              <a:latin typeface="Calibri" panose="020F0502020204030204" pitchFamily="34" charset="0"/>
            </a:endParaRPr>
          </a:p>
          <a:p>
            <a:r>
              <a:rPr lang="en-US" dirty="0" smtClean="0">
                <a:solidFill>
                  <a:srgbClr val="000000"/>
                </a:solidFill>
                <a:latin typeface="Calibri" panose="020F0502020204030204" pitchFamily="34" charset="0"/>
              </a:rPr>
              <a:t>Unloaded </a:t>
            </a:r>
            <a:r>
              <a:rPr lang="en-US" dirty="0">
                <a:solidFill>
                  <a:srgbClr val="000000"/>
                </a:solidFill>
                <a:latin typeface="Calibri" panose="020F0502020204030204" pitchFamily="34" charset="0"/>
              </a:rPr>
              <a:t>ammunition may be packaged separately, marked, and identified as to the firearm from which it was removed.</a:t>
            </a:r>
            <a:endParaRPr lang="en-US" dirty="0">
              <a:latin typeface="Calibri" panose="020F0502020204030204" pitchFamily="34" charset="0"/>
            </a:endParaRPr>
          </a:p>
        </p:txBody>
      </p:sp>
      <p:pic>
        <p:nvPicPr>
          <p:cNvPr id="10" name="Content Placeholder 9"/>
          <p:cNvPicPr>
            <a:picLocks noGrp="1" noChangeAspect="1"/>
          </p:cNvPicPr>
          <p:nvPr>
            <p:ph sz="half" idx="2"/>
          </p:nvPr>
        </p:nvPicPr>
        <p:blipFill>
          <a:blip r:embed="rId2"/>
          <a:stretch>
            <a:fillRect/>
          </a:stretch>
        </p:blipFill>
        <p:spPr>
          <a:xfrm>
            <a:off x="6172200" y="2457223"/>
            <a:ext cx="5181600" cy="3088141"/>
          </a:xfrm>
          <a:prstGeom prst="rect">
            <a:avLst/>
          </a:prstGeom>
        </p:spPr>
      </p:pic>
    </p:spTree>
    <p:extLst>
      <p:ext uri="{BB962C8B-B14F-4D97-AF65-F5344CB8AC3E}">
        <p14:creationId xmlns:p14="http://schemas.microsoft.com/office/powerpoint/2010/main" val="4183878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Spent Ammunition</a:t>
            </a:r>
            <a:endParaRPr lang="en-US" dirty="0"/>
          </a:p>
        </p:txBody>
      </p:sp>
      <p:sp>
        <p:nvSpPr>
          <p:cNvPr id="3" name="Content Placeholder 2"/>
          <p:cNvSpPr>
            <a:spLocks noGrp="1"/>
          </p:cNvSpPr>
          <p:nvPr>
            <p:ph sz="half" idx="1"/>
          </p:nvPr>
        </p:nvSpPr>
        <p:spPr/>
        <p:txBody>
          <a:bodyPr>
            <a:normAutofit/>
          </a:bodyPr>
          <a:lstStyle/>
          <a:p>
            <a:r>
              <a:rPr lang="en-US" dirty="0" smtClean="0">
                <a:solidFill>
                  <a:srgbClr val="000000"/>
                </a:solidFill>
                <a:latin typeface="Calibri" panose="020F0502020204030204" pitchFamily="34" charset="0"/>
              </a:rPr>
              <a:t>Should </a:t>
            </a:r>
            <a:r>
              <a:rPr lang="en-US" dirty="0">
                <a:solidFill>
                  <a:srgbClr val="000000"/>
                </a:solidFill>
                <a:latin typeface="Calibri" panose="020F0502020204030204" pitchFamily="34" charset="0"/>
              </a:rPr>
              <a:t>be placed in separate pasteboard boxes or plastic containers along with any apparently related fragments. </a:t>
            </a:r>
            <a:endParaRPr lang="en-US" dirty="0" smtClean="0">
              <a:solidFill>
                <a:srgbClr val="000000"/>
              </a:solidFill>
              <a:latin typeface="Calibri" panose="020F0502020204030204" pitchFamily="34" charset="0"/>
            </a:endParaRPr>
          </a:p>
          <a:p>
            <a:r>
              <a:rPr lang="en-US" dirty="0" smtClean="0">
                <a:solidFill>
                  <a:srgbClr val="000000"/>
                </a:solidFill>
                <a:latin typeface="Calibri" panose="020F0502020204030204" pitchFamily="34" charset="0"/>
              </a:rPr>
              <a:t>Within </a:t>
            </a:r>
            <a:r>
              <a:rPr lang="en-US" dirty="0">
                <a:solidFill>
                  <a:srgbClr val="000000"/>
                </a:solidFill>
                <a:latin typeface="Calibri" panose="020F0502020204030204" pitchFamily="34" charset="0"/>
              </a:rPr>
              <a:t>the container, the bullet should be wrapped in a small amount of unused wrapping paper to preserve any trace evidence that may be present.</a:t>
            </a:r>
            <a:endParaRPr lang="en-US" dirty="0">
              <a:latin typeface="Calibri" panose="020F0502020204030204" pitchFamily="34" charset="0"/>
            </a:endParaRPr>
          </a:p>
        </p:txBody>
      </p:sp>
      <p:pic>
        <p:nvPicPr>
          <p:cNvPr id="5" name="Content Placeholder 4"/>
          <p:cNvPicPr>
            <a:picLocks noGrp="1" noChangeAspect="1"/>
          </p:cNvPicPr>
          <p:nvPr>
            <p:ph sz="half" idx="2"/>
          </p:nvPr>
        </p:nvPicPr>
        <p:blipFill>
          <a:blip r:embed="rId2"/>
          <a:stretch>
            <a:fillRect/>
          </a:stretch>
        </p:blipFill>
        <p:spPr>
          <a:xfrm>
            <a:off x="7340958" y="2279131"/>
            <a:ext cx="2263059" cy="3444326"/>
          </a:xfrm>
          <a:prstGeom prst="rect">
            <a:avLst/>
          </a:prstGeom>
        </p:spPr>
      </p:pic>
    </p:spTree>
    <p:extLst>
      <p:ext uri="{BB962C8B-B14F-4D97-AF65-F5344CB8AC3E}">
        <p14:creationId xmlns:p14="http://schemas.microsoft.com/office/powerpoint/2010/main" val="2595888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Firearms Residue</a:t>
            </a:r>
            <a:endParaRPr lang="en-US" dirty="0"/>
          </a:p>
        </p:txBody>
      </p:sp>
      <p:sp>
        <p:nvSpPr>
          <p:cNvPr id="3" name="Content Placeholder 2"/>
          <p:cNvSpPr>
            <a:spLocks noGrp="1"/>
          </p:cNvSpPr>
          <p:nvPr>
            <p:ph sz="half" idx="1"/>
          </p:nvPr>
        </p:nvSpPr>
        <p:spPr/>
        <p:txBody>
          <a:bodyPr/>
          <a:lstStyle/>
          <a:p>
            <a:r>
              <a:rPr lang="en-US" dirty="0" smtClean="0"/>
              <a:t>When a firearm is discharged residues from the bullets propulsive charge ,</a:t>
            </a:r>
          </a:p>
          <a:p>
            <a:r>
              <a:rPr lang="en-US" dirty="0" smtClean="0"/>
              <a:t>Primer, </a:t>
            </a:r>
          </a:p>
          <a:p>
            <a:r>
              <a:rPr lang="en-US" dirty="0" smtClean="0"/>
              <a:t>Cartridge case and </a:t>
            </a:r>
          </a:p>
          <a:p>
            <a:r>
              <a:rPr lang="en-US" dirty="0" smtClean="0"/>
              <a:t>The firearm itself are expelled </a:t>
            </a:r>
            <a:endParaRPr lang="en-US" dirty="0"/>
          </a:p>
        </p:txBody>
      </p:sp>
      <p:pic>
        <p:nvPicPr>
          <p:cNvPr id="5" name="Content Placeholder 4"/>
          <p:cNvPicPr>
            <a:picLocks noGrp="1" noChangeAspect="1"/>
          </p:cNvPicPr>
          <p:nvPr>
            <p:ph sz="half" idx="2"/>
          </p:nvPr>
        </p:nvPicPr>
        <p:blipFill>
          <a:blip r:embed="rId2"/>
          <a:stretch>
            <a:fillRect/>
          </a:stretch>
        </p:blipFill>
        <p:spPr>
          <a:xfrm>
            <a:off x="6766736" y="2472745"/>
            <a:ext cx="4587064" cy="2752238"/>
          </a:xfrm>
          <a:prstGeom prst="rect">
            <a:avLst/>
          </a:prstGeom>
        </p:spPr>
      </p:pic>
    </p:spTree>
    <p:extLst>
      <p:ext uri="{BB962C8B-B14F-4D97-AF65-F5344CB8AC3E}">
        <p14:creationId xmlns:p14="http://schemas.microsoft.com/office/powerpoint/2010/main" val="3679042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Firearms Residue</a:t>
            </a:r>
            <a:endParaRPr lang="en-US" dirty="0"/>
          </a:p>
        </p:txBody>
      </p:sp>
      <p:sp>
        <p:nvSpPr>
          <p:cNvPr id="3" name="Content Placeholder 2"/>
          <p:cNvSpPr>
            <a:spLocks noGrp="1"/>
          </p:cNvSpPr>
          <p:nvPr>
            <p:ph sz="half" idx="1"/>
          </p:nvPr>
        </p:nvSpPr>
        <p:spPr/>
        <p:txBody>
          <a:bodyPr/>
          <a:lstStyle/>
          <a:p>
            <a:r>
              <a:rPr lang="en-US" dirty="0" smtClean="0"/>
              <a:t>Particles </a:t>
            </a:r>
            <a:r>
              <a:rPr lang="en-US" dirty="0"/>
              <a:t> </a:t>
            </a:r>
            <a:r>
              <a:rPr lang="en-US" dirty="0" smtClean="0"/>
              <a:t>of the Firearms Discharge Residue (FDR) or sometimes called </a:t>
            </a:r>
          </a:p>
          <a:p>
            <a:r>
              <a:rPr lang="en-US" dirty="0" smtClean="0"/>
              <a:t>Gunshot Residue (GSR) will be deposited on the person holding the weapon and surfaces nearby.</a:t>
            </a:r>
            <a:endParaRPr lang="en-US" dirty="0"/>
          </a:p>
        </p:txBody>
      </p:sp>
      <p:pic>
        <p:nvPicPr>
          <p:cNvPr id="5" name="Content Placeholder 4"/>
          <p:cNvPicPr>
            <a:picLocks noGrp="1" noChangeAspect="1"/>
          </p:cNvPicPr>
          <p:nvPr>
            <p:ph sz="half" idx="2"/>
          </p:nvPr>
        </p:nvPicPr>
        <p:blipFill>
          <a:blip r:embed="rId2"/>
          <a:stretch>
            <a:fillRect/>
          </a:stretch>
        </p:blipFill>
        <p:spPr>
          <a:xfrm>
            <a:off x="6294322" y="2253803"/>
            <a:ext cx="5057923" cy="3580327"/>
          </a:xfrm>
          <a:prstGeom prst="rect">
            <a:avLst/>
          </a:prstGeom>
        </p:spPr>
      </p:pic>
    </p:spTree>
    <p:extLst>
      <p:ext uri="{BB962C8B-B14F-4D97-AF65-F5344CB8AC3E}">
        <p14:creationId xmlns:p14="http://schemas.microsoft.com/office/powerpoint/2010/main" val="80771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Firearms Residue</a:t>
            </a:r>
            <a:endParaRPr lang="en-US" dirty="0"/>
          </a:p>
        </p:txBody>
      </p:sp>
      <p:sp>
        <p:nvSpPr>
          <p:cNvPr id="3" name="Content Placeholder 2"/>
          <p:cNvSpPr>
            <a:spLocks noGrp="1"/>
          </p:cNvSpPr>
          <p:nvPr>
            <p:ph sz="half" idx="1"/>
          </p:nvPr>
        </p:nvSpPr>
        <p:spPr/>
        <p:txBody>
          <a:bodyPr/>
          <a:lstStyle/>
          <a:p>
            <a:endParaRPr lang="en-US" dirty="0" smtClean="0"/>
          </a:p>
          <a:p>
            <a:endParaRPr lang="en-US" dirty="0" smtClean="0"/>
          </a:p>
          <a:p>
            <a:endParaRPr lang="en-US" dirty="0"/>
          </a:p>
          <a:p>
            <a:r>
              <a:rPr lang="en-US" dirty="0" smtClean="0"/>
              <a:t>FDR is fragile evidence and will begin dropping off the suspect immediately</a:t>
            </a:r>
            <a:endParaRPr lang="en-US" dirty="0"/>
          </a:p>
        </p:txBody>
      </p:sp>
      <p:pic>
        <p:nvPicPr>
          <p:cNvPr id="5" name="Content Placeholder 4"/>
          <p:cNvPicPr>
            <a:picLocks noGrp="1" noChangeAspect="1"/>
          </p:cNvPicPr>
          <p:nvPr>
            <p:ph sz="half" idx="2"/>
          </p:nvPr>
        </p:nvPicPr>
        <p:blipFill>
          <a:blip r:embed="rId2"/>
          <a:stretch>
            <a:fillRect/>
          </a:stretch>
        </p:blipFill>
        <p:spPr>
          <a:xfrm>
            <a:off x="6259059" y="1825625"/>
            <a:ext cx="5094741" cy="3390319"/>
          </a:xfrm>
          <a:prstGeom prst="rect">
            <a:avLst/>
          </a:prstGeom>
        </p:spPr>
      </p:pic>
    </p:spTree>
    <p:extLst>
      <p:ext uri="{BB962C8B-B14F-4D97-AF65-F5344CB8AC3E}">
        <p14:creationId xmlns:p14="http://schemas.microsoft.com/office/powerpoint/2010/main" val="3257382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Recovery of Firearms Discharge Residue</a:t>
            </a:r>
            <a:endParaRPr lang="en-US" dirty="0"/>
          </a:p>
        </p:txBody>
      </p:sp>
      <p:sp>
        <p:nvSpPr>
          <p:cNvPr id="3" name="Content Placeholder 2"/>
          <p:cNvSpPr>
            <a:spLocks noGrp="1"/>
          </p:cNvSpPr>
          <p:nvPr>
            <p:ph sz="half" idx="1"/>
          </p:nvPr>
        </p:nvSpPr>
        <p:spPr/>
        <p:txBody>
          <a:bodyPr/>
          <a:lstStyle/>
          <a:p>
            <a:endParaRPr lang="en-US" dirty="0" smtClean="0"/>
          </a:p>
          <a:p>
            <a:endParaRPr lang="en-US" dirty="0"/>
          </a:p>
          <a:p>
            <a:r>
              <a:rPr lang="en-US" dirty="0" smtClean="0"/>
              <a:t>Step 1</a:t>
            </a:r>
          </a:p>
          <a:p>
            <a:r>
              <a:rPr lang="en-US" dirty="0" smtClean="0"/>
              <a:t>Combing of hair with comb that has a swab woven into it</a:t>
            </a:r>
            <a:endParaRPr lang="en-US" dirty="0"/>
          </a:p>
        </p:txBody>
      </p:sp>
      <p:pic>
        <p:nvPicPr>
          <p:cNvPr id="5" name="Content Placeholder 4"/>
          <p:cNvPicPr>
            <a:picLocks noGrp="1" noChangeAspect="1"/>
          </p:cNvPicPr>
          <p:nvPr>
            <p:ph sz="half" idx="2"/>
          </p:nvPr>
        </p:nvPicPr>
        <p:blipFill>
          <a:blip r:embed="rId2"/>
          <a:stretch>
            <a:fillRect/>
          </a:stretch>
        </p:blipFill>
        <p:spPr>
          <a:xfrm>
            <a:off x="6344898" y="2178933"/>
            <a:ext cx="5496958" cy="3644722"/>
          </a:xfrm>
          <a:prstGeom prst="rect">
            <a:avLst/>
          </a:prstGeom>
        </p:spPr>
      </p:pic>
    </p:spTree>
    <p:extLst>
      <p:ext uri="{BB962C8B-B14F-4D97-AF65-F5344CB8AC3E}">
        <p14:creationId xmlns:p14="http://schemas.microsoft.com/office/powerpoint/2010/main" val="195991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Recovery of Firearms Discharge Residue</a:t>
            </a:r>
            <a:endParaRPr lang="en-US" dirty="0"/>
          </a:p>
        </p:txBody>
      </p:sp>
      <p:sp>
        <p:nvSpPr>
          <p:cNvPr id="3" name="Content Placeholder 2"/>
          <p:cNvSpPr>
            <a:spLocks noGrp="1"/>
          </p:cNvSpPr>
          <p:nvPr>
            <p:ph sz="half" idx="1"/>
          </p:nvPr>
        </p:nvSpPr>
        <p:spPr/>
        <p:txBody>
          <a:bodyPr/>
          <a:lstStyle/>
          <a:p>
            <a:r>
              <a:rPr lang="en-US" dirty="0" smtClean="0"/>
              <a:t>Step 2. </a:t>
            </a:r>
          </a:p>
          <a:p>
            <a:r>
              <a:rPr lang="en-US" dirty="0" smtClean="0"/>
              <a:t>Face and Hands swabbed</a:t>
            </a:r>
            <a:endParaRPr lang="en-US" dirty="0"/>
          </a:p>
        </p:txBody>
      </p:sp>
      <p:pic>
        <p:nvPicPr>
          <p:cNvPr id="5" name="Content Placeholder 4"/>
          <p:cNvPicPr>
            <a:picLocks noGrp="1" noChangeAspect="1"/>
          </p:cNvPicPr>
          <p:nvPr>
            <p:ph sz="half" idx="2"/>
          </p:nvPr>
        </p:nvPicPr>
        <p:blipFill>
          <a:blip r:embed="rId2"/>
          <a:stretch>
            <a:fillRect/>
          </a:stretch>
        </p:blipFill>
        <p:spPr>
          <a:xfrm>
            <a:off x="6375043" y="2148552"/>
            <a:ext cx="4513888" cy="3629166"/>
          </a:xfrm>
          <a:prstGeom prst="rect">
            <a:avLst/>
          </a:prstGeom>
        </p:spPr>
      </p:pic>
    </p:spTree>
    <p:extLst>
      <p:ext uri="{BB962C8B-B14F-4D97-AF65-F5344CB8AC3E}">
        <p14:creationId xmlns:p14="http://schemas.microsoft.com/office/powerpoint/2010/main" val="3754688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Recovery of Firearms Discharge Residue</a:t>
            </a:r>
            <a:endParaRPr lang="en-US" dirty="0"/>
          </a:p>
        </p:txBody>
      </p:sp>
      <p:sp>
        <p:nvSpPr>
          <p:cNvPr id="3" name="Content Placeholder 2"/>
          <p:cNvSpPr>
            <a:spLocks noGrp="1"/>
          </p:cNvSpPr>
          <p:nvPr>
            <p:ph sz="half" idx="1"/>
          </p:nvPr>
        </p:nvSpPr>
        <p:spPr/>
        <p:txBody>
          <a:bodyPr/>
          <a:lstStyle/>
          <a:p>
            <a:endParaRPr lang="en-US" dirty="0" smtClean="0"/>
          </a:p>
          <a:p>
            <a:endParaRPr lang="en-US" dirty="0"/>
          </a:p>
          <a:p>
            <a:endParaRPr lang="en-US" dirty="0" smtClean="0"/>
          </a:p>
          <a:p>
            <a:endParaRPr lang="en-US" dirty="0"/>
          </a:p>
          <a:p>
            <a:r>
              <a:rPr lang="en-US" dirty="0" smtClean="0"/>
              <a:t>Fingernail scrapings taken</a:t>
            </a:r>
            <a:endParaRPr lang="en-US" dirty="0"/>
          </a:p>
        </p:txBody>
      </p:sp>
      <p:pic>
        <p:nvPicPr>
          <p:cNvPr id="5" name="Content Placeholder 4"/>
          <p:cNvPicPr>
            <a:picLocks noGrp="1" noChangeAspect="1"/>
          </p:cNvPicPr>
          <p:nvPr>
            <p:ph sz="half" idx="2"/>
          </p:nvPr>
        </p:nvPicPr>
        <p:blipFill>
          <a:blip r:embed="rId2"/>
          <a:stretch>
            <a:fillRect/>
          </a:stretch>
        </p:blipFill>
        <p:spPr>
          <a:xfrm>
            <a:off x="7545007" y="2731988"/>
            <a:ext cx="3808793" cy="2557730"/>
          </a:xfrm>
          <a:prstGeom prst="rect">
            <a:avLst/>
          </a:prstGeom>
        </p:spPr>
      </p:pic>
    </p:spTree>
    <p:extLst>
      <p:ext uri="{BB962C8B-B14F-4D97-AF65-F5344CB8AC3E}">
        <p14:creationId xmlns:p14="http://schemas.microsoft.com/office/powerpoint/2010/main" val="1511122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Seize Clothing</a:t>
            </a:r>
            <a:endParaRPr lang="en-US" dirty="0"/>
          </a:p>
        </p:txBody>
      </p:sp>
      <p:sp>
        <p:nvSpPr>
          <p:cNvPr id="3" name="Content Placeholder 2"/>
          <p:cNvSpPr>
            <a:spLocks noGrp="1"/>
          </p:cNvSpPr>
          <p:nvPr>
            <p:ph sz="half" idx="1"/>
          </p:nvPr>
        </p:nvSpPr>
        <p:spPr/>
        <p:txBody>
          <a:bodyPr/>
          <a:lstStyle/>
          <a:p>
            <a:endParaRPr lang="en-US" dirty="0" smtClean="0"/>
          </a:p>
          <a:p>
            <a:endParaRPr lang="en-US" dirty="0"/>
          </a:p>
          <a:p>
            <a:endParaRPr lang="en-US" dirty="0" smtClean="0"/>
          </a:p>
          <a:p>
            <a:r>
              <a:rPr lang="en-US" dirty="0" smtClean="0"/>
              <a:t>Particles will remain on clothing for much longer than the skin</a:t>
            </a:r>
            <a:endParaRPr lang="en-US" dirty="0"/>
          </a:p>
        </p:txBody>
      </p:sp>
      <p:pic>
        <p:nvPicPr>
          <p:cNvPr id="5" name="Content Placeholder 4"/>
          <p:cNvPicPr>
            <a:picLocks noGrp="1" noChangeAspect="1"/>
          </p:cNvPicPr>
          <p:nvPr>
            <p:ph sz="half" idx="2"/>
          </p:nvPr>
        </p:nvPicPr>
        <p:blipFill>
          <a:blip r:embed="rId2"/>
          <a:stretch>
            <a:fillRect/>
          </a:stretch>
        </p:blipFill>
        <p:spPr>
          <a:xfrm>
            <a:off x="6400800" y="2152121"/>
            <a:ext cx="5608481" cy="3698346"/>
          </a:xfrm>
          <a:prstGeom prst="rect">
            <a:avLst/>
          </a:prstGeom>
        </p:spPr>
      </p:pic>
    </p:spTree>
    <p:extLst>
      <p:ext uri="{BB962C8B-B14F-4D97-AF65-F5344CB8AC3E}">
        <p14:creationId xmlns:p14="http://schemas.microsoft.com/office/powerpoint/2010/main" val="319951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Contamination</a:t>
            </a:r>
            <a:endParaRPr lang="en-US" dirty="0"/>
          </a:p>
        </p:txBody>
      </p:sp>
      <p:sp>
        <p:nvSpPr>
          <p:cNvPr id="3" name="Content Placeholder 2"/>
          <p:cNvSpPr>
            <a:spLocks noGrp="1"/>
          </p:cNvSpPr>
          <p:nvPr>
            <p:ph sz="half" idx="1"/>
          </p:nvPr>
        </p:nvSpPr>
        <p:spPr/>
        <p:txBody>
          <a:bodyPr/>
          <a:lstStyle/>
          <a:p>
            <a:endParaRPr lang="en-US" dirty="0" smtClean="0"/>
          </a:p>
          <a:p>
            <a:endParaRPr lang="en-US" dirty="0"/>
          </a:p>
          <a:p>
            <a:endParaRPr lang="en-US" dirty="0" smtClean="0"/>
          </a:p>
          <a:p>
            <a:endParaRPr lang="en-US" dirty="0"/>
          </a:p>
          <a:p>
            <a:r>
              <a:rPr lang="en-US" dirty="0" smtClean="0"/>
              <a:t>Think </a:t>
            </a:r>
            <a:r>
              <a:rPr lang="en-US" dirty="0" err="1" smtClean="0"/>
              <a:t>Locard</a:t>
            </a:r>
            <a:r>
              <a:rPr lang="en-US" dirty="0" smtClean="0"/>
              <a:t>!!!!</a:t>
            </a:r>
            <a:endParaRPr lang="en-US" dirty="0"/>
          </a:p>
        </p:txBody>
      </p:sp>
      <p:pic>
        <p:nvPicPr>
          <p:cNvPr id="5" name="Content Placeholder 4"/>
          <p:cNvPicPr>
            <a:picLocks noGrp="1" noChangeAspect="1"/>
          </p:cNvPicPr>
          <p:nvPr>
            <p:ph sz="half" idx="2"/>
          </p:nvPr>
        </p:nvPicPr>
        <p:blipFill>
          <a:blip r:embed="rId2"/>
          <a:stretch>
            <a:fillRect/>
          </a:stretch>
        </p:blipFill>
        <p:spPr>
          <a:xfrm>
            <a:off x="4237149" y="1171977"/>
            <a:ext cx="7778839" cy="5004986"/>
          </a:xfrm>
          <a:prstGeom prst="rect">
            <a:avLst/>
          </a:prstGeom>
        </p:spPr>
      </p:pic>
    </p:spTree>
    <p:extLst>
      <p:ext uri="{BB962C8B-B14F-4D97-AF65-F5344CB8AC3E}">
        <p14:creationId xmlns:p14="http://schemas.microsoft.com/office/powerpoint/2010/main" val="3640896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746144" y="1825625"/>
            <a:ext cx="4079379" cy="4351338"/>
          </a:xfrm>
        </p:spPr>
      </p:pic>
      <p:sp>
        <p:nvSpPr>
          <p:cNvPr id="4" name="Content Placeholder 3"/>
          <p:cNvSpPr>
            <a:spLocks noGrp="1"/>
          </p:cNvSpPr>
          <p:nvPr>
            <p:ph sz="half" idx="2"/>
          </p:nvPr>
        </p:nvSpPr>
        <p:spPr/>
        <p:txBody>
          <a:bodyPr/>
          <a:lstStyle/>
          <a:p>
            <a:endParaRPr lang="en-US"/>
          </a:p>
        </p:txBody>
      </p:sp>
    </p:spTree>
    <p:extLst>
      <p:ext uri="{BB962C8B-B14F-4D97-AF65-F5344CB8AC3E}">
        <p14:creationId xmlns:p14="http://schemas.microsoft.com/office/powerpoint/2010/main" val="25013055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1A6BFDB-8A74-4256-96B1-F5B1A8AF0C8F}" vid="{82AB2DE4-1E07-4099-B7D1-9DC2F6F267F9}"/>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0</TotalTime>
  <Words>708</Words>
  <Application>Microsoft Office PowerPoint</Application>
  <PresentationFormat>Widescreen</PresentationFormat>
  <Paragraphs>100</Paragraphs>
  <Slides>27</Slides>
  <Notes>0</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27</vt:i4>
      </vt:variant>
    </vt:vector>
  </HeadingPairs>
  <TitlesOfParts>
    <vt:vector size="37" baseType="lpstr">
      <vt:lpstr>Arial</vt:lpstr>
      <vt:lpstr>Calibri</vt:lpstr>
      <vt:lpstr>Calibri Light</vt:lpstr>
      <vt:lpstr>Rockwell</vt:lpstr>
      <vt:lpstr>Rockwell Condensed</vt:lpstr>
      <vt:lpstr>Times New Roman</vt:lpstr>
      <vt:lpstr>Tw Cen MT</vt:lpstr>
      <vt:lpstr>Wingdings</vt:lpstr>
      <vt:lpstr>1_Office Theme</vt:lpstr>
      <vt:lpstr>Wood Type</vt:lpstr>
      <vt:lpstr>Firearms and Ammunition</vt:lpstr>
      <vt:lpstr>Firearms and Ammunition</vt:lpstr>
      <vt:lpstr>Toolmarks</vt:lpstr>
      <vt:lpstr>Lands and Groove Rifling</vt:lpstr>
      <vt:lpstr>Lands and Groove Rifling</vt:lpstr>
      <vt:lpstr>Striation</vt:lpstr>
      <vt:lpstr>Remember Footwear</vt:lpstr>
      <vt:lpstr>PowerPoint Presentation</vt:lpstr>
      <vt:lpstr>Examination of marks</vt:lpstr>
      <vt:lpstr>PowerPoint Presentation</vt:lpstr>
      <vt:lpstr>Categories of Firearm</vt:lpstr>
      <vt:lpstr>Striation – Tool-Marks</vt:lpstr>
      <vt:lpstr>Bullets and Cartridge Casings </vt:lpstr>
      <vt:lpstr>Rim and Centre Fire Cartridges</vt:lpstr>
      <vt:lpstr>Conclusions from Examination </vt:lpstr>
      <vt:lpstr>Recovery of firearms</vt:lpstr>
      <vt:lpstr>Packaging Firearms</vt:lpstr>
      <vt:lpstr>Spent Ammunition</vt:lpstr>
      <vt:lpstr>Firearms Residue</vt:lpstr>
      <vt:lpstr>Firearms Residue</vt:lpstr>
      <vt:lpstr>Firearms Residue</vt:lpstr>
      <vt:lpstr>Recovery of Firearms Discharge Residue</vt:lpstr>
      <vt:lpstr>Recovery of Firearms Discharge Residue</vt:lpstr>
      <vt:lpstr>Recovery of Firearms Discharge Residue</vt:lpstr>
      <vt:lpstr>Seize Clothing</vt:lpstr>
      <vt:lpstr>Contamination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Firearms and Ammunition</dc:title>
  <dc:creator>Wynne Jones (Business &amp; Management)</dc:creator>
  <cp:lastModifiedBy>Wynne Jones (Business &amp; Management)</cp:lastModifiedBy>
  <cp:revision>2</cp:revision>
  <dcterms:created xsi:type="dcterms:W3CDTF">2019-03-21T08:42:23Z</dcterms:created>
  <dcterms:modified xsi:type="dcterms:W3CDTF">2019-03-21T08:43:12Z</dcterms:modified>
</cp:coreProperties>
</file>