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5" autoAdjust="0"/>
    <p:restoredTop sz="94660"/>
  </p:normalViewPr>
  <p:slideViewPr>
    <p:cSldViewPr snapToGrid="0">
      <p:cViewPr varScale="1">
        <p:scale>
          <a:sx n="111" d="100"/>
          <a:sy n="111" d="100"/>
        </p:scale>
        <p:origin x="384"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23169F0-762B-4BF0-A19B-85EF6443594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FF1D823-26C3-4CE3-9B75-02E3B93EB5A3}">
      <dgm:prSet/>
      <dgm:spPr/>
      <dgm:t>
        <a:bodyPr/>
        <a:lstStyle/>
        <a:p>
          <a:r>
            <a:rPr lang="en-GB"/>
            <a:t>To do their jobs well, human resources officers need exposure to a wide variety of disciplines.</a:t>
          </a:r>
          <a:endParaRPr lang="en-US"/>
        </a:p>
      </dgm:t>
    </dgm:pt>
    <dgm:pt modelId="{6FF821CC-04ED-425F-9360-11CEA5654608}" type="parTrans" cxnId="{FEFB07E2-C8F5-4F37-A04A-65FACE0885A7}">
      <dgm:prSet/>
      <dgm:spPr/>
      <dgm:t>
        <a:bodyPr/>
        <a:lstStyle/>
        <a:p>
          <a:endParaRPr lang="en-US"/>
        </a:p>
      </dgm:t>
    </dgm:pt>
    <dgm:pt modelId="{E9CF7B17-CB81-4E35-BD60-53B1D8F5B2CA}" type="sibTrans" cxnId="{FEFB07E2-C8F5-4F37-A04A-65FACE0885A7}">
      <dgm:prSet/>
      <dgm:spPr/>
      <dgm:t>
        <a:bodyPr/>
        <a:lstStyle/>
        <a:p>
          <a:endParaRPr lang="en-US"/>
        </a:p>
      </dgm:t>
    </dgm:pt>
    <dgm:pt modelId="{0081B671-3869-4906-A7A0-21ACDD14D178}">
      <dgm:prSet/>
      <dgm:spPr/>
      <dgm:t>
        <a:bodyPr/>
        <a:lstStyle/>
        <a:p>
          <a:r>
            <a:rPr lang="en-GB"/>
            <a:t>Human Resources Officers need expertise in employment legislation and regulations such as those addressing discrimination, harassment, and health and safety in the workplace.</a:t>
          </a:r>
          <a:endParaRPr lang="en-US"/>
        </a:p>
      </dgm:t>
    </dgm:pt>
    <dgm:pt modelId="{AC3A487B-6905-4D78-92A0-78951B3C42DF}" type="parTrans" cxnId="{16A8EBE8-B714-4768-9BD2-EB88EC0EE6D0}">
      <dgm:prSet/>
      <dgm:spPr/>
      <dgm:t>
        <a:bodyPr/>
        <a:lstStyle/>
        <a:p>
          <a:endParaRPr lang="en-US"/>
        </a:p>
      </dgm:t>
    </dgm:pt>
    <dgm:pt modelId="{28DE8BCD-DC20-4F7B-93BD-60907AAD9575}" type="sibTrans" cxnId="{16A8EBE8-B714-4768-9BD2-EB88EC0EE6D0}">
      <dgm:prSet/>
      <dgm:spPr/>
      <dgm:t>
        <a:bodyPr/>
        <a:lstStyle/>
        <a:p>
          <a:endParaRPr lang="en-US"/>
        </a:p>
      </dgm:t>
    </dgm:pt>
    <dgm:pt modelId="{8CC41B81-870C-490D-92D2-5FE4A841E386}">
      <dgm:prSet/>
      <dgm:spPr/>
      <dgm:t>
        <a:bodyPr/>
        <a:lstStyle/>
        <a:p>
          <a:r>
            <a:rPr lang="en-GB"/>
            <a:t>They should also be familiar with HR practices such as hiring, firing, employee relations, pay and benefits, professional development, and evaluation of job performance.</a:t>
          </a:r>
          <a:endParaRPr lang="en-US"/>
        </a:p>
      </dgm:t>
    </dgm:pt>
    <dgm:pt modelId="{F9BFC680-2F61-4CFF-B151-087AD4BA5884}" type="parTrans" cxnId="{488E5D46-1C48-4E5D-AF47-45BE436EDDD7}">
      <dgm:prSet/>
      <dgm:spPr/>
      <dgm:t>
        <a:bodyPr/>
        <a:lstStyle/>
        <a:p>
          <a:endParaRPr lang="en-US"/>
        </a:p>
      </dgm:t>
    </dgm:pt>
    <dgm:pt modelId="{5E10E943-973F-48BB-8270-F6A375BE4D06}" type="sibTrans" cxnId="{488E5D46-1C48-4E5D-AF47-45BE436EDDD7}">
      <dgm:prSet/>
      <dgm:spPr/>
      <dgm:t>
        <a:bodyPr/>
        <a:lstStyle/>
        <a:p>
          <a:endParaRPr lang="en-US"/>
        </a:p>
      </dgm:t>
    </dgm:pt>
    <dgm:pt modelId="{7A5D30CC-23A5-47ED-8D60-D2E4648C63ED}">
      <dgm:prSet/>
      <dgm:spPr/>
      <dgm:t>
        <a:bodyPr/>
        <a:lstStyle/>
        <a:p>
          <a:r>
            <a:rPr lang="en-GB"/>
            <a:t>To assess the efficiency of HR initiatives and to make informed choices, HR Officers increasingly require expertise in HR metrics and analytics.</a:t>
          </a:r>
          <a:endParaRPr lang="en-US"/>
        </a:p>
      </dgm:t>
    </dgm:pt>
    <dgm:pt modelId="{0047CD7E-5A4A-491A-9043-3D52D1D90BFD}" type="parTrans" cxnId="{684F991B-B6B5-4463-8020-29C61058B1FC}">
      <dgm:prSet/>
      <dgm:spPr/>
      <dgm:t>
        <a:bodyPr/>
        <a:lstStyle/>
        <a:p>
          <a:endParaRPr lang="en-US"/>
        </a:p>
      </dgm:t>
    </dgm:pt>
    <dgm:pt modelId="{2593479B-1579-454B-91F4-BD71A6E3E045}" type="sibTrans" cxnId="{684F991B-B6B5-4463-8020-29C61058B1FC}">
      <dgm:prSet/>
      <dgm:spPr/>
      <dgm:t>
        <a:bodyPr/>
        <a:lstStyle/>
        <a:p>
          <a:endParaRPr lang="en-US"/>
        </a:p>
      </dgm:t>
    </dgm:pt>
    <dgm:pt modelId="{59FD2668-A73C-4097-B35C-729189FCB763}" type="pres">
      <dgm:prSet presAssocID="{923169F0-762B-4BF0-A19B-85EF64435941}" presName="hierChild1" presStyleCnt="0">
        <dgm:presLayoutVars>
          <dgm:chPref val="1"/>
          <dgm:dir/>
          <dgm:animOne val="branch"/>
          <dgm:animLvl val="lvl"/>
          <dgm:resizeHandles/>
        </dgm:presLayoutVars>
      </dgm:prSet>
      <dgm:spPr/>
    </dgm:pt>
    <dgm:pt modelId="{BACFEF07-7DE4-4CEE-8CC4-46D3494632E4}" type="pres">
      <dgm:prSet presAssocID="{FFF1D823-26C3-4CE3-9B75-02E3B93EB5A3}" presName="hierRoot1" presStyleCnt="0"/>
      <dgm:spPr/>
    </dgm:pt>
    <dgm:pt modelId="{3D695002-1A4E-4D54-B3BB-ED7772198BC2}" type="pres">
      <dgm:prSet presAssocID="{FFF1D823-26C3-4CE3-9B75-02E3B93EB5A3}" presName="composite" presStyleCnt="0"/>
      <dgm:spPr/>
    </dgm:pt>
    <dgm:pt modelId="{920FF6B8-7553-442F-92FC-7132954906EB}" type="pres">
      <dgm:prSet presAssocID="{FFF1D823-26C3-4CE3-9B75-02E3B93EB5A3}" presName="background" presStyleLbl="node0" presStyleIdx="0" presStyleCnt="4"/>
      <dgm:spPr/>
    </dgm:pt>
    <dgm:pt modelId="{8041D8D1-2C02-4000-B419-0404B2F7D8F7}" type="pres">
      <dgm:prSet presAssocID="{FFF1D823-26C3-4CE3-9B75-02E3B93EB5A3}" presName="text" presStyleLbl="fgAcc0" presStyleIdx="0" presStyleCnt="4">
        <dgm:presLayoutVars>
          <dgm:chPref val="3"/>
        </dgm:presLayoutVars>
      </dgm:prSet>
      <dgm:spPr/>
    </dgm:pt>
    <dgm:pt modelId="{49FD0DF5-C2F6-4EED-B8BA-E052219A5FDC}" type="pres">
      <dgm:prSet presAssocID="{FFF1D823-26C3-4CE3-9B75-02E3B93EB5A3}" presName="hierChild2" presStyleCnt="0"/>
      <dgm:spPr/>
    </dgm:pt>
    <dgm:pt modelId="{EE15BD64-221E-42C6-874A-0F0C045E07AF}" type="pres">
      <dgm:prSet presAssocID="{0081B671-3869-4906-A7A0-21ACDD14D178}" presName="hierRoot1" presStyleCnt="0"/>
      <dgm:spPr/>
    </dgm:pt>
    <dgm:pt modelId="{130417CE-A4FB-44BB-B032-3A7F073D349E}" type="pres">
      <dgm:prSet presAssocID="{0081B671-3869-4906-A7A0-21ACDD14D178}" presName="composite" presStyleCnt="0"/>
      <dgm:spPr/>
    </dgm:pt>
    <dgm:pt modelId="{729EF077-A79C-4E6B-AEBA-AB58D7C2FDB1}" type="pres">
      <dgm:prSet presAssocID="{0081B671-3869-4906-A7A0-21ACDD14D178}" presName="background" presStyleLbl="node0" presStyleIdx="1" presStyleCnt="4"/>
      <dgm:spPr/>
    </dgm:pt>
    <dgm:pt modelId="{E0F97B06-8A37-4CDF-9CA8-9D54E4DA7636}" type="pres">
      <dgm:prSet presAssocID="{0081B671-3869-4906-A7A0-21ACDD14D178}" presName="text" presStyleLbl="fgAcc0" presStyleIdx="1" presStyleCnt="4">
        <dgm:presLayoutVars>
          <dgm:chPref val="3"/>
        </dgm:presLayoutVars>
      </dgm:prSet>
      <dgm:spPr/>
    </dgm:pt>
    <dgm:pt modelId="{2AE57A91-EC0F-4B8A-8833-2D4C52974BE8}" type="pres">
      <dgm:prSet presAssocID="{0081B671-3869-4906-A7A0-21ACDD14D178}" presName="hierChild2" presStyleCnt="0"/>
      <dgm:spPr/>
    </dgm:pt>
    <dgm:pt modelId="{C35BA977-D8F6-4529-93C7-6E34B5152FC3}" type="pres">
      <dgm:prSet presAssocID="{8CC41B81-870C-490D-92D2-5FE4A841E386}" presName="hierRoot1" presStyleCnt="0"/>
      <dgm:spPr/>
    </dgm:pt>
    <dgm:pt modelId="{85AD7240-C0AC-4750-A1F0-D92A09E89E69}" type="pres">
      <dgm:prSet presAssocID="{8CC41B81-870C-490D-92D2-5FE4A841E386}" presName="composite" presStyleCnt="0"/>
      <dgm:spPr/>
    </dgm:pt>
    <dgm:pt modelId="{298AC421-AE10-43AB-B28F-2F33E42E9597}" type="pres">
      <dgm:prSet presAssocID="{8CC41B81-870C-490D-92D2-5FE4A841E386}" presName="background" presStyleLbl="node0" presStyleIdx="2" presStyleCnt="4"/>
      <dgm:spPr/>
    </dgm:pt>
    <dgm:pt modelId="{777D51E2-6223-41D7-8B27-E3D559FECE2F}" type="pres">
      <dgm:prSet presAssocID="{8CC41B81-870C-490D-92D2-5FE4A841E386}" presName="text" presStyleLbl="fgAcc0" presStyleIdx="2" presStyleCnt="4">
        <dgm:presLayoutVars>
          <dgm:chPref val="3"/>
        </dgm:presLayoutVars>
      </dgm:prSet>
      <dgm:spPr/>
    </dgm:pt>
    <dgm:pt modelId="{AFE845AA-4789-43F3-B64D-B3D27510A291}" type="pres">
      <dgm:prSet presAssocID="{8CC41B81-870C-490D-92D2-5FE4A841E386}" presName="hierChild2" presStyleCnt="0"/>
      <dgm:spPr/>
    </dgm:pt>
    <dgm:pt modelId="{4B0015D3-C2E0-4803-993F-06C6738138A3}" type="pres">
      <dgm:prSet presAssocID="{7A5D30CC-23A5-47ED-8D60-D2E4648C63ED}" presName="hierRoot1" presStyleCnt="0"/>
      <dgm:spPr/>
    </dgm:pt>
    <dgm:pt modelId="{92070396-6FDD-4FB6-8794-9A175F3725D7}" type="pres">
      <dgm:prSet presAssocID="{7A5D30CC-23A5-47ED-8D60-D2E4648C63ED}" presName="composite" presStyleCnt="0"/>
      <dgm:spPr/>
    </dgm:pt>
    <dgm:pt modelId="{6F22C4D0-252C-4850-960B-597434DB4ADD}" type="pres">
      <dgm:prSet presAssocID="{7A5D30CC-23A5-47ED-8D60-D2E4648C63ED}" presName="background" presStyleLbl="node0" presStyleIdx="3" presStyleCnt="4"/>
      <dgm:spPr/>
    </dgm:pt>
    <dgm:pt modelId="{FA010AC4-1931-4498-B46B-283C3B8BEE61}" type="pres">
      <dgm:prSet presAssocID="{7A5D30CC-23A5-47ED-8D60-D2E4648C63ED}" presName="text" presStyleLbl="fgAcc0" presStyleIdx="3" presStyleCnt="4">
        <dgm:presLayoutVars>
          <dgm:chPref val="3"/>
        </dgm:presLayoutVars>
      </dgm:prSet>
      <dgm:spPr/>
    </dgm:pt>
    <dgm:pt modelId="{AC45E515-8570-4C8C-BDF2-6382EB1D6D0B}" type="pres">
      <dgm:prSet presAssocID="{7A5D30CC-23A5-47ED-8D60-D2E4648C63ED}" presName="hierChild2" presStyleCnt="0"/>
      <dgm:spPr/>
    </dgm:pt>
  </dgm:ptLst>
  <dgm:cxnLst>
    <dgm:cxn modelId="{684F991B-B6B5-4463-8020-29C61058B1FC}" srcId="{923169F0-762B-4BF0-A19B-85EF64435941}" destId="{7A5D30CC-23A5-47ED-8D60-D2E4648C63ED}" srcOrd="3" destOrd="0" parTransId="{0047CD7E-5A4A-491A-9043-3D52D1D90BFD}" sibTransId="{2593479B-1579-454B-91F4-BD71A6E3E045}"/>
    <dgm:cxn modelId="{488E5D46-1C48-4E5D-AF47-45BE436EDDD7}" srcId="{923169F0-762B-4BF0-A19B-85EF64435941}" destId="{8CC41B81-870C-490D-92D2-5FE4A841E386}" srcOrd="2" destOrd="0" parTransId="{F9BFC680-2F61-4CFF-B151-087AD4BA5884}" sibTransId="{5E10E943-973F-48BB-8270-F6A375BE4D06}"/>
    <dgm:cxn modelId="{4E6F5264-55E6-498E-81D1-368084FFB26A}" type="presOf" srcId="{923169F0-762B-4BF0-A19B-85EF64435941}" destId="{59FD2668-A73C-4097-B35C-729189FCB763}" srcOrd="0" destOrd="0" presId="urn:microsoft.com/office/officeart/2005/8/layout/hierarchy1"/>
    <dgm:cxn modelId="{D862B46A-CE7E-4A61-BB75-2379E0A20DE0}" type="presOf" srcId="{8CC41B81-870C-490D-92D2-5FE4A841E386}" destId="{777D51E2-6223-41D7-8B27-E3D559FECE2F}" srcOrd="0" destOrd="0" presId="urn:microsoft.com/office/officeart/2005/8/layout/hierarchy1"/>
    <dgm:cxn modelId="{E97C78AF-3494-4567-9AA1-D261BD8C63E4}" type="presOf" srcId="{0081B671-3869-4906-A7A0-21ACDD14D178}" destId="{E0F97B06-8A37-4CDF-9CA8-9D54E4DA7636}" srcOrd="0" destOrd="0" presId="urn:microsoft.com/office/officeart/2005/8/layout/hierarchy1"/>
    <dgm:cxn modelId="{FEFB07E2-C8F5-4F37-A04A-65FACE0885A7}" srcId="{923169F0-762B-4BF0-A19B-85EF64435941}" destId="{FFF1D823-26C3-4CE3-9B75-02E3B93EB5A3}" srcOrd="0" destOrd="0" parTransId="{6FF821CC-04ED-425F-9360-11CEA5654608}" sibTransId="{E9CF7B17-CB81-4E35-BD60-53B1D8F5B2CA}"/>
    <dgm:cxn modelId="{274BF3E7-E1B3-4E30-8510-6484826DE2D9}" type="presOf" srcId="{7A5D30CC-23A5-47ED-8D60-D2E4648C63ED}" destId="{FA010AC4-1931-4498-B46B-283C3B8BEE61}" srcOrd="0" destOrd="0" presId="urn:microsoft.com/office/officeart/2005/8/layout/hierarchy1"/>
    <dgm:cxn modelId="{16A8EBE8-B714-4768-9BD2-EB88EC0EE6D0}" srcId="{923169F0-762B-4BF0-A19B-85EF64435941}" destId="{0081B671-3869-4906-A7A0-21ACDD14D178}" srcOrd="1" destOrd="0" parTransId="{AC3A487B-6905-4D78-92A0-78951B3C42DF}" sibTransId="{28DE8BCD-DC20-4F7B-93BD-60907AAD9575}"/>
    <dgm:cxn modelId="{F1284FEA-FC50-4D6A-9433-4A514A6D6D14}" type="presOf" srcId="{FFF1D823-26C3-4CE3-9B75-02E3B93EB5A3}" destId="{8041D8D1-2C02-4000-B419-0404B2F7D8F7}" srcOrd="0" destOrd="0" presId="urn:microsoft.com/office/officeart/2005/8/layout/hierarchy1"/>
    <dgm:cxn modelId="{61E1A5E2-147B-4883-95A0-8414FACA33E2}" type="presParOf" srcId="{59FD2668-A73C-4097-B35C-729189FCB763}" destId="{BACFEF07-7DE4-4CEE-8CC4-46D3494632E4}" srcOrd="0" destOrd="0" presId="urn:microsoft.com/office/officeart/2005/8/layout/hierarchy1"/>
    <dgm:cxn modelId="{D10DBCC0-2E21-4DEC-91F6-AC02E09066EF}" type="presParOf" srcId="{BACFEF07-7DE4-4CEE-8CC4-46D3494632E4}" destId="{3D695002-1A4E-4D54-B3BB-ED7772198BC2}" srcOrd="0" destOrd="0" presId="urn:microsoft.com/office/officeart/2005/8/layout/hierarchy1"/>
    <dgm:cxn modelId="{56A8EA7B-D335-4761-B3BF-DD9AA49D1678}" type="presParOf" srcId="{3D695002-1A4E-4D54-B3BB-ED7772198BC2}" destId="{920FF6B8-7553-442F-92FC-7132954906EB}" srcOrd="0" destOrd="0" presId="urn:microsoft.com/office/officeart/2005/8/layout/hierarchy1"/>
    <dgm:cxn modelId="{7CDB5CFA-74B2-416B-B564-D7B08C33905A}" type="presParOf" srcId="{3D695002-1A4E-4D54-B3BB-ED7772198BC2}" destId="{8041D8D1-2C02-4000-B419-0404B2F7D8F7}" srcOrd="1" destOrd="0" presId="urn:microsoft.com/office/officeart/2005/8/layout/hierarchy1"/>
    <dgm:cxn modelId="{39904E8D-E914-47FD-911D-CC9995904FBB}" type="presParOf" srcId="{BACFEF07-7DE4-4CEE-8CC4-46D3494632E4}" destId="{49FD0DF5-C2F6-4EED-B8BA-E052219A5FDC}" srcOrd="1" destOrd="0" presId="urn:microsoft.com/office/officeart/2005/8/layout/hierarchy1"/>
    <dgm:cxn modelId="{2B8A0591-845E-4566-84F0-9DFCCB1ADF25}" type="presParOf" srcId="{59FD2668-A73C-4097-B35C-729189FCB763}" destId="{EE15BD64-221E-42C6-874A-0F0C045E07AF}" srcOrd="1" destOrd="0" presId="urn:microsoft.com/office/officeart/2005/8/layout/hierarchy1"/>
    <dgm:cxn modelId="{26F68316-58ED-437D-A2CE-B0C217DCB1BA}" type="presParOf" srcId="{EE15BD64-221E-42C6-874A-0F0C045E07AF}" destId="{130417CE-A4FB-44BB-B032-3A7F073D349E}" srcOrd="0" destOrd="0" presId="urn:microsoft.com/office/officeart/2005/8/layout/hierarchy1"/>
    <dgm:cxn modelId="{1A79867C-D5AC-49A8-AF5D-FD0FBCF76DA6}" type="presParOf" srcId="{130417CE-A4FB-44BB-B032-3A7F073D349E}" destId="{729EF077-A79C-4E6B-AEBA-AB58D7C2FDB1}" srcOrd="0" destOrd="0" presId="urn:microsoft.com/office/officeart/2005/8/layout/hierarchy1"/>
    <dgm:cxn modelId="{4392AF76-1F38-46DC-9AC5-845E42C71541}" type="presParOf" srcId="{130417CE-A4FB-44BB-B032-3A7F073D349E}" destId="{E0F97B06-8A37-4CDF-9CA8-9D54E4DA7636}" srcOrd="1" destOrd="0" presId="urn:microsoft.com/office/officeart/2005/8/layout/hierarchy1"/>
    <dgm:cxn modelId="{FB74E121-E52C-4A51-941A-9210A54817E7}" type="presParOf" srcId="{EE15BD64-221E-42C6-874A-0F0C045E07AF}" destId="{2AE57A91-EC0F-4B8A-8833-2D4C52974BE8}" srcOrd="1" destOrd="0" presId="urn:microsoft.com/office/officeart/2005/8/layout/hierarchy1"/>
    <dgm:cxn modelId="{089DEC7A-5691-4F67-BA06-45690F94519D}" type="presParOf" srcId="{59FD2668-A73C-4097-B35C-729189FCB763}" destId="{C35BA977-D8F6-4529-93C7-6E34B5152FC3}" srcOrd="2" destOrd="0" presId="urn:microsoft.com/office/officeart/2005/8/layout/hierarchy1"/>
    <dgm:cxn modelId="{189CBFA8-19E8-412F-A960-428B8742567B}" type="presParOf" srcId="{C35BA977-D8F6-4529-93C7-6E34B5152FC3}" destId="{85AD7240-C0AC-4750-A1F0-D92A09E89E69}" srcOrd="0" destOrd="0" presId="urn:microsoft.com/office/officeart/2005/8/layout/hierarchy1"/>
    <dgm:cxn modelId="{CBC65F9F-5437-4955-B992-5E4508EB0717}" type="presParOf" srcId="{85AD7240-C0AC-4750-A1F0-D92A09E89E69}" destId="{298AC421-AE10-43AB-B28F-2F33E42E9597}" srcOrd="0" destOrd="0" presId="urn:microsoft.com/office/officeart/2005/8/layout/hierarchy1"/>
    <dgm:cxn modelId="{535D46C9-2AE7-418D-B8FD-0D7743AC34D6}" type="presParOf" srcId="{85AD7240-C0AC-4750-A1F0-D92A09E89E69}" destId="{777D51E2-6223-41D7-8B27-E3D559FECE2F}" srcOrd="1" destOrd="0" presId="urn:microsoft.com/office/officeart/2005/8/layout/hierarchy1"/>
    <dgm:cxn modelId="{EA03DAC6-5B39-4B44-BB9D-8B986476643E}" type="presParOf" srcId="{C35BA977-D8F6-4529-93C7-6E34B5152FC3}" destId="{AFE845AA-4789-43F3-B64D-B3D27510A291}" srcOrd="1" destOrd="0" presId="urn:microsoft.com/office/officeart/2005/8/layout/hierarchy1"/>
    <dgm:cxn modelId="{463D4B82-440A-4714-AAD5-050741F1DFD3}" type="presParOf" srcId="{59FD2668-A73C-4097-B35C-729189FCB763}" destId="{4B0015D3-C2E0-4803-993F-06C6738138A3}" srcOrd="3" destOrd="0" presId="urn:microsoft.com/office/officeart/2005/8/layout/hierarchy1"/>
    <dgm:cxn modelId="{6BC3FA04-A7A7-48AE-AFC3-B9AFD48357A8}" type="presParOf" srcId="{4B0015D3-C2E0-4803-993F-06C6738138A3}" destId="{92070396-6FDD-4FB6-8794-9A175F3725D7}" srcOrd="0" destOrd="0" presId="urn:microsoft.com/office/officeart/2005/8/layout/hierarchy1"/>
    <dgm:cxn modelId="{E8DB8F09-35EC-4587-A331-24D833834456}" type="presParOf" srcId="{92070396-6FDD-4FB6-8794-9A175F3725D7}" destId="{6F22C4D0-252C-4850-960B-597434DB4ADD}" srcOrd="0" destOrd="0" presId="urn:microsoft.com/office/officeart/2005/8/layout/hierarchy1"/>
    <dgm:cxn modelId="{AB6B4BC6-F965-4927-A8DC-8090DF5F436A}" type="presParOf" srcId="{92070396-6FDD-4FB6-8794-9A175F3725D7}" destId="{FA010AC4-1931-4498-B46B-283C3B8BEE61}" srcOrd="1" destOrd="0" presId="urn:microsoft.com/office/officeart/2005/8/layout/hierarchy1"/>
    <dgm:cxn modelId="{AB25FE24-6818-4EBB-81B5-E2E8C6A8ED5D}" type="presParOf" srcId="{4B0015D3-C2E0-4803-993F-06C6738138A3}" destId="{AC45E515-8570-4C8C-BDF2-6382EB1D6D0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D1E1A6-06F7-42AB-8ECD-063284F07B19}"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6F621C9F-458C-4469-B546-352A409CAA37}">
      <dgm:prSet/>
      <dgm:spPr/>
      <dgm:t>
        <a:bodyPr/>
        <a:lstStyle/>
        <a:p>
          <a:pPr algn="just"/>
          <a:r>
            <a:rPr lang="en-GB" dirty="0"/>
            <a:t>To do their jobs well, human resources officers require a diverse set of abilities.</a:t>
          </a:r>
          <a:endParaRPr lang="en-US" dirty="0"/>
        </a:p>
      </dgm:t>
    </dgm:pt>
    <dgm:pt modelId="{54A04183-A04C-4F7A-89BB-4247DE5F4B2D}" type="parTrans" cxnId="{0DE6883C-2E45-41A0-9D40-84FF3E56D0B5}">
      <dgm:prSet/>
      <dgm:spPr/>
      <dgm:t>
        <a:bodyPr/>
        <a:lstStyle/>
        <a:p>
          <a:endParaRPr lang="en-US"/>
        </a:p>
      </dgm:t>
    </dgm:pt>
    <dgm:pt modelId="{2F07FC99-6B3B-4EB9-A843-BD1F39216BD2}" type="sibTrans" cxnId="{0DE6883C-2E45-41A0-9D40-84FF3E56D0B5}">
      <dgm:prSet/>
      <dgm:spPr/>
      <dgm:t>
        <a:bodyPr/>
        <a:lstStyle/>
        <a:p>
          <a:endParaRPr lang="en-US"/>
        </a:p>
      </dgm:t>
    </dgm:pt>
    <dgm:pt modelId="{79A54D94-4C3B-43AF-9722-433222A7A7CE}">
      <dgm:prSet/>
      <dgm:spPr/>
      <dgm:t>
        <a:bodyPr/>
        <a:lstStyle/>
        <a:p>
          <a:pPr algn="just"/>
          <a:r>
            <a:rPr lang="en-GB" dirty="0"/>
            <a:t>Human Resources Officers need strong communication skills to properly connect with workers, supervisors, and other stakeholders (Ulrich et al., 2018).</a:t>
          </a:r>
          <a:endParaRPr lang="en-US" dirty="0"/>
        </a:p>
      </dgm:t>
    </dgm:pt>
    <dgm:pt modelId="{22050F3B-78B7-4664-827A-A7711127FED0}" type="parTrans" cxnId="{714B3A47-0286-42D3-8899-C9DA8D1ED0B0}">
      <dgm:prSet/>
      <dgm:spPr/>
      <dgm:t>
        <a:bodyPr/>
        <a:lstStyle/>
        <a:p>
          <a:endParaRPr lang="en-US"/>
        </a:p>
      </dgm:t>
    </dgm:pt>
    <dgm:pt modelId="{32E502FE-F04A-4CAF-83F5-8F536466622E}" type="sibTrans" cxnId="{714B3A47-0286-42D3-8899-C9DA8D1ED0B0}">
      <dgm:prSet/>
      <dgm:spPr/>
      <dgm:t>
        <a:bodyPr/>
        <a:lstStyle/>
        <a:p>
          <a:endParaRPr lang="en-US"/>
        </a:p>
      </dgm:t>
    </dgm:pt>
    <dgm:pt modelId="{41485EFC-2485-40E6-9AAC-8A239F6732F2}">
      <dgm:prSet/>
      <dgm:spPr/>
      <dgm:t>
        <a:bodyPr/>
        <a:lstStyle/>
        <a:p>
          <a:pPr algn="just"/>
          <a:r>
            <a:rPr lang="en-GB" dirty="0"/>
            <a:t>To solve complex HR problems and base judgements on evidence, HR Officers need excellent problem-solving and critical-thinking abilities.</a:t>
          </a:r>
          <a:endParaRPr lang="en-US" dirty="0"/>
        </a:p>
      </dgm:t>
    </dgm:pt>
    <dgm:pt modelId="{2D184771-AF18-477B-8966-77044229606D}" type="parTrans" cxnId="{9AFB55A1-617F-435F-B699-C4D78B7EDBEA}">
      <dgm:prSet/>
      <dgm:spPr/>
      <dgm:t>
        <a:bodyPr/>
        <a:lstStyle/>
        <a:p>
          <a:endParaRPr lang="en-US"/>
        </a:p>
      </dgm:t>
    </dgm:pt>
    <dgm:pt modelId="{50F975FA-3611-451C-B249-1CB6ADC3F61A}" type="sibTrans" cxnId="{9AFB55A1-617F-435F-B699-C4D78B7EDBEA}">
      <dgm:prSet/>
      <dgm:spPr/>
      <dgm:t>
        <a:bodyPr/>
        <a:lstStyle/>
        <a:p>
          <a:endParaRPr lang="en-US"/>
        </a:p>
      </dgm:t>
    </dgm:pt>
    <dgm:pt modelId="{FC3B47C1-B7F7-45DD-A557-3F6314AF98A9}">
      <dgm:prSet/>
      <dgm:spPr/>
      <dgm:t>
        <a:bodyPr/>
        <a:lstStyle/>
        <a:p>
          <a:pPr algn="just"/>
          <a:r>
            <a:rPr lang="en-GB" dirty="0"/>
            <a:t>To effectively manage HR teams, direct people, and inspire them to work towards organisational goals, HR Officers need strong leadership abilities.</a:t>
          </a:r>
          <a:endParaRPr lang="en-US" dirty="0"/>
        </a:p>
      </dgm:t>
    </dgm:pt>
    <dgm:pt modelId="{BACB1A4D-3451-415F-B578-35F12A333BA0}" type="parTrans" cxnId="{C480DB50-4978-419C-8C90-110EB200AC00}">
      <dgm:prSet/>
      <dgm:spPr/>
      <dgm:t>
        <a:bodyPr/>
        <a:lstStyle/>
        <a:p>
          <a:endParaRPr lang="en-US"/>
        </a:p>
      </dgm:t>
    </dgm:pt>
    <dgm:pt modelId="{D9B02A9F-8392-43F9-9954-665FF937DCBB}" type="sibTrans" cxnId="{C480DB50-4978-419C-8C90-110EB200AC00}">
      <dgm:prSet/>
      <dgm:spPr/>
      <dgm:t>
        <a:bodyPr/>
        <a:lstStyle/>
        <a:p>
          <a:endParaRPr lang="en-US"/>
        </a:p>
      </dgm:t>
    </dgm:pt>
    <dgm:pt modelId="{7FFCFD60-6D6C-4E4D-9264-FF7101FA247C}">
      <dgm:prSet/>
      <dgm:spPr/>
      <dgm:t>
        <a:bodyPr/>
        <a:lstStyle/>
        <a:p>
          <a:pPr algn="just"/>
          <a:r>
            <a:rPr lang="en-GB" dirty="0"/>
            <a:t>The ability to plan, execute, and assess HR programmes and initiatives requires HR Officers to have solid project management abilities (Gold, Thorpe and Mumford, 2015).</a:t>
          </a:r>
          <a:endParaRPr lang="en-US" dirty="0"/>
        </a:p>
      </dgm:t>
    </dgm:pt>
    <dgm:pt modelId="{3A49064D-284A-4E64-8F5A-626769465046}" type="parTrans" cxnId="{C98974DA-0F4D-4668-B199-8964E53180F3}">
      <dgm:prSet/>
      <dgm:spPr/>
      <dgm:t>
        <a:bodyPr/>
        <a:lstStyle/>
        <a:p>
          <a:endParaRPr lang="en-US"/>
        </a:p>
      </dgm:t>
    </dgm:pt>
    <dgm:pt modelId="{C668ECC3-6A41-46E8-AE74-B11414963F09}" type="sibTrans" cxnId="{C98974DA-0F4D-4668-B199-8964E53180F3}">
      <dgm:prSet/>
      <dgm:spPr/>
      <dgm:t>
        <a:bodyPr/>
        <a:lstStyle/>
        <a:p>
          <a:endParaRPr lang="en-US"/>
        </a:p>
      </dgm:t>
    </dgm:pt>
    <dgm:pt modelId="{91E5DDA8-3ECE-429E-A78B-029C31222E50}" type="pres">
      <dgm:prSet presAssocID="{1CD1E1A6-06F7-42AB-8ECD-063284F07B19}" presName="vert0" presStyleCnt="0">
        <dgm:presLayoutVars>
          <dgm:dir/>
          <dgm:animOne val="branch"/>
          <dgm:animLvl val="lvl"/>
        </dgm:presLayoutVars>
      </dgm:prSet>
      <dgm:spPr/>
    </dgm:pt>
    <dgm:pt modelId="{D3BCD516-2C1E-4908-8C13-E8B3EF2B1583}" type="pres">
      <dgm:prSet presAssocID="{6F621C9F-458C-4469-B546-352A409CAA37}" presName="thickLine" presStyleLbl="alignNode1" presStyleIdx="0" presStyleCnt="5"/>
      <dgm:spPr/>
    </dgm:pt>
    <dgm:pt modelId="{1536FE11-0E66-41B8-9F53-5CD57025ABA4}" type="pres">
      <dgm:prSet presAssocID="{6F621C9F-458C-4469-B546-352A409CAA37}" presName="horz1" presStyleCnt="0"/>
      <dgm:spPr/>
    </dgm:pt>
    <dgm:pt modelId="{4C44E026-8EF5-4D64-9BD0-0329E642F242}" type="pres">
      <dgm:prSet presAssocID="{6F621C9F-458C-4469-B546-352A409CAA37}" presName="tx1" presStyleLbl="revTx" presStyleIdx="0" presStyleCnt="5"/>
      <dgm:spPr/>
    </dgm:pt>
    <dgm:pt modelId="{8F816133-0455-4456-AD21-80BAA42034B4}" type="pres">
      <dgm:prSet presAssocID="{6F621C9F-458C-4469-B546-352A409CAA37}" presName="vert1" presStyleCnt="0"/>
      <dgm:spPr/>
    </dgm:pt>
    <dgm:pt modelId="{485EFBD3-5EF0-4CC1-8600-533791EB78FD}" type="pres">
      <dgm:prSet presAssocID="{79A54D94-4C3B-43AF-9722-433222A7A7CE}" presName="thickLine" presStyleLbl="alignNode1" presStyleIdx="1" presStyleCnt="5"/>
      <dgm:spPr/>
    </dgm:pt>
    <dgm:pt modelId="{665694B1-E05B-4D3D-AEA7-761F500C1A3F}" type="pres">
      <dgm:prSet presAssocID="{79A54D94-4C3B-43AF-9722-433222A7A7CE}" presName="horz1" presStyleCnt="0"/>
      <dgm:spPr/>
    </dgm:pt>
    <dgm:pt modelId="{C451673A-CC74-4093-A3F2-DF448344D9C8}" type="pres">
      <dgm:prSet presAssocID="{79A54D94-4C3B-43AF-9722-433222A7A7CE}" presName="tx1" presStyleLbl="revTx" presStyleIdx="1" presStyleCnt="5"/>
      <dgm:spPr/>
    </dgm:pt>
    <dgm:pt modelId="{2070E467-AC3B-4271-8819-0CFB028B627C}" type="pres">
      <dgm:prSet presAssocID="{79A54D94-4C3B-43AF-9722-433222A7A7CE}" presName="vert1" presStyleCnt="0"/>
      <dgm:spPr/>
    </dgm:pt>
    <dgm:pt modelId="{CC7F0854-D403-4C33-8814-59CA4BA029B2}" type="pres">
      <dgm:prSet presAssocID="{41485EFC-2485-40E6-9AAC-8A239F6732F2}" presName="thickLine" presStyleLbl="alignNode1" presStyleIdx="2" presStyleCnt="5"/>
      <dgm:spPr/>
    </dgm:pt>
    <dgm:pt modelId="{F292ED1C-BD91-4DD2-8C63-34A4E0CFFEC5}" type="pres">
      <dgm:prSet presAssocID="{41485EFC-2485-40E6-9AAC-8A239F6732F2}" presName="horz1" presStyleCnt="0"/>
      <dgm:spPr/>
    </dgm:pt>
    <dgm:pt modelId="{AE4EE442-F2A4-44AE-9516-EA1CFB561596}" type="pres">
      <dgm:prSet presAssocID="{41485EFC-2485-40E6-9AAC-8A239F6732F2}" presName="tx1" presStyleLbl="revTx" presStyleIdx="2" presStyleCnt="5"/>
      <dgm:spPr/>
    </dgm:pt>
    <dgm:pt modelId="{6E24B85E-1911-48E5-B4EA-B8166C63FFBC}" type="pres">
      <dgm:prSet presAssocID="{41485EFC-2485-40E6-9AAC-8A239F6732F2}" presName="vert1" presStyleCnt="0"/>
      <dgm:spPr/>
    </dgm:pt>
    <dgm:pt modelId="{412FED51-73A0-46CD-8468-C04EDE11E579}" type="pres">
      <dgm:prSet presAssocID="{FC3B47C1-B7F7-45DD-A557-3F6314AF98A9}" presName="thickLine" presStyleLbl="alignNode1" presStyleIdx="3" presStyleCnt="5"/>
      <dgm:spPr/>
    </dgm:pt>
    <dgm:pt modelId="{CC23986B-B7D2-4C36-BD1A-774A5ACD094D}" type="pres">
      <dgm:prSet presAssocID="{FC3B47C1-B7F7-45DD-A557-3F6314AF98A9}" presName="horz1" presStyleCnt="0"/>
      <dgm:spPr/>
    </dgm:pt>
    <dgm:pt modelId="{78A4FA8E-469B-4DA5-A46E-E1BA477AE8B8}" type="pres">
      <dgm:prSet presAssocID="{FC3B47C1-B7F7-45DD-A557-3F6314AF98A9}" presName="tx1" presStyleLbl="revTx" presStyleIdx="3" presStyleCnt="5"/>
      <dgm:spPr/>
    </dgm:pt>
    <dgm:pt modelId="{3F4A271C-B4DD-457D-8BAF-8B0D778F3E11}" type="pres">
      <dgm:prSet presAssocID="{FC3B47C1-B7F7-45DD-A557-3F6314AF98A9}" presName="vert1" presStyleCnt="0"/>
      <dgm:spPr/>
    </dgm:pt>
    <dgm:pt modelId="{3A3B4131-BC64-4453-9967-3CF185F6A5C0}" type="pres">
      <dgm:prSet presAssocID="{7FFCFD60-6D6C-4E4D-9264-FF7101FA247C}" presName="thickLine" presStyleLbl="alignNode1" presStyleIdx="4" presStyleCnt="5"/>
      <dgm:spPr/>
    </dgm:pt>
    <dgm:pt modelId="{97003389-4C15-489E-8B69-55FB9B8E0E58}" type="pres">
      <dgm:prSet presAssocID="{7FFCFD60-6D6C-4E4D-9264-FF7101FA247C}" presName="horz1" presStyleCnt="0"/>
      <dgm:spPr/>
    </dgm:pt>
    <dgm:pt modelId="{94D51F54-F9D0-4FF5-917A-30BB7FDA9629}" type="pres">
      <dgm:prSet presAssocID="{7FFCFD60-6D6C-4E4D-9264-FF7101FA247C}" presName="tx1" presStyleLbl="revTx" presStyleIdx="4" presStyleCnt="5"/>
      <dgm:spPr/>
    </dgm:pt>
    <dgm:pt modelId="{F1FB77B3-A9AF-4BD1-8BFC-ABB43B8ACB2C}" type="pres">
      <dgm:prSet presAssocID="{7FFCFD60-6D6C-4E4D-9264-FF7101FA247C}" presName="vert1" presStyleCnt="0"/>
      <dgm:spPr/>
    </dgm:pt>
  </dgm:ptLst>
  <dgm:cxnLst>
    <dgm:cxn modelId="{F8B75234-17C3-4663-B41B-3855170957EC}" type="presOf" srcId="{FC3B47C1-B7F7-45DD-A557-3F6314AF98A9}" destId="{78A4FA8E-469B-4DA5-A46E-E1BA477AE8B8}" srcOrd="0" destOrd="0" presId="urn:microsoft.com/office/officeart/2008/layout/LinedList"/>
    <dgm:cxn modelId="{0DE6883C-2E45-41A0-9D40-84FF3E56D0B5}" srcId="{1CD1E1A6-06F7-42AB-8ECD-063284F07B19}" destId="{6F621C9F-458C-4469-B546-352A409CAA37}" srcOrd="0" destOrd="0" parTransId="{54A04183-A04C-4F7A-89BB-4247DE5F4B2D}" sibTransId="{2F07FC99-6B3B-4EB9-A843-BD1F39216BD2}"/>
    <dgm:cxn modelId="{714B3A47-0286-42D3-8899-C9DA8D1ED0B0}" srcId="{1CD1E1A6-06F7-42AB-8ECD-063284F07B19}" destId="{79A54D94-4C3B-43AF-9722-433222A7A7CE}" srcOrd="1" destOrd="0" parTransId="{22050F3B-78B7-4664-827A-A7711127FED0}" sibTransId="{32E502FE-F04A-4CAF-83F5-8F536466622E}"/>
    <dgm:cxn modelId="{C480DB50-4978-419C-8C90-110EB200AC00}" srcId="{1CD1E1A6-06F7-42AB-8ECD-063284F07B19}" destId="{FC3B47C1-B7F7-45DD-A557-3F6314AF98A9}" srcOrd="3" destOrd="0" parTransId="{BACB1A4D-3451-415F-B578-35F12A333BA0}" sibTransId="{D9B02A9F-8392-43F9-9954-665FF937DCBB}"/>
    <dgm:cxn modelId="{06ABA656-5D72-4F74-95B7-E4ED3565D926}" type="presOf" srcId="{79A54D94-4C3B-43AF-9722-433222A7A7CE}" destId="{C451673A-CC74-4093-A3F2-DF448344D9C8}" srcOrd="0" destOrd="0" presId="urn:microsoft.com/office/officeart/2008/layout/LinedList"/>
    <dgm:cxn modelId="{B035C05D-B023-4339-BD0C-E96DCDEFC24D}" type="presOf" srcId="{7FFCFD60-6D6C-4E4D-9264-FF7101FA247C}" destId="{94D51F54-F9D0-4FF5-917A-30BB7FDA9629}" srcOrd="0" destOrd="0" presId="urn:microsoft.com/office/officeart/2008/layout/LinedList"/>
    <dgm:cxn modelId="{83C9087C-143C-4087-9692-FB19D2EAD3F5}" type="presOf" srcId="{1CD1E1A6-06F7-42AB-8ECD-063284F07B19}" destId="{91E5DDA8-3ECE-429E-A78B-029C31222E50}" srcOrd="0" destOrd="0" presId="urn:microsoft.com/office/officeart/2008/layout/LinedList"/>
    <dgm:cxn modelId="{73F8D385-504D-4DAA-B13A-949A40D38017}" type="presOf" srcId="{41485EFC-2485-40E6-9AAC-8A239F6732F2}" destId="{AE4EE442-F2A4-44AE-9516-EA1CFB561596}" srcOrd="0" destOrd="0" presId="urn:microsoft.com/office/officeart/2008/layout/LinedList"/>
    <dgm:cxn modelId="{9AFB55A1-617F-435F-B699-C4D78B7EDBEA}" srcId="{1CD1E1A6-06F7-42AB-8ECD-063284F07B19}" destId="{41485EFC-2485-40E6-9AAC-8A239F6732F2}" srcOrd="2" destOrd="0" parTransId="{2D184771-AF18-477B-8966-77044229606D}" sibTransId="{50F975FA-3611-451C-B249-1CB6ADC3F61A}"/>
    <dgm:cxn modelId="{C98974DA-0F4D-4668-B199-8964E53180F3}" srcId="{1CD1E1A6-06F7-42AB-8ECD-063284F07B19}" destId="{7FFCFD60-6D6C-4E4D-9264-FF7101FA247C}" srcOrd="4" destOrd="0" parTransId="{3A49064D-284A-4E64-8F5A-626769465046}" sibTransId="{C668ECC3-6A41-46E8-AE74-B11414963F09}"/>
    <dgm:cxn modelId="{7343D1E4-ADE2-4B37-BBD0-C57260E4B41A}" type="presOf" srcId="{6F621C9F-458C-4469-B546-352A409CAA37}" destId="{4C44E026-8EF5-4D64-9BD0-0329E642F242}" srcOrd="0" destOrd="0" presId="urn:microsoft.com/office/officeart/2008/layout/LinedList"/>
    <dgm:cxn modelId="{1CC4EFEC-172B-4C23-9762-79EC1FB25900}" type="presParOf" srcId="{91E5DDA8-3ECE-429E-A78B-029C31222E50}" destId="{D3BCD516-2C1E-4908-8C13-E8B3EF2B1583}" srcOrd="0" destOrd="0" presId="urn:microsoft.com/office/officeart/2008/layout/LinedList"/>
    <dgm:cxn modelId="{D926C122-FE0D-402D-9C81-9BB86D77749E}" type="presParOf" srcId="{91E5DDA8-3ECE-429E-A78B-029C31222E50}" destId="{1536FE11-0E66-41B8-9F53-5CD57025ABA4}" srcOrd="1" destOrd="0" presId="urn:microsoft.com/office/officeart/2008/layout/LinedList"/>
    <dgm:cxn modelId="{B19914ED-A2E7-44C1-BEDB-23885A03FDB0}" type="presParOf" srcId="{1536FE11-0E66-41B8-9F53-5CD57025ABA4}" destId="{4C44E026-8EF5-4D64-9BD0-0329E642F242}" srcOrd="0" destOrd="0" presId="urn:microsoft.com/office/officeart/2008/layout/LinedList"/>
    <dgm:cxn modelId="{CE7926BC-2282-4BE6-A735-C7B8F10BA556}" type="presParOf" srcId="{1536FE11-0E66-41B8-9F53-5CD57025ABA4}" destId="{8F816133-0455-4456-AD21-80BAA42034B4}" srcOrd="1" destOrd="0" presId="urn:microsoft.com/office/officeart/2008/layout/LinedList"/>
    <dgm:cxn modelId="{65D04F99-B04D-4425-A5C2-A39F268ABCE6}" type="presParOf" srcId="{91E5DDA8-3ECE-429E-A78B-029C31222E50}" destId="{485EFBD3-5EF0-4CC1-8600-533791EB78FD}" srcOrd="2" destOrd="0" presId="urn:microsoft.com/office/officeart/2008/layout/LinedList"/>
    <dgm:cxn modelId="{EDD566C5-2CE0-4000-81C9-6BBFA4D094B6}" type="presParOf" srcId="{91E5DDA8-3ECE-429E-A78B-029C31222E50}" destId="{665694B1-E05B-4D3D-AEA7-761F500C1A3F}" srcOrd="3" destOrd="0" presId="urn:microsoft.com/office/officeart/2008/layout/LinedList"/>
    <dgm:cxn modelId="{45A0CD03-E848-4C5F-9421-5A4E83917A46}" type="presParOf" srcId="{665694B1-E05B-4D3D-AEA7-761F500C1A3F}" destId="{C451673A-CC74-4093-A3F2-DF448344D9C8}" srcOrd="0" destOrd="0" presId="urn:microsoft.com/office/officeart/2008/layout/LinedList"/>
    <dgm:cxn modelId="{7C9FF63A-CF07-4385-89CE-F1FC47378B24}" type="presParOf" srcId="{665694B1-E05B-4D3D-AEA7-761F500C1A3F}" destId="{2070E467-AC3B-4271-8819-0CFB028B627C}" srcOrd="1" destOrd="0" presId="urn:microsoft.com/office/officeart/2008/layout/LinedList"/>
    <dgm:cxn modelId="{A93E7AE8-4C3C-46F5-A182-B7FC81E9F312}" type="presParOf" srcId="{91E5DDA8-3ECE-429E-A78B-029C31222E50}" destId="{CC7F0854-D403-4C33-8814-59CA4BA029B2}" srcOrd="4" destOrd="0" presId="urn:microsoft.com/office/officeart/2008/layout/LinedList"/>
    <dgm:cxn modelId="{C7050490-3D53-4C5C-9232-238E42F66789}" type="presParOf" srcId="{91E5DDA8-3ECE-429E-A78B-029C31222E50}" destId="{F292ED1C-BD91-4DD2-8C63-34A4E0CFFEC5}" srcOrd="5" destOrd="0" presId="urn:microsoft.com/office/officeart/2008/layout/LinedList"/>
    <dgm:cxn modelId="{8113840A-2E05-482E-B6D4-F28684413750}" type="presParOf" srcId="{F292ED1C-BD91-4DD2-8C63-34A4E0CFFEC5}" destId="{AE4EE442-F2A4-44AE-9516-EA1CFB561596}" srcOrd="0" destOrd="0" presId="urn:microsoft.com/office/officeart/2008/layout/LinedList"/>
    <dgm:cxn modelId="{CEE28FBB-7E0B-4C3E-9939-A73B0D2784C3}" type="presParOf" srcId="{F292ED1C-BD91-4DD2-8C63-34A4E0CFFEC5}" destId="{6E24B85E-1911-48E5-B4EA-B8166C63FFBC}" srcOrd="1" destOrd="0" presId="urn:microsoft.com/office/officeart/2008/layout/LinedList"/>
    <dgm:cxn modelId="{B08F4BC7-5699-4D69-A53E-9ED5B75A7716}" type="presParOf" srcId="{91E5DDA8-3ECE-429E-A78B-029C31222E50}" destId="{412FED51-73A0-46CD-8468-C04EDE11E579}" srcOrd="6" destOrd="0" presId="urn:microsoft.com/office/officeart/2008/layout/LinedList"/>
    <dgm:cxn modelId="{DF2B1CA7-DC12-4C26-81C9-E4FFC8E517DA}" type="presParOf" srcId="{91E5DDA8-3ECE-429E-A78B-029C31222E50}" destId="{CC23986B-B7D2-4C36-BD1A-774A5ACD094D}" srcOrd="7" destOrd="0" presId="urn:microsoft.com/office/officeart/2008/layout/LinedList"/>
    <dgm:cxn modelId="{2DAEF3E8-9056-4296-836B-294D71F8E3B8}" type="presParOf" srcId="{CC23986B-B7D2-4C36-BD1A-774A5ACD094D}" destId="{78A4FA8E-469B-4DA5-A46E-E1BA477AE8B8}" srcOrd="0" destOrd="0" presId="urn:microsoft.com/office/officeart/2008/layout/LinedList"/>
    <dgm:cxn modelId="{D9065711-5795-4050-AFE2-06C8CB68636E}" type="presParOf" srcId="{CC23986B-B7D2-4C36-BD1A-774A5ACD094D}" destId="{3F4A271C-B4DD-457D-8BAF-8B0D778F3E11}" srcOrd="1" destOrd="0" presId="urn:microsoft.com/office/officeart/2008/layout/LinedList"/>
    <dgm:cxn modelId="{197E1689-001E-4BC7-8A2C-EB302488C7E8}" type="presParOf" srcId="{91E5DDA8-3ECE-429E-A78B-029C31222E50}" destId="{3A3B4131-BC64-4453-9967-3CF185F6A5C0}" srcOrd="8" destOrd="0" presId="urn:microsoft.com/office/officeart/2008/layout/LinedList"/>
    <dgm:cxn modelId="{6BE4076F-9D60-42A5-BDD3-3F7506C3F91A}" type="presParOf" srcId="{91E5DDA8-3ECE-429E-A78B-029C31222E50}" destId="{97003389-4C15-489E-8B69-55FB9B8E0E58}" srcOrd="9" destOrd="0" presId="urn:microsoft.com/office/officeart/2008/layout/LinedList"/>
    <dgm:cxn modelId="{041D235E-3310-4DA3-9BD6-1A53A1219402}" type="presParOf" srcId="{97003389-4C15-489E-8B69-55FB9B8E0E58}" destId="{94D51F54-F9D0-4FF5-917A-30BB7FDA9629}" srcOrd="0" destOrd="0" presId="urn:microsoft.com/office/officeart/2008/layout/LinedList"/>
    <dgm:cxn modelId="{47351FDF-8664-4659-977E-65A5B041BD79}" type="presParOf" srcId="{97003389-4C15-489E-8B69-55FB9B8E0E58}" destId="{F1FB77B3-A9AF-4BD1-8BFC-ABB43B8ACB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6591B2-CD71-45FD-8C64-6BD4C96559F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AD15673-6F71-4E9C-ADFD-8CA333589B50}">
      <dgm:prSet/>
      <dgm:spPr/>
      <dgm:t>
        <a:bodyPr/>
        <a:lstStyle/>
        <a:p>
          <a:pPr algn="just"/>
          <a:r>
            <a:rPr lang="en-GB" dirty="0"/>
            <a:t>Personal skills audits can assist Unilever trainee HR Officers to discover KSB's strengths and weaknesses (Fitz-</a:t>
          </a:r>
          <a:r>
            <a:rPr lang="en-GB" dirty="0" err="1"/>
            <a:t>enz</a:t>
          </a:r>
          <a:r>
            <a:rPr lang="en-GB" dirty="0"/>
            <a:t>, 2015).</a:t>
          </a:r>
          <a:endParaRPr lang="en-US" dirty="0"/>
        </a:p>
      </dgm:t>
    </dgm:pt>
    <dgm:pt modelId="{E4964BB0-F35A-4769-8199-BABC9B01732F}" type="parTrans" cxnId="{08D558B8-EDA1-4BFA-8C87-32E14D8B5375}">
      <dgm:prSet/>
      <dgm:spPr/>
      <dgm:t>
        <a:bodyPr/>
        <a:lstStyle/>
        <a:p>
          <a:endParaRPr lang="en-US"/>
        </a:p>
      </dgm:t>
    </dgm:pt>
    <dgm:pt modelId="{6AEB9097-2F0F-41D5-BABB-27B19398573C}" type="sibTrans" cxnId="{08D558B8-EDA1-4BFA-8C87-32E14D8B5375}">
      <dgm:prSet/>
      <dgm:spPr/>
      <dgm:t>
        <a:bodyPr/>
        <a:lstStyle/>
        <a:p>
          <a:endParaRPr lang="en-US"/>
        </a:p>
      </dgm:t>
    </dgm:pt>
    <dgm:pt modelId="{75F143A9-B8C3-4E3A-AFE4-95C3C5E935F9}">
      <dgm:prSet/>
      <dgm:spPr/>
      <dgm:t>
        <a:bodyPr/>
        <a:lstStyle/>
        <a:p>
          <a:pPr algn="just"/>
          <a:r>
            <a:rPr lang="en-GB" dirty="0"/>
            <a:t>I know HR rules and processes for recruiting and selection, employee relations, compensation and benefits, training and development, and performance management.</a:t>
          </a:r>
          <a:endParaRPr lang="en-US" dirty="0"/>
        </a:p>
      </dgm:t>
    </dgm:pt>
    <dgm:pt modelId="{384276B1-71ED-43E3-A4E1-DD79402ECF88}" type="parTrans" cxnId="{273F2B1F-E2AB-4A53-98A6-E433BC8DAF9A}">
      <dgm:prSet/>
      <dgm:spPr/>
      <dgm:t>
        <a:bodyPr/>
        <a:lstStyle/>
        <a:p>
          <a:endParaRPr lang="en-US"/>
        </a:p>
      </dgm:t>
    </dgm:pt>
    <dgm:pt modelId="{7D0907BA-1910-4A45-AD16-160710718DCF}" type="sibTrans" cxnId="{273F2B1F-E2AB-4A53-98A6-E433BC8DAF9A}">
      <dgm:prSet/>
      <dgm:spPr/>
      <dgm:t>
        <a:bodyPr/>
        <a:lstStyle/>
        <a:p>
          <a:endParaRPr lang="en-US"/>
        </a:p>
      </dgm:t>
    </dgm:pt>
    <dgm:pt modelId="{F643CC5B-019D-4883-91F1-16EA79856211}">
      <dgm:prSet/>
      <dgm:spPr/>
      <dgm:t>
        <a:bodyPr/>
        <a:lstStyle/>
        <a:p>
          <a:pPr algn="just"/>
          <a:r>
            <a:rPr lang="en-GB" dirty="0"/>
            <a:t>Second, my strengths include communication, problem-solving, and critical thinking. My leadership and project management abilities require improvement.</a:t>
          </a:r>
          <a:endParaRPr lang="en-US" dirty="0"/>
        </a:p>
      </dgm:t>
    </dgm:pt>
    <dgm:pt modelId="{D991EB31-2857-4FB8-A43F-247BA28D86A7}" type="parTrans" cxnId="{54CD39F6-6992-4AAE-87C4-132B10C17203}">
      <dgm:prSet/>
      <dgm:spPr/>
      <dgm:t>
        <a:bodyPr/>
        <a:lstStyle/>
        <a:p>
          <a:endParaRPr lang="en-US"/>
        </a:p>
      </dgm:t>
    </dgm:pt>
    <dgm:pt modelId="{0283F30F-04CF-45ED-8A03-39C592C07435}" type="sibTrans" cxnId="{54CD39F6-6992-4AAE-87C4-132B10C17203}">
      <dgm:prSet/>
      <dgm:spPr/>
      <dgm:t>
        <a:bodyPr/>
        <a:lstStyle/>
        <a:p>
          <a:endParaRPr lang="en-US"/>
        </a:p>
      </dgm:t>
    </dgm:pt>
    <dgm:pt modelId="{3AFBF499-F96B-4F94-B17A-7E028317EA65}">
      <dgm:prSet/>
      <dgm:spPr/>
      <dgm:t>
        <a:bodyPr/>
        <a:lstStyle/>
        <a:p>
          <a:pPr algn="just"/>
          <a:r>
            <a:rPr lang="en-GB" dirty="0"/>
            <a:t>Third, I practise ethics, honesty, and empathy. I must be more mindful of confidentiality while managing sensitive employee data.</a:t>
          </a:r>
          <a:endParaRPr lang="en-US" dirty="0"/>
        </a:p>
      </dgm:t>
    </dgm:pt>
    <dgm:pt modelId="{20579981-F628-4773-916A-F78A2CE1F2AC}" type="parTrans" cxnId="{45B524B0-8A0F-46F2-A897-067B62EAD531}">
      <dgm:prSet/>
      <dgm:spPr/>
      <dgm:t>
        <a:bodyPr/>
        <a:lstStyle/>
        <a:p>
          <a:endParaRPr lang="en-US"/>
        </a:p>
      </dgm:t>
    </dgm:pt>
    <dgm:pt modelId="{DE64CEB6-F3D7-4B9C-A64B-12D6B01D499B}" type="sibTrans" cxnId="{45B524B0-8A0F-46F2-A897-067B62EAD531}">
      <dgm:prSet/>
      <dgm:spPr/>
      <dgm:t>
        <a:bodyPr/>
        <a:lstStyle/>
        <a:p>
          <a:endParaRPr lang="en-US"/>
        </a:p>
      </dgm:t>
    </dgm:pt>
    <dgm:pt modelId="{5CA650E6-0F90-4605-8730-301CD5F5AFC9}">
      <dgm:prSet/>
      <dgm:spPr/>
      <dgm:t>
        <a:bodyPr/>
        <a:lstStyle/>
        <a:p>
          <a:pPr algn="just"/>
          <a:r>
            <a:rPr lang="en-GB" dirty="0"/>
            <a:t>The personal skills audit helped me find opportunities to enhance my KSBs and become a better HR officer (Kramar and Syed, 2012).</a:t>
          </a:r>
          <a:endParaRPr lang="en-US" dirty="0"/>
        </a:p>
      </dgm:t>
    </dgm:pt>
    <dgm:pt modelId="{25B8D8A8-3D06-434C-977F-28032F3231A9}" type="parTrans" cxnId="{7A7D4436-3263-43E8-878A-79E0D7560EE2}">
      <dgm:prSet/>
      <dgm:spPr/>
      <dgm:t>
        <a:bodyPr/>
        <a:lstStyle/>
        <a:p>
          <a:endParaRPr lang="en-US"/>
        </a:p>
      </dgm:t>
    </dgm:pt>
    <dgm:pt modelId="{064DA748-BDD4-4076-AFDD-E9B258EC7486}" type="sibTrans" cxnId="{7A7D4436-3263-43E8-878A-79E0D7560EE2}">
      <dgm:prSet/>
      <dgm:spPr/>
      <dgm:t>
        <a:bodyPr/>
        <a:lstStyle/>
        <a:p>
          <a:endParaRPr lang="en-US"/>
        </a:p>
      </dgm:t>
    </dgm:pt>
    <dgm:pt modelId="{0C723CCE-D85D-4207-889C-7A05A86D3899}" type="pres">
      <dgm:prSet presAssocID="{9A6591B2-CD71-45FD-8C64-6BD4C96559FC}" presName="root" presStyleCnt="0">
        <dgm:presLayoutVars>
          <dgm:dir/>
          <dgm:resizeHandles val="exact"/>
        </dgm:presLayoutVars>
      </dgm:prSet>
      <dgm:spPr/>
    </dgm:pt>
    <dgm:pt modelId="{6C051D0E-A1A8-4D36-9002-7774C9547EFA}" type="pres">
      <dgm:prSet presAssocID="{EAD15673-6F71-4E9C-ADFD-8CA333589B50}" presName="compNode" presStyleCnt="0"/>
      <dgm:spPr/>
    </dgm:pt>
    <dgm:pt modelId="{46D9CA99-7C94-4B2D-BFAA-902A578DF660}" type="pres">
      <dgm:prSet presAssocID="{EAD15673-6F71-4E9C-ADFD-8CA333589B50}" presName="bgRect" presStyleLbl="bgShp" presStyleIdx="0" presStyleCnt="5"/>
      <dgm:spPr/>
    </dgm:pt>
    <dgm:pt modelId="{B96FB1DC-0FA2-4ADF-9A60-C378206A25C3}" type="pres">
      <dgm:prSet presAssocID="{EAD15673-6F71-4E9C-ADFD-8CA333589B5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83CFFF07-CEE4-44AF-A12B-1EAD196BD19C}" type="pres">
      <dgm:prSet presAssocID="{EAD15673-6F71-4E9C-ADFD-8CA333589B50}" presName="spaceRect" presStyleCnt="0"/>
      <dgm:spPr/>
    </dgm:pt>
    <dgm:pt modelId="{F3F0D025-315E-42BA-A0B1-C7214176E52F}" type="pres">
      <dgm:prSet presAssocID="{EAD15673-6F71-4E9C-ADFD-8CA333589B50}" presName="parTx" presStyleLbl="revTx" presStyleIdx="0" presStyleCnt="5">
        <dgm:presLayoutVars>
          <dgm:chMax val="0"/>
          <dgm:chPref val="0"/>
        </dgm:presLayoutVars>
      </dgm:prSet>
      <dgm:spPr/>
    </dgm:pt>
    <dgm:pt modelId="{C582E1E0-1B39-4579-9B6B-4DF78E48B1BE}" type="pres">
      <dgm:prSet presAssocID="{6AEB9097-2F0F-41D5-BABB-27B19398573C}" presName="sibTrans" presStyleCnt="0"/>
      <dgm:spPr/>
    </dgm:pt>
    <dgm:pt modelId="{CBCAD2E6-9F1A-4A8A-B5C6-AAA8CECA33B9}" type="pres">
      <dgm:prSet presAssocID="{75F143A9-B8C3-4E3A-AFE4-95C3C5E935F9}" presName="compNode" presStyleCnt="0"/>
      <dgm:spPr/>
    </dgm:pt>
    <dgm:pt modelId="{CCFE549B-3AC8-4BAF-AB66-6EE6D6EE60C9}" type="pres">
      <dgm:prSet presAssocID="{75F143A9-B8C3-4E3A-AFE4-95C3C5E935F9}" presName="bgRect" presStyleLbl="bgShp" presStyleIdx="1" presStyleCnt="5"/>
      <dgm:spPr/>
    </dgm:pt>
    <dgm:pt modelId="{782EFF45-8544-4023-99EC-C7D42D9FB71E}" type="pres">
      <dgm:prSet presAssocID="{75F143A9-B8C3-4E3A-AFE4-95C3C5E935F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15A7C5D-79C8-49F0-8DC5-9E664D508809}" type="pres">
      <dgm:prSet presAssocID="{75F143A9-B8C3-4E3A-AFE4-95C3C5E935F9}" presName="spaceRect" presStyleCnt="0"/>
      <dgm:spPr/>
    </dgm:pt>
    <dgm:pt modelId="{B6375BBB-99D9-44CD-AF74-608803066DD4}" type="pres">
      <dgm:prSet presAssocID="{75F143A9-B8C3-4E3A-AFE4-95C3C5E935F9}" presName="parTx" presStyleLbl="revTx" presStyleIdx="1" presStyleCnt="5">
        <dgm:presLayoutVars>
          <dgm:chMax val="0"/>
          <dgm:chPref val="0"/>
        </dgm:presLayoutVars>
      </dgm:prSet>
      <dgm:spPr/>
    </dgm:pt>
    <dgm:pt modelId="{2AED5E43-D54D-41AD-AD4B-1E56CC1CD681}" type="pres">
      <dgm:prSet presAssocID="{7D0907BA-1910-4A45-AD16-160710718DCF}" presName="sibTrans" presStyleCnt="0"/>
      <dgm:spPr/>
    </dgm:pt>
    <dgm:pt modelId="{0E50366D-8245-429A-A885-78D2D44FE827}" type="pres">
      <dgm:prSet presAssocID="{F643CC5B-019D-4883-91F1-16EA79856211}" presName="compNode" presStyleCnt="0"/>
      <dgm:spPr/>
    </dgm:pt>
    <dgm:pt modelId="{B3319219-15A7-45BC-9596-552DB1CA4E58}" type="pres">
      <dgm:prSet presAssocID="{F643CC5B-019D-4883-91F1-16EA79856211}" presName="bgRect" presStyleLbl="bgShp" presStyleIdx="2" presStyleCnt="5"/>
      <dgm:spPr/>
    </dgm:pt>
    <dgm:pt modelId="{A1DBE33C-E043-49D2-8282-FC5BC9ED0846}" type="pres">
      <dgm:prSet presAssocID="{F643CC5B-019D-4883-91F1-16EA7985621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0F44D11D-6C32-4D11-971B-869FE3ABC396}" type="pres">
      <dgm:prSet presAssocID="{F643CC5B-019D-4883-91F1-16EA79856211}" presName="spaceRect" presStyleCnt="0"/>
      <dgm:spPr/>
    </dgm:pt>
    <dgm:pt modelId="{FEAA2F6E-ACFF-4F36-9A7A-BA207A982D41}" type="pres">
      <dgm:prSet presAssocID="{F643CC5B-019D-4883-91F1-16EA79856211}" presName="parTx" presStyleLbl="revTx" presStyleIdx="2" presStyleCnt="5">
        <dgm:presLayoutVars>
          <dgm:chMax val="0"/>
          <dgm:chPref val="0"/>
        </dgm:presLayoutVars>
      </dgm:prSet>
      <dgm:spPr/>
    </dgm:pt>
    <dgm:pt modelId="{A3F64062-6E40-4CD4-97A4-16F472661EB3}" type="pres">
      <dgm:prSet presAssocID="{0283F30F-04CF-45ED-8A03-39C592C07435}" presName="sibTrans" presStyleCnt="0"/>
      <dgm:spPr/>
    </dgm:pt>
    <dgm:pt modelId="{4CE7380E-2285-402F-99AA-99C8A354ED71}" type="pres">
      <dgm:prSet presAssocID="{3AFBF499-F96B-4F94-B17A-7E028317EA65}" presName="compNode" presStyleCnt="0"/>
      <dgm:spPr/>
    </dgm:pt>
    <dgm:pt modelId="{C6C69623-6D9E-4E6C-AD20-F58AFA417AB4}" type="pres">
      <dgm:prSet presAssocID="{3AFBF499-F96B-4F94-B17A-7E028317EA65}" presName="bgRect" presStyleLbl="bgShp" presStyleIdx="3" presStyleCnt="5"/>
      <dgm:spPr/>
    </dgm:pt>
    <dgm:pt modelId="{352C9200-ADCB-463D-9324-080016260793}" type="pres">
      <dgm:prSet presAssocID="{3AFBF499-F96B-4F94-B17A-7E028317EA6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48047F83-52D3-41A7-8379-A65583EEC046}" type="pres">
      <dgm:prSet presAssocID="{3AFBF499-F96B-4F94-B17A-7E028317EA65}" presName="spaceRect" presStyleCnt="0"/>
      <dgm:spPr/>
    </dgm:pt>
    <dgm:pt modelId="{D8426C04-4A5A-47FB-8EF1-064DB6DA1AC6}" type="pres">
      <dgm:prSet presAssocID="{3AFBF499-F96B-4F94-B17A-7E028317EA65}" presName="parTx" presStyleLbl="revTx" presStyleIdx="3" presStyleCnt="5">
        <dgm:presLayoutVars>
          <dgm:chMax val="0"/>
          <dgm:chPref val="0"/>
        </dgm:presLayoutVars>
      </dgm:prSet>
      <dgm:spPr/>
    </dgm:pt>
    <dgm:pt modelId="{A1E52B51-14AA-496F-8728-54F1F4B6964E}" type="pres">
      <dgm:prSet presAssocID="{DE64CEB6-F3D7-4B9C-A64B-12D6B01D499B}" presName="sibTrans" presStyleCnt="0"/>
      <dgm:spPr/>
    </dgm:pt>
    <dgm:pt modelId="{A6C68C27-A89C-4244-AA62-6BEF4D8DC04C}" type="pres">
      <dgm:prSet presAssocID="{5CA650E6-0F90-4605-8730-301CD5F5AFC9}" presName="compNode" presStyleCnt="0"/>
      <dgm:spPr/>
    </dgm:pt>
    <dgm:pt modelId="{0E86AC1A-FD8B-4DEE-9837-E55B62A34FD8}" type="pres">
      <dgm:prSet presAssocID="{5CA650E6-0F90-4605-8730-301CD5F5AFC9}" presName="bgRect" presStyleLbl="bgShp" presStyleIdx="4" presStyleCnt="5"/>
      <dgm:spPr/>
    </dgm:pt>
    <dgm:pt modelId="{E9E0C6C0-570C-4AAB-9CC3-4FC702C1CF82}" type="pres">
      <dgm:prSet presAssocID="{5CA650E6-0F90-4605-8730-301CD5F5AFC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ilot"/>
        </a:ext>
      </dgm:extLst>
    </dgm:pt>
    <dgm:pt modelId="{FDD57648-7290-4256-A16B-A1933DF1294C}" type="pres">
      <dgm:prSet presAssocID="{5CA650E6-0F90-4605-8730-301CD5F5AFC9}" presName="spaceRect" presStyleCnt="0"/>
      <dgm:spPr/>
    </dgm:pt>
    <dgm:pt modelId="{9DECA945-8041-433E-9B79-6D9650A9407C}" type="pres">
      <dgm:prSet presAssocID="{5CA650E6-0F90-4605-8730-301CD5F5AFC9}" presName="parTx" presStyleLbl="revTx" presStyleIdx="4" presStyleCnt="5">
        <dgm:presLayoutVars>
          <dgm:chMax val="0"/>
          <dgm:chPref val="0"/>
        </dgm:presLayoutVars>
      </dgm:prSet>
      <dgm:spPr/>
    </dgm:pt>
  </dgm:ptLst>
  <dgm:cxnLst>
    <dgm:cxn modelId="{D59CBC14-A6BB-4F50-A5AF-B43340C5C3C0}" type="presOf" srcId="{F643CC5B-019D-4883-91F1-16EA79856211}" destId="{FEAA2F6E-ACFF-4F36-9A7A-BA207A982D41}" srcOrd="0" destOrd="0" presId="urn:microsoft.com/office/officeart/2018/2/layout/IconVerticalSolidList"/>
    <dgm:cxn modelId="{273F2B1F-E2AB-4A53-98A6-E433BC8DAF9A}" srcId="{9A6591B2-CD71-45FD-8C64-6BD4C96559FC}" destId="{75F143A9-B8C3-4E3A-AFE4-95C3C5E935F9}" srcOrd="1" destOrd="0" parTransId="{384276B1-71ED-43E3-A4E1-DD79402ECF88}" sibTransId="{7D0907BA-1910-4A45-AD16-160710718DCF}"/>
    <dgm:cxn modelId="{7A7D4436-3263-43E8-878A-79E0D7560EE2}" srcId="{9A6591B2-CD71-45FD-8C64-6BD4C96559FC}" destId="{5CA650E6-0F90-4605-8730-301CD5F5AFC9}" srcOrd="4" destOrd="0" parTransId="{25B8D8A8-3D06-434C-977F-28032F3231A9}" sibTransId="{064DA748-BDD4-4076-AFDD-E9B258EC7486}"/>
    <dgm:cxn modelId="{B10E3C7E-397C-487E-9B36-521F3909792C}" type="presOf" srcId="{9A6591B2-CD71-45FD-8C64-6BD4C96559FC}" destId="{0C723CCE-D85D-4207-889C-7A05A86D3899}" srcOrd="0" destOrd="0" presId="urn:microsoft.com/office/officeart/2018/2/layout/IconVerticalSolidList"/>
    <dgm:cxn modelId="{01FE1693-5534-40E2-ADD9-FAFDC9D011F3}" type="presOf" srcId="{3AFBF499-F96B-4F94-B17A-7E028317EA65}" destId="{D8426C04-4A5A-47FB-8EF1-064DB6DA1AC6}" srcOrd="0" destOrd="0" presId="urn:microsoft.com/office/officeart/2018/2/layout/IconVerticalSolidList"/>
    <dgm:cxn modelId="{45B524B0-8A0F-46F2-A897-067B62EAD531}" srcId="{9A6591B2-CD71-45FD-8C64-6BD4C96559FC}" destId="{3AFBF499-F96B-4F94-B17A-7E028317EA65}" srcOrd="3" destOrd="0" parTransId="{20579981-F628-4773-916A-F78A2CE1F2AC}" sibTransId="{DE64CEB6-F3D7-4B9C-A64B-12D6B01D499B}"/>
    <dgm:cxn modelId="{08D558B8-EDA1-4BFA-8C87-32E14D8B5375}" srcId="{9A6591B2-CD71-45FD-8C64-6BD4C96559FC}" destId="{EAD15673-6F71-4E9C-ADFD-8CA333589B50}" srcOrd="0" destOrd="0" parTransId="{E4964BB0-F35A-4769-8199-BABC9B01732F}" sibTransId="{6AEB9097-2F0F-41D5-BABB-27B19398573C}"/>
    <dgm:cxn modelId="{E92BD0B9-E74D-4031-9027-A019501D7736}" type="presOf" srcId="{EAD15673-6F71-4E9C-ADFD-8CA333589B50}" destId="{F3F0D025-315E-42BA-A0B1-C7214176E52F}" srcOrd="0" destOrd="0" presId="urn:microsoft.com/office/officeart/2018/2/layout/IconVerticalSolidList"/>
    <dgm:cxn modelId="{5AA91BCF-0E02-45B2-B92C-A34D247A7B4C}" type="presOf" srcId="{75F143A9-B8C3-4E3A-AFE4-95C3C5E935F9}" destId="{B6375BBB-99D9-44CD-AF74-608803066DD4}" srcOrd="0" destOrd="0" presId="urn:microsoft.com/office/officeart/2018/2/layout/IconVerticalSolidList"/>
    <dgm:cxn modelId="{D60F2FE0-20F7-4BF2-83F4-B0AF8915222C}" type="presOf" srcId="{5CA650E6-0F90-4605-8730-301CD5F5AFC9}" destId="{9DECA945-8041-433E-9B79-6D9650A9407C}" srcOrd="0" destOrd="0" presId="urn:microsoft.com/office/officeart/2018/2/layout/IconVerticalSolidList"/>
    <dgm:cxn modelId="{54CD39F6-6992-4AAE-87C4-132B10C17203}" srcId="{9A6591B2-CD71-45FD-8C64-6BD4C96559FC}" destId="{F643CC5B-019D-4883-91F1-16EA79856211}" srcOrd="2" destOrd="0" parTransId="{D991EB31-2857-4FB8-A43F-247BA28D86A7}" sibTransId="{0283F30F-04CF-45ED-8A03-39C592C07435}"/>
    <dgm:cxn modelId="{0D79C8BC-2E01-4E67-A104-00BF00DD8A9F}" type="presParOf" srcId="{0C723CCE-D85D-4207-889C-7A05A86D3899}" destId="{6C051D0E-A1A8-4D36-9002-7774C9547EFA}" srcOrd="0" destOrd="0" presId="urn:microsoft.com/office/officeart/2018/2/layout/IconVerticalSolidList"/>
    <dgm:cxn modelId="{961592FB-B7FE-4FCB-86DB-FF847FADE75E}" type="presParOf" srcId="{6C051D0E-A1A8-4D36-9002-7774C9547EFA}" destId="{46D9CA99-7C94-4B2D-BFAA-902A578DF660}" srcOrd="0" destOrd="0" presId="urn:microsoft.com/office/officeart/2018/2/layout/IconVerticalSolidList"/>
    <dgm:cxn modelId="{5A5AD9EB-0126-41A8-B1CA-B67185822232}" type="presParOf" srcId="{6C051D0E-A1A8-4D36-9002-7774C9547EFA}" destId="{B96FB1DC-0FA2-4ADF-9A60-C378206A25C3}" srcOrd="1" destOrd="0" presId="urn:microsoft.com/office/officeart/2018/2/layout/IconVerticalSolidList"/>
    <dgm:cxn modelId="{EA5B47BA-B1EE-4662-ACE2-C35E233C3CAF}" type="presParOf" srcId="{6C051D0E-A1A8-4D36-9002-7774C9547EFA}" destId="{83CFFF07-CEE4-44AF-A12B-1EAD196BD19C}" srcOrd="2" destOrd="0" presId="urn:microsoft.com/office/officeart/2018/2/layout/IconVerticalSolidList"/>
    <dgm:cxn modelId="{0C940E27-FF00-4ED0-B78F-C757D3D9B044}" type="presParOf" srcId="{6C051D0E-A1A8-4D36-9002-7774C9547EFA}" destId="{F3F0D025-315E-42BA-A0B1-C7214176E52F}" srcOrd="3" destOrd="0" presId="urn:microsoft.com/office/officeart/2018/2/layout/IconVerticalSolidList"/>
    <dgm:cxn modelId="{498B3B8A-D1BD-4645-B300-A0E8757C3025}" type="presParOf" srcId="{0C723CCE-D85D-4207-889C-7A05A86D3899}" destId="{C582E1E0-1B39-4579-9B6B-4DF78E48B1BE}" srcOrd="1" destOrd="0" presId="urn:microsoft.com/office/officeart/2018/2/layout/IconVerticalSolidList"/>
    <dgm:cxn modelId="{26C3F2AD-7D4A-42EB-A835-8A495BC70620}" type="presParOf" srcId="{0C723CCE-D85D-4207-889C-7A05A86D3899}" destId="{CBCAD2E6-9F1A-4A8A-B5C6-AAA8CECA33B9}" srcOrd="2" destOrd="0" presId="urn:microsoft.com/office/officeart/2018/2/layout/IconVerticalSolidList"/>
    <dgm:cxn modelId="{DFF6EB39-1578-4E44-BFE2-DEC4B09E6977}" type="presParOf" srcId="{CBCAD2E6-9F1A-4A8A-B5C6-AAA8CECA33B9}" destId="{CCFE549B-3AC8-4BAF-AB66-6EE6D6EE60C9}" srcOrd="0" destOrd="0" presId="urn:microsoft.com/office/officeart/2018/2/layout/IconVerticalSolidList"/>
    <dgm:cxn modelId="{A328CBCB-5BD4-49BB-909D-0A9ED0438CE5}" type="presParOf" srcId="{CBCAD2E6-9F1A-4A8A-B5C6-AAA8CECA33B9}" destId="{782EFF45-8544-4023-99EC-C7D42D9FB71E}" srcOrd="1" destOrd="0" presId="urn:microsoft.com/office/officeart/2018/2/layout/IconVerticalSolidList"/>
    <dgm:cxn modelId="{EDB1C168-0DA1-4370-8639-709067867696}" type="presParOf" srcId="{CBCAD2E6-9F1A-4A8A-B5C6-AAA8CECA33B9}" destId="{B15A7C5D-79C8-49F0-8DC5-9E664D508809}" srcOrd="2" destOrd="0" presId="urn:microsoft.com/office/officeart/2018/2/layout/IconVerticalSolidList"/>
    <dgm:cxn modelId="{BADB8826-E6A4-470B-AA1D-2365E6F59036}" type="presParOf" srcId="{CBCAD2E6-9F1A-4A8A-B5C6-AAA8CECA33B9}" destId="{B6375BBB-99D9-44CD-AF74-608803066DD4}" srcOrd="3" destOrd="0" presId="urn:microsoft.com/office/officeart/2018/2/layout/IconVerticalSolidList"/>
    <dgm:cxn modelId="{D30BC70C-A4B3-48D4-8CC1-005923CEA538}" type="presParOf" srcId="{0C723CCE-D85D-4207-889C-7A05A86D3899}" destId="{2AED5E43-D54D-41AD-AD4B-1E56CC1CD681}" srcOrd="3" destOrd="0" presId="urn:microsoft.com/office/officeart/2018/2/layout/IconVerticalSolidList"/>
    <dgm:cxn modelId="{82029C29-084D-4DAC-B7BC-03D981C27DF0}" type="presParOf" srcId="{0C723CCE-D85D-4207-889C-7A05A86D3899}" destId="{0E50366D-8245-429A-A885-78D2D44FE827}" srcOrd="4" destOrd="0" presId="urn:microsoft.com/office/officeart/2018/2/layout/IconVerticalSolidList"/>
    <dgm:cxn modelId="{7319C6F1-C98E-4130-89BB-2C4CBC3F39A2}" type="presParOf" srcId="{0E50366D-8245-429A-A885-78D2D44FE827}" destId="{B3319219-15A7-45BC-9596-552DB1CA4E58}" srcOrd="0" destOrd="0" presId="urn:microsoft.com/office/officeart/2018/2/layout/IconVerticalSolidList"/>
    <dgm:cxn modelId="{93306C69-E91F-41AF-9B26-1EE8A636076C}" type="presParOf" srcId="{0E50366D-8245-429A-A885-78D2D44FE827}" destId="{A1DBE33C-E043-49D2-8282-FC5BC9ED0846}" srcOrd="1" destOrd="0" presId="urn:microsoft.com/office/officeart/2018/2/layout/IconVerticalSolidList"/>
    <dgm:cxn modelId="{57A5F0ED-C671-42FD-9F94-130E08A2A4F5}" type="presParOf" srcId="{0E50366D-8245-429A-A885-78D2D44FE827}" destId="{0F44D11D-6C32-4D11-971B-869FE3ABC396}" srcOrd="2" destOrd="0" presId="urn:microsoft.com/office/officeart/2018/2/layout/IconVerticalSolidList"/>
    <dgm:cxn modelId="{8D77BF21-DE9B-4316-B5C9-2B6A42EFCF70}" type="presParOf" srcId="{0E50366D-8245-429A-A885-78D2D44FE827}" destId="{FEAA2F6E-ACFF-4F36-9A7A-BA207A982D41}" srcOrd="3" destOrd="0" presId="urn:microsoft.com/office/officeart/2018/2/layout/IconVerticalSolidList"/>
    <dgm:cxn modelId="{5E128F78-CDFD-435D-B7D9-8C3CE4AA503A}" type="presParOf" srcId="{0C723CCE-D85D-4207-889C-7A05A86D3899}" destId="{A3F64062-6E40-4CD4-97A4-16F472661EB3}" srcOrd="5" destOrd="0" presId="urn:microsoft.com/office/officeart/2018/2/layout/IconVerticalSolidList"/>
    <dgm:cxn modelId="{0C26F629-AF14-4AFF-A469-E54913C6DC81}" type="presParOf" srcId="{0C723CCE-D85D-4207-889C-7A05A86D3899}" destId="{4CE7380E-2285-402F-99AA-99C8A354ED71}" srcOrd="6" destOrd="0" presId="urn:microsoft.com/office/officeart/2018/2/layout/IconVerticalSolidList"/>
    <dgm:cxn modelId="{82BD52A1-B936-4174-A629-021A87D2BBE1}" type="presParOf" srcId="{4CE7380E-2285-402F-99AA-99C8A354ED71}" destId="{C6C69623-6D9E-4E6C-AD20-F58AFA417AB4}" srcOrd="0" destOrd="0" presId="urn:microsoft.com/office/officeart/2018/2/layout/IconVerticalSolidList"/>
    <dgm:cxn modelId="{00CE8C55-C68A-493A-9165-D0BE80476F87}" type="presParOf" srcId="{4CE7380E-2285-402F-99AA-99C8A354ED71}" destId="{352C9200-ADCB-463D-9324-080016260793}" srcOrd="1" destOrd="0" presId="urn:microsoft.com/office/officeart/2018/2/layout/IconVerticalSolidList"/>
    <dgm:cxn modelId="{8800833E-E07B-4BE7-AB0D-0CAE5DC029EE}" type="presParOf" srcId="{4CE7380E-2285-402F-99AA-99C8A354ED71}" destId="{48047F83-52D3-41A7-8379-A65583EEC046}" srcOrd="2" destOrd="0" presId="urn:microsoft.com/office/officeart/2018/2/layout/IconVerticalSolidList"/>
    <dgm:cxn modelId="{FFFF0E67-1FE1-4B02-B453-F2B9935C79D3}" type="presParOf" srcId="{4CE7380E-2285-402F-99AA-99C8A354ED71}" destId="{D8426C04-4A5A-47FB-8EF1-064DB6DA1AC6}" srcOrd="3" destOrd="0" presId="urn:microsoft.com/office/officeart/2018/2/layout/IconVerticalSolidList"/>
    <dgm:cxn modelId="{62DC3AE7-4489-44A3-A125-0954564BE064}" type="presParOf" srcId="{0C723CCE-D85D-4207-889C-7A05A86D3899}" destId="{A1E52B51-14AA-496F-8728-54F1F4B6964E}" srcOrd="7" destOrd="0" presId="urn:microsoft.com/office/officeart/2018/2/layout/IconVerticalSolidList"/>
    <dgm:cxn modelId="{C4C0FC8C-7BDE-4A43-82F3-5A86C01FDEF5}" type="presParOf" srcId="{0C723CCE-D85D-4207-889C-7A05A86D3899}" destId="{A6C68C27-A89C-4244-AA62-6BEF4D8DC04C}" srcOrd="8" destOrd="0" presId="urn:microsoft.com/office/officeart/2018/2/layout/IconVerticalSolidList"/>
    <dgm:cxn modelId="{BBE84800-4BCA-46E6-9AC5-7C3720B3A155}" type="presParOf" srcId="{A6C68C27-A89C-4244-AA62-6BEF4D8DC04C}" destId="{0E86AC1A-FD8B-4DEE-9837-E55B62A34FD8}" srcOrd="0" destOrd="0" presId="urn:microsoft.com/office/officeart/2018/2/layout/IconVerticalSolidList"/>
    <dgm:cxn modelId="{BFE5984E-12D2-42EE-8A6B-6E795AB62628}" type="presParOf" srcId="{A6C68C27-A89C-4244-AA62-6BEF4D8DC04C}" destId="{E9E0C6C0-570C-4AAB-9CC3-4FC702C1CF82}" srcOrd="1" destOrd="0" presId="urn:microsoft.com/office/officeart/2018/2/layout/IconVerticalSolidList"/>
    <dgm:cxn modelId="{170E6BCD-D2EF-4BFE-AEEF-C0DF6936E5F2}" type="presParOf" srcId="{A6C68C27-A89C-4244-AA62-6BEF4D8DC04C}" destId="{FDD57648-7290-4256-A16B-A1933DF1294C}" srcOrd="2" destOrd="0" presId="urn:microsoft.com/office/officeart/2018/2/layout/IconVerticalSolidList"/>
    <dgm:cxn modelId="{EE864A8C-2D54-4F62-BF0D-F96375316F6B}" type="presParOf" srcId="{A6C68C27-A89C-4244-AA62-6BEF4D8DC04C}" destId="{9DECA945-8041-433E-9B79-6D9650A9407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37F000-9D10-44F0-9F6F-C60E2B6BFCF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C6BC95C-8077-44F3-8B6F-4100C408C5BE}">
      <dgm:prSet/>
      <dgm:spPr/>
      <dgm:t>
        <a:bodyPr/>
        <a:lstStyle/>
        <a:p>
          <a:pPr algn="just"/>
          <a:r>
            <a:rPr lang="en-GB" dirty="0"/>
            <a:t>Effective management of human resources (HR) teams requires leaders with strong interpersonal skills.</a:t>
          </a:r>
          <a:endParaRPr lang="en-US" dirty="0"/>
        </a:p>
      </dgm:t>
    </dgm:pt>
    <dgm:pt modelId="{39C22058-5441-4295-BF3D-34D6705288B6}" type="parTrans" cxnId="{D56D05E0-29A7-4359-9C65-B2AFB5A0EC7A}">
      <dgm:prSet/>
      <dgm:spPr/>
      <dgm:t>
        <a:bodyPr/>
        <a:lstStyle/>
        <a:p>
          <a:endParaRPr lang="en-US"/>
        </a:p>
      </dgm:t>
    </dgm:pt>
    <dgm:pt modelId="{C1433BD7-285D-4D75-9A8B-53BC218C5DE5}" type="sibTrans" cxnId="{D56D05E0-29A7-4359-9C65-B2AFB5A0EC7A}">
      <dgm:prSet/>
      <dgm:spPr/>
      <dgm:t>
        <a:bodyPr/>
        <a:lstStyle/>
        <a:p>
          <a:endParaRPr lang="en-US"/>
        </a:p>
      </dgm:t>
    </dgm:pt>
    <dgm:pt modelId="{142C96C0-3B3F-4C28-A4B9-7F3604076C74}">
      <dgm:prSet/>
      <dgm:spPr/>
      <dgm:t>
        <a:bodyPr/>
        <a:lstStyle/>
        <a:p>
          <a:pPr algn="just"/>
          <a:r>
            <a:rPr lang="en-GB" dirty="0"/>
            <a:t>Education in project management for HR programme planners, implementers, and evaluators (Beer</a:t>
          </a:r>
          <a:r>
            <a:rPr lang="en-GB" b="1" dirty="0"/>
            <a:t> </a:t>
          </a:r>
          <a:r>
            <a:rPr lang="en-GB" dirty="0"/>
            <a:t>et al., 2014)</a:t>
          </a:r>
          <a:endParaRPr lang="en-US" dirty="0"/>
        </a:p>
      </dgm:t>
    </dgm:pt>
    <dgm:pt modelId="{5544B005-AB64-43A1-9EAC-CAE9F0E2921A}" type="parTrans" cxnId="{B663C117-0C8E-4232-8C21-4C73847F8C3F}">
      <dgm:prSet/>
      <dgm:spPr/>
      <dgm:t>
        <a:bodyPr/>
        <a:lstStyle/>
        <a:p>
          <a:endParaRPr lang="en-US"/>
        </a:p>
      </dgm:t>
    </dgm:pt>
    <dgm:pt modelId="{A0407469-8429-4011-B8F7-1393E6EA15BE}" type="sibTrans" cxnId="{B663C117-0C8E-4232-8C21-4C73847F8C3F}">
      <dgm:prSet/>
      <dgm:spPr/>
      <dgm:t>
        <a:bodyPr/>
        <a:lstStyle/>
        <a:p>
          <a:endParaRPr lang="en-US"/>
        </a:p>
      </dgm:t>
    </dgm:pt>
    <dgm:pt modelId="{8822FD60-237C-4C62-8710-54B6E1CEE937}">
      <dgm:prSet/>
      <dgm:spPr/>
      <dgm:t>
        <a:bodyPr/>
        <a:lstStyle/>
        <a:p>
          <a:pPr algn="just"/>
          <a:r>
            <a:rPr lang="en-GB" dirty="0"/>
            <a:t>Human resources analytics education for learning to analyse data and make deliberations based on that analysis.</a:t>
          </a:r>
          <a:endParaRPr lang="en-US" dirty="0"/>
        </a:p>
      </dgm:t>
    </dgm:pt>
    <dgm:pt modelId="{BE6DCFF1-8FA4-47E8-B8B4-9AC4B447B465}" type="parTrans" cxnId="{05F5ACE0-36D7-406C-8DFD-B1E6EA8943F5}">
      <dgm:prSet/>
      <dgm:spPr/>
      <dgm:t>
        <a:bodyPr/>
        <a:lstStyle/>
        <a:p>
          <a:endParaRPr lang="en-US"/>
        </a:p>
      </dgm:t>
    </dgm:pt>
    <dgm:pt modelId="{B8521FA3-F923-4F5C-8D78-56C18A59B630}" type="sibTrans" cxnId="{05F5ACE0-36D7-406C-8DFD-B1E6EA8943F5}">
      <dgm:prSet/>
      <dgm:spPr/>
      <dgm:t>
        <a:bodyPr/>
        <a:lstStyle/>
        <a:p>
          <a:endParaRPr lang="en-US"/>
        </a:p>
      </dgm:t>
    </dgm:pt>
    <dgm:pt modelId="{AAF84A23-49BA-4A3B-B04F-DB4F639667CE}">
      <dgm:prSet/>
      <dgm:spPr/>
      <dgm:t>
        <a:bodyPr/>
        <a:lstStyle/>
        <a:p>
          <a:pPr algn="just"/>
          <a:r>
            <a:rPr lang="en-GB" dirty="0"/>
            <a:t>Employees, supervisors, and other stakeholders may all benefit from better communication skills training (Vosburgh, 2017).</a:t>
          </a:r>
          <a:endParaRPr lang="en-US" dirty="0"/>
        </a:p>
      </dgm:t>
    </dgm:pt>
    <dgm:pt modelId="{27BE0712-1BE1-4003-85EA-BE23D124C467}" type="parTrans" cxnId="{844445CE-22B5-4A9F-99E5-E32516B515E4}">
      <dgm:prSet/>
      <dgm:spPr/>
      <dgm:t>
        <a:bodyPr/>
        <a:lstStyle/>
        <a:p>
          <a:endParaRPr lang="en-US"/>
        </a:p>
      </dgm:t>
    </dgm:pt>
    <dgm:pt modelId="{EBB980D1-A4B0-42DD-A290-7CB449093777}" type="sibTrans" cxnId="{844445CE-22B5-4A9F-99E5-E32516B515E4}">
      <dgm:prSet/>
      <dgm:spPr/>
      <dgm:t>
        <a:bodyPr/>
        <a:lstStyle/>
        <a:p>
          <a:endParaRPr lang="en-US"/>
        </a:p>
      </dgm:t>
    </dgm:pt>
    <dgm:pt modelId="{19A90727-D57E-4E95-95BD-8F16F442697C}" type="pres">
      <dgm:prSet presAssocID="{3037F000-9D10-44F0-9F6F-C60E2B6BFCF3}" presName="root" presStyleCnt="0">
        <dgm:presLayoutVars>
          <dgm:dir/>
          <dgm:resizeHandles val="exact"/>
        </dgm:presLayoutVars>
      </dgm:prSet>
      <dgm:spPr/>
    </dgm:pt>
    <dgm:pt modelId="{55047A70-69D1-4747-A157-AF9FE0914B24}" type="pres">
      <dgm:prSet presAssocID="{1C6BC95C-8077-44F3-8B6F-4100C408C5BE}" presName="compNode" presStyleCnt="0"/>
      <dgm:spPr/>
    </dgm:pt>
    <dgm:pt modelId="{32635452-1E92-431B-B2B7-F9EFEA8269A5}" type="pres">
      <dgm:prSet presAssocID="{1C6BC95C-8077-44F3-8B6F-4100C408C5BE}" presName="bgRect" presStyleLbl="bgShp" presStyleIdx="0" presStyleCnt="4"/>
      <dgm:spPr/>
    </dgm:pt>
    <dgm:pt modelId="{7B6CF20C-346F-4786-AEC0-4E7381B3C063}" type="pres">
      <dgm:prSet presAssocID="{1C6BC95C-8077-44F3-8B6F-4100C408C5B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2B0230A3-27C3-4047-8453-E6887309870A}" type="pres">
      <dgm:prSet presAssocID="{1C6BC95C-8077-44F3-8B6F-4100C408C5BE}" presName="spaceRect" presStyleCnt="0"/>
      <dgm:spPr/>
    </dgm:pt>
    <dgm:pt modelId="{F3D8594B-B09B-4A0B-9C19-AB96E83763A3}" type="pres">
      <dgm:prSet presAssocID="{1C6BC95C-8077-44F3-8B6F-4100C408C5BE}" presName="parTx" presStyleLbl="revTx" presStyleIdx="0" presStyleCnt="4">
        <dgm:presLayoutVars>
          <dgm:chMax val="0"/>
          <dgm:chPref val="0"/>
        </dgm:presLayoutVars>
      </dgm:prSet>
      <dgm:spPr/>
    </dgm:pt>
    <dgm:pt modelId="{CAF32009-2470-44A6-962B-20F2A996F9ED}" type="pres">
      <dgm:prSet presAssocID="{C1433BD7-285D-4D75-9A8B-53BC218C5DE5}" presName="sibTrans" presStyleCnt="0"/>
      <dgm:spPr/>
    </dgm:pt>
    <dgm:pt modelId="{14E4F114-1B81-4CFA-9416-8C9293A7F8B4}" type="pres">
      <dgm:prSet presAssocID="{142C96C0-3B3F-4C28-A4B9-7F3604076C74}" presName="compNode" presStyleCnt="0"/>
      <dgm:spPr/>
    </dgm:pt>
    <dgm:pt modelId="{35996D5B-4AEC-41A3-9637-E617A6566141}" type="pres">
      <dgm:prSet presAssocID="{142C96C0-3B3F-4C28-A4B9-7F3604076C74}" presName="bgRect" presStyleLbl="bgShp" presStyleIdx="1" presStyleCnt="4"/>
      <dgm:spPr/>
    </dgm:pt>
    <dgm:pt modelId="{B556D2E0-059A-4DB0-A2BD-7835C5617119}" type="pres">
      <dgm:prSet presAssocID="{142C96C0-3B3F-4C28-A4B9-7F3604076C7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er"/>
        </a:ext>
      </dgm:extLst>
    </dgm:pt>
    <dgm:pt modelId="{539F4F2A-2A35-419E-85EB-8BB27DFAC888}" type="pres">
      <dgm:prSet presAssocID="{142C96C0-3B3F-4C28-A4B9-7F3604076C74}" presName="spaceRect" presStyleCnt="0"/>
      <dgm:spPr/>
    </dgm:pt>
    <dgm:pt modelId="{7DB2351E-96A7-4790-9865-8C76D39C51B3}" type="pres">
      <dgm:prSet presAssocID="{142C96C0-3B3F-4C28-A4B9-7F3604076C74}" presName="parTx" presStyleLbl="revTx" presStyleIdx="1" presStyleCnt="4">
        <dgm:presLayoutVars>
          <dgm:chMax val="0"/>
          <dgm:chPref val="0"/>
        </dgm:presLayoutVars>
      </dgm:prSet>
      <dgm:spPr/>
    </dgm:pt>
    <dgm:pt modelId="{D586FB8D-8FB7-4586-840B-137D697A2FA6}" type="pres">
      <dgm:prSet presAssocID="{A0407469-8429-4011-B8F7-1393E6EA15BE}" presName="sibTrans" presStyleCnt="0"/>
      <dgm:spPr/>
    </dgm:pt>
    <dgm:pt modelId="{A147F5A0-DC1C-4DC7-A56E-8DB032084620}" type="pres">
      <dgm:prSet presAssocID="{8822FD60-237C-4C62-8710-54B6E1CEE937}" presName="compNode" presStyleCnt="0"/>
      <dgm:spPr/>
    </dgm:pt>
    <dgm:pt modelId="{EF45CABF-9F2F-45D8-8D0D-9522362AA478}" type="pres">
      <dgm:prSet presAssocID="{8822FD60-237C-4C62-8710-54B6E1CEE937}" presName="bgRect" presStyleLbl="bgShp" presStyleIdx="2" presStyleCnt="4"/>
      <dgm:spPr/>
    </dgm:pt>
    <dgm:pt modelId="{741EA3E9-84EC-4800-A1EC-6102B0C4456B}" type="pres">
      <dgm:prSet presAssocID="{8822FD60-237C-4C62-8710-54B6E1CEE93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7F4F5FF9-184D-466B-874F-E73B8B7FF758}" type="pres">
      <dgm:prSet presAssocID="{8822FD60-237C-4C62-8710-54B6E1CEE937}" presName="spaceRect" presStyleCnt="0"/>
      <dgm:spPr/>
    </dgm:pt>
    <dgm:pt modelId="{66C3DCAC-FA3F-425C-BDC0-C7F723D09C7B}" type="pres">
      <dgm:prSet presAssocID="{8822FD60-237C-4C62-8710-54B6E1CEE937}" presName="parTx" presStyleLbl="revTx" presStyleIdx="2" presStyleCnt="4">
        <dgm:presLayoutVars>
          <dgm:chMax val="0"/>
          <dgm:chPref val="0"/>
        </dgm:presLayoutVars>
      </dgm:prSet>
      <dgm:spPr/>
    </dgm:pt>
    <dgm:pt modelId="{68ABF790-52EC-4AA1-B0A9-6460FA82630C}" type="pres">
      <dgm:prSet presAssocID="{B8521FA3-F923-4F5C-8D78-56C18A59B630}" presName="sibTrans" presStyleCnt="0"/>
      <dgm:spPr/>
    </dgm:pt>
    <dgm:pt modelId="{603819FA-069D-4768-ACB6-8958D9705E77}" type="pres">
      <dgm:prSet presAssocID="{AAF84A23-49BA-4A3B-B04F-DB4F639667CE}" presName="compNode" presStyleCnt="0"/>
      <dgm:spPr/>
    </dgm:pt>
    <dgm:pt modelId="{51B9CEB3-060B-48B8-8467-884BB6EBF17B}" type="pres">
      <dgm:prSet presAssocID="{AAF84A23-49BA-4A3B-B04F-DB4F639667CE}" presName="bgRect" presStyleLbl="bgShp" presStyleIdx="3" presStyleCnt="4"/>
      <dgm:spPr/>
    </dgm:pt>
    <dgm:pt modelId="{193A6035-DDE8-406D-8724-BE89868BBB00}" type="pres">
      <dgm:prSet presAssocID="{AAF84A23-49BA-4A3B-B04F-DB4F639667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B8AB6D8D-6615-4E10-852B-092C5725A3D2}" type="pres">
      <dgm:prSet presAssocID="{AAF84A23-49BA-4A3B-B04F-DB4F639667CE}" presName="spaceRect" presStyleCnt="0"/>
      <dgm:spPr/>
    </dgm:pt>
    <dgm:pt modelId="{5E12CE53-6A92-426E-A1D5-3615B2977237}" type="pres">
      <dgm:prSet presAssocID="{AAF84A23-49BA-4A3B-B04F-DB4F639667CE}" presName="parTx" presStyleLbl="revTx" presStyleIdx="3" presStyleCnt="4">
        <dgm:presLayoutVars>
          <dgm:chMax val="0"/>
          <dgm:chPref val="0"/>
        </dgm:presLayoutVars>
      </dgm:prSet>
      <dgm:spPr/>
    </dgm:pt>
  </dgm:ptLst>
  <dgm:cxnLst>
    <dgm:cxn modelId="{B6C57406-6DA5-425F-B7A6-A3DE3D585D63}" type="presOf" srcId="{8822FD60-237C-4C62-8710-54B6E1CEE937}" destId="{66C3DCAC-FA3F-425C-BDC0-C7F723D09C7B}" srcOrd="0" destOrd="0" presId="urn:microsoft.com/office/officeart/2018/2/layout/IconVerticalSolidList"/>
    <dgm:cxn modelId="{B663C117-0C8E-4232-8C21-4C73847F8C3F}" srcId="{3037F000-9D10-44F0-9F6F-C60E2B6BFCF3}" destId="{142C96C0-3B3F-4C28-A4B9-7F3604076C74}" srcOrd="1" destOrd="0" parTransId="{5544B005-AB64-43A1-9EAC-CAE9F0E2921A}" sibTransId="{A0407469-8429-4011-B8F7-1393E6EA15BE}"/>
    <dgm:cxn modelId="{DDFC5425-408D-46A0-85D2-C842D7100AFA}" type="presOf" srcId="{AAF84A23-49BA-4A3B-B04F-DB4F639667CE}" destId="{5E12CE53-6A92-426E-A1D5-3615B2977237}" srcOrd="0" destOrd="0" presId="urn:microsoft.com/office/officeart/2018/2/layout/IconVerticalSolidList"/>
    <dgm:cxn modelId="{47910C5F-DA89-4E0E-956D-B24D0FADB99C}" type="presOf" srcId="{142C96C0-3B3F-4C28-A4B9-7F3604076C74}" destId="{7DB2351E-96A7-4790-9865-8C76D39C51B3}" srcOrd="0" destOrd="0" presId="urn:microsoft.com/office/officeart/2018/2/layout/IconVerticalSolidList"/>
    <dgm:cxn modelId="{D51C5275-AAB5-499F-AD92-609150DB6A5A}" type="presOf" srcId="{1C6BC95C-8077-44F3-8B6F-4100C408C5BE}" destId="{F3D8594B-B09B-4A0B-9C19-AB96E83763A3}" srcOrd="0" destOrd="0" presId="urn:microsoft.com/office/officeart/2018/2/layout/IconVerticalSolidList"/>
    <dgm:cxn modelId="{398989B4-A6A9-450F-AF56-86BC45ED790C}" type="presOf" srcId="{3037F000-9D10-44F0-9F6F-C60E2B6BFCF3}" destId="{19A90727-D57E-4E95-95BD-8F16F442697C}" srcOrd="0" destOrd="0" presId="urn:microsoft.com/office/officeart/2018/2/layout/IconVerticalSolidList"/>
    <dgm:cxn modelId="{844445CE-22B5-4A9F-99E5-E32516B515E4}" srcId="{3037F000-9D10-44F0-9F6F-C60E2B6BFCF3}" destId="{AAF84A23-49BA-4A3B-B04F-DB4F639667CE}" srcOrd="3" destOrd="0" parTransId="{27BE0712-1BE1-4003-85EA-BE23D124C467}" sibTransId="{EBB980D1-A4B0-42DD-A290-7CB449093777}"/>
    <dgm:cxn modelId="{D56D05E0-29A7-4359-9C65-B2AFB5A0EC7A}" srcId="{3037F000-9D10-44F0-9F6F-C60E2B6BFCF3}" destId="{1C6BC95C-8077-44F3-8B6F-4100C408C5BE}" srcOrd="0" destOrd="0" parTransId="{39C22058-5441-4295-BF3D-34D6705288B6}" sibTransId="{C1433BD7-285D-4D75-9A8B-53BC218C5DE5}"/>
    <dgm:cxn modelId="{05F5ACE0-36D7-406C-8DFD-B1E6EA8943F5}" srcId="{3037F000-9D10-44F0-9F6F-C60E2B6BFCF3}" destId="{8822FD60-237C-4C62-8710-54B6E1CEE937}" srcOrd="2" destOrd="0" parTransId="{BE6DCFF1-8FA4-47E8-B8B4-9AC4B447B465}" sibTransId="{B8521FA3-F923-4F5C-8D78-56C18A59B630}"/>
    <dgm:cxn modelId="{F2A50273-ECD3-48C5-B31F-5ECAD64942F7}" type="presParOf" srcId="{19A90727-D57E-4E95-95BD-8F16F442697C}" destId="{55047A70-69D1-4747-A157-AF9FE0914B24}" srcOrd="0" destOrd="0" presId="urn:microsoft.com/office/officeart/2018/2/layout/IconVerticalSolidList"/>
    <dgm:cxn modelId="{622D83D7-E9A6-48AF-BCCD-3C30F2C22DDF}" type="presParOf" srcId="{55047A70-69D1-4747-A157-AF9FE0914B24}" destId="{32635452-1E92-431B-B2B7-F9EFEA8269A5}" srcOrd="0" destOrd="0" presId="urn:microsoft.com/office/officeart/2018/2/layout/IconVerticalSolidList"/>
    <dgm:cxn modelId="{C3AE3F0E-F298-4285-BCCD-B1E1B0FF30AE}" type="presParOf" srcId="{55047A70-69D1-4747-A157-AF9FE0914B24}" destId="{7B6CF20C-346F-4786-AEC0-4E7381B3C063}" srcOrd="1" destOrd="0" presId="urn:microsoft.com/office/officeart/2018/2/layout/IconVerticalSolidList"/>
    <dgm:cxn modelId="{05DA7462-86D7-4DA8-BCAF-E3FF93737BF7}" type="presParOf" srcId="{55047A70-69D1-4747-A157-AF9FE0914B24}" destId="{2B0230A3-27C3-4047-8453-E6887309870A}" srcOrd="2" destOrd="0" presId="urn:microsoft.com/office/officeart/2018/2/layout/IconVerticalSolidList"/>
    <dgm:cxn modelId="{E5E119B4-04B9-4825-AC8E-2474A7FE1749}" type="presParOf" srcId="{55047A70-69D1-4747-A157-AF9FE0914B24}" destId="{F3D8594B-B09B-4A0B-9C19-AB96E83763A3}" srcOrd="3" destOrd="0" presId="urn:microsoft.com/office/officeart/2018/2/layout/IconVerticalSolidList"/>
    <dgm:cxn modelId="{C48F5376-EE95-4304-81A9-114A2659F55E}" type="presParOf" srcId="{19A90727-D57E-4E95-95BD-8F16F442697C}" destId="{CAF32009-2470-44A6-962B-20F2A996F9ED}" srcOrd="1" destOrd="0" presId="urn:microsoft.com/office/officeart/2018/2/layout/IconVerticalSolidList"/>
    <dgm:cxn modelId="{CE8FE30C-5D8F-40BC-93E3-AC0529C44280}" type="presParOf" srcId="{19A90727-D57E-4E95-95BD-8F16F442697C}" destId="{14E4F114-1B81-4CFA-9416-8C9293A7F8B4}" srcOrd="2" destOrd="0" presId="urn:microsoft.com/office/officeart/2018/2/layout/IconVerticalSolidList"/>
    <dgm:cxn modelId="{B13963F9-3992-4B2A-86BA-A00414C461FE}" type="presParOf" srcId="{14E4F114-1B81-4CFA-9416-8C9293A7F8B4}" destId="{35996D5B-4AEC-41A3-9637-E617A6566141}" srcOrd="0" destOrd="0" presId="urn:microsoft.com/office/officeart/2018/2/layout/IconVerticalSolidList"/>
    <dgm:cxn modelId="{FF64C093-B8CA-4B6C-A9F8-8AF4BCD85558}" type="presParOf" srcId="{14E4F114-1B81-4CFA-9416-8C9293A7F8B4}" destId="{B556D2E0-059A-4DB0-A2BD-7835C5617119}" srcOrd="1" destOrd="0" presId="urn:microsoft.com/office/officeart/2018/2/layout/IconVerticalSolidList"/>
    <dgm:cxn modelId="{A3ABE138-2DD6-4264-A002-D5710BB614EB}" type="presParOf" srcId="{14E4F114-1B81-4CFA-9416-8C9293A7F8B4}" destId="{539F4F2A-2A35-419E-85EB-8BB27DFAC888}" srcOrd="2" destOrd="0" presId="urn:microsoft.com/office/officeart/2018/2/layout/IconVerticalSolidList"/>
    <dgm:cxn modelId="{0961D147-B999-44BC-9E10-D9FC9A0D6895}" type="presParOf" srcId="{14E4F114-1B81-4CFA-9416-8C9293A7F8B4}" destId="{7DB2351E-96A7-4790-9865-8C76D39C51B3}" srcOrd="3" destOrd="0" presId="urn:microsoft.com/office/officeart/2018/2/layout/IconVerticalSolidList"/>
    <dgm:cxn modelId="{C51646AB-4BAE-41B3-AE7A-A16713AB7AAB}" type="presParOf" srcId="{19A90727-D57E-4E95-95BD-8F16F442697C}" destId="{D586FB8D-8FB7-4586-840B-137D697A2FA6}" srcOrd="3" destOrd="0" presId="urn:microsoft.com/office/officeart/2018/2/layout/IconVerticalSolidList"/>
    <dgm:cxn modelId="{E29AA6A8-8428-4D91-9022-B153DDFC4395}" type="presParOf" srcId="{19A90727-D57E-4E95-95BD-8F16F442697C}" destId="{A147F5A0-DC1C-4DC7-A56E-8DB032084620}" srcOrd="4" destOrd="0" presId="urn:microsoft.com/office/officeart/2018/2/layout/IconVerticalSolidList"/>
    <dgm:cxn modelId="{17D82F59-C107-4B8C-9288-D3D3718903F7}" type="presParOf" srcId="{A147F5A0-DC1C-4DC7-A56E-8DB032084620}" destId="{EF45CABF-9F2F-45D8-8D0D-9522362AA478}" srcOrd="0" destOrd="0" presId="urn:microsoft.com/office/officeart/2018/2/layout/IconVerticalSolidList"/>
    <dgm:cxn modelId="{8FEF0194-313C-4977-8971-3BCBC9EC8D63}" type="presParOf" srcId="{A147F5A0-DC1C-4DC7-A56E-8DB032084620}" destId="{741EA3E9-84EC-4800-A1EC-6102B0C4456B}" srcOrd="1" destOrd="0" presId="urn:microsoft.com/office/officeart/2018/2/layout/IconVerticalSolidList"/>
    <dgm:cxn modelId="{AD8C82C7-7AAE-4389-B39B-B794B0217FC5}" type="presParOf" srcId="{A147F5A0-DC1C-4DC7-A56E-8DB032084620}" destId="{7F4F5FF9-184D-466B-874F-E73B8B7FF758}" srcOrd="2" destOrd="0" presId="urn:microsoft.com/office/officeart/2018/2/layout/IconVerticalSolidList"/>
    <dgm:cxn modelId="{A118366B-21D7-4412-83EA-87935C67ABC6}" type="presParOf" srcId="{A147F5A0-DC1C-4DC7-A56E-8DB032084620}" destId="{66C3DCAC-FA3F-425C-BDC0-C7F723D09C7B}" srcOrd="3" destOrd="0" presId="urn:microsoft.com/office/officeart/2018/2/layout/IconVerticalSolidList"/>
    <dgm:cxn modelId="{28BEE0CA-DDA1-40BD-82C2-484472886C7D}" type="presParOf" srcId="{19A90727-D57E-4E95-95BD-8F16F442697C}" destId="{68ABF790-52EC-4AA1-B0A9-6460FA82630C}" srcOrd="5" destOrd="0" presId="urn:microsoft.com/office/officeart/2018/2/layout/IconVerticalSolidList"/>
    <dgm:cxn modelId="{6E4A41B3-08FA-4044-9D99-EBC24E4F8F25}" type="presParOf" srcId="{19A90727-D57E-4E95-95BD-8F16F442697C}" destId="{603819FA-069D-4768-ACB6-8958D9705E77}" srcOrd="6" destOrd="0" presId="urn:microsoft.com/office/officeart/2018/2/layout/IconVerticalSolidList"/>
    <dgm:cxn modelId="{59EB8423-6F7B-4254-8076-7DA7978FF320}" type="presParOf" srcId="{603819FA-069D-4768-ACB6-8958D9705E77}" destId="{51B9CEB3-060B-48B8-8467-884BB6EBF17B}" srcOrd="0" destOrd="0" presId="urn:microsoft.com/office/officeart/2018/2/layout/IconVerticalSolidList"/>
    <dgm:cxn modelId="{7B53A673-CE4E-46B3-AFE0-725EC56614B4}" type="presParOf" srcId="{603819FA-069D-4768-ACB6-8958D9705E77}" destId="{193A6035-DDE8-406D-8724-BE89868BBB00}" srcOrd="1" destOrd="0" presId="urn:microsoft.com/office/officeart/2018/2/layout/IconVerticalSolidList"/>
    <dgm:cxn modelId="{45D08456-A6DF-4BDB-A838-343E550A8B26}" type="presParOf" srcId="{603819FA-069D-4768-ACB6-8958D9705E77}" destId="{B8AB6D8D-6615-4E10-852B-092C5725A3D2}" srcOrd="2" destOrd="0" presId="urn:microsoft.com/office/officeart/2018/2/layout/IconVerticalSolidList"/>
    <dgm:cxn modelId="{246D1D73-BB5F-4A29-986C-20A1471704C8}" type="presParOf" srcId="{603819FA-069D-4768-ACB6-8958D9705E77}" destId="{5E12CE53-6A92-426E-A1D5-3615B29772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FF6B8-7553-442F-92FC-7132954906EB}">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41D8D1-2C02-4000-B419-0404B2F7D8F7}">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do their jobs well, human resources officers need exposure to a wide variety of disciplines.</a:t>
          </a:r>
          <a:endParaRPr lang="en-US" sz="1200" kern="1200"/>
        </a:p>
      </dsp:txBody>
      <dsp:txXfrm>
        <a:off x="299702" y="1282093"/>
        <a:ext cx="2200851" cy="1366505"/>
      </dsp:txXfrm>
    </dsp:sp>
    <dsp:sp modelId="{729EF077-A79C-4E6B-AEBA-AB58D7C2FDB1}">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F97B06-8A37-4CDF-9CA8-9D54E4DA7636}">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Human Resources Officers need expertise in employment legislation and regulations such as those addressing discrimination, harassment, and health and safety in the workplace.</a:t>
          </a:r>
          <a:endParaRPr lang="en-US" sz="1200" kern="1200"/>
        </a:p>
      </dsp:txBody>
      <dsp:txXfrm>
        <a:off x="3093555" y="1282093"/>
        <a:ext cx="2200851" cy="1366505"/>
      </dsp:txXfrm>
    </dsp:sp>
    <dsp:sp modelId="{298AC421-AE10-43AB-B28F-2F33E42E9597}">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7D51E2-6223-41D7-8B27-E3D559FECE2F}">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They should also be familiar with HR practices such as hiring, firing, employee relations, pay and benefits, professional development, and evaluation of job performance.</a:t>
          </a:r>
          <a:endParaRPr lang="en-US" sz="1200" kern="1200"/>
        </a:p>
      </dsp:txBody>
      <dsp:txXfrm>
        <a:off x="5887408" y="1282093"/>
        <a:ext cx="2200851" cy="1366505"/>
      </dsp:txXfrm>
    </dsp:sp>
    <dsp:sp modelId="{6F22C4D0-252C-4850-960B-597434DB4ADD}">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010AC4-1931-4498-B46B-283C3B8BEE61}">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assess the efficiency of HR initiatives and to make informed choices, HR Officers increasingly require expertise in HR metrics and analytics.</a:t>
          </a:r>
          <a:endParaRPr lang="en-US" sz="1200" kern="1200"/>
        </a:p>
      </dsp:txBody>
      <dsp:txXfrm>
        <a:off x="8681261" y="1282093"/>
        <a:ext cx="2200851" cy="13665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CD516-2C1E-4908-8C13-E8B3EF2B1583}">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C44E026-8EF5-4D64-9BD0-0329E642F242}">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90000"/>
            </a:lnSpc>
            <a:spcBef>
              <a:spcPct val="0"/>
            </a:spcBef>
            <a:spcAft>
              <a:spcPct val="35000"/>
            </a:spcAft>
            <a:buNone/>
          </a:pPr>
          <a:r>
            <a:rPr lang="en-GB" sz="2100" kern="1200" dirty="0"/>
            <a:t>To do their jobs well, human resources officers require a diverse set of abilities.</a:t>
          </a:r>
          <a:endParaRPr lang="en-US" sz="2100" kern="1200" dirty="0"/>
        </a:p>
      </dsp:txBody>
      <dsp:txXfrm>
        <a:off x="0" y="665"/>
        <a:ext cx="6666833" cy="1090517"/>
      </dsp:txXfrm>
    </dsp:sp>
    <dsp:sp modelId="{485EFBD3-5EF0-4CC1-8600-533791EB78FD}">
      <dsp:nvSpPr>
        <dsp:cNvPr id="0" name=""/>
        <dsp:cNvSpPr/>
      </dsp:nvSpPr>
      <dsp:spPr>
        <a:xfrm>
          <a:off x="0" y="1091183"/>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451673A-CC74-4093-A3F2-DF448344D9C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90000"/>
            </a:lnSpc>
            <a:spcBef>
              <a:spcPct val="0"/>
            </a:spcBef>
            <a:spcAft>
              <a:spcPct val="35000"/>
            </a:spcAft>
            <a:buNone/>
          </a:pPr>
          <a:r>
            <a:rPr lang="en-GB" sz="2100" kern="1200" dirty="0"/>
            <a:t>Human Resources Officers need strong communication skills to properly connect with workers, supervisors, and other stakeholders (Ulrich et al., 2018).</a:t>
          </a:r>
          <a:endParaRPr lang="en-US" sz="2100" kern="1200" dirty="0"/>
        </a:p>
      </dsp:txBody>
      <dsp:txXfrm>
        <a:off x="0" y="1091183"/>
        <a:ext cx="6666833" cy="1090517"/>
      </dsp:txXfrm>
    </dsp:sp>
    <dsp:sp modelId="{CC7F0854-D403-4C33-8814-59CA4BA029B2}">
      <dsp:nvSpPr>
        <dsp:cNvPr id="0" name=""/>
        <dsp:cNvSpPr/>
      </dsp:nvSpPr>
      <dsp:spPr>
        <a:xfrm>
          <a:off x="0" y="218170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E4EE442-F2A4-44AE-9516-EA1CFB561596}">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90000"/>
            </a:lnSpc>
            <a:spcBef>
              <a:spcPct val="0"/>
            </a:spcBef>
            <a:spcAft>
              <a:spcPct val="35000"/>
            </a:spcAft>
            <a:buNone/>
          </a:pPr>
          <a:r>
            <a:rPr lang="en-GB" sz="2100" kern="1200" dirty="0"/>
            <a:t>To solve complex HR problems and base judgements on evidence, HR Officers need excellent problem-solving and critical-thinking abilities.</a:t>
          </a:r>
          <a:endParaRPr lang="en-US" sz="2100" kern="1200" dirty="0"/>
        </a:p>
      </dsp:txBody>
      <dsp:txXfrm>
        <a:off x="0" y="2181701"/>
        <a:ext cx="6666833" cy="1090517"/>
      </dsp:txXfrm>
    </dsp:sp>
    <dsp:sp modelId="{412FED51-73A0-46CD-8468-C04EDE11E579}">
      <dsp:nvSpPr>
        <dsp:cNvPr id="0" name=""/>
        <dsp:cNvSpPr/>
      </dsp:nvSpPr>
      <dsp:spPr>
        <a:xfrm>
          <a:off x="0" y="3272218"/>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8A4FA8E-469B-4DA5-A46E-E1BA477AE8B8}">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90000"/>
            </a:lnSpc>
            <a:spcBef>
              <a:spcPct val="0"/>
            </a:spcBef>
            <a:spcAft>
              <a:spcPct val="35000"/>
            </a:spcAft>
            <a:buNone/>
          </a:pPr>
          <a:r>
            <a:rPr lang="en-GB" sz="2100" kern="1200" dirty="0"/>
            <a:t>To effectively manage HR teams, direct people, and inspire them to work towards organisational goals, HR Officers need strong leadership abilities.</a:t>
          </a:r>
          <a:endParaRPr lang="en-US" sz="2100" kern="1200" dirty="0"/>
        </a:p>
      </dsp:txBody>
      <dsp:txXfrm>
        <a:off x="0" y="3272218"/>
        <a:ext cx="6666833" cy="1090517"/>
      </dsp:txXfrm>
    </dsp:sp>
    <dsp:sp modelId="{3A3B4131-BC64-4453-9967-3CF185F6A5C0}">
      <dsp:nvSpPr>
        <dsp:cNvPr id="0" name=""/>
        <dsp:cNvSpPr/>
      </dsp:nvSpPr>
      <dsp:spPr>
        <a:xfrm>
          <a:off x="0" y="4362736"/>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4D51F54-F9D0-4FF5-917A-30BB7FDA9629}">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90000"/>
            </a:lnSpc>
            <a:spcBef>
              <a:spcPct val="0"/>
            </a:spcBef>
            <a:spcAft>
              <a:spcPct val="35000"/>
            </a:spcAft>
            <a:buNone/>
          </a:pPr>
          <a:r>
            <a:rPr lang="en-GB" sz="2100" kern="1200" dirty="0"/>
            <a:t>The ability to plan, execute, and assess HR programmes and initiatives requires HR Officers to have solid project management abilities (Gold, Thorpe and Mumford, 2015).</a:t>
          </a:r>
          <a:endParaRPr lang="en-US" sz="2100" kern="1200" dirty="0"/>
        </a:p>
      </dsp:txBody>
      <dsp:txXfrm>
        <a:off x="0" y="4362736"/>
        <a:ext cx="6666833" cy="10905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D9CA99-7C94-4B2D-BFAA-902A578DF660}">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FB1DC-0FA2-4ADF-9A60-C378206A25C3}">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F0D025-315E-42BA-A0B1-C7214176E52F}">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just" defTabSz="844550">
            <a:lnSpc>
              <a:spcPct val="90000"/>
            </a:lnSpc>
            <a:spcBef>
              <a:spcPct val="0"/>
            </a:spcBef>
            <a:spcAft>
              <a:spcPct val="35000"/>
            </a:spcAft>
            <a:buNone/>
          </a:pPr>
          <a:r>
            <a:rPr lang="en-GB" sz="1900" kern="1200" dirty="0"/>
            <a:t>Personal skills audits can assist Unilever trainee HR Officers to discover KSB's strengths and weaknesses (Fitz-</a:t>
          </a:r>
          <a:r>
            <a:rPr lang="en-GB" sz="1900" kern="1200" dirty="0" err="1"/>
            <a:t>enz</a:t>
          </a:r>
          <a:r>
            <a:rPr lang="en-GB" sz="1900" kern="1200" dirty="0"/>
            <a:t>, 2015).</a:t>
          </a:r>
          <a:endParaRPr lang="en-US" sz="1900" kern="1200" dirty="0"/>
        </a:p>
      </dsp:txBody>
      <dsp:txXfrm>
        <a:off x="837512" y="3404"/>
        <a:ext cx="9678087" cy="725119"/>
      </dsp:txXfrm>
    </dsp:sp>
    <dsp:sp modelId="{CCFE549B-3AC8-4BAF-AB66-6EE6D6EE60C9}">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2EFF45-8544-4023-99EC-C7D42D9FB71E}">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375BBB-99D9-44CD-AF74-608803066DD4}">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just" defTabSz="844550">
            <a:lnSpc>
              <a:spcPct val="90000"/>
            </a:lnSpc>
            <a:spcBef>
              <a:spcPct val="0"/>
            </a:spcBef>
            <a:spcAft>
              <a:spcPct val="35000"/>
            </a:spcAft>
            <a:buNone/>
          </a:pPr>
          <a:r>
            <a:rPr lang="en-GB" sz="1900" kern="1200" dirty="0"/>
            <a:t>I know HR rules and processes for recruiting and selection, employee relations, compensation and benefits, training and development, and performance management.</a:t>
          </a:r>
          <a:endParaRPr lang="en-US" sz="1900" kern="1200" dirty="0"/>
        </a:p>
      </dsp:txBody>
      <dsp:txXfrm>
        <a:off x="837512" y="909803"/>
        <a:ext cx="9678087" cy="725119"/>
      </dsp:txXfrm>
    </dsp:sp>
    <dsp:sp modelId="{B3319219-15A7-45BC-9596-552DB1CA4E58}">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DBE33C-E043-49D2-8282-FC5BC9ED0846}">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A2F6E-ACFF-4F36-9A7A-BA207A982D41}">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just" defTabSz="844550">
            <a:lnSpc>
              <a:spcPct val="90000"/>
            </a:lnSpc>
            <a:spcBef>
              <a:spcPct val="0"/>
            </a:spcBef>
            <a:spcAft>
              <a:spcPct val="35000"/>
            </a:spcAft>
            <a:buNone/>
          </a:pPr>
          <a:r>
            <a:rPr lang="en-GB" sz="1900" kern="1200" dirty="0"/>
            <a:t>Second, my strengths include communication, problem-solving, and critical thinking. My leadership and project management abilities require improvement.</a:t>
          </a:r>
          <a:endParaRPr lang="en-US" sz="1900" kern="1200" dirty="0"/>
        </a:p>
      </dsp:txBody>
      <dsp:txXfrm>
        <a:off x="837512" y="1816202"/>
        <a:ext cx="9678087" cy="725119"/>
      </dsp:txXfrm>
    </dsp:sp>
    <dsp:sp modelId="{C6C69623-6D9E-4E6C-AD20-F58AFA417AB4}">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2C9200-ADCB-463D-9324-080016260793}">
      <dsp:nvSpPr>
        <dsp:cNvPr id="0" name=""/>
        <dsp:cNvSpPr/>
      </dsp:nvSpPr>
      <dsp:spPr>
        <a:xfrm>
          <a:off x="219348" y="2885753"/>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426C04-4A5A-47FB-8EF1-064DB6DA1AC6}">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just" defTabSz="844550">
            <a:lnSpc>
              <a:spcPct val="90000"/>
            </a:lnSpc>
            <a:spcBef>
              <a:spcPct val="0"/>
            </a:spcBef>
            <a:spcAft>
              <a:spcPct val="35000"/>
            </a:spcAft>
            <a:buNone/>
          </a:pPr>
          <a:r>
            <a:rPr lang="en-GB" sz="1900" kern="1200" dirty="0"/>
            <a:t>Third, I practise ethics, honesty, and empathy. I must be more mindful of confidentiality while managing sensitive employee data.</a:t>
          </a:r>
          <a:endParaRPr lang="en-US" sz="1900" kern="1200" dirty="0"/>
        </a:p>
      </dsp:txBody>
      <dsp:txXfrm>
        <a:off x="837512" y="2722601"/>
        <a:ext cx="9678087" cy="725119"/>
      </dsp:txXfrm>
    </dsp:sp>
    <dsp:sp modelId="{0E86AC1A-FD8B-4DEE-9837-E55B62A34FD8}">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E0C6C0-570C-4AAB-9CC3-4FC702C1CF82}">
      <dsp:nvSpPr>
        <dsp:cNvPr id="0" name=""/>
        <dsp:cNvSpPr/>
      </dsp:nvSpPr>
      <dsp:spPr>
        <a:xfrm>
          <a:off x="219348" y="3792152"/>
          <a:ext cx="398815" cy="398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ECA945-8041-433E-9B79-6D9650A9407C}">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just" defTabSz="844550">
            <a:lnSpc>
              <a:spcPct val="90000"/>
            </a:lnSpc>
            <a:spcBef>
              <a:spcPct val="0"/>
            </a:spcBef>
            <a:spcAft>
              <a:spcPct val="35000"/>
            </a:spcAft>
            <a:buNone/>
          </a:pPr>
          <a:r>
            <a:rPr lang="en-GB" sz="1900" kern="1200" dirty="0"/>
            <a:t>The personal skills audit helped me find opportunities to enhance my KSBs and become a better HR officer (Kramar and Syed, 2012).</a:t>
          </a:r>
          <a:endParaRPr lang="en-US" sz="1900" kern="1200" dirty="0"/>
        </a:p>
      </dsp:txBody>
      <dsp:txXfrm>
        <a:off x="837512" y="3629000"/>
        <a:ext cx="9678087" cy="7251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635452-1E92-431B-B2B7-F9EFEA8269A5}">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6CF20C-346F-4786-AEC0-4E7381B3C063}">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D8594B-B09B-4A0B-9C19-AB96E83763A3}">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GB" sz="2200" kern="1200" dirty="0"/>
            <a:t>Effective management of human resources (HR) teams requires leaders with strong interpersonal skills.</a:t>
          </a:r>
          <a:endParaRPr lang="en-US" sz="2200" kern="1200" dirty="0"/>
        </a:p>
      </dsp:txBody>
      <dsp:txXfrm>
        <a:off x="1058686" y="1808"/>
        <a:ext cx="9456913" cy="916611"/>
      </dsp:txXfrm>
    </dsp:sp>
    <dsp:sp modelId="{35996D5B-4AEC-41A3-9637-E617A6566141}">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56D2E0-059A-4DB0-A2BD-7835C5617119}">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B2351E-96A7-4790-9865-8C76D39C51B3}">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GB" sz="2200" kern="1200" dirty="0"/>
            <a:t>Education in project management for HR programme planners, implementers, and evaluators (Beer</a:t>
          </a:r>
          <a:r>
            <a:rPr lang="en-GB" sz="2200" b="1" kern="1200" dirty="0"/>
            <a:t> </a:t>
          </a:r>
          <a:r>
            <a:rPr lang="en-GB" sz="2200" kern="1200" dirty="0"/>
            <a:t>et al., 2014)</a:t>
          </a:r>
          <a:endParaRPr lang="en-US" sz="2200" kern="1200" dirty="0"/>
        </a:p>
      </dsp:txBody>
      <dsp:txXfrm>
        <a:off x="1058686" y="1147573"/>
        <a:ext cx="9456913" cy="916611"/>
      </dsp:txXfrm>
    </dsp:sp>
    <dsp:sp modelId="{EF45CABF-9F2F-45D8-8D0D-9522362AA478}">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1EA3E9-84EC-4800-A1EC-6102B0C4456B}">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C3DCAC-FA3F-425C-BDC0-C7F723D09C7B}">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GB" sz="2200" kern="1200" dirty="0"/>
            <a:t>Human resources analytics education for learning to analyse data and make deliberations based on that analysis.</a:t>
          </a:r>
          <a:endParaRPr lang="en-US" sz="2200" kern="1200" dirty="0"/>
        </a:p>
      </dsp:txBody>
      <dsp:txXfrm>
        <a:off x="1058686" y="2293338"/>
        <a:ext cx="9456913" cy="916611"/>
      </dsp:txXfrm>
    </dsp:sp>
    <dsp:sp modelId="{51B9CEB3-060B-48B8-8467-884BB6EBF17B}">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3A6035-DDE8-406D-8724-BE89868BBB00}">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12CE53-6A92-426E-A1D5-3615B2977237}">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GB" sz="2200" kern="1200" dirty="0"/>
            <a:t>Employees, supervisors, and other stakeholders may all benefit from better communication skills training (Vosburgh, 2017).</a:t>
          </a:r>
          <a:endParaRPr lang="en-US" sz="2200" kern="1200" dirty="0"/>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16/04/2023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cipd.co.uk/Images/cipd-profession-map_2019_tcm18-53107.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965202" y="4582814"/>
            <a:ext cx="3689094" cy="1312657"/>
          </a:xfrm>
        </p:spPr>
        <p:txBody>
          <a:bodyPr vert="horz" lIns="91440" tIns="45720" rIns="91440" bIns="45720" rtlCol="0" anchor="t">
            <a:normAutofit/>
          </a:bodyPr>
          <a:lstStyle/>
          <a:p>
            <a:pPr algn="l"/>
            <a:r>
              <a:rPr lang="en-GB" sz="1500" b="1" dirty="0">
                <a:latin typeface="Arial" panose="020B0604020202020204" pitchFamily="34" charset="0"/>
                <a:ea typeface="+mn-lt"/>
                <a:cs typeface="Arial" panose="020B0604020202020204" pitchFamily="34" charset="0"/>
              </a:rPr>
              <a:t>BMSW 5102 </a:t>
            </a:r>
          </a:p>
          <a:p>
            <a:pPr algn="l"/>
            <a:r>
              <a:rPr lang="en-GB" sz="1500" b="1" dirty="0">
                <a:latin typeface="Arial" panose="020B0604020202020204" pitchFamily="34" charset="0"/>
                <a:ea typeface="+mn-lt"/>
                <a:cs typeface="Arial" panose="020B0604020202020204" pitchFamily="34" charset="0"/>
              </a:rPr>
              <a:t>Developing Relationships and Workplace Achievements</a:t>
            </a:r>
          </a:p>
          <a:p>
            <a:pPr algn="l"/>
            <a:r>
              <a:rPr lang="en-GB" sz="1500" b="1" dirty="0">
                <a:latin typeface="Arial" panose="020B0604020202020204" pitchFamily="34" charset="0"/>
                <a:ea typeface="+mn-lt"/>
                <a:cs typeface="Arial" panose="020B0604020202020204" pitchFamily="34" charset="0"/>
              </a:rPr>
              <a:t>Leila Kanfoudi 1914911</a:t>
            </a:r>
          </a:p>
          <a:p>
            <a:pPr algn="r"/>
            <a:endParaRPr lang="en-GB" sz="2000" dirty="0">
              <a:cs typeface="Calibri"/>
            </a:endParaRPr>
          </a:p>
        </p:txBody>
      </p:sp>
      <p:pic>
        <p:nvPicPr>
          <p:cNvPr id="4" name="Picture 4" descr="Text&#10;&#10;Description automatically generated">
            <a:extLst>
              <a:ext uri="{FF2B5EF4-FFF2-40B4-BE49-F238E27FC236}">
                <a16:creationId xmlns:a16="http://schemas.microsoft.com/office/drawing/2014/main" id="{65F410B6-A3D6-1E90-D268-983AD685F7E6}"/>
              </a:ext>
            </a:extLst>
          </p:cNvPr>
          <p:cNvPicPr>
            <a:picLocks noChangeAspect="1"/>
          </p:cNvPicPr>
          <p:nvPr/>
        </p:nvPicPr>
        <p:blipFill>
          <a:blip r:embed="rId2"/>
          <a:stretch>
            <a:fillRect/>
          </a:stretch>
        </p:blipFill>
        <p:spPr>
          <a:xfrm>
            <a:off x="8974540" y="976706"/>
            <a:ext cx="2360031" cy="668577"/>
          </a:xfrm>
          <a:prstGeom prst="rect">
            <a:avLst/>
          </a:prstGeom>
        </p:spPr>
      </p:pic>
      <p:sp>
        <p:nvSpPr>
          <p:cNvPr id="5" name="Rectangle 4">
            <a:extLst>
              <a:ext uri="{FF2B5EF4-FFF2-40B4-BE49-F238E27FC236}">
                <a16:creationId xmlns:a16="http://schemas.microsoft.com/office/drawing/2014/main" id="{58BA4818-CA5B-36CD-B8A2-E257F9026359}"/>
              </a:ext>
            </a:extLst>
          </p:cNvPr>
          <p:cNvSpPr/>
          <p:nvPr/>
        </p:nvSpPr>
        <p:spPr>
          <a:xfrm>
            <a:off x="740436" y="2136971"/>
            <a:ext cx="10156656" cy="1754326"/>
          </a:xfrm>
          <a:prstGeom prst="rect">
            <a:avLst/>
          </a:prstGeom>
          <a:noFill/>
        </p:spPr>
        <p:txBody>
          <a:bodyPr wrap="squar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Elephant"/>
              </a:rPr>
              <a:t>‘Training and Development</a:t>
            </a: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a typeface="+mj-lt"/>
                <a:cs typeface="+mj-lt"/>
              </a:rPr>
              <a:t> </a:t>
            </a: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Elephant"/>
              </a:rPr>
              <a:t>needs for a HR officer’</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E092C-A02B-CA32-E657-C66AD9E58F10}"/>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j-lt"/>
                <a:cs typeface="+mj-lt"/>
              </a:rPr>
              <a:t>Introduction</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987F7F1-CD51-5974-D312-48A03764295A}"/>
              </a:ext>
            </a:extLst>
          </p:cNvPr>
          <p:cNvSpPr>
            <a:spLocks noGrp="1"/>
          </p:cNvSpPr>
          <p:nvPr>
            <p:ph idx="1"/>
          </p:nvPr>
        </p:nvSpPr>
        <p:spPr>
          <a:xfrm>
            <a:off x="4447308" y="591344"/>
            <a:ext cx="6906491" cy="5585619"/>
          </a:xfrm>
        </p:spPr>
        <p:txBody>
          <a:bodyPr vert="horz" lIns="91440" tIns="45720" rIns="91440" bIns="45720" rtlCol="0" anchor="ctr">
            <a:normAutofit/>
          </a:bodyPr>
          <a:lstStyle/>
          <a:p>
            <a:pPr algn="just"/>
            <a:r>
              <a:rPr lang="en-GB" sz="2400" dirty="0">
                <a:ea typeface="+mn-lt"/>
                <a:cs typeface="+mn-lt"/>
              </a:rPr>
              <a:t>I'm Leila Kanfoudi, and I'm a graduate trainee in the Human Resources department here at Unilever.</a:t>
            </a:r>
            <a:endParaRPr lang="en-GB" sz="2400" dirty="0">
              <a:cs typeface="Calibri" panose="020F0502020204030204"/>
            </a:endParaRPr>
          </a:p>
          <a:p>
            <a:pPr algn="just"/>
            <a:r>
              <a:rPr lang="en-GB" sz="2400" dirty="0">
                <a:ea typeface="+mn-lt"/>
                <a:cs typeface="+mn-lt"/>
              </a:rPr>
              <a:t>This presentation will focus on the education and growth requirements of a Human Resources Officer.</a:t>
            </a:r>
            <a:endParaRPr lang="en-GB" sz="2400" dirty="0">
              <a:cs typeface="Calibri" panose="020F0502020204030204"/>
            </a:endParaRPr>
          </a:p>
          <a:p>
            <a:pPr algn="just"/>
            <a:r>
              <a:rPr lang="en-GB" sz="2400" dirty="0">
                <a:ea typeface="+mn-lt"/>
                <a:cs typeface="+mn-lt"/>
              </a:rPr>
              <a:t>My boss has given me the responsibility of identifying the knowledge, skills, and attitudes necessary for HR professionals department-wide.</a:t>
            </a:r>
            <a:endParaRPr lang="en-GB" sz="2400" dirty="0">
              <a:cs typeface="Calibri" panose="020F0502020204030204"/>
            </a:endParaRPr>
          </a:p>
          <a:p>
            <a:pPr algn="just"/>
            <a:r>
              <a:rPr lang="en-GB" sz="2400" dirty="0">
                <a:ea typeface="+mn-lt"/>
                <a:cs typeface="+mn-lt"/>
              </a:rPr>
              <a:t>In addition, I'll evaluate my own skill set in light of the aforementioned KSBs to determine where I have room to grow professionally.</a:t>
            </a:r>
            <a:endParaRPr lang="en-GB" sz="2400" dirty="0">
              <a:cs typeface="Calibri" panose="020F0502020204030204"/>
            </a:endParaRPr>
          </a:p>
          <a:p>
            <a:pPr algn="just"/>
            <a:r>
              <a:rPr lang="en-GB" sz="2400" dirty="0">
                <a:ea typeface="+mn-lt"/>
                <a:cs typeface="+mn-lt"/>
              </a:rPr>
              <a:t>Finally, I will evaluate how well the training and development I get as an HR Officer will assist the company.</a:t>
            </a:r>
            <a:endParaRPr lang="en-GB" sz="2400" dirty="0">
              <a:cs typeface="Calibri"/>
            </a:endParaRPr>
          </a:p>
          <a:p>
            <a:pPr algn="just"/>
            <a:endParaRPr lang="en-GB" sz="2400" dirty="0">
              <a:cs typeface="Calibri"/>
            </a:endParaRPr>
          </a:p>
        </p:txBody>
      </p:sp>
    </p:spTree>
    <p:extLst>
      <p:ext uri="{BB962C8B-B14F-4D97-AF65-F5344CB8AC3E}">
        <p14:creationId xmlns:p14="http://schemas.microsoft.com/office/powerpoint/2010/main" val="2962910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2BC93-96CF-347A-25E4-BC7FAB47E8C8}"/>
              </a:ext>
            </a:extLst>
          </p:cNvPr>
          <p:cNvSpPr>
            <a:spLocks noGrp="1"/>
          </p:cNvSpPr>
          <p:nvPr>
            <p:ph type="title"/>
          </p:nvPr>
        </p:nvSpPr>
        <p:spPr>
          <a:xfrm>
            <a:off x="838200" y="365125"/>
            <a:ext cx="10515600" cy="1325563"/>
          </a:xfrm>
        </p:spPr>
        <p:txBody>
          <a:bodyPr>
            <a:normAutofit/>
          </a:bodyPr>
          <a:lstStyle/>
          <a:p>
            <a:r>
              <a:rPr lang="en-GB" sz="4200" dirty="0">
                <a:ea typeface="+mj-lt"/>
                <a:cs typeface="+mj-lt"/>
              </a:rPr>
              <a:t>Knowledge, Skills and Behaviours (KSB) required by HR professionals</a:t>
            </a:r>
            <a:endParaRPr lang="en-US" sz="42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5AF54E-37B8-7ADB-819E-F522FBB61681}"/>
              </a:ext>
            </a:extLst>
          </p:cNvPr>
          <p:cNvSpPr>
            <a:spLocks noGrp="1"/>
          </p:cNvSpPr>
          <p:nvPr>
            <p:ph idx="1"/>
          </p:nvPr>
        </p:nvSpPr>
        <p:spPr>
          <a:xfrm>
            <a:off x="838200" y="1929384"/>
            <a:ext cx="10515600" cy="4251960"/>
          </a:xfrm>
        </p:spPr>
        <p:txBody>
          <a:bodyPr vert="horz" lIns="91440" tIns="45720" rIns="91440" bIns="45720" rtlCol="0" anchor="t">
            <a:normAutofit/>
          </a:bodyPr>
          <a:lstStyle/>
          <a:p>
            <a:pPr algn="just"/>
            <a:r>
              <a:rPr lang="en-GB" sz="2000" dirty="0">
                <a:ea typeface="+mn-lt"/>
                <a:cs typeface="+mn-lt"/>
              </a:rPr>
              <a:t>Possessing the right information, abilities, and attitudes can help you succeed in the field of human resources. (KSB).</a:t>
            </a:r>
            <a:endParaRPr lang="en-GB" sz="2000" dirty="0">
              <a:cs typeface="Calibri" panose="020F0502020204030204"/>
            </a:endParaRPr>
          </a:p>
          <a:p>
            <a:pPr algn="just"/>
            <a:r>
              <a:rPr lang="en-GB" sz="2000" dirty="0">
                <a:ea typeface="+mn-lt"/>
                <a:cs typeface="+mn-lt"/>
              </a:rPr>
              <a:t>What we mean by "knowledge" in the context of human resources is familiarity with core ideas, theories, and methods in the discipline. You'll need expertise in areas like HR analytics, training and development, salary and benefits, employee relations, and recruiting and selection (</a:t>
            </a:r>
            <a:r>
              <a:rPr lang="en-GB" sz="2000" dirty="0" err="1">
                <a:ea typeface="+mn-lt"/>
                <a:cs typeface="+mn-lt"/>
              </a:rPr>
              <a:t>Huselid</a:t>
            </a:r>
            <a:r>
              <a:rPr lang="en-GB" sz="2000" dirty="0">
                <a:ea typeface="+mn-lt"/>
                <a:cs typeface="+mn-lt"/>
              </a:rPr>
              <a:t>, 2015). </a:t>
            </a:r>
            <a:endParaRPr lang="en-GB" sz="2000">
              <a:cs typeface="Calibri" panose="020F0502020204030204"/>
            </a:endParaRPr>
          </a:p>
          <a:p>
            <a:pPr algn="just"/>
            <a:r>
              <a:rPr lang="en-GB" sz="2000" dirty="0">
                <a:ea typeface="+mn-lt"/>
                <a:cs typeface="+mn-lt"/>
              </a:rPr>
              <a:t>Communication, problem-solving, leadership, and project management are all examples of transferable skills. Human resource managers and specialists need these abilities to do their jobs well (Guest, 2017).</a:t>
            </a:r>
            <a:endParaRPr lang="en-GB" sz="2000" dirty="0">
              <a:cs typeface="Calibri" panose="020F0502020204030204"/>
            </a:endParaRPr>
          </a:p>
          <a:p>
            <a:pPr algn="just"/>
            <a:r>
              <a:rPr lang="en-GB" sz="2000" dirty="0">
                <a:ea typeface="+mn-lt"/>
                <a:cs typeface="+mn-lt"/>
              </a:rPr>
              <a:t>Human resource professionals should exhibit certain behaviours in their daily job. Being trustworthy, open, sympathetic, and secretive are all necessary traits. Human resource professionals get credibility and trust from workers and superiors when they act in these ways.</a:t>
            </a:r>
            <a:endParaRPr lang="en-GB" sz="2000" dirty="0">
              <a:cs typeface="Calibri"/>
            </a:endParaRPr>
          </a:p>
          <a:p>
            <a:pPr algn="just"/>
            <a:endParaRPr lang="en-GB" sz="2000">
              <a:cs typeface="Calibri"/>
            </a:endParaRPr>
          </a:p>
        </p:txBody>
      </p:sp>
    </p:spTree>
    <p:extLst>
      <p:ext uri="{BB962C8B-B14F-4D97-AF65-F5344CB8AC3E}">
        <p14:creationId xmlns:p14="http://schemas.microsoft.com/office/powerpoint/2010/main" val="1458143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CCA33C-476A-06B7-7D7C-61E87D1EF40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ea typeface="+mj-lt"/>
                <a:cs typeface="+mj-lt"/>
              </a:rPr>
              <a:t>Knowledge needed by HR Officers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19EFB787-B6A4-914C-F31D-D47368E5B90C}"/>
              </a:ext>
            </a:extLst>
          </p:cNvPr>
          <p:cNvGraphicFramePr>
            <a:graphicFrameLocks noGrp="1"/>
          </p:cNvGraphicFramePr>
          <p:nvPr>
            <p:ph idx="1"/>
            <p:extLst>
              <p:ext uri="{D42A27DB-BD31-4B8C-83A1-F6EECF244321}">
                <p14:modId xmlns:p14="http://schemas.microsoft.com/office/powerpoint/2010/main" val="367949189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109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07094-2EB6-9AC3-58E1-9A996FE5420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ea typeface="+mj-lt"/>
                <a:cs typeface="+mj-lt"/>
              </a:rPr>
              <a:t>Skills Needed by HR Officers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305E82DF-BFC6-001B-F6CC-A37B695CE805}"/>
              </a:ext>
            </a:extLst>
          </p:cNvPr>
          <p:cNvGraphicFramePr>
            <a:graphicFrameLocks noGrp="1"/>
          </p:cNvGraphicFramePr>
          <p:nvPr>
            <p:ph idx="1"/>
            <p:extLst>
              <p:ext uri="{D42A27DB-BD31-4B8C-83A1-F6EECF244321}">
                <p14:modId xmlns:p14="http://schemas.microsoft.com/office/powerpoint/2010/main" val="17744957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0286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E15D6-3F0D-EC81-830F-DA168AD52CF1}"/>
              </a:ext>
            </a:extLst>
          </p:cNvPr>
          <p:cNvSpPr>
            <a:spLocks noGrp="1"/>
          </p:cNvSpPr>
          <p:nvPr>
            <p:ph type="title"/>
          </p:nvPr>
        </p:nvSpPr>
        <p:spPr>
          <a:xfrm>
            <a:off x="1075767" y="1188637"/>
            <a:ext cx="2988234" cy="4480726"/>
          </a:xfrm>
        </p:spPr>
        <p:txBody>
          <a:bodyPr>
            <a:normAutofit/>
          </a:bodyPr>
          <a:lstStyle/>
          <a:p>
            <a:pPr algn="r"/>
            <a:r>
              <a:rPr lang="en-GB" sz="4600">
                <a:ea typeface="+mj-lt"/>
                <a:cs typeface="+mj-lt"/>
              </a:rPr>
              <a:t>Behaviours Needed by HR Officers</a:t>
            </a:r>
            <a:endParaRPr lang="en-US" sz="4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C906F7A-8168-14D9-9346-E8D9F578DB73}"/>
              </a:ext>
            </a:extLst>
          </p:cNvPr>
          <p:cNvSpPr>
            <a:spLocks noGrp="1"/>
          </p:cNvSpPr>
          <p:nvPr>
            <p:ph idx="1"/>
          </p:nvPr>
        </p:nvSpPr>
        <p:spPr>
          <a:xfrm>
            <a:off x="5255260" y="1648870"/>
            <a:ext cx="4702848" cy="3560260"/>
          </a:xfrm>
        </p:spPr>
        <p:txBody>
          <a:bodyPr vert="horz" lIns="91440" tIns="45720" rIns="91440" bIns="45720" rtlCol="0" anchor="ctr">
            <a:normAutofit/>
          </a:bodyPr>
          <a:lstStyle/>
          <a:p>
            <a:pPr algn="just"/>
            <a:r>
              <a:rPr lang="en-GB" sz="1700" dirty="0">
                <a:ea typeface="+mn-lt"/>
                <a:cs typeface="+mn-lt"/>
              </a:rPr>
              <a:t>Human Resources Officers need to behave professionally if they want to earn the respect and confidence of their subordinates and superiors.</a:t>
            </a:r>
            <a:endParaRPr lang="en-GB" sz="1700" dirty="0">
              <a:cs typeface="Calibri" panose="020F0502020204030204"/>
            </a:endParaRPr>
          </a:p>
          <a:p>
            <a:pPr algn="just"/>
            <a:r>
              <a:rPr lang="en-GB" sz="1700" dirty="0">
                <a:ea typeface="+mn-lt"/>
                <a:cs typeface="+mn-lt"/>
              </a:rPr>
              <a:t>Human Resources Officers' ethical actions are crucial to safeguarding the HR department's credibility.</a:t>
            </a:r>
            <a:endParaRPr lang="en-GB" sz="1700" dirty="0">
              <a:cs typeface="Calibri" panose="020F0502020204030204"/>
            </a:endParaRPr>
          </a:p>
          <a:p>
            <a:pPr algn="just"/>
            <a:r>
              <a:rPr lang="en-GB" sz="1700" dirty="0">
                <a:ea typeface="+mn-lt"/>
                <a:cs typeface="+mn-lt"/>
              </a:rPr>
              <a:t>HR Officers should display honesty and integrity while engaging with workers and management (CIPD, 2019).</a:t>
            </a:r>
            <a:endParaRPr lang="en-GB" sz="1700" dirty="0">
              <a:cs typeface="Calibri" panose="020F0502020204030204"/>
            </a:endParaRPr>
          </a:p>
          <a:p>
            <a:pPr algn="just"/>
            <a:r>
              <a:rPr lang="en-GB" sz="1700" dirty="0">
                <a:ea typeface="+mn-lt"/>
                <a:cs typeface="+mn-lt"/>
              </a:rPr>
              <a:t>Empathy is a vital attitude for HR Officers to demonstrate since it helps them to comprehend employees' worries and wants.</a:t>
            </a:r>
            <a:endParaRPr lang="en-GB" sz="1700" dirty="0">
              <a:cs typeface="Calibri"/>
            </a:endParaRPr>
          </a:p>
          <a:p>
            <a:pPr algn="just"/>
            <a:endParaRPr lang="en-GB" sz="1700">
              <a:cs typeface="Calibri"/>
            </a:endParaRPr>
          </a:p>
        </p:txBody>
      </p:sp>
    </p:spTree>
    <p:extLst>
      <p:ext uri="{BB962C8B-B14F-4D97-AF65-F5344CB8AC3E}">
        <p14:creationId xmlns:p14="http://schemas.microsoft.com/office/powerpoint/2010/main" val="1096095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8C54B9-969C-3D55-AEFB-D4FD84B1D8B6}"/>
              </a:ext>
            </a:extLst>
          </p:cNvPr>
          <p:cNvSpPr>
            <a:spLocks noGrp="1"/>
          </p:cNvSpPr>
          <p:nvPr>
            <p:ph type="title"/>
          </p:nvPr>
        </p:nvSpPr>
        <p:spPr>
          <a:xfrm>
            <a:off x="841248" y="256032"/>
            <a:ext cx="10506456" cy="1014984"/>
          </a:xfrm>
        </p:spPr>
        <p:txBody>
          <a:bodyPr anchor="b">
            <a:normAutofit/>
          </a:bodyPr>
          <a:lstStyle/>
          <a:p>
            <a:r>
              <a:rPr lang="en-GB" dirty="0">
                <a:ea typeface="+mj-lt"/>
                <a:cs typeface="+mj-lt"/>
              </a:rPr>
              <a:t>Personal Skills Audit</a:t>
            </a:r>
            <a:endParaRPr lang="en-US"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031B9C1-50F6-FDB2-8DE0-224AB61BF32F}"/>
              </a:ext>
            </a:extLst>
          </p:cNvPr>
          <p:cNvGraphicFramePr>
            <a:graphicFrameLocks noGrp="1"/>
          </p:cNvGraphicFramePr>
          <p:nvPr>
            <p:ph idx="1"/>
            <p:extLst>
              <p:ext uri="{D42A27DB-BD31-4B8C-83A1-F6EECF244321}">
                <p14:modId xmlns:p14="http://schemas.microsoft.com/office/powerpoint/2010/main" val="148348201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8768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866B2-0D91-C8F5-783F-5FFAA382FF61}"/>
              </a:ext>
            </a:extLst>
          </p:cNvPr>
          <p:cNvSpPr>
            <a:spLocks noGrp="1"/>
          </p:cNvSpPr>
          <p:nvPr>
            <p:ph type="title"/>
          </p:nvPr>
        </p:nvSpPr>
        <p:spPr>
          <a:xfrm>
            <a:off x="1075767" y="1188637"/>
            <a:ext cx="2988234" cy="4480726"/>
          </a:xfrm>
        </p:spPr>
        <p:txBody>
          <a:bodyPr>
            <a:normAutofit/>
          </a:bodyPr>
          <a:lstStyle/>
          <a:p>
            <a:pPr algn="r"/>
            <a:r>
              <a:rPr lang="en-GB" sz="6600">
                <a:ea typeface="+mj-lt"/>
                <a:cs typeface="+mj-lt"/>
              </a:rPr>
              <a:t>Skills gap analysis</a:t>
            </a:r>
            <a:endParaRPr lang="en-US" sz="6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7BC69D-422B-8914-D771-0E37C27D08BF}"/>
              </a:ext>
            </a:extLst>
          </p:cNvPr>
          <p:cNvSpPr>
            <a:spLocks noGrp="1"/>
          </p:cNvSpPr>
          <p:nvPr>
            <p:ph idx="1"/>
          </p:nvPr>
        </p:nvSpPr>
        <p:spPr>
          <a:xfrm>
            <a:off x="5255260" y="1648870"/>
            <a:ext cx="4702848" cy="3560260"/>
          </a:xfrm>
        </p:spPr>
        <p:txBody>
          <a:bodyPr vert="horz" lIns="91440" tIns="45720" rIns="91440" bIns="45720" rtlCol="0" anchor="ctr">
            <a:normAutofit/>
          </a:bodyPr>
          <a:lstStyle/>
          <a:p>
            <a:pPr algn="just"/>
            <a:r>
              <a:rPr lang="en-GB" sz="2200" dirty="0">
                <a:ea typeface="+mn-lt"/>
                <a:cs typeface="+mn-lt"/>
              </a:rPr>
              <a:t>A skills gap study can show the disparity between a role's requirements and an individual's talents.</a:t>
            </a:r>
            <a:endParaRPr lang="en-GB" sz="2200" dirty="0">
              <a:cs typeface="Calibri" panose="020F0502020204030204"/>
            </a:endParaRPr>
          </a:p>
          <a:p>
            <a:pPr algn="just"/>
            <a:r>
              <a:rPr lang="en-GB" sz="2200" dirty="0">
                <a:ea typeface="+mn-lt"/>
                <a:cs typeface="+mn-lt"/>
              </a:rPr>
              <a:t>My personal skills evaluation shows leadership and project management gaps.</a:t>
            </a:r>
            <a:endParaRPr lang="en-GB" sz="2200" dirty="0">
              <a:cs typeface="Calibri" panose="020F0502020204030204"/>
            </a:endParaRPr>
          </a:p>
          <a:p>
            <a:pPr algn="just"/>
            <a:r>
              <a:rPr lang="en-GB" sz="2200" dirty="0">
                <a:ea typeface="+mn-lt"/>
                <a:cs typeface="+mn-lt"/>
              </a:rPr>
              <a:t>I need leadership and project management training to close this gap.</a:t>
            </a:r>
            <a:endParaRPr lang="en-GB" sz="2200" dirty="0">
              <a:cs typeface="Calibri"/>
            </a:endParaRPr>
          </a:p>
          <a:p>
            <a:pPr algn="just"/>
            <a:endParaRPr lang="en-GB" sz="2200">
              <a:cs typeface="Calibri"/>
            </a:endParaRPr>
          </a:p>
        </p:txBody>
      </p:sp>
    </p:spTree>
    <p:extLst>
      <p:ext uri="{BB962C8B-B14F-4D97-AF65-F5344CB8AC3E}">
        <p14:creationId xmlns:p14="http://schemas.microsoft.com/office/powerpoint/2010/main" val="34968939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8C47F-1C80-EE44-00DE-AA975791A59C}"/>
              </a:ext>
            </a:extLst>
          </p:cNvPr>
          <p:cNvSpPr>
            <a:spLocks noGrp="1"/>
          </p:cNvSpPr>
          <p:nvPr>
            <p:ph type="title"/>
          </p:nvPr>
        </p:nvSpPr>
        <p:spPr>
          <a:xfrm>
            <a:off x="841248" y="256032"/>
            <a:ext cx="10506456" cy="1014984"/>
          </a:xfrm>
        </p:spPr>
        <p:txBody>
          <a:bodyPr anchor="b">
            <a:normAutofit/>
          </a:bodyPr>
          <a:lstStyle/>
          <a:p>
            <a:r>
              <a:rPr lang="en-GB" dirty="0">
                <a:ea typeface="+mj-lt"/>
                <a:cs typeface="+mj-lt"/>
              </a:rPr>
              <a:t>Training and Development Needs</a:t>
            </a:r>
            <a:endParaRPr lang="en-US"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0CA5C1C-8453-7F70-4CDD-097708840996}"/>
              </a:ext>
            </a:extLst>
          </p:cNvPr>
          <p:cNvGraphicFramePr>
            <a:graphicFrameLocks noGrp="1"/>
          </p:cNvGraphicFramePr>
          <p:nvPr>
            <p:ph idx="1"/>
            <p:extLst>
              <p:ext uri="{D42A27DB-BD31-4B8C-83A1-F6EECF244321}">
                <p14:modId xmlns:p14="http://schemas.microsoft.com/office/powerpoint/2010/main" val="69117078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8585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usiness Growth">
            <a:extLst>
              <a:ext uri="{FF2B5EF4-FFF2-40B4-BE49-F238E27FC236}">
                <a16:creationId xmlns:a16="http://schemas.microsoft.com/office/drawing/2014/main" id="{743764CF-E734-E6CF-0DB8-9890FF758F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675" y="1410905"/>
            <a:ext cx="4032621" cy="4032621"/>
          </a:xfrm>
          <a:prstGeom prst="rect">
            <a:avLst/>
          </a:prstGeom>
        </p:spPr>
      </p:pic>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B8A23-7E86-D31D-F146-44E9DA3DDDAA}"/>
              </a:ext>
            </a:extLst>
          </p:cNvPr>
          <p:cNvSpPr>
            <a:spLocks noGrp="1"/>
          </p:cNvSpPr>
          <p:nvPr>
            <p:ph type="title"/>
          </p:nvPr>
        </p:nvSpPr>
        <p:spPr>
          <a:xfrm>
            <a:off x="5465659" y="1188637"/>
            <a:ext cx="5642312" cy="1597228"/>
          </a:xfrm>
        </p:spPr>
        <p:txBody>
          <a:bodyPr>
            <a:normAutofit/>
          </a:bodyPr>
          <a:lstStyle/>
          <a:p>
            <a:r>
              <a:rPr lang="en-GB" sz="3400">
                <a:ea typeface="+mj-lt"/>
                <a:cs typeface="+mj-lt"/>
              </a:rPr>
              <a:t>Potential benefits to the organisation of developing you as an HR Officer</a:t>
            </a:r>
            <a:endParaRPr lang="en-US" sz="3400"/>
          </a:p>
        </p:txBody>
      </p:sp>
      <p:sp>
        <p:nvSpPr>
          <p:cNvPr id="3" name="Content Placeholder 2">
            <a:extLst>
              <a:ext uri="{FF2B5EF4-FFF2-40B4-BE49-F238E27FC236}">
                <a16:creationId xmlns:a16="http://schemas.microsoft.com/office/drawing/2014/main" id="{07D61170-3129-7AFB-8029-C0C60C9D9BE9}"/>
              </a:ext>
            </a:extLst>
          </p:cNvPr>
          <p:cNvSpPr>
            <a:spLocks noGrp="1"/>
          </p:cNvSpPr>
          <p:nvPr>
            <p:ph idx="1"/>
          </p:nvPr>
        </p:nvSpPr>
        <p:spPr>
          <a:xfrm>
            <a:off x="5576273" y="2789343"/>
            <a:ext cx="4370103" cy="2728198"/>
          </a:xfrm>
        </p:spPr>
        <p:txBody>
          <a:bodyPr vert="horz" lIns="91440" tIns="45720" rIns="91440" bIns="45720" rtlCol="0" anchor="t">
            <a:noAutofit/>
          </a:bodyPr>
          <a:lstStyle/>
          <a:p>
            <a:pPr algn="just"/>
            <a:r>
              <a:rPr lang="en-GB" sz="1400" dirty="0">
                <a:ea typeface="+mn-lt"/>
                <a:cs typeface="+mn-lt"/>
              </a:rPr>
              <a:t>Human resources practise that successfully draw in, keep, and nurture top performers have been refined.</a:t>
            </a:r>
            <a:endParaRPr lang="en-GB" sz="1400">
              <a:cs typeface="Calibri" panose="020F0502020204030204"/>
            </a:endParaRPr>
          </a:p>
          <a:p>
            <a:pPr algn="just"/>
            <a:r>
              <a:rPr lang="en-GB" sz="1400" dirty="0">
                <a:ea typeface="+mn-lt"/>
                <a:cs typeface="+mn-lt"/>
              </a:rPr>
              <a:t>Improved HR procedures lead to more output with less expenditure.</a:t>
            </a:r>
            <a:endParaRPr lang="en-GB" sz="1400">
              <a:cs typeface="Calibri" panose="020F0502020204030204"/>
            </a:endParaRPr>
          </a:p>
          <a:p>
            <a:pPr algn="just"/>
            <a:r>
              <a:rPr lang="en-GB" sz="1400" dirty="0">
                <a:ea typeface="+mn-lt"/>
                <a:cs typeface="+mn-lt"/>
              </a:rPr>
              <a:t>Greater involvement and contentment in one's work lead to lower turnover and higher retention (Armstrong and Taylor, 2014).</a:t>
            </a:r>
            <a:endParaRPr lang="en-GB" sz="1400">
              <a:cs typeface="Calibri" panose="020F0502020204030204"/>
            </a:endParaRPr>
          </a:p>
          <a:p>
            <a:pPr algn="just"/>
            <a:r>
              <a:rPr lang="en-GB" sz="1400" dirty="0">
                <a:ea typeface="+mn-lt"/>
                <a:cs typeface="+mn-lt"/>
              </a:rPr>
              <a:t>Enhanced HR analytics and metrics allow for more informed HR decisions and a closer fit between HR initiatives and overall business objectives.</a:t>
            </a:r>
            <a:endParaRPr lang="en-GB" sz="1400">
              <a:cs typeface="Calibri" panose="020F0502020204030204"/>
            </a:endParaRPr>
          </a:p>
          <a:p>
            <a:pPr algn="just"/>
            <a:r>
              <a:rPr lang="en-GB" sz="1400" dirty="0">
                <a:ea typeface="+mn-lt"/>
                <a:cs typeface="+mn-lt"/>
              </a:rPr>
              <a:t>Better HR management of HR teams and HR projects as a consequence of enhanced HR leadership and project management abilities.</a:t>
            </a:r>
            <a:endParaRPr lang="en-GB" sz="1400" dirty="0">
              <a:cs typeface="Calibri"/>
            </a:endParaRPr>
          </a:p>
          <a:p>
            <a:pPr algn="just"/>
            <a:endParaRPr lang="en-GB" sz="1400" dirty="0">
              <a:cs typeface="Calibri"/>
            </a:endParaRPr>
          </a:p>
        </p:txBody>
      </p:sp>
    </p:spTree>
    <p:extLst>
      <p:ext uri="{BB962C8B-B14F-4D97-AF65-F5344CB8AC3E}">
        <p14:creationId xmlns:p14="http://schemas.microsoft.com/office/powerpoint/2010/main" val="4102284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00E63-182F-B358-FCF9-325B0C9691AE}"/>
              </a:ext>
            </a:extLst>
          </p:cNvPr>
          <p:cNvSpPr>
            <a:spLocks noGrp="1"/>
          </p:cNvSpPr>
          <p:nvPr>
            <p:ph type="title"/>
          </p:nvPr>
        </p:nvSpPr>
        <p:spPr>
          <a:xfrm>
            <a:off x="1006900" y="1188637"/>
            <a:ext cx="3141430" cy="4480726"/>
          </a:xfrm>
        </p:spPr>
        <p:txBody>
          <a:bodyPr>
            <a:normAutofit/>
          </a:bodyPr>
          <a:lstStyle/>
          <a:p>
            <a:pPr algn="r"/>
            <a:r>
              <a:rPr lang="en-GB" sz="5100">
                <a:ea typeface="+mj-lt"/>
                <a:cs typeface="+mj-lt"/>
              </a:rPr>
              <a:t>Conclusion</a:t>
            </a:r>
            <a:endParaRPr lang="en-US" sz="510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C5F895-5BBC-4757-1BC3-658BD5D3E698}"/>
              </a:ext>
            </a:extLst>
          </p:cNvPr>
          <p:cNvSpPr>
            <a:spLocks noGrp="1"/>
          </p:cNvSpPr>
          <p:nvPr>
            <p:ph idx="1"/>
          </p:nvPr>
        </p:nvSpPr>
        <p:spPr>
          <a:xfrm>
            <a:off x="5138928" y="1338729"/>
            <a:ext cx="4795584" cy="4180542"/>
          </a:xfrm>
        </p:spPr>
        <p:txBody>
          <a:bodyPr vert="horz" lIns="91440" tIns="45720" rIns="91440" bIns="45720" rtlCol="0" anchor="ctr">
            <a:normAutofit/>
          </a:bodyPr>
          <a:lstStyle/>
          <a:p>
            <a:pPr algn="just"/>
            <a:r>
              <a:rPr lang="en-GB" sz="1900" dirty="0">
                <a:ea typeface="+mn-lt"/>
                <a:cs typeface="+mn-lt"/>
              </a:rPr>
              <a:t>HR professionals may determine what training and development they need to enhance their KSBs by defining the KSBs they need to succeed, completing a personal skills audit, and doing a skills gap analysis.</a:t>
            </a:r>
            <a:endParaRPr lang="en-GB" sz="1900" dirty="0">
              <a:cs typeface="Calibri" panose="020F0502020204030204"/>
            </a:endParaRPr>
          </a:p>
          <a:p>
            <a:pPr algn="just"/>
            <a:r>
              <a:rPr lang="en-GB" sz="1900" dirty="0">
                <a:ea typeface="+mn-lt"/>
                <a:cs typeface="+mn-lt"/>
              </a:rPr>
              <a:t>Significant improvements to HR policy, HR process efficiency, employee engagement, and HR decision-making can result from investing in the training and development of HR Officers.</a:t>
            </a:r>
            <a:endParaRPr lang="en-GB" sz="1900" dirty="0">
              <a:cs typeface="Calibri" panose="020F0502020204030204"/>
            </a:endParaRPr>
          </a:p>
          <a:p>
            <a:pPr algn="just"/>
            <a:r>
              <a:rPr lang="en-GB" sz="1900" dirty="0">
                <a:ea typeface="+mn-lt"/>
                <a:cs typeface="+mn-lt"/>
              </a:rPr>
              <a:t>As an aspiring HR Officer at Unilever, I am dedicated to honing the skills necessary to do my job well and have a positive impact on the company's future.</a:t>
            </a:r>
            <a:endParaRPr lang="en-GB" sz="1900" dirty="0">
              <a:cs typeface="Calibri" panose="020F0502020204030204"/>
            </a:endParaRPr>
          </a:p>
          <a:p>
            <a:pPr algn="just"/>
            <a:endParaRPr lang="en-GB" sz="1900">
              <a:cs typeface="Calibri" panose="020F0502020204030204"/>
            </a:endParaRPr>
          </a:p>
        </p:txBody>
      </p:sp>
    </p:spTree>
    <p:extLst>
      <p:ext uri="{BB962C8B-B14F-4D97-AF65-F5344CB8AC3E}">
        <p14:creationId xmlns:p14="http://schemas.microsoft.com/office/powerpoint/2010/main" val="3092047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2B99F1-B2DC-437E-A8A1-A57F2F29F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684398"/>
            <a:ext cx="11167447" cy="5206040"/>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10BFDC-3A45-FF3A-D92A-3CBBB085F208}"/>
              </a:ext>
            </a:extLst>
          </p:cNvPr>
          <p:cNvSpPr>
            <a:spLocks noGrp="1"/>
          </p:cNvSpPr>
          <p:nvPr>
            <p:ph type="title"/>
          </p:nvPr>
        </p:nvSpPr>
        <p:spPr>
          <a:xfrm>
            <a:off x="1045029" y="1092857"/>
            <a:ext cx="3669704" cy="4389120"/>
          </a:xfrm>
        </p:spPr>
        <p:txBody>
          <a:bodyPr>
            <a:normAutofit/>
          </a:bodyPr>
          <a:lstStyle/>
          <a:p>
            <a:r>
              <a:rPr lang="en-GB" sz="4000">
                <a:ea typeface="+mj-lt"/>
                <a:cs typeface="+mj-lt"/>
              </a:rPr>
              <a:t>Reference List</a:t>
            </a:r>
            <a:endParaRPr lang="en-US" sz="4000"/>
          </a:p>
        </p:txBody>
      </p:sp>
      <p:sp>
        <p:nvSpPr>
          <p:cNvPr id="12" name="Rectangle 11">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93537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27BE0E7-DDA0-8C05-0353-000E153B858A}"/>
              </a:ext>
            </a:extLst>
          </p:cNvPr>
          <p:cNvSpPr>
            <a:spLocks noGrp="1"/>
          </p:cNvSpPr>
          <p:nvPr>
            <p:ph idx="1"/>
          </p:nvPr>
        </p:nvSpPr>
        <p:spPr>
          <a:xfrm>
            <a:off x="5572679" y="1092857"/>
            <a:ext cx="5670087" cy="4389120"/>
          </a:xfrm>
        </p:spPr>
        <p:txBody>
          <a:bodyPr vert="horz" lIns="91440" tIns="45720" rIns="91440" bIns="45720" rtlCol="0" anchor="ctr">
            <a:normAutofit/>
          </a:bodyPr>
          <a:lstStyle/>
          <a:p>
            <a:pPr algn="just"/>
            <a:r>
              <a:rPr lang="en-GB" sz="1100" dirty="0">
                <a:ea typeface="+mn-lt"/>
                <a:cs typeface="+mn-lt"/>
              </a:rPr>
              <a:t>Armstrong, M., and Taylor, S. (2014). Armstrong's handbook of human resource management practice. Kogan Page Publishers.</a:t>
            </a:r>
            <a:endParaRPr lang="en-GB" sz="1100" dirty="0">
              <a:cs typeface="Calibri" panose="020F0502020204030204"/>
            </a:endParaRPr>
          </a:p>
          <a:p>
            <a:pPr algn="just"/>
            <a:r>
              <a:rPr lang="en-GB" sz="1100" dirty="0">
                <a:ea typeface="+mn-lt"/>
                <a:cs typeface="+mn-lt"/>
              </a:rPr>
              <a:t>Beer, M., Spector, B., Lawrence, P. R., Mills, D. Q., and Walton, R. E. (2014). Human resource management: A general manager's perspective. Free Press.</a:t>
            </a:r>
            <a:endParaRPr lang="en-GB" sz="1100" dirty="0">
              <a:cs typeface="Calibri" panose="020F0502020204030204"/>
            </a:endParaRPr>
          </a:p>
          <a:p>
            <a:pPr algn="just"/>
            <a:r>
              <a:rPr lang="en-GB" sz="1100" dirty="0">
                <a:ea typeface="+mn-lt"/>
                <a:cs typeface="+mn-lt"/>
              </a:rPr>
              <a:t>CIPD. (2019). Profession map. Chartered Institute of Personnel and Development. </a:t>
            </a:r>
            <a:r>
              <a:rPr lang="en-GB" sz="1100" dirty="0">
                <a:ea typeface="+mn-lt"/>
                <a:cs typeface="+mn-lt"/>
                <a:hlinkClick r:id="rId2"/>
              </a:rPr>
              <a:t>https://www.cipd.co.uk/Images/cipd-profession-map_2019_tcm18-53107.pdf</a:t>
            </a:r>
            <a:endParaRPr lang="en-GB" sz="1100" dirty="0">
              <a:cs typeface="Calibri" panose="020F0502020204030204"/>
            </a:endParaRPr>
          </a:p>
          <a:p>
            <a:pPr algn="just"/>
            <a:r>
              <a:rPr lang="en-GB" sz="1100" dirty="0">
                <a:ea typeface="+mn-lt"/>
                <a:cs typeface="+mn-lt"/>
              </a:rPr>
              <a:t>Fitz-</a:t>
            </a:r>
            <a:r>
              <a:rPr lang="en-GB" sz="1100" dirty="0" err="1">
                <a:ea typeface="+mn-lt"/>
                <a:cs typeface="+mn-lt"/>
              </a:rPr>
              <a:t>enz</a:t>
            </a:r>
            <a:r>
              <a:rPr lang="en-GB" sz="1100" dirty="0">
                <a:ea typeface="+mn-lt"/>
                <a:cs typeface="+mn-lt"/>
              </a:rPr>
              <a:t>, J. (2015). How to measure human resource management. McGraw-Hill.</a:t>
            </a:r>
            <a:endParaRPr lang="en-GB" sz="1100" dirty="0">
              <a:cs typeface="Calibri" panose="020F0502020204030204"/>
            </a:endParaRPr>
          </a:p>
          <a:p>
            <a:pPr algn="just"/>
            <a:r>
              <a:rPr lang="en-GB" sz="1100" dirty="0">
                <a:ea typeface="+mn-lt"/>
                <a:cs typeface="+mn-lt"/>
              </a:rPr>
              <a:t>Gold, J., Thorpe, R., and Mumford, A. (2015). Gower handbook of leadership and management development. Gower Publishing, Ltd.</a:t>
            </a:r>
            <a:endParaRPr lang="en-GB" sz="1100" dirty="0">
              <a:cs typeface="Calibri" panose="020F0502020204030204"/>
            </a:endParaRPr>
          </a:p>
          <a:p>
            <a:pPr algn="just"/>
            <a:r>
              <a:rPr lang="en-GB" sz="1100" dirty="0">
                <a:ea typeface="+mn-lt"/>
                <a:cs typeface="+mn-lt"/>
              </a:rPr>
              <a:t>Guest, D. (2017). Human resource management and industrial relations. Journal of Management Studies, 24(5), 503-521.</a:t>
            </a:r>
            <a:endParaRPr lang="en-GB" sz="1100" dirty="0">
              <a:cs typeface="Calibri" panose="020F0502020204030204"/>
            </a:endParaRPr>
          </a:p>
          <a:p>
            <a:pPr algn="just"/>
            <a:r>
              <a:rPr lang="en-GB" sz="1100" dirty="0" err="1">
                <a:ea typeface="+mn-lt"/>
                <a:cs typeface="+mn-lt"/>
              </a:rPr>
              <a:t>Huselid</a:t>
            </a:r>
            <a:r>
              <a:rPr lang="en-GB" sz="1100" dirty="0">
                <a:ea typeface="+mn-lt"/>
                <a:cs typeface="+mn-lt"/>
              </a:rPr>
              <a:t>, M. A. (2015). The impact of human resource management practices on turnover, productivity, and corporate financial performance. Academy of Management Journal, 38(3), 635-672.</a:t>
            </a:r>
            <a:endParaRPr lang="en-GB" sz="1100" dirty="0">
              <a:cs typeface="Calibri" panose="020F0502020204030204"/>
            </a:endParaRPr>
          </a:p>
          <a:p>
            <a:pPr algn="just"/>
            <a:r>
              <a:rPr lang="en-GB" sz="1100" dirty="0">
                <a:ea typeface="+mn-lt"/>
                <a:cs typeface="+mn-lt"/>
              </a:rPr>
              <a:t>Kramar, R., and Syed, J. (2012). Human resource management in a global context: A critical approach. Palgrave Macmillan.</a:t>
            </a:r>
            <a:endParaRPr lang="en-GB" sz="1100" dirty="0">
              <a:cs typeface="Calibri" panose="020F0502020204030204"/>
            </a:endParaRPr>
          </a:p>
          <a:p>
            <a:pPr algn="just"/>
            <a:r>
              <a:rPr lang="en-GB" sz="1100" dirty="0">
                <a:ea typeface="+mn-lt"/>
                <a:cs typeface="+mn-lt"/>
              </a:rPr>
              <a:t>Ulrich, D., Brockbank, W., Johnson, D., </a:t>
            </a:r>
            <a:r>
              <a:rPr lang="en-GB" sz="1100" dirty="0" err="1">
                <a:ea typeface="+mn-lt"/>
                <a:cs typeface="+mn-lt"/>
              </a:rPr>
              <a:t>Sandholtz</a:t>
            </a:r>
            <a:r>
              <a:rPr lang="en-GB" sz="1100" dirty="0">
                <a:ea typeface="+mn-lt"/>
                <a:cs typeface="+mn-lt"/>
              </a:rPr>
              <a:t>, K., and Younger, J. (2018). HR from the outside in: Six competencies for the future of human resources. McGraw-Hill.</a:t>
            </a:r>
            <a:endParaRPr lang="en-GB" sz="1100">
              <a:cs typeface="Calibri" panose="020F0502020204030204"/>
            </a:endParaRPr>
          </a:p>
          <a:p>
            <a:pPr algn="just"/>
            <a:r>
              <a:rPr lang="en-GB" sz="1100" dirty="0">
                <a:ea typeface="+mn-lt"/>
                <a:cs typeface="+mn-lt"/>
              </a:rPr>
              <a:t>Vosburgh, R. M. (2017). Training needs assessment: Methods, tools, and techniques. Human Resource Development Press.</a:t>
            </a:r>
            <a:endParaRPr lang="en-GB" sz="1100" dirty="0">
              <a:cs typeface="Calibri"/>
            </a:endParaRPr>
          </a:p>
          <a:p>
            <a:pPr algn="just"/>
            <a:endParaRPr lang="en-GB" sz="1100">
              <a:cs typeface="Calibri"/>
            </a:endParaRPr>
          </a:p>
        </p:txBody>
      </p:sp>
    </p:spTree>
    <p:extLst>
      <p:ext uri="{BB962C8B-B14F-4D97-AF65-F5344CB8AC3E}">
        <p14:creationId xmlns:p14="http://schemas.microsoft.com/office/powerpoint/2010/main" val="570410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ECAC8-4ABB-E5C5-EE54-B2D3AD515FB2}"/>
              </a:ext>
            </a:extLst>
          </p:cNvPr>
          <p:cNvSpPr>
            <a:spLocks noGrp="1"/>
          </p:cNvSpPr>
          <p:nvPr>
            <p:ph type="title"/>
          </p:nvPr>
        </p:nvSpPr>
        <p:spPr>
          <a:xfrm>
            <a:off x="1371599" y="294538"/>
            <a:ext cx="9895951" cy="1033669"/>
          </a:xfrm>
        </p:spPr>
        <p:txBody>
          <a:bodyPr>
            <a:normAutofit/>
          </a:bodyPr>
          <a:lstStyle/>
          <a:p>
            <a:r>
              <a:rPr lang="en-GB" sz="4000">
                <a:solidFill>
                  <a:srgbClr val="FFFFFF"/>
                </a:solidFill>
                <a:ea typeface="+mj-lt"/>
                <a:cs typeface="+mj-lt"/>
              </a:rPr>
              <a:t>Appendix A</a:t>
            </a:r>
            <a:endParaRPr lang="en-US" sz="4000">
              <a:solidFill>
                <a:srgbClr val="FFFFFF"/>
              </a:solidFill>
            </a:endParaRPr>
          </a:p>
        </p:txBody>
      </p:sp>
      <p:sp>
        <p:nvSpPr>
          <p:cNvPr id="3" name="Content Placeholder 2">
            <a:extLst>
              <a:ext uri="{FF2B5EF4-FFF2-40B4-BE49-F238E27FC236}">
                <a16:creationId xmlns:a16="http://schemas.microsoft.com/office/drawing/2014/main" id="{39740CD1-E2DE-D4A5-79E0-2CEF8FFEFC5F}"/>
              </a:ext>
            </a:extLst>
          </p:cNvPr>
          <p:cNvSpPr>
            <a:spLocks noGrp="1"/>
          </p:cNvSpPr>
          <p:nvPr>
            <p:ph idx="1"/>
          </p:nvPr>
        </p:nvSpPr>
        <p:spPr>
          <a:xfrm>
            <a:off x="1371599" y="2318197"/>
            <a:ext cx="9724031" cy="3683358"/>
          </a:xfrm>
        </p:spPr>
        <p:txBody>
          <a:bodyPr vert="horz" lIns="91440" tIns="45720" rIns="91440" bIns="45720" rtlCol="0" anchor="ctr">
            <a:normAutofit/>
          </a:bodyPr>
          <a:lstStyle/>
          <a:p>
            <a:pPr>
              <a:buNone/>
            </a:pPr>
            <a:r>
              <a:rPr lang="en-GB" sz="1700" b="1" dirty="0">
                <a:ea typeface="+mn-lt"/>
                <a:cs typeface="+mn-lt"/>
              </a:rPr>
              <a:t>HR Officer Responsibilities</a:t>
            </a:r>
            <a:endParaRPr lang="en-US" sz="1700" dirty="0"/>
          </a:p>
          <a:p>
            <a:pPr>
              <a:buFont typeface="Arial"/>
              <a:buChar char="•"/>
            </a:pPr>
            <a:r>
              <a:rPr lang="en-GB" sz="1700" dirty="0">
                <a:ea typeface="+mn-lt"/>
                <a:cs typeface="+mn-lt"/>
              </a:rPr>
              <a:t>Human Resources Policy and Procedure Development and Implementation</a:t>
            </a:r>
            <a:endParaRPr lang="en-GB" sz="1700" dirty="0"/>
          </a:p>
          <a:p>
            <a:pPr>
              <a:buFont typeface="Arial"/>
              <a:buChar char="•"/>
            </a:pPr>
            <a:r>
              <a:rPr lang="en-GB" sz="1700" dirty="0">
                <a:ea typeface="+mn-lt"/>
                <a:cs typeface="+mn-lt"/>
              </a:rPr>
              <a:t>Finding and choosing new workers</a:t>
            </a:r>
            <a:endParaRPr lang="en-GB" sz="1700" dirty="0"/>
          </a:p>
          <a:p>
            <a:pPr>
              <a:buFont typeface="Arial"/>
              <a:buChar char="•"/>
            </a:pPr>
            <a:r>
              <a:rPr lang="en-GB" sz="1700" dirty="0">
                <a:ea typeface="+mn-lt"/>
                <a:cs typeface="+mn-lt"/>
              </a:rPr>
              <a:t>Creating and administering benefit plans for employees</a:t>
            </a:r>
            <a:endParaRPr lang="en-GB" sz="1700" dirty="0"/>
          </a:p>
          <a:p>
            <a:pPr>
              <a:buFont typeface="Arial"/>
              <a:buChar char="•"/>
            </a:pPr>
            <a:r>
              <a:rPr lang="en-GB" sz="1700" dirty="0">
                <a:ea typeface="+mn-lt"/>
                <a:cs typeface="+mn-lt"/>
              </a:rPr>
              <a:t>Developing and managing a productive workforce</a:t>
            </a:r>
            <a:endParaRPr lang="en-GB" sz="1700" dirty="0"/>
          </a:p>
          <a:p>
            <a:pPr>
              <a:buFont typeface="Arial"/>
              <a:buChar char="•"/>
            </a:pPr>
            <a:r>
              <a:rPr lang="en-GB" sz="1700" dirty="0">
                <a:ea typeface="+mn-lt"/>
                <a:cs typeface="+mn-lt"/>
              </a:rPr>
              <a:t>Managing human resources and employee information Handling employee interactions and resolving conflicts</a:t>
            </a:r>
            <a:endParaRPr lang="en-GB" sz="1700" dirty="0"/>
          </a:p>
          <a:p>
            <a:pPr>
              <a:buFont typeface="Arial"/>
              <a:buChar char="•"/>
            </a:pPr>
            <a:r>
              <a:rPr lang="en-GB" sz="1700" dirty="0">
                <a:ea typeface="+mn-lt"/>
                <a:cs typeface="+mn-lt"/>
              </a:rPr>
              <a:t>Maintaining conformity with labour requirements</a:t>
            </a:r>
            <a:endParaRPr lang="en-GB" sz="1700" dirty="0"/>
          </a:p>
          <a:p>
            <a:pPr>
              <a:buFont typeface="Arial"/>
              <a:buChar char="•"/>
            </a:pPr>
            <a:r>
              <a:rPr lang="en-GB" sz="1700" dirty="0">
                <a:ea typeface="+mn-lt"/>
                <a:cs typeface="+mn-lt"/>
              </a:rPr>
              <a:t>Taking charge of internal discourse and motivation</a:t>
            </a:r>
            <a:endParaRPr lang="en-GB" sz="1700" dirty="0"/>
          </a:p>
          <a:p>
            <a:pPr marL="285750" indent="-285750"/>
            <a:r>
              <a:rPr lang="en-GB" sz="1700" dirty="0">
                <a:ea typeface="+mn-lt"/>
                <a:cs typeface="+mn-lt"/>
              </a:rPr>
              <a:t>Human resource audits and suggestions for enhancement</a:t>
            </a:r>
            <a:endParaRPr lang="en-GB" sz="1700" dirty="0">
              <a:cs typeface="Calibri" panose="020F0502020204030204"/>
            </a:endParaRPr>
          </a:p>
        </p:txBody>
      </p:sp>
    </p:spTree>
    <p:extLst>
      <p:ext uri="{BB962C8B-B14F-4D97-AF65-F5344CB8AC3E}">
        <p14:creationId xmlns:p14="http://schemas.microsoft.com/office/powerpoint/2010/main" val="2377691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8C8766-D415-C74A-0DB1-0284E0733BC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ea typeface="+mj-lt"/>
                <a:cs typeface="+mj-lt"/>
              </a:rPr>
              <a:t>Appendix B</a:t>
            </a:r>
            <a:endParaRPr lang="en-US" sz="4000">
              <a:solidFill>
                <a:srgbClr val="FFFFFF"/>
              </a:solidFill>
            </a:endParaRPr>
          </a:p>
          <a:p>
            <a:endParaRPr lang="en-GB" sz="4000">
              <a:solidFill>
                <a:srgbClr val="FFFFFF"/>
              </a:solidFill>
              <a:cs typeface="Calibri Light"/>
            </a:endParaRPr>
          </a:p>
        </p:txBody>
      </p:sp>
      <p:sp>
        <p:nvSpPr>
          <p:cNvPr id="6" name="TextBox 5">
            <a:extLst>
              <a:ext uri="{FF2B5EF4-FFF2-40B4-BE49-F238E27FC236}">
                <a16:creationId xmlns:a16="http://schemas.microsoft.com/office/drawing/2014/main" id="{B4975FDC-246E-6A36-9B7C-3AE1308DBC7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5" name="Content Placeholder 4">
            <a:extLst>
              <a:ext uri="{FF2B5EF4-FFF2-40B4-BE49-F238E27FC236}">
                <a16:creationId xmlns:a16="http://schemas.microsoft.com/office/drawing/2014/main" id="{A6A19528-12E9-CC71-59EE-996D7F714CD7}"/>
              </a:ext>
            </a:extLst>
          </p:cNvPr>
          <p:cNvGraphicFramePr>
            <a:graphicFrameLocks noGrp="1"/>
          </p:cNvGraphicFramePr>
          <p:nvPr>
            <p:ph idx="1"/>
          </p:nvPr>
        </p:nvGraphicFramePr>
        <p:xfrm>
          <a:off x="1602191" y="2112579"/>
          <a:ext cx="9011560" cy="4192812"/>
        </p:xfrm>
        <a:graphic>
          <a:graphicData uri="http://schemas.openxmlformats.org/drawingml/2006/table">
            <a:tbl>
              <a:tblPr firstRow="1" firstCol="1" bandRow="1">
                <a:tableStyleId>{5C22544A-7EE6-4342-B048-85BDC9FD1C3A}</a:tableStyleId>
              </a:tblPr>
              <a:tblGrid>
                <a:gridCol w="5777911">
                  <a:extLst>
                    <a:ext uri="{9D8B030D-6E8A-4147-A177-3AD203B41FA5}">
                      <a16:colId xmlns:a16="http://schemas.microsoft.com/office/drawing/2014/main" val="2009373222"/>
                    </a:ext>
                  </a:extLst>
                </a:gridCol>
                <a:gridCol w="3233649">
                  <a:extLst>
                    <a:ext uri="{9D8B030D-6E8A-4147-A177-3AD203B41FA5}">
                      <a16:colId xmlns:a16="http://schemas.microsoft.com/office/drawing/2014/main" val="306132484"/>
                    </a:ext>
                  </a:extLst>
                </a:gridCol>
              </a:tblGrid>
              <a:tr h="232934">
                <a:tc>
                  <a:txBody>
                    <a:bodyPr/>
                    <a:lstStyle/>
                    <a:p>
                      <a:pPr algn="ctr">
                        <a:spcAft>
                          <a:spcPts val="800"/>
                        </a:spcAft>
                      </a:pPr>
                      <a:r>
                        <a:rPr lang="en-GB" sz="1300">
                          <a:effectLst/>
                        </a:rPr>
                        <a:t>Skills Audit Template</a:t>
                      </a:r>
                    </a:p>
                  </a:txBody>
                  <a:tcPr marL="51382" marR="51382" marT="0" marB="0"/>
                </a:tc>
                <a:tc>
                  <a:txBody>
                    <a:bodyPr/>
                    <a:lstStyle/>
                    <a:p>
                      <a:pPr algn="ctr">
                        <a:spcAft>
                          <a:spcPts val="800"/>
                        </a:spcAft>
                      </a:pPr>
                      <a:r>
                        <a:rPr lang="en-GB" sz="1300">
                          <a:effectLst/>
                        </a:rPr>
                        <a:t>Self-Assessment</a:t>
                      </a:r>
                    </a:p>
                  </a:txBody>
                  <a:tcPr marL="51382" marR="51382" marT="0" marB="0"/>
                </a:tc>
                <a:extLst>
                  <a:ext uri="{0D108BD9-81ED-4DB2-BD59-A6C34878D82A}">
                    <a16:rowId xmlns:a16="http://schemas.microsoft.com/office/drawing/2014/main" val="2460264079"/>
                  </a:ext>
                </a:extLst>
              </a:tr>
              <a:tr h="232934">
                <a:tc>
                  <a:txBody>
                    <a:bodyPr/>
                    <a:lstStyle/>
                    <a:p>
                      <a:pPr>
                        <a:spcAft>
                          <a:spcPts val="800"/>
                        </a:spcAft>
                      </a:pPr>
                      <a:r>
                        <a:rPr lang="en-GB" sz="1300">
                          <a:effectLst/>
                        </a:rPr>
                        <a:t>Knowledge</a:t>
                      </a:r>
                    </a:p>
                  </a:txBody>
                  <a:tcPr marL="51382" marR="51382" marT="0" marB="0"/>
                </a:tc>
                <a:tc>
                  <a:txBody>
                    <a:bodyPr/>
                    <a:lstStyle/>
                    <a:p>
                      <a:pPr>
                        <a:spcAft>
                          <a:spcPts val="800"/>
                        </a:spcAft>
                      </a:pPr>
                      <a:r>
                        <a:rPr lang="en-GB" sz="1300">
                          <a:effectLst/>
                        </a:rPr>
                        <a:t>Sufficient</a:t>
                      </a:r>
                    </a:p>
                  </a:txBody>
                  <a:tcPr marL="51382" marR="51382" marT="0" marB="0"/>
                </a:tc>
                <a:extLst>
                  <a:ext uri="{0D108BD9-81ED-4DB2-BD59-A6C34878D82A}">
                    <a16:rowId xmlns:a16="http://schemas.microsoft.com/office/drawing/2014/main" val="3978617030"/>
                  </a:ext>
                </a:extLst>
              </a:tr>
              <a:tr h="232934">
                <a:tc>
                  <a:txBody>
                    <a:bodyPr/>
                    <a:lstStyle/>
                    <a:p>
                      <a:pPr>
                        <a:spcAft>
                          <a:spcPts val="800"/>
                        </a:spcAft>
                      </a:pPr>
                      <a:r>
                        <a:rPr lang="en-GB" sz="1300">
                          <a:effectLst/>
                        </a:rPr>
                        <a:t>HR policies and procedures</a:t>
                      </a:r>
                    </a:p>
                  </a:txBody>
                  <a:tcPr marL="51382" marR="51382" marT="0" marB="0"/>
                </a:tc>
                <a:tc>
                  <a:txBody>
                    <a:bodyPr/>
                    <a:lstStyle/>
                    <a:p>
                      <a:pPr>
                        <a:spcAft>
                          <a:spcPts val="800"/>
                        </a:spcAft>
                      </a:pPr>
                      <a:r>
                        <a:rPr lang="en-GB" sz="1300">
                          <a:effectLst/>
                        </a:rPr>
                        <a:t>Sufficient</a:t>
                      </a:r>
                    </a:p>
                  </a:txBody>
                  <a:tcPr marL="51382" marR="51382" marT="0" marB="0"/>
                </a:tc>
                <a:extLst>
                  <a:ext uri="{0D108BD9-81ED-4DB2-BD59-A6C34878D82A}">
                    <a16:rowId xmlns:a16="http://schemas.microsoft.com/office/drawing/2014/main" val="2452385537"/>
                  </a:ext>
                </a:extLst>
              </a:tr>
              <a:tr h="232934">
                <a:tc>
                  <a:txBody>
                    <a:bodyPr/>
                    <a:lstStyle/>
                    <a:p>
                      <a:pPr>
                        <a:spcAft>
                          <a:spcPts val="800"/>
                        </a:spcAft>
                      </a:pPr>
                      <a:r>
                        <a:rPr lang="en-GB" sz="1300">
                          <a:effectLst/>
                        </a:rPr>
                        <a:t>Recruitment and selection processes</a:t>
                      </a:r>
                    </a:p>
                  </a:txBody>
                  <a:tcPr marL="51382" marR="51382" marT="0" marB="0"/>
                </a:tc>
                <a:tc>
                  <a:txBody>
                    <a:bodyPr/>
                    <a:lstStyle/>
                    <a:p>
                      <a:pPr>
                        <a:spcAft>
                          <a:spcPts val="800"/>
                        </a:spcAft>
                      </a:pPr>
                      <a:r>
                        <a:rPr lang="en-GB" sz="1300">
                          <a:effectLst/>
                        </a:rPr>
                        <a:t>Primary</a:t>
                      </a:r>
                    </a:p>
                  </a:txBody>
                  <a:tcPr marL="51382" marR="51382" marT="0" marB="0"/>
                </a:tc>
                <a:extLst>
                  <a:ext uri="{0D108BD9-81ED-4DB2-BD59-A6C34878D82A}">
                    <a16:rowId xmlns:a16="http://schemas.microsoft.com/office/drawing/2014/main" val="3555345891"/>
                  </a:ext>
                </a:extLst>
              </a:tr>
              <a:tr h="232934">
                <a:tc>
                  <a:txBody>
                    <a:bodyPr/>
                    <a:lstStyle/>
                    <a:p>
                      <a:pPr>
                        <a:spcAft>
                          <a:spcPts val="800"/>
                        </a:spcAft>
                      </a:pPr>
                      <a:r>
                        <a:rPr lang="en-GB" sz="1300">
                          <a:effectLst/>
                        </a:rPr>
                        <a:t>Employee benefit programs</a:t>
                      </a:r>
                    </a:p>
                  </a:txBody>
                  <a:tcPr marL="51382" marR="51382" marT="0" marB="0"/>
                </a:tc>
                <a:tc>
                  <a:txBody>
                    <a:bodyPr/>
                    <a:lstStyle/>
                    <a:p>
                      <a:pPr>
                        <a:spcAft>
                          <a:spcPts val="800"/>
                        </a:spcAft>
                      </a:pPr>
                      <a:r>
                        <a:rPr lang="en-GB" sz="1300">
                          <a:effectLst/>
                        </a:rPr>
                        <a:t>Limited</a:t>
                      </a:r>
                    </a:p>
                  </a:txBody>
                  <a:tcPr marL="51382" marR="51382" marT="0" marB="0"/>
                </a:tc>
                <a:extLst>
                  <a:ext uri="{0D108BD9-81ED-4DB2-BD59-A6C34878D82A}">
                    <a16:rowId xmlns:a16="http://schemas.microsoft.com/office/drawing/2014/main" val="3526641832"/>
                  </a:ext>
                </a:extLst>
              </a:tr>
              <a:tr h="232934">
                <a:tc>
                  <a:txBody>
                    <a:bodyPr/>
                    <a:lstStyle/>
                    <a:p>
                      <a:pPr>
                        <a:spcAft>
                          <a:spcPts val="800"/>
                        </a:spcAft>
                      </a:pPr>
                      <a:r>
                        <a:rPr lang="en-GB" sz="1300">
                          <a:effectLst/>
                        </a:rPr>
                        <a:t>Performance management processes</a:t>
                      </a:r>
                    </a:p>
                  </a:txBody>
                  <a:tcPr marL="51382" marR="51382" marT="0" marB="0"/>
                </a:tc>
                <a:tc>
                  <a:txBody>
                    <a:bodyPr/>
                    <a:lstStyle/>
                    <a:p>
                      <a:pPr>
                        <a:spcAft>
                          <a:spcPts val="800"/>
                        </a:spcAft>
                      </a:pPr>
                      <a:r>
                        <a:rPr lang="en-GB" sz="1300">
                          <a:effectLst/>
                        </a:rPr>
                        <a:t>Limited</a:t>
                      </a:r>
                    </a:p>
                  </a:txBody>
                  <a:tcPr marL="51382" marR="51382" marT="0" marB="0"/>
                </a:tc>
                <a:extLst>
                  <a:ext uri="{0D108BD9-81ED-4DB2-BD59-A6C34878D82A}">
                    <a16:rowId xmlns:a16="http://schemas.microsoft.com/office/drawing/2014/main" val="266348495"/>
                  </a:ext>
                </a:extLst>
              </a:tr>
              <a:tr h="232934">
                <a:tc>
                  <a:txBody>
                    <a:bodyPr/>
                    <a:lstStyle/>
                    <a:p>
                      <a:pPr>
                        <a:spcAft>
                          <a:spcPts val="800"/>
                        </a:spcAft>
                      </a:pPr>
                      <a:r>
                        <a:rPr lang="en-GB" sz="1300">
                          <a:effectLst/>
                        </a:rPr>
                        <a:t>HR data management</a:t>
                      </a:r>
                    </a:p>
                  </a:txBody>
                  <a:tcPr marL="51382" marR="51382" marT="0" marB="0"/>
                </a:tc>
                <a:tc>
                  <a:txBody>
                    <a:bodyPr/>
                    <a:lstStyle/>
                    <a:p>
                      <a:pPr>
                        <a:spcAft>
                          <a:spcPts val="800"/>
                        </a:spcAft>
                      </a:pPr>
                      <a:r>
                        <a:rPr lang="en-GB" sz="1300">
                          <a:effectLst/>
                        </a:rPr>
                        <a:t>Primary</a:t>
                      </a:r>
                    </a:p>
                  </a:txBody>
                  <a:tcPr marL="51382" marR="51382" marT="0" marB="0"/>
                </a:tc>
                <a:extLst>
                  <a:ext uri="{0D108BD9-81ED-4DB2-BD59-A6C34878D82A}">
                    <a16:rowId xmlns:a16="http://schemas.microsoft.com/office/drawing/2014/main" val="1747835609"/>
                  </a:ext>
                </a:extLst>
              </a:tr>
              <a:tr h="232934">
                <a:tc>
                  <a:txBody>
                    <a:bodyPr/>
                    <a:lstStyle/>
                    <a:p>
                      <a:pPr algn="ctr">
                        <a:spcAft>
                          <a:spcPts val="800"/>
                        </a:spcAft>
                      </a:pPr>
                      <a:r>
                        <a:rPr lang="en-GB" sz="1300">
                          <a:effectLst/>
                        </a:rPr>
                        <a:t>Skills</a:t>
                      </a:r>
                    </a:p>
                  </a:txBody>
                  <a:tcPr marL="51382" marR="51382" marT="0" marB="0"/>
                </a:tc>
                <a:tc>
                  <a:txBody>
                    <a:bodyPr/>
                    <a:lstStyle/>
                    <a:p>
                      <a:endParaRPr lang="en-GB" sz="1300">
                        <a:effectLst/>
                      </a:endParaRPr>
                    </a:p>
                  </a:txBody>
                  <a:tcPr marL="51382" marR="51382" marT="0" marB="0"/>
                </a:tc>
                <a:extLst>
                  <a:ext uri="{0D108BD9-81ED-4DB2-BD59-A6C34878D82A}">
                    <a16:rowId xmlns:a16="http://schemas.microsoft.com/office/drawing/2014/main" val="1396525575"/>
                  </a:ext>
                </a:extLst>
              </a:tr>
              <a:tr h="232934">
                <a:tc>
                  <a:txBody>
                    <a:bodyPr/>
                    <a:lstStyle/>
                    <a:p>
                      <a:pPr>
                        <a:spcAft>
                          <a:spcPts val="800"/>
                        </a:spcAft>
                      </a:pPr>
                      <a:r>
                        <a:rPr lang="en-GB" sz="1300">
                          <a:effectLst/>
                        </a:rPr>
                        <a:t>Communication skills</a:t>
                      </a:r>
                    </a:p>
                  </a:txBody>
                  <a:tcPr marL="51382" marR="51382" marT="0" marB="0"/>
                </a:tc>
                <a:tc>
                  <a:txBody>
                    <a:bodyPr/>
                    <a:lstStyle/>
                    <a:p>
                      <a:pPr>
                        <a:spcAft>
                          <a:spcPts val="800"/>
                        </a:spcAft>
                      </a:pPr>
                      <a:r>
                        <a:rPr lang="en-GB" sz="1300">
                          <a:effectLst/>
                        </a:rPr>
                        <a:t>Developing</a:t>
                      </a:r>
                    </a:p>
                  </a:txBody>
                  <a:tcPr marL="51382" marR="51382" marT="0" marB="0"/>
                </a:tc>
                <a:extLst>
                  <a:ext uri="{0D108BD9-81ED-4DB2-BD59-A6C34878D82A}">
                    <a16:rowId xmlns:a16="http://schemas.microsoft.com/office/drawing/2014/main" val="3184474243"/>
                  </a:ext>
                </a:extLst>
              </a:tr>
              <a:tr h="232934">
                <a:tc>
                  <a:txBody>
                    <a:bodyPr/>
                    <a:lstStyle/>
                    <a:p>
                      <a:pPr>
                        <a:spcAft>
                          <a:spcPts val="800"/>
                        </a:spcAft>
                      </a:pPr>
                      <a:r>
                        <a:rPr lang="en-GB" sz="1300">
                          <a:effectLst/>
                        </a:rPr>
                        <a:t>Problem-solving skills</a:t>
                      </a:r>
                    </a:p>
                  </a:txBody>
                  <a:tcPr marL="51382" marR="51382" marT="0" marB="0"/>
                </a:tc>
                <a:tc>
                  <a:txBody>
                    <a:bodyPr/>
                    <a:lstStyle/>
                    <a:p>
                      <a:pPr>
                        <a:spcAft>
                          <a:spcPts val="800"/>
                        </a:spcAft>
                      </a:pPr>
                      <a:r>
                        <a:rPr lang="en-GB" sz="1300">
                          <a:effectLst/>
                        </a:rPr>
                        <a:t>Sufficient</a:t>
                      </a:r>
                    </a:p>
                  </a:txBody>
                  <a:tcPr marL="51382" marR="51382" marT="0" marB="0"/>
                </a:tc>
                <a:extLst>
                  <a:ext uri="{0D108BD9-81ED-4DB2-BD59-A6C34878D82A}">
                    <a16:rowId xmlns:a16="http://schemas.microsoft.com/office/drawing/2014/main" val="4227673295"/>
                  </a:ext>
                </a:extLst>
              </a:tr>
              <a:tr h="232934">
                <a:tc>
                  <a:txBody>
                    <a:bodyPr/>
                    <a:lstStyle/>
                    <a:p>
                      <a:pPr>
                        <a:spcAft>
                          <a:spcPts val="800"/>
                        </a:spcAft>
                      </a:pPr>
                      <a:r>
                        <a:rPr lang="en-GB" sz="1300">
                          <a:effectLst/>
                        </a:rPr>
                        <a:t>Critical thinking skills</a:t>
                      </a:r>
                    </a:p>
                  </a:txBody>
                  <a:tcPr marL="51382" marR="51382" marT="0" marB="0"/>
                </a:tc>
                <a:tc>
                  <a:txBody>
                    <a:bodyPr/>
                    <a:lstStyle/>
                    <a:p>
                      <a:pPr>
                        <a:spcAft>
                          <a:spcPts val="800"/>
                        </a:spcAft>
                      </a:pPr>
                      <a:r>
                        <a:rPr lang="en-GB" sz="1300">
                          <a:effectLst/>
                        </a:rPr>
                        <a:t>Sufficient</a:t>
                      </a:r>
                    </a:p>
                  </a:txBody>
                  <a:tcPr marL="51382" marR="51382" marT="0" marB="0"/>
                </a:tc>
                <a:extLst>
                  <a:ext uri="{0D108BD9-81ED-4DB2-BD59-A6C34878D82A}">
                    <a16:rowId xmlns:a16="http://schemas.microsoft.com/office/drawing/2014/main" val="2392866035"/>
                  </a:ext>
                </a:extLst>
              </a:tr>
              <a:tr h="232934">
                <a:tc>
                  <a:txBody>
                    <a:bodyPr/>
                    <a:lstStyle/>
                    <a:p>
                      <a:pPr>
                        <a:spcAft>
                          <a:spcPts val="800"/>
                        </a:spcAft>
                      </a:pPr>
                      <a:r>
                        <a:rPr lang="en-GB" sz="1300">
                          <a:effectLst/>
                        </a:rPr>
                        <a:t>Leadership skills</a:t>
                      </a:r>
                    </a:p>
                  </a:txBody>
                  <a:tcPr marL="51382" marR="51382" marT="0" marB="0"/>
                </a:tc>
                <a:tc>
                  <a:txBody>
                    <a:bodyPr/>
                    <a:lstStyle/>
                    <a:p>
                      <a:pPr>
                        <a:spcAft>
                          <a:spcPts val="800"/>
                        </a:spcAft>
                      </a:pPr>
                      <a:r>
                        <a:rPr lang="en-GB" sz="1300">
                          <a:effectLst/>
                        </a:rPr>
                        <a:t>Limited</a:t>
                      </a:r>
                    </a:p>
                  </a:txBody>
                  <a:tcPr marL="51382" marR="51382" marT="0" marB="0"/>
                </a:tc>
                <a:extLst>
                  <a:ext uri="{0D108BD9-81ED-4DB2-BD59-A6C34878D82A}">
                    <a16:rowId xmlns:a16="http://schemas.microsoft.com/office/drawing/2014/main" val="4052461230"/>
                  </a:ext>
                </a:extLst>
              </a:tr>
              <a:tr h="232934">
                <a:tc>
                  <a:txBody>
                    <a:bodyPr/>
                    <a:lstStyle/>
                    <a:p>
                      <a:pPr>
                        <a:spcAft>
                          <a:spcPts val="800"/>
                        </a:spcAft>
                      </a:pPr>
                      <a:r>
                        <a:rPr lang="en-GB" sz="1300">
                          <a:effectLst/>
                        </a:rPr>
                        <a:t>Project management skills</a:t>
                      </a:r>
                    </a:p>
                  </a:txBody>
                  <a:tcPr marL="51382" marR="51382" marT="0" marB="0"/>
                </a:tc>
                <a:tc>
                  <a:txBody>
                    <a:bodyPr/>
                    <a:lstStyle/>
                    <a:p>
                      <a:pPr>
                        <a:spcAft>
                          <a:spcPts val="800"/>
                        </a:spcAft>
                      </a:pPr>
                      <a:r>
                        <a:rPr lang="en-GB" sz="1300">
                          <a:effectLst/>
                        </a:rPr>
                        <a:t>Limited</a:t>
                      </a:r>
                    </a:p>
                  </a:txBody>
                  <a:tcPr marL="51382" marR="51382" marT="0" marB="0"/>
                </a:tc>
                <a:extLst>
                  <a:ext uri="{0D108BD9-81ED-4DB2-BD59-A6C34878D82A}">
                    <a16:rowId xmlns:a16="http://schemas.microsoft.com/office/drawing/2014/main" val="3479014426"/>
                  </a:ext>
                </a:extLst>
              </a:tr>
              <a:tr h="232934">
                <a:tc>
                  <a:txBody>
                    <a:bodyPr/>
                    <a:lstStyle/>
                    <a:p>
                      <a:pPr algn="ctr">
                        <a:spcAft>
                          <a:spcPts val="800"/>
                        </a:spcAft>
                      </a:pPr>
                      <a:r>
                        <a:rPr lang="en-GB" sz="1300">
                          <a:effectLst/>
                        </a:rPr>
                        <a:t>Behaviours</a:t>
                      </a:r>
                    </a:p>
                  </a:txBody>
                  <a:tcPr marL="51382" marR="51382" marT="0" marB="0"/>
                </a:tc>
                <a:tc>
                  <a:txBody>
                    <a:bodyPr/>
                    <a:lstStyle/>
                    <a:p>
                      <a:endParaRPr lang="en-GB" sz="1300">
                        <a:effectLst/>
                      </a:endParaRPr>
                    </a:p>
                  </a:txBody>
                  <a:tcPr marL="51382" marR="51382" marT="0" marB="0"/>
                </a:tc>
                <a:extLst>
                  <a:ext uri="{0D108BD9-81ED-4DB2-BD59-A6C34878D82A}">
                    <a16:rowId xmlns:a16="http://schemas.microsoft.com/office/drawing/2014/main" val="3809421514"/>
                  </a:ext>
                </a:extLst>
              </a:tr>
              <a:tr h="232934">
                <a:tc>
                  <a:txBody>
                    <a:bodyPr/>
                    <a:lstStyle/>
                    <a:p>
                      <a:pPr>
                        <a:spcAft>
                          <a:spcPts val="800"/>
                        </a:spcAft>
                      </a:pPr>
                      <a:r>
                        <a:rPr lang="en-GB" sz="1300">
                          <a:effectLst/>
                        </a:rPr>
                        <a:t>Ethical behaviour</a:t>
                      </a:r>
                    </a:p>
                  </a:txBody>
                  <a:tcPr marL="51382" marR="51382" marT="0" marB="0"/>
                </a:tc>
                <a:tc>
                  <a:txBody>
                    <a:bodyPr/>
                    <a:lstStyle/>
                    <a:p>
                      <a:pPr>
                        <a:spcAft>
                          <a:spcPts val="800"/>
                        </a:spcAft>
                      </a:pPr>
                      <a:r>
                        <a:rPr lang="en-GB" sz="1300">
                          <a:effectLst/>
                        </a:rPr>
                        <a:t>Committed</a:t>
                      </a:r>
                    </a:p>
                  </a:txBody>
                  <a:tcPr marL="51382" marR="51382" marT="0" marB="0"/>
                </a:tc>
                <a:extLst>
                  <a:ext uri="{0D108BD9-81ED-4DB2-BD59-A6C34878D82A}">
                    <a16:rowId xmlns:a16="http://schemas.microsoft.com/office/drawing/2014/main" val="4067564309"/>
                  </a:ext>
                </a:extLst>
              </a:tr>
              <a:tr h="232934">
                <a:tc>
                  <a:txBody>
                    <a:bodyPr/>
                    <a:lstStyle/>
                    <a:p>
                      <a:pPr>
                        <a:spcAft>
                          <a:spcPts val="800"/>
                        </a:spcAft>
                      </a:pPr>
                      <a:r>
                        <a:rPr lang="en-GB" sz="1300">
                          <a:effectLst/>
                        </a:rPr>
                        <a:t>Honesty and integrity</a:t>
                      </a:r>
                    </a:p>
                  </a:txBody>
                  <a:tcPr marL="51382" marR="51382" marT="0" marB="0"/>
                </a:tc>
                <a:tc>
                  <a:txBody>
                    <a:bodyPr/>
                    <a:lstStyle/>
                    <a:p>
                      <a:pPr>
                        <a:spcAft>
                          <a:spcPts val="800"/>
                        </a:spcAft>
                      </a:pPr>
                      <a:r>
                        <a:rPr lang="en-GB" sz="1300">
                          <a:effectLst/>
                        </a:rPr>
                        <a:t>Committed</a:t>
                      </a:r>
                    </a:p>
                  </a:txBody>
                  <a:tcPr marL="51382" marR="51382" marT="0" marB="0"/>
                </a:tc>
                <a:extLst>
                  <a:ext uri="{0D108BD9-81ED-4DB2-BD59-A6C34878D82A}">
                    <a16:rowId xmlns:a16="http://schemas.microsoft.com/office/drawing/2014/main" val="747905802"/>
                  </a:ext>
                </a:extLst>
              </a:tr>
              <a:tr h="232934">
                <a:tc>
                  <a:txBody>
                    <a:bodyPr/>
                    <a:lstStyle/>
                    <a:p>
                      <a:pPr>
                        <a:spcAft>
                          <a:spcPts val="800"/>
                        </a:spcAft>
                      </a:pPr>
                      <a:r>
                        <a:rPr lang="en-GB" sz="1300">
                          <a:effectLst/>
                        </a:rPr>
                        <a:t>Confidentiality</a:t>
                      </a:r>
                    </a:p>
                  </a:txBody>
                  <a:tcPr marL="51382" marR="51382" marT="0" marB="0"/>
                </a:tc>
                <a:tc>
                  <a:txBody>
                    <a:bodyPr/>
                    <a:lstStyle/>
                    <a:p>
                      <a:pPr>
                        <a:spcAft>
                          <a:spcPts val="800"/>
                        </a:spcAft>
                      </a:pPr>
                      <a:r>
                        <a:rPr lang="en-GB" sz="1300">
                          <a:effectLst/>
                        </a:rPr>
                        <a:t>Committed</a:t>
                      </a:r>
                    </a:p>
                  </a:txBody>
                  <a:tcPr marL="51382" marR="51382" marT="0" marB="0"/>
                </a:tc>
                <a:extLst>
                  <a:ext uri="{0D108BD9-81ED-4DB2-BD59-A6C34878D82A}">
                    <a16:rowId xmlns:a16="http://schemas.microsoft.com/office/drawing/2014/main" val="2346418664"/>
                  </a:ext>
                </a:extLst>
              </a:tr>
              <a:tr h="232934">
                <a:tc>
                  <a:txBody>
                    <a:bodyPr/>
                    <a:lstStyle/>
                    <a:p>
                      <a:pPr>
                        <a:spcAft>
                          <a:spcPts val="800"/>
                        </a:spcAft>
                      </a:pPr>
                      <a:r>
                        <a:rPr lang="en-GB" sz="1300">
                          <a:effectLst/>
                        </a:rPr>
                        <a:t>Empathy and understanding</a:t>
                      </a:r>
                    </a:p>
                  </a:txBody>
                  <a:tcPr marL="51382" marR="51382" marT="0" marB="0"/>
                </a:tc>
                <a:tc>
                  <a:txBody>
                    <a:bodyPr/>
                    <a:lstStyle/>
                    <a:p>
                      <a:pPr>
                        <a:spcAft>
                          <a:spcPts val="800"/>
                        </a:spcAft>
                      </a:pPr>
                      <a:r>
                        <a:rPr lang="en-GB" sz="1300">
                          <a:effectLst/>
                        </a:rPr>
                        <a:t>Developing</a:t>
                      </a:r>
                    </a:p>
                  </a:txBody>
                  <a:tcPr marL="51382" marR="51382" marT="0" marB="0"/>
                </a:tc>
                <a:extLst>
                  <a:ext uri="{0D108BD9-81ED-4DB2-BD59-A6C34878D82A}">
                    <a16:rowId xmlns:a16="http://schemas.microsoft.com/office/drawing/2014/main" val="209948693"/>
                  </a:ext>
                </a:extLst>
              </a:tr>
            </a:tbl>
          </a:graphicData>
        </a:graphic>
      </p:graphicFrame>
      <p:sp>
        <p:nvSpPr>
          <p:cNvPr id="7" name="TextBox 6">
            <a:extLst>
              <a:ext uri="{FF2B5EF4-FFF2-40B4-BE49-F238E27FC236}">
                <a16:creationId xmlns:a16="http://schemas.microsoft.com/office/drawing/2014/main" id="{53CB5E4F-AE3F-B98B-199F-0AA135326CA2}"/>
              </a:ext>
            </a:extLst>
          </p:cNvPr>
          <p:cNvSpPr txBox="1"/>
          <p:nvPr/>
        </p:nvSpPr>
        <p:spPr>
          <a:xfrm>
            <a:off x="1602658" y="17132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Personal Skills Audit</a:t>
            </a:r>
          </a:p>
        </p:txBody>
      </p:sp>
    </p:spTree>
    <p:extLst>
      <p:ext uri="{BB962C8B-B14F-4D97-AF65-F5344CB8AC3E}">
        <p14:creationId xmlns:p14="http://schemas.microsoft.com/office/powerpoint/2010/main" val="32222598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TotalTime>
  <Words>1468</Words>
  <Application>Microsoft Macintosh PowerPoint</Application>
  <PresentationFormat>Widescreen</PresentationFormat>
  <Paragraphs>113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Elephant</vt:lpstr>
      <vt:lpstr>office theme</vt:lpstr>
      <vt:lpstr>PowerPoint Presentation</vt:lpstr>
      <vt:lpstr>Introduction</vt:lpstr>
      <vt:lpstr>Knowledge, Skills and Behaviours (KSB) required by HR professionals</vt:lpstr>
      <vt:lpstr>Knowledge needed by HR Officers</vt:lpstr>
      <vt:lpstr>Skills Needed by HR Officers</vt:lpstr>
      <vt:lpstr>Behaviours Needed by HR Officers</vt:lpstr>
      <vt:lpstr>Personal Skills Audit</vt:lpstr>
      <vt:lpstr>Skills gap analysis</vt:lpstr>
      <vt:lpstr>Training and Development Needs</vt:lpstr>
      <vt:lpstr>Potential benefits to the organisation of developing you as an HR Officer</vt:lpstr>
      <vt:lpstr>Conclusion</vt:lpstr>
      <vt:lpstr>Reference List</vt:lpstr>
      <vt:lpstr>Appendix A</vt:lpstr>
      <vt:lpstr>Appendix B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Leila Kanfoudi</dc:creator>
  <cp:lastModifiedBy>Leila Kanfoudi (1914911)</cp:lastModifiedBy>
  <cp:revision>67</cp:revision>
  <dcterms:created xsi:type="dcterms:W3CDTF">2023-04-08T15:38:56Z</dcterms:created>
  <dcterms:modified xsi:type="dcterms:W3CDTF">2023-04-16T08:18:14Z</dcterms:modified>
</cp:coreProperties>
</file>