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7" r:id="rId2"/>
    <p:sldId id="260" r:id="rId3"/>
    <p:sldId id="259" r:id="rId4"/>
    <p:sldId id="261" r:id="rId5"/>
    <p:sldId id="258"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48" autoAdjust="0"/>
  </p:normalViewPr>
  <p:slideViewPr>
    <p:cSldViewPr>
      <p:cViewPr varScale="1">
        <p:scale>
          <a:sx n="68" d="100"/>
          <a:sy n="68" d="100"/>
        </p:scale>
        <p:origin x="-144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CF2814-C4C7-43C9-8118-FB3D73577459}" type="datetimeFigureOut">
              <a:rPr lang="en-US" smtClean="0"/>
              <a:pPr/>
              <a:t>3/18/2022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8F66528-E903-44CA-9F0B-736D71AA40ED}"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8F66528-E903-44CA-9F0B-736D71AA40ED}"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Cutting down on </a:t>
            </a:r>
            <a:r>
              <a:rPr lang="en-GB" dirty="0" err="1" smtClean="0"/>
              <a:t>wast</a:t>
            </a:r>
            <a:r>
              <a:rPr lang="en-GB" dirty="0" smtClean="0"/>
              <a:t> </a:t>
            </a:r>
            <a:endParaRPr lang="en-GB" dirty="0"/>
          </a:p>
        </p:txBody>
      </p:sp>
      <p:sp>
        <p:nvSpPr>
          <p:cNvPr id="4" name="Slide Number Placeholder 3"/>
          <p:cNvSpPr>
            <a:spLocks noGrp="1"/>
          </p:cNvSpPr>
          <p:nvPr>
            <p:ph type="sldNum" sz="quarter" idx="10"/>
          </p:nvPr>
        </p:nvSpPr>
        <p:spPr/>
        <p:txBody>
          <a:bodyPr/>
          <a:lstStyle/>
          <a:p>
            <a:fld id="{08F66528-E903-44CA-9F0B-736D71AA40ED}"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8F66528-E903-44CA-9F0B-736D71AA40ED}" type="slidenum">
              <a:rPr lang="en-GB" smtClean="0"/>
              <a:pPr/>
              <a:t>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5198AE-6EE0-45CF-B9FB-8A2AC63E3D8A}" type="datetime1">
              <a:rPr lang="en-US" smtClean="0"/>
              <a:pPr/>
              <a:t>3/18/2022</a:t>
            </a:fld>
            <a:endParaRPr lang="en-GB"/>
          </a:p>
        </p:txBody>
      </p:sp>
      <p:sp>
        <p:nvSpPr>
          <p:cNvPr id="5" name="Footer Placeholder 4"/>
          <p:cNvSpPr>
            <a:spLocks noGrp="1"/>
          </p:cNvSpPr>
          <p:nvPr>
            <p:ph type="ftr" sz="quarter" idx="11"/>
          </p:nvPr>
        </p:nvSpPr>
        <p:spPr/>
        <p:txBody>
          <a:bodyPr/>
          <a:lstStyle/>
          <a:p>
            <a:r>
              <a:rPr lang="en-GB" smtClean="0"/>
              <a:t>BMSW5013 Presentation by Zujaja Kharal </a:t>
            </a:r>
            <a:endParaRPr lang="en-GB"/>
          </a:p>
        </p:txBody>
      </p:sp>
      <p:sp>
        <p:nvSpPr>
          <p:cNvPr id="6" name="Slide Number Placeholder 5"/>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A6FC19-3DBF-4031-9CF8-218AA99D0DC5}" type="datetime1">
              <a:rPr lang="en-US" smtClean="0"/>
              <a:pPr/>
              <a:t>3/18/2022</a:t>
            </a:fld>
            <a:endParaRPr lang="en-GB"/>
          </a:p>
        </p:txBody>
      </p:sp>
      <p:sp>
        <p:nvSpPr>
          <p:cNvPr id="5" name="Footer Placeholder 4"/>
          <p:cNvSpPr>
            <a:spLocks noGrp="1"/>
          </p:cNvSpPr>
          <p:nvPr>
            <p:ph type="ftr" sz="quarter" idx="11"/>
          </p:nvPr>
        </p:nvSpPr>
        <p:spPr/>
        <p:txBody>
          <a:bodyPr/>
          <a:lstStyle/>
          <a:p>
            <a:r>
              <a:rPr lang="en-GB" smtClean="0"/>
              <a:t>BMSW5013 Presentation by Zujaja Kharal </a:t>
            </a:r>
            <a:endParaRPr lang="en-GB"/>
          </a:p>
        </p:txBody>
      </p:sp>
      <p:sp>
        <p:nvSpPr>
          <p:cNvPr id="6" name="Slide Number Placeholder 5"/>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170268-A719-434A-8155-8FB7642934A3}" type="datetime1">
              <a:rPr lang="en-US" smtClean="0"/>
              <a:pPr/>
              <a:t>3/18/2022</a:t>
            </a:fld>
            <a:endParaRPr lang="en-GB"/>
          </a:p>
        </p:txBody>
      </p:sp>
      <p:sp>
        <p:nvSpPr>
          <p:cNvPr id="5" name="Footer Placeholder 4"/>
          <p:cNvSpPr>
            <a:spLocks noGrp="1"/>
          </p:cNvSpPr>
          <p:nvPr>
            <p:ph type="ftr" sz="quarter" idx="11"/>
          </p:nvPr>
        </p:nvSpPr>
        <p:spPr/>
        <p:txBody>
          <a:bodyPr/>
          <a:lstStyle/>
          <a:p>
            <a:r>
              <a:rPr lang="en-GB" smtClean="0"/>
              <a:t>BMSW5013 Presentation by Zujaja Kharal </a:t>
            </a:r>
            <a:endParaRPr lang="en-GB"/>
          </a:p>
        </p:txBody>
      </p:sp>
      <p:sp>
        <p:nvSpPr>
          <p:cNvPr id="6" name="Slide Number Placeholder 5"/>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1332CEA-2938-4052-813A-2E403400EA51}" type="datetime1">
              <a:rPr lang="en-US" smtClean="0"/>
              <a:pPr/>
              <a:t>3/18/2022</a:t>
            </a:fld>
            <a:endParaRPr lang="en-GB"/>
          </a:p>
        </p:txBody>
      </p:sp>
      <p:sp>
        <p:nvSpPr>
          <p:cNvPr id="6" name="Footer Placeholder 5"/>
          <p:cNvSpPr>
            <a:spLocks noGrp="1"/>
          </p:cNvSpPr>
          <p:nvPr>
            <p:ph type="ftr" sz="quarter" idx="11"/>
          </p:nvPr>
        </p:nvSpPr>
        <p:spPr/>
        <p:txBody>
          <a:bodyPr/>
          <a:lstStyle/>
          <a:p>
            <a:r>
              <a:rPr lang="en-GB" smtClean="0"/>
              <a:t>BMSW5013 Presentation by Zujaja Kharal </a:t>
            </a:r>
            <a:endParaRPr lang="en-GB"/>
          </a:p>
        </p:txBody>
      </p:sp>
      <p:sp>
        <p:nvSpPr>
          <p:cNvPr id="7" name="Slide Number Placeholder 6"/>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722072-A39E-4E2B-8416-6B6C9413537F}" type="datetime1">
              <a:rPr lang="en-US" smtClean="0"/>
              <a:pPr/>
              <a:t>3/18/2022</a:t>
            </a:fld>
            <a:endParaRPr lang="en-GB"/>
          </a:p>
        </p:txBody>
      </p:sp>
      <p:sp>
        <p:nvSpPr>
          <p:cNvPr id="8" name="Footer Placeholder 7"/>
          <p:cNvSpPr>
            <a:spLocks noGrp="1"/>
          </p:cNvSpPr>
          <p:nvPr>
            <p:ph type="ftr" sz="quarter" idx="11"/>
          </p:nvPr>
        </p:nvSpPr>
        <p:spPr/>
        <p:txBody>
          <a:bodyPr/>
          <a:lstStyle/>
          <a:p>
            <a:r>
              <a:rPr lang="en-GB" smtClean="0"/>
              <a:t>BMSW5013 Presentation by Zujaja Kharal </a:t>
            </a:r>
            <a:endParaRPr lang="en-GB"/>
          </a:p>
        </p:txBody>
      </p:sp>
      <p:sp>
        <p:nvSpPr>
          <p:cNvPr id="9" name="Slide Number Placeholder 8"/>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CF3A3F5-C7F0-4678-8FF8-ADF434774C44}" type="datetime1">
              <a:rPr lang="en-US" smtClean="0"/>
              <a:pPr/>
              <a:t>3/18/2022</a:t>
            </a:fld>
            <a:endParaRPr lang="en-GB"/>
          </a:p>
        </p:txBody>
      </p:sp>
      <p:sp>
        <p:nvSpPr>
          <p:cNvPr id="4" name="Footer Placeholder 3"/>
          <p:cNvSpPr>
            <a:spLocks noGrp="1"/>
          </p:cNvSpPr>
          <p:nvPr>
            <p:ph type="ftr" sz="quarter" idx="11"/>
          </p:nvPr>
        </p:nvSpPr>
        <p:spPr/>
        <p:txBody>
          <a:bodyPr/>
          <a:lstStyle/>
          <a:p>
            <a:r>
              <a:rPr lang="en-GB" smtClean="0"/>
              <a:t>BMSW5013 Presentation by Zujaja Kharal </a:t>
            </a:r>
            <a:endParaRPr lang="en-GB"/>
          </a:p>
        </p:txBody>
      </p:sp>
      <p:sp>
        <p:nvSpPr>
          <p:cNvPr id="5" name="Slide Number Placeholder 4"/>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E9080-9F5F-4B1C-9BC5-0EB87D1F284E}" type="datetime1">
              <a:rPr lang="en-US" smtClean="0"/>
              <a:pPr/>
              <a:t>3/18/2022</a:t>
            </a:fld>
            <a:endParaRPr lang="en-GB"/>
          </a:p>
        </p:txBody>
      </p:sp>
      <p:sp>
        <p:nvSpPr>
          <p:cNvPr id="3" name="Footer Placeholder 2"/>
          <p:cNvSpPr>
            <a:spLocks noGrp="1"/>
          </p:cNvSpPr>
          <p:nvPr>
            <p:ph type="ftr" sz="quarter" idx="11"/>
          </p:nvPr>
        </p:nvSpPr>
        <p:spPr/>
        <p:txBody>
          <a:bodyPr/>
          <a:lstStyle/>
          <a:p>
            <a:r>
              <a:rPr lang="en-GB" smtClean="0"/>
              <a:t>BMSW5013 Presentation by Zujaja Kharal </a:t>
            </a:r>
            <a:endParaRPr lang="en-GB"/>
          </a:p>
        </p:txBody>
      </p:sp>
      <p:sp>
        <p:nvSpPr>
          <p:cNvPr id="4" name="Slide Number Placeholder 3"/>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4740AE-0639-48BB-8298-FF8964FEED75}" type="datetime1">
              <a:rPr lang="en-US" smtClean="0"/>
              <a:pPr/>
              <a:t>3/18/2022</a:t>
            </a:fld>
            <a:endParaRPr lang="en-GB"/>
          </a:p>
        </p:txBody>
      </p:sp>
      <p:sp>
        <p:nvSpPr>
          <p:cNvPr id="6" name="Footer Placeholder 5"/>
          <p:cNvSpPr>
            <a:spLocks noGrp="1"/>
          </p:cNvSpPr>
          <p:nvPr>
            <p:ph type="ftr" sz="quarter" idx="11"/>
          </p:nvPr>
        </p:nvSpPr>
        <p:spPr/>
        <p:txBody>
          <a:bodyPr/>
          <a:lstStyle/>
          <a:p>
            <a:r>
              <a:rPr lang="en-GB" smtClean="0"/>
              <a:t>BMSW5013 Presentation by Zujaja Kharal </a:t>
            </a:r>
            <a:endParaRPr lang="en-GB"/>
          </a:p>
        </p:txBody>
      </p:sp>
      <p:sp>
        <p:nvSpPr>
          <p:cNvPr id="7" name="Slide Number Placeholder 6"/>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8E2F8A-6518-4F30-926D-EFE57B7B1AC1}" type="datetime1">
              <a:rPr lang="en-US" smtClean="0"/>
              <a:pPr/>
              <a:t>3/18/2022</a:t>
            </a:fld>
            <a:endParaRPr lang="en-GB"/>
          </a:p>
        </p:txBody>
      </p:sp>
      <p:sp>
        <p:nvSpPr>
          <p:cNvPr id="6" name="Footer Placeholder 5"/>
          <p:cNvSpPr>
            <a:spLocks noGrp="1"/>
          </p:cNvSpPr>
          <p:nvPr>
            <p:ph type="ftr" sz="quarter" idx="11"/>
          </p:nvPr>
        </p:nvSpPr>
        <p:spPr/>
        <p:txBody>
          <a:bodyPr/>
          <a:lstStyle/>
          <a:p>
            <a:r>
              <a:rPr lang="en-GB" smtClean="0"/>
              <a:t>BMSW5013 Presentation by Zujaja Kharal </a:t>
            </a:r>
            <a:endParaRPr lang="en-GB"/>
          </a:p>
        </p:txBody>
      </p:sp>
      <p:sp>
        <p:nvSpPr>
          <p:cNvPr id="7" name="Slide Number Placeholder 6"/>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9007B1B-8D99-4FC4-BFC7-970958BA3BCA}" type="datetime1">
              <a:rPr lang="en-US" smtClean="0"/>
              <a:pPr/>
              <a:t>3/18/2022</a:t>
            </a:fld>
            <a:endParaRPr lang="en-GB"/>
          </a:p>
        </p:txBody>
      </p:sp>
      <p:sp>
        <p:nvSpPr>
          <p:cNvPr id="5" name="Footer Placeholder 4"/>
          <p:cNvSpPr>
            <a:spLocks noGrp="1"/>
          </p:cNvSpPr>
          <p:nvPr>
            <p:ph type="ftr" sz="quarter" idx="11"/>
          </p:nvPr>
        </p:nvSpPr>
        <p:spPr/>
        <p:txBody>
          <a:bodyPr/>
          <a:lstStyle/>
          <a:p>
            <a:r>
              <a:rPr lang="en-GB" smtClean="0"/>
              <a:t>BMSW5013 Presentation by Zujaja Kharal </a:t>
            </a:r>
            <a:endParaRPr lang="en-GB"/>
          </a:p>
        </p:txBody>
      </p:sp>
      <p:sp>
        <p:nvSpPr>
          <p:cNvPr id="6" name="Slide Number Placeholder 5"/>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F48C29-BF0C-4F99-82D9-6ACCA25A7A93}" type="datetime1">
              <a:rPr lang="en-US" smtClean="0"/>
              <a:pPr/>
              <a:t>3/18/2022</a:t>
            </a:fld>
            <a:endParaRPr lang="en-GB"/>
          </a:p>
        </p:txBody>
      </p:sp>
      <p:sp>
        <p:nvSpPr>
          <p:cNvPr id="5" name="Footer Placeholder 4"/>
          <p:cNvSpPr>
            <a:spLocks noGrp="1"/>
          </p:cNvSpPr>
          <p:nvPr>
            <p:ph type="ftr" sz="quarter" idx="11"/>
          </p:nvPr>
        </p:nvSpPr>
        <p:spPr/>
        <p:txBody>
          <a:bodyPr/>
          <a:lstStyle/>
          <a:p>
            <a:r>
              <a:rPr lang="en-GB" smtClean="0"/>
              <a:t>BMSW5013 Presentation by Zujaja Kharal </a:t>
            </a:r>
            <a:endParaRPr lang="en-GB"/>
          </a:p>
        </p:txBody>
      </p:sp>
      <p:sp>
        <p:nvSpPr>
          <p:cNvPr id="6" name="Slide Number Placeholder 5"/>
          <p:cNvSpPr>
            <a:spLocks noGrp="1"/>
          </p:cNvSpPr>
          <p:nvPr>
            <p:ph type="sldNum" sz="quarter" idx="12"/>
          </p:nvPr>
        </p:nvSpPr>
        <p:spPr/>
        <p:txBody>
          <a:bodyPr/>
          <a:lstStyle/>
          <a:p>
            <a:fld id="{E6D623A7-7131-4503-A6C8-A7C007036B2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0C603F-FD7F-42B2-B487-F76AD17D3153}" type="datetime1">
              <a:rPr lang="en-US" smtClean="0"/>
              <a:pPr/>
              <a:t>3/18/2022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BMSW5013 Presentation by Zujaja Kharal </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D623A7-7131-4503-A6C8-A7C007036B2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x.doi.org/10.4135/9781446280164.n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2918"/>
            <a:ext cx="8229600" cy="928694"/>
          </a:xfrm>
        </p:spPr>
        <p:txBody>
          <a:bodyPr/>
          <a:lstStyle/>
          <a:p>
            <a:r>
              <a:rPr lang="en-GB" dirty="0" smtClean="0"/>
              <a:t>What is Quality</a:t>
            </a:r>
            <a:endParaRPr lang="en-GB" dirty="0"/>
          </a:p>
        </p:txBody>
      </p:sp>
      <p:sp>
        <p:nvSpPr>
          <p:cNvPr id="3" name="Content Placeholder 2"/>
          <p:cNvSpPr>
            <a:spLocks noGrp="1"/>
          </p:cNvSpPr>
          <p:nvPr>
            <p:ph idx="1"/>
          </p:nvPr>
        </p:nvSpPr>
        <p:spPr/>
        <p:txBody>
          <a:bodyPr numCol="1">
            <a:normAutofit/>
          </a:bodyPr>
          <a:lstStyle/>
          <a:p>
            <a:r>
              <a:rPr lang="en-GB" sz="2400" dirty="0" smtClean="0"/>
              <a:t>The concept of quality can be summarized as managing and maintaining high expectations with regard to customers' needs and wants.</a:t>
            </a:r>
          </a:p>
          <a:p>
            <a:r>
              <a:rPr lang="en-GB" sz="2400" dirty="0" smtClean="0"/>
              <a:t>Customer relationship management is the only way to manage quality effectively.</a:t>
            </a:r>
          </a:p>
          <a:p>
            <a:r>
              <a:rPr lang="en-GB" sz="2400" dirty="0" smtClean="0"/>
              <a:t>Marketing and CRM </a:t>
            </a:r>
            <a:r>
              <a:rPr lang="en-GB" sz="2400" dirty="0" smtClean="0"/>
              <a:t>is also regarded as a discipline of quality management </a:t>
            </a:r>
            <a:r>
              <a:rPr lang="en-GB" sz="1400" dirty="0" smtClean="0"/>
              <a:t>(</a:t>
            </a:r>
            <a:r>
              <a:rPr lang="en-GB" sz="1400" dirty="0" err="1" smtClean="0"/>
              <a:t>Havlíček</a:t>
            </a:r>
            <a:r>
              <a:rPr lang="en-GB" sz="1400" dirty="0" smtClean="0"/>
              <a:t>, K., </a:t>
            </a:r>
            <a:r>
              <a:rPr lang="en-GB" sz="1400" dirty="0" err="1" smtClean="0"/>
              <a:t>Břečková</a:t>
            </a:r>
            <a:r>
              <a:rPr lang="en-GB" sz="1400" dirty="0" smtClean="0"/>
              <a:t>, P. &amp; </a:t>
            </a:r>
            <a:r>
              <a:rPr lang="en-GB" sz="1400" dirty="0" err="1" smtClean="0"/>
              <a:t>Zampeta</a:t>
            </a:r>
            <a:r>
              <a:rPr lang="en-GB" sz="1400" dirty="0" smtClean="0"/>
              <a:t>, V., 2013. Quality Management as a part of CRM. </a:t>
            </a:r>
            <a:r>
              <a:rPr lang="en-GB" sz="1400" i="1" dirty="0" smtClean="0"/>
              <a:t>EUROPEAN RESEARCH STUDIES JOURNAL</a:t>
            </a:r>
            <a:r>
              <a:rPr lang="en-GB" sz="1400" dirty="0" smtClean="0"/>
              <a:t>, XVI(Issue 4), pp.16–16). </a:t>
            </a:r>
            <a:endParaRPr lang="en-GB" sz="1400" dirty="0"/>
          </a:p>
        </p:txBody>
      </p:sp>
      <p:sp>
        <p:nvSpPr>
          <p:cNvPr id="4" name="Slide Number Placeholder 3"/>
          <p:cNvSpPr>
            <a:spLocks noGrp="1"/>
          </p:cNvSpPr>
          <p:nvPr>
            <p:ph type="sldNum" sz="quarter" idx="12"/>
          </p:nvPr>
        </p:nvSpPr>
        <p:spPr/>
        <p:txBody>
          <a:bodyPr/>
          <a:lstStyle/>
          <a:p>
            <a:fld id="{E6D623A7-7131-4503-A6C8-A7C007036B26}" type="slidenum">
              <a:rPr lang="en-GB" smtClean="0"/>
              <a:pPr/>
              <a:t>1</a:t>
            </a:fld>
            <a:endParaRPr lang="en-GB"/>
          </a:p>
        </p:txBody>
      </p:sp>
      <p:sp>
        <p:nvSpPr>
          <p:cNvPr id="5" name="Footer Placeholder 4"/>
          <p:cNvSpPr>
            <a:spLocks noGrp="1"/>
          </p:cNvSpPr>
          <p:nvPr>
            <p:ph type="ftr" sz="quarter" idx="11"/>
          </p:nvPr>
        </p:nvSpPr>
        <p:spPr>
          <a:xfrm>
            <a:off x="2285984" y="6357958"/>
            <a:ext cx="4857784" cy="363517"/>
          </a:xfrm>
        </p:spPr>
        <p:txBody>
          <a:bodyPr/>
          <a:lstStyle/>
          <a:p>
            <a:r>
              <a:rPr lang="en-GB" sz="1600" dirty="0" smtClean="0"/>
              <a:t>BMSW5013 Presentation by Zujaja </a:t>
            </a:r>
            <a:r>
              <a:rPr lang="en-GB" sz="1600" dirty="0" err="1" smtClean="0"/>
              <a:t>Kharal</a:t>
            </a:r>
            <a:r>
              <a:rPr lang="en-GB" sz="1600" dirty="0" smtClean="0"/>
              <a:t> </a:t>
            </a:r>
            <a:endParaRPr lang="en-GB" sz="1600" dirty="0"/>
          </a:p>
        </p:txBody>
      </p:sp>
      <p:graphicFrame>
        <p:nvGraphicFramePr>
          <p:cNvPr id="6" name="Table 5"/>
          <p:cNvGraphicFramePr>
            <a:graphicFrameLocks noGrp="1"/>
          </p:cNvGraphicFramePr>
          <p:nvPr/>
        </p:nvGraphicFramePr>
        <p:xfrm>
          <a:off x="1524000" y="214290"/>
          <a:ext cx="6096000" cy="365760"/>
        </p:xfrm>
        <a:graphic>
          <a:graphicData uri="http://schemas.openxmlformats.org/drawingml/2006/table">
            <a:tbl>
              <a:tblPr firstRow="1" bandRow="1">
                <a:tableStyleId>{5C22544A-7EE6-4342-B048-85BDC9FD1C3A}</a:tableStyleId>
              </a:tblPr>
              <a:tblGrid>
                <a:gridCol w="6096000"/>
              </a:tblGrid>
              <a:tr h="285752">
                <a:tc>
                  <a:txBody>
                    <a:bodyPr/>
                    <a:lstStyle/>
                    <a:p>
                      <a:r>
                        <a:rPr lang="en-GB" dirty="0" smtClean="0"/>
                        <a:t>Understanding and engaging in the customer experience</a:t>
                      </a:r>
                      <a:endParaRPr lang="en-GB" dirty="0"/>
                    </a:p>
                  </a:txBody>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56"/>
            <a:ext cx="8229600" cy="703282"/>
          </a:xfrm>
        </p:spPr>
        <p:txBody>
          <a:bodyPr>
            <a:normAutofit fontScale="90000"/>
          </a:bodyPr>
          <a:lstStyle/>
          <a:p>
            <a:r>
              <a:rPr lang="en-GB" dirty="0" smtClean="0"/>
              <a:t>TQM- Total Quality Management</a:t>
            </a:r>
            <a:br>
              <a:rPr lang="en-GB" dirty="0" smtClean="0"/>
            </a:br>
            <a:r>
              <a:rPr lang="en-GB" sz="1100" dirty="0" smtClean="0"/>
              <a:t>Kanji, G. K., &amp; Asher, M. (1996). Understanding total quality management. In </a:t>
            </a:r>
            <a:r>
              <a:rPr lang="en-GB" sz="1100" i="1" dirty="0" smtClean="0"/>
              <a:t>100 methods for total quality management</a:t>
            </a:r>
            <a:r>
              <a:rPr lang="en-GB" sz="1100" dirty="0" smtClean="0"/>
              <a:t> (pp. 1-7). SAGE Publications Ltd, https://dx.doi.org/10.4135/9781446280164.n1</a:t>
            </a:r>
            <a:endParaRPr lang="en-GB" sz="1100" dirty="0"/>
          </a:p>
        </p:txBody>
      </p:sp>
      <p:sp>
        <p:nvSpPr>
          <p:cNvPr id="3" name="Content Placeholder 2"/>
          <p:cNvSpPr>
            <a:spLocks noGrp="1"/>
          </p:cNvSpPr>
          <p:nvPr>
            <p:ph idx="1"/>
          </p:nvPr>
        </p:nvSpPr>
        <p:spPr/>
        <p:txBody>
          <a:bodyPr>
            <a:normAutofit lnSpcReduction="10000"/>
          </a:bodyPr>
          <a:lstStyle/>
          <a:p>
            <a:r>
              <a:rPr lang="en-GB" sz="2400" b="1" dirty="0" smtClean="0"/>
              <a:t>Customer Loyalty.  </a:t>
            </a:r>
            <a:r>
              <a:rPr lang="en-GB" sz="2400" dirty="0" smtClean="0"/>
              <a:t>By loyalty scheme, very rich data is obtained on customer behaviour to improve Tesco's ability to make the whole shopping experience more compelling, with the right products on the shelves at the right prices and with the right promotions.</a:t>
            </a:r>
          </a:p>
          <a:p>
            <a:r>
              <a:rPr lang="en-GB" sz="2400" b="1" dirty="0" smtClean="0"/>
              <a:t>Customer Relationship </a:t>
            </a:r>
            <a:r>
              <a:rPr lang="en-GB" sz="2400" b="1" dirty="0" smtClean="0"/>
              <a:t>Management. </a:t>
            </a:r>
            <a:r>
              <a:rPr lang="en-GB" sz="2400" dirty="0" smtClean="0"/>
              <a:t>With low prices, helpful promotions, and increased investment in </a:t>
            </a:r>
            <a:r>
              <a:rPr lang="en-GB" sz="2400" dirty="0" smtClean="0"/>
              <a:t>Club card, </a:t>
            </a:r>
            <a:r>
              <a:rPr lang="en-GB" sz="2400" dirty="0" smtClean="0"/>
              <a:t>Tesco strives to earn customer loyalty by helping them spend less.</a:t>
            </a:r>
          </a:p>
          <a:p>
            <a:pPr lvl="0"/>
            <a:r>
              <a:rPr lang="en-GB" sz="2400" b="1" dirty="0" smtClean="0"/>
              <a:t>Sustainability . </a:t>
            </a:r>
            <a:r>
              <a:rPr lang="en-GB" sz="2400" dirty="0" smtClean="0"/>
              <a:t>It assists Tesco on everyday premise by monitoring the cycle, empowering advancement for imaginative and advancement changes.</a:t>
            </a:r>
          </a:p>
          <a:p>
            <a:endParaRPr lang="en-GB" sz="2400" dirty="0" smtClean="0"/>
          </a:p>
        </p:txBody>
      </p:sp>
      <p:sp>
        <p:nvSpPr>
          <p:cNvPr id="4" name="Slide Number Placeholder 3"/>
          <p:cNvSpPr>
            <a:spLocks noGrp="1"/>
          </p:cNvSpPr>
          <p:nvPr>
            <p:ph type="sldNum" sz="quarter" idx="12"/>
          </p:nvPr>
        </p:nvSpPr>
        <p:spPr/>
        <p:txBody>
          <a:bodyPr/>
          <a:lstStyle/>
          <a:p>
            <a:fld id="{E6D623A7-7131-4503-A6C8-A7C007036B26}" type="slidenum">
              <a:rPr lang="en-GB" smtClean="0"/>
              <a:pPr/>
              <a:t>2</a:t>
            </a:fld>
            <a:endParaRPr lang="en-GB"/>
          </a:p>
        </p:txBody>
      </p:sp>
      <p:sp>
        <p:nvSpPr>
          <p:cNvPr id="5" name="Footer Placeholder 4"/>
          <p:cNvSpPr>
            <a:spLocks noGrp="1"/>
          </p:cNvSpPr>
          <p:nvPr>
            <p:ph type="ftr" sz="quarter" idx="11"/>
          </p:nvPr>
        </p:nvSpPr>
        <p:spPr>
          <a:xfrm>
            <a:off x="2500298" y="6286520"/>
            <a:ext cx="4286280" cy="434955"/>
          </a:xfrm>
        </p:spPr>
        <p:txBody>
          <a:bodyPr/>
          <a:lstStyle/>
          <a:p>
            <a:r>
              <a:rPr lang="en-GB" sz="1800" dirty="0" smtClean="0"/>
              <a:t>BMSW5013 Presentation by Zujaja </a:t>
            </a:r>
            <a:r>
              <a:rPr lang="en-GB" sz="1800" dirty="0" err="1" smtClean="0"/>
              <a:t>Kharal</a:t>
            </a:r>
            <a:r>
              <a:rPr lang="en-GB" sz="1800" dirty="0" smtClean="0"/>
              <a:t> </a:t>
            </a:r>
            <a:endParaRPr lang="en-GB" sz="1800" dirty="0"/>
          </a:p>
        </p:txBody>
      </p:sp>
      <p:graphicFrame>
        <p:nvGraphicFramePr>
          <p:cNvPr id="6" name="Table 5"/>
          <p:cNvGraphicFramePr>
            <a:graphicFrameLocks noGrp="1"/>
          </p:cNvGraphicFramePr>
          <p:nvPr/>
        </p:nvGraphicFramePr>
        <p:xfrm>
          <a:off x="1524000" y="142852"/>
          <a:ext cx="6096000" cy="437198"/>
        </p:xfrm>
        <a:graphic>
          <a:graphicData uri="http://schemas.openxmlformats.org/drawingml/2006/table">
            <a:tbl>
              <a:tblPr firstRow="1" bandRow="1">
                <a:tableStyleId>{5C22544A-7EE6-4342-B048-85BDC9FD1C3A}</a:tableStyleId>
              </a:tblPr>
              <a:tblGrid>
                <a:gridCol w="6096000"/>
              </a:tblGrid>
              <a:tr h="437198">
                <a:tc>
                  <a:txBody>
                    <a:bodyPr/>
                    <a:lstStyle/>
                    <a:p>
                      <a:r>
                        <a:rPr lang="en-GB" dirty="0" smtClean="0"/>
                        <a:t>Understanding and engaging in the customer experience</a:t>
                      </a:r>
                      <a:endParaRPr lang="en-GB" dirty="0"/>
                    </a:p>
                  </a:txBody>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71480"/>
            <a:ext cx="8229600" cy="928694"/>
          </a:xfrm>
        </p:spPr>
        <p:txBody>
          <a:bodyPr/>
          <a:lstStyle/>
          <a:p>
            <a:r>
              <a:rPr lang="en-GB" sz="3600" b="1" dirty="0" smtClean="0"/>
              <a:t>PDCA and</a:t>
            </a:r>
            <a:r>
              <a:rPr lang="en-GB" dirty="0" smtClean="0"/>
              <a:t> </a:t>
            </a:r>
            <a:r>
              <a:rPr lang="en-GB" sz="3600" b="1" dirty="0" smtClean="0"/>
              <a:t>BSC Model</a:t>
            </a:r>
            <a:endParaRPr lang="en-GB" sz="3600" b="1" dirty="0"/>
          </a:p>
        </p:txBody>
      </p:sp>
      <p:graphicFrame>
        <p:nvGraphicFramePr>
          <p:cNvPr id="7" name="Content Placeholder 6"/>
          <p:cNvGraphicFramePr>
            <a:graphicFrameLocks noGrp="1"/>
          </p:cNvGraphicFramePr>
          <p:nvPr>
            <p:ph idx="1"/>
          </p:nvPr>
        </p:nvGraphicFramePr>
        <p:xfrm>
          <a:off x="500034" y="1366520"/>
          <a:ext cx="8229600" cy="472948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r>
                        <a:rPr lang="en-GB" dirty="0" smtClean="0"/>
                        <a:t>Name of Model</a:t>
                      </a:r>
                      <a:endParaRPr lang="en-GB" dirty="0"/>
                    </a:p>
                  </a:txBody>
                  <a:tcPr/>
                </a:tc>
                <a:tc>
                  <a:txBody>
                    <a:bodyPr/>
                    <a:lstStyle/>
                    <a:p>
                      <a:r>
                        <a:rPr lang="en-GB" dirty="0" smtClean="0"/>
                        <a:t>Advantages </a:t>
                      </a:r>
                      <a:endParaRPr lang="en-GB" dirty="0"/>
                    </a:p>
                  </a:txBody>
                  <a:tcPr/>
                </a:tc>
                <a:tc>
                  <a:txBody>
                    <a:bodyPr/>
                    <a:lstStyle/>
                    <a:p>
                      <a:r>
                        <a:rPr lang="en-GB" dirty="0" smtClean="0"/>
                        <a:t>Disadvantages</a:t>
                      </a:r>
                      <a:endParaRPr lang="en-GB" dirty="0"/>
                    </a:p>
                  </a:txBody>
                  <a:tcPr/>
                </a:tc>
              </a:tr>
              <a:tr h="370840">
                <a:tc>
                  <a:txBody>
                    <a:bodyPr/>
                    <a:lstStyle/>
                    <a:p>
                      <a:r>
                        <a:rPr lang="en-GB" dirty="0" smtClean="0"/>
                        <a:t>Plan&lt;</a:t>
                      </a:r>
                      <a:r>
                        <a:rPr lang="en-GB" baseline="0" dirty="0" smtClean="0"/>
                        <a:t> Do , Check, Action (</a:t>
                      </a:r>
                      <a:r>
                        <a:rPr lang="en-GB" dirty="0" smtClean="0"/>
                        <a:t>PDCA)</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smtClean="0"/>
                        <a:t>Anon, 2020. How to apply the plan-do-check-act (PDCA) model to improve your business. </a:t>
                      </a:r>
                      <a:r>
                        <a:rPr lang="en-GB" sz="1100" i="1" dirty="0" smtClean="0"/>
                        <a:t>How to Apply the Plan-Do-Check-Act (PDCA) Model | </a:t>
                      </a:r>
                      <a:r>
                        <a:rPr lang="en-GB" sz="1100" i="1" dirty="0" err="1" smtClean="0"/>
                        <a:t>Lucidchart</a:t>
                      </a:r>
                      <a:r>
                        <a:rPr lang="en-GB" sz="1100" i="1" dirty="0" smtClean="0"/>
                        <a:t> Blog</a:t>
                      </a:r>
                      <a:r>
                        <a:rPr lang="en-GB" sz="1100" dirty="0" smtClean="0"/>
                        <a:t>. Available at: https://www.lucidchart.com/blog/plan-do-check-act-cycle [Accessed March 17, 2022]. </a:t>
                      </a:r>
                    </a:p>
                    <a:p>
                      <a:endParaRPr lang="en-GB" dirty="0"/>
                    </a:p>
                  </a:txBody>
                  <a:tcPr/>
                </a:tc>
                <a:tc>
                  <a:txBody>
                    <a:bodyPr/>
                    <a:lstStyle/>
                    <a:p>
                      <a:pPr>
                        <a:buFont typeface="Arial" pitchFamily="34" charset="0"/>
                        <a:buChar char="•"/>
                      </a:pPr>
                      <a:r>
                        <a:rPr lang="en-GB" sz="1600" dirty="0" smtClean="0"/>
                        <a:t>Can be useful in all circumstances</a:t>
                      </a:r>
                    </a:p>
                    <a:p>
                      <a:pPr>
                        <a:buFont typeface="Arial" pitchFamily="34" charset="0"/>
                        <a:buChar char="•"/>
                      </a:pPr>
                      <a:r>
                        <a:rPr lang="en-GB" sz="1600" dirty="0" smtClean="0"/>
                        <a:t> Basic gathering requires little guidance</a:t>
                      </a:r>
                    </a:p>
                    <a:p>
                      <a:pPr>
                        <a:buFont typeface="Arial" pitchFamily="34" charset="0"/>
                        <a:buChar char="•"/>
                      </a:pPr>
                      <a:r>
                        <a:rPr lang="en-GB" sz="1600" dirty="0" smtClean="0"/>
                        <a:t> The repeating thought welcomes steady improvement</a:t>
                      </a:r>
                    </a:p>
                    <a:p>
                      <a:pPr>
                        <a:buFont typeface="Arial" pitchFamily="34" charset="0"/>
                        <a:buChar char="•"/>
                      </a:pPr>
                      <a:r>
                        <a:rPr lang="en-GB" sz="1600" dirty="0" smtClean="0"/>
                        <a:t> The iterative methodology permits control and examination</a:t>
                      </a:r>
                      <a:endParaRPr lang="en-GB" sz="1600" dirty="0"/>
                    </a:p>
                  </a:txBody>
                  <a:tcPr/>
                </a:tc>
                <a:tc>
                  <a:txBody>
                    <a:bodyPr/>
                    <a:lstStyle/>
                    <a:p>
                      <a:pPr>
                        <a:buFont typeface="Arial" pitchFamily="34" charset="0"/>
                        <a:buChar char="•"/>
                      </a:pPr>
                      <a:r>
                        <a:rPr lang="en-GB" sz="1600" dirty="0" smtClean="0"/>
                        <a:t>The vague definition can prompt mistaken use</a:t>
                      </a:r>
                    </a:p>
                    <a:p>
                      <a:pPr>
                        <a:buFont typeface="Arial" pitchFamily="34" charset="0"/>
                        <a:buChar char="•"/>
                      </a:pPr>
                      <a:r>
                        <a:rPr lang="en-GB" sz="1600" dirty="0" smtClean="0"/>
                        <a:t>Changes should be arranged throughout longer timeframes</a:t>
                      </a:r>
                    </a:p>
                    <a:p>
                      <a:pPr>
                        <a:buFont typeface="Arial" pitchFamily="34" charset="0"/>
                        <a:buChar char="•"/>
                      </a:pPr>
                      <a:r>
                        <a:rPr lang="en-GB" sz="1600" dirty="0" smtClean="0"/>
                        <a:t> With the PDCA cycle, one responds thinking about everything and seldom acts proactively</a:t>
                      </a:r>
                      <a:endParaRPr lang="en-GB" sz="1600"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Balance Scorecard Model- </a:t>
                      </a:r>
                      <a:r>
                        <a:rPr lang="en-GB" dirty="0" smtClean="0"/>
                        <a:t>(BSC)</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000" dirty="0" smtClean="0"/>
                        <a:t>Anon, 2020. Balanced scorecard: Advantages and disadvantages. </a:t>
                      </a:r>
                      <a:r>
                        <a:rPr lang="en-GB" sz="1000" i="1" dirty="0" smtClean="0"/>
                        <a:t>Balanced Scorecard: Advantages and Disadvantages</a:t>
                      </a:r>
                      <a:r>
                        <a:rPr lang="en-GB" sz="1000" dirty="0" smtClean="0"/>
                        <a:t>. Available at: https://heartpace.com/blog/post/balanced-scorecard-in-2020-advantages-and-disadvantages/ [Accessed March 17, 2022]. </a:t>
                      </a:r>
                    </a:p>
                    <a:p>
                      <a:endParaRPr lang="en-GB" dirty="0"/>
                    </a:p>
                  </a:txBody>
                  <a:tcPr/>
                </a:tc>
                <a:tc>
                  <a:txBody>
                    <a:bodyPr/>
                    <a:lstStyle/>
                    <a:p>
                      <a:pPr rtl="0">
                        <a:buFont typeface="Arial" pitchFamily="34" charset="0"/>
                        <a:buChar char="•"/>
                      </a:pPr>
                      <a:r>
                        <a:rPr lang="en-GB" sz="1600" b="0" i="0" kern="1200" dirty="0" smtClean="0">
                          <a:solidFill>
                            <a:schemeClr val="dk1"/>
                          </a:solidFill>
                          <a:latin typeface="+mn-lt"/>
                          <a:ea typeface="+mn-ea"/>
                          <a:cs typeface="+mn-cs"/>
                        </a:rPr>
                        <a:t>Structures an organization's strategy</a:t>
                      </a:r>
                    </a:p>
                    <a:p>
                      <a:pPr rtl="0">
                        <a:buFont typeface="Arial" pitchFamily="34" charset="0"/>
                        <a:buChar char="•"/>
                      </a:pPr>
                      <a:r>
                        <a:rPr lang="en-GB" sz="1600" b="0" i="0" kern="1200" dirty="0" smtClean="0">
                          <a:solidFill>
                            <a:schemeClr val="dk1"/>
                          </a:solidFill>
                          <a:latin typeface="+mn-lt"/>
                          <a:ea typeface="+mn-ea"/>
                          <a:cs typeface="+mn-cs"/>
                        </a:rPr>
                        <a:t>Facilitates communication </a:t>
                      </a:r>
                    </a:p>
                    <a:p>
                      <a:pPr rtl="0">
                        <a:buFont typeface="Arial" pitchFamily="34" charset="0"/>
                        <a:buChar char="•"/>
                      </a:pPr>
                      <a:r>
                        <a:rPr lang="en-GB" sz="1600" b="0" i="0" kern="1200" dirty="0" smtClean="0">
                          <a:solidFill>
                            <a:schemeClr val="dk1"/>
                          </a:solidFill>
                          <a:latin typeface="+mn-lt"/>
                          <a:ea typeface="+mn-ea"/>
                          <a:cs typeface="+mn-cs"/>
                        </a:rPr>
                        <a:t>Ensures better alignment</a:t>
                      </a:r>
                    </a:p>
                    <a:p>
                      <a:pPr rtl="0">
                        <a:buFont typeface="Arial" pitchFamily="34" charset="0"/>
                        <a:buChar char="•"/>
                      </a:pPr>
                      <a:r>
                        <a:rPr lang="en-GB" sz="1600" b="0" i="0" kern="1200" dirty="0" smtClean="0">
                          <a:solidFill>
                            <a:schemeClr val="dk1"/>
                          </a:solidFill>
                          <a:latin typeface="+mn-lt"/>
                          <a:ea typeface="+mn-ea"/>
                          <a:cs typeface="+mn-cs"/>
                        </a:rPr>
                        <a:t>Establishes a link between the individual and the organization</a:t>
                      </a:r>
                    </a:p>
                    <a:p>
                      <a:endParaRPr lang="en-GB" sz="1600" dirty="0"/>
                    </a:p>
                  </a:txBody>
                  <a:tcPr/>
                </a:tc>
                <a:tc>
                  <a:txBody>
                    <a:bodyPr/>
                    <a:lstStyle/>
                    <a:p>
                      <a:pPr rtl="0">
                        <a:buFont typeface="Arial" pitchFamily="34" charset="0"/>
                        <a:buChar char="•"/>
                      </a:pPr>
                      <a:r>
                        <a:rPr lang="en-GB" sz="1600" b="0" i="0" kern="1200" dirty="0" smtClean="0">
                          <a:solidFill>
                            <a:schemeClr val="dk1"/>
                          </a:solidFill>
                          <a:latin typeface="+mn-lt"/>
                          <a:ea typeface="+mn-ea"/>
                          <a:cs typeface="+mn-cs"/>
                        </a:rPr>
                        <a:t>To be effective, it must be tailored to the organization</a:t>
                      </a:r>
                    </a:p>
                    <a:p>
                      <a:pPr rtl="0">
                        <a:buFont typeface="Arial" pitchFamily="34" charset="0"/>
                        <a:buChar char="•"/>
                      </a:pPr>
                      <a:r>
                        <a:rPr lang="en-GB" sz="1600" b="0" i="0" kern="1200" dirty="0" smtClean="0">
                          <a:solidFill>
                            <a:schemeClr val="dk1"/>
                          </a:solidFill>
                          <a:latin typeface="+mn-lt"/>
                          <a:ea typeface="+mn-ea"/>
                          <a:cs typeface="+mn-cs"/>
                        </a:rPr>
                        <a:t>and must be supported by the leadership</a:t>
                      </a:r>
                    </a:p>
                    <a:p>
                      <a:pPr rtl="0">
                        <a:buFont typeface="Arial" pitchFamily="34" charset="0"/>
                        <a:buChar char="•"/>
                      </a:pPr>
                      <a:r>
                        <a:rPr lang="en-GB" sz="1600" b="0" i="0" kern="1200" dirty="0" smtClean="0">
                          <a:solidFill>
                            <a:schemeClr val="dk1"/>
                          </a:solidFill>
                          <a:latin typeface="+mn-lt"/>
                          <a:ea typeface="+mn-ea"/>
                          <a:cs typeface="+mn-cs"/>
                        </a:rPr>
                        <a:t>It can get complicated</a:t>
                      </a:r>
                    </a:p>
                    <a:p>
                      <a:pPr rtl="0">
                        <a:buFont typeface="Arial" pitchFamily="34" charset="0"/>
                        <a:buChar char="•"/>
                      </a:pPr>
                      <a:r>
                        <a:rPr lang="en-GB" sz="1600" b="0" i="0" kern="1200" dirty="0" smtClean="0">
                          <a:solidFill>
                            <a:schemeClr val="dk1"/>
                          </a:solidFill>
                          <a:latin typeface="+mn-lt"/>
                          <a:ea typeface="+mn-ea"/>
                          <a:cs typeface="+mn-cs"/>
                        </a:rPr>
                        <a:t>It requires a lot of data</a:t>
                      </a:r>
                    </a:p>
                    <a:p>
                      <a:endParaRPr lang="en-GB" sz="1600" dirty="0"/>
                    </a:p>
                  </a:txBody>
                  <a:tcPr/>
                </a:tc>
              </a:tr>
            </a:tbl>
          </a:graphicData>
        </a:graphic>
      </p:graphicFrame>
      <p:sp>
        <p:nvSpPr>
          <p:cNvPr id="4" name="Slide Number Placeholder 3"/>
          <p:cNvSpPr>
            <a:spLocks noGrp="1"/>
          </p:cNvSpPr>
          <p:nvPr>
            <p:ph type="sldNum" sz="quarter" idx="12"/>
          </p:nvPr>
        </p:nvSpPr>
        <p:spPr/>
        <p:txBody>
          <a:bodyPr/>
          <a:lstStyle/>
          <a:p>
            <a:fld id="{E6D623A7-7131-4503-A6C8-A7C007036B26}" type="slidenum">
              <a:rPr lang="en-GB" smtClean="0"/>
              <a:pPr/>
              <a:t>3</a:t>
            </a:fld>
            <a:endParaRPr lang="en-GB"/>
          </a:p>
        </p:txBody>
      </p:sp>
      <p:sp>
        <p:nvSpPr>
          <p:cNvPr id="5" name="Footer Placeholder 4"/>
          <p:cNvSpPr>
            <a:spLocks noGrp="1"/>
          </p:cNvSpPr>
          <p:nvPr>
            <p:ph type="ftr" sz="quarter" idx="11"/>
          </p:nvPr>
        </p:nvSpPr>
        <p:spPr>
          <a:xfrm>
            <a:off x="2571736" y="6286520"/>
            <a:ext cx="4357718" cy="434955"/>
          </a:xfrm>
        </p:spPr>
        <p:txBody>
          <a:bodyPr/>
          <a:lstStyle/>
          <a:p>
            <a:r>
              <a:rPr lang="en-GB" sz="1800" dirty="0" smtClean="0"/>
              <a:t>BMSW5013 Presentation by Zujaja </a:t>
            </a:r>
            <a:r>
              <a:rPr lang="en-GB" sz="1800" dirty="0" err="1" smtClean="0"/>
              <a:t>Kharal</a:t>
            </a:r>
            <a:r>
              <a:rPr lang="en-GB" sz="1800" dirty="0" smtClean="0"/>
              <a:t> </a:t>
            </a:r>
            <a:endParaRPr lang="en-GB" sz="1800" dirty="0"/>
          </a:p>
        </p:txBody>
      </p:sp>
      <p:graphicFrame>
        <p:nvGraphicFramePr>
          <p:cNvPr id="6" name="Table 5"/>
          <p:cNvGraphicFramePr>
            <a:graphicFrameLocks noGrp="1"/>
          </p:cNvGraphicFramePr>
          <p:nvPr/>
        </p:nvGraphicFramePr>
        <p:xfrm>
          <a:off x="1524000" y="214290"/>
          <a:ext cx="6096000" cy="500066"/>
        </p:xfrm>
        <a:graphic>
          <a:graphicData uri="http://schemas.openxmlformats.org/drawingml/2006/table">
            <a:tbl>
              <a:tblPr firstRow="1" bandRow="1">
                <a:tableStyleId>{5C22544A-7EE6-4342-B048-85BDC9FD1C3A}</a:tableStyleId>
              </a:tblPr>
              <a:tblGrid>
                <a:gridCol w="6096000"/>
              </a:tblGrid>
              <a:tr h="500066">
                <a:tc>
                  <a:txBody>
                    <a:bodyPr/>
                    <a:lstStyle/>
                    <a:p>
                      <a:r>
                        <a:rPr lang="en-GB" dirty="0" smtClean="0"/>
                        <a:t>Understanding and engaging in the customer experience</a:t>
                      </a:r>
                      <a:endParaRPr lang="en-GB" dirty="0"/>
                    </a:p>
                  </a:txBody>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46"/>
          </a:xfrm>
        </p:spPr>
        <p:txBody>
          <a:bodyPr>
            <a:normAutofit fontScale="90000"/>
          </a:bodyPr>
          <a:lstStyle/>
          <a:p>
            <a:r>
              <a:rPr lang="en-GB" sz="2700" dirty="0" smtClean="0"/>
              <a:t>SWOT Analysis</a:t>
            </a:r>
            <a:r>
              <a:rPr lang="en-GB" dirty="0" smtClean="0"/>
              <a:t/>
            </a:r>
            <a:br>
              <a:rPr lang="en-GB" dirty="0" smtClean="0"/>
            </a:br>
            <a:r>
              <a:rPr lang="en-GB" sz="3100" dirty="0" smtClean="0"/>
              <a:t>Ethics, Sustainability, Segmentation, Quality, Loyalty</a:t>
            </a:r>
            <a:r>
              <a:rPr lang="en-GB" dirty="0" smtClean="0"/>
              <a:t>  </a:t>
            </a:r>
            <a:endParaRPr lang="en-GB" dirty="0"/>
          </a:p>
        </p:txBody>
      </p:sp>
      <p:graphicFrame>
        <p:nvGraphicFramePr>
          <p:cNvPr id="6" name="Content Placeholder 5"/>
          <p:cNvGraphicFramePr>
            <a:graphicFrameLocks noGrp="1"/>
          </p:cNvGraphicFramePr>
          <p:nvPr>
            <p:ph idx="1"/>
          </p:nvPr>
        </p:nvGraphicFramePr>
        <p:xfrm>
          <a:off x="457200" y="1214422"/>
          <a:ext cx="8229600" cy="6055058"/>
        </p:xfrm>
        <a:graphic>
          <a:graphicData uri="http://schemas.openxmlformats.org/drawingml/2006/table">
            <a:tbl>
              <a:tblPr firstRow="1" bandRow="1">
                <a:tableStyleId>{5C22544A-7EE6-4342-B048-85BDC9FD1C3A}</a:tableStyleId>
              </a:tblPr>
              <a:tblGrid>
                <a:gridCol w="4114800"/>
                <a:gridCol w="4114800"/>
              </a:tblGrid>
              <a:tr h="3320516">
                <a:tc>
                  <a:txBody>
                    <a:bodyPr/>
                    <a:lstStyle/>
                    <a:p>
                      <a:r>
                        <a:rPr lang="en-US" sz="1800" b="1" kern="1200" dirty="0" smtClean="0">
                          <a:solidFill>
                            <a:schemeClr val="lt1"/>
                          </a:solidFill>
                          <a:latin typeface="+mn-lt"/>
                          <a:ea typeface="+mn-ea"/>
                          <a:cs typeface="+mn-cs"/>
                        </a:rPr>
                        <a:t>Strengths</a:t>
                      </a:r>
                    </a:p>
                    <a:p>
                      <a:pPr>
                        <a:buFont typeface="Arial" pitchFamily="34" charset="0"/>
                        <a:buChar char="•"/>
                      </a:pPr>
                      <a:r>
                        <a:rPr lang="en-GB" sz="1800" b="1" i="0" kern="1200" dirty="0" smtClean="0">
                          <a:solidFill>
                            <a:schemeClr val="lt1"/>
                          </a:solidFill>
                          <a:latin typeface="+mn-lt"/>
                          <a:ea typeface="+mn-ea"/>
                          <a:cs typeface="+mn-cs"/>
                        </a:rPr>
                        <a:t>Ethics</a:t>
                      </a:r>
                      <a:r>
                        <a:rPr lang="en-GB" sz="1800" b="0" i="0" kern="1200" dirty="0" smtClean="0">
                          <a:solidFill>
                            <a:schemeClr val="lt1"/>
                          </a:solidFill>
                          <a:latin typeface="+mn-lt"/>
                          <a:ea typeface="+mn-ea"/>
                          <a:cs typeface="+mn-cs"/>
                        </a:rPr>
                        <a:t> &gt;</a:t>
                      </a:r>
                      <a:r>
                        <a:rPr lang="en-GB" sz="1800" b="0" i="0" kern="1200" baseline="0" dirty="0" smtClean="0">
                          <a:solidFill>
                            <a:schemeClr val="lt1"/>
                          </a:solidFill>
                          <a:latin typeface="+mn-lt"/>
                          <a:ea typeface="+mn-ea"/>
                          <a:cs typeface="+mn-cs"/>
                        </a:rPr>
                        <a:t> </a:t>
                      </a:r>
                      <a:r>
                        <a:rPr lang="en-GB" sz="1800" b="0" i="0" kern="1200" dirty="0" smtClean="0">
                          <a:solidFill>
                            <a:schemeClr val="lt1"/>
                          </a:solidFill>
                          <a:latin typeface="+mn-lt"/>
                          <a:ea typeface="+mn-ea"/>
                          <a:cs typeface="+mn-cs"/>
                        </a:rPr>
                        <a:t>Modern Slavery Statement 2018/19'; and 'Supplier Code of Conduct'.</a:t>
                      </a:r>
                    </a:p>
                    <a:p>
                      <a:pPr lvl="0" algn="l">
                        <a:buFont typeface="Arial" pitchFamily="34" charset="0"/>
                        <a:buChar char="•"/>
                      </a:pPr>
                      <a:r>
                        <a:rPr lang="en-US" sz="1800" b="1" kern="1200" dirty="0" smtClean="0">
                          <a:solidFill>
                            <a:schemeClr val="lt1"/>
                          </a:solidFill>
                          <a:latin typeface="+mn-lt"/>
                          <a:ea typeface="+mn-ea"/>
                          <a:cs typeface="+mn-cs"/>
                        </a:rPr>
                        <a:t>Sustainability</a:t>
                      </a:r>
                      <a:r>
                        <a:rPr lang="en-US" sz="1800" b="0" kern="1200" dirty="0" smtClean="0">
                          <a:solidFill>
                            <a:schemeClr val="lt1"/>
                          </a:solidFill>
                          <a:latin typeface="+mn-lt"/>
                          <a:ea typeface="+mn-ea"/>
                          <a:cs typeface="+mn-cs"/>
                        </a:rPr>
                        <a:t> &gt; Good commodity      research group,</a:t>
                      </a:r>
                      <a:r>
                        <a:rPr lang="en-GB" sz="1800" b="0" i="0" u="none" kern="1200" dirty="0" smtClean="0">
                          <a:solidFill>
                            <a:schemeClr val="lt1"/>
                          </a:solidFill>
                          <a:latin typeface="+mn-lt"/>
                          <a:ea typeface="+mn-ea"/>
                          <a:cs typeface="+mn-cs"/>
                        </a:rPr>
                        <a:t> Farming and sustainable agriculture</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lt1"/>
                          </a:solidFill>
                          <a:latin typeface="+mn-lt"/>
                          <a:ea typeface="+mn-ea"/>
                          <a:cs typeface="+mn-cs"/>
                        </a:rPr>
                        <a:t>Segmentation</a:t>
                      </a:r>
                      <a:r>
                        <a:rPr lang="en-GB" sz="1800" b="0" i="0" kern="1200" dirty="0" smtClean="0">
                          <a:solidFill>
                            <a:schemeClr val="lt1"/>
                          </a:solidFill>
                          <a:latin typeface="+mn-lt"/>
                          <a:ea typeface="+mn-ea"/>
                          <a:cs typeface="+mn-cs"/>
                        </a:rPr>
                        <a:t> &gt; Efficient supply chain network</a:t>
                      </a:r>
                      <a:r>
                        <a:rPr lang="en-US" sz="1800" b="0" kern="1200" dirty="0" smtClean="0">
                          <a:solidFill>
                            <a:schemeClr val="lt1"/>
                          </a:solidFill>
                          <a:latin typeface="+mn-lt"/>
                          <a:ea typeface="+mn-ea"/>
                          <a:cs typeface="+mn-cs"/>
                        </a:rPr>
                        <a:t> </a:t>
                      </a:r>
                    </a:p>
                    <a:p>
                      <a:pPr>
                        <a:buFont typeface="Arial" pitchFamily="34" charset="0"/>
                        <a:buChar char="•"/>
                      </a:pPr>
                      <a:r>
                        <a:rPr lang="en-GB" sz="1800" b="1" i="0" kern="1200" dirty="0" smtClean="0">
                          <a:solidFill>
                            <a:schemeClr val="lt1"/>
                          </a:solidFill>
                          <a:latin typeface="+mn-lt"/>
                          <a:ea typeface="+mn-ea"/>
                          <a:cs typeface="+mn-cs"/>
                        </a:rPr>
                        <a:t>Loyalty </a:t>
                      </a:r>
                      <a:r>
                        <a:rPr lang="en-GB" sz="1800" b="0" i="0" kern="1200" dirty="0" smtClean="0">
                          <a:solidFill>
                            <a:schemeClr val="lt1"/>
                          </a:solidFill>
                          <a:latin typeface="+mn-lt"/>
                          <a:ea typeface="+mn-ea"/>
                          <a:cs typeface="+mn-cs"/>
                        </a:rPr>
                        <a:t>&gt; Leading market share </a:t>
                      </a:r>
                    </a:p>
                    <a:p>
                      <a:pPr>
                        <a:buFont typeface="Arial" pitchFamily="34" charset="0"/>
                        <a:buChar char="•"/>
                      </a:pPr>
                      <a:r>
                        <a:rPr lang="en-GB" sz="1800" b="1" i="0" kern="1200" dirty="0" smtClean="0">
                          <a:solidFill>
                            <a:schemeClr val="lt1"/>
                          </a:solidFill>
                          <a:latin typeface="+mn-lt"/>
                          <a:ea typeface="+mn-ea"/>
                          <a:cs typeface="+mn-cs"/>
                        </a:rPr>
                        <a:t>Quality</a:t>
                      </a:r>
                      <a:r>
                        <a:rPr lang="en-GB" sz="1800" b="0" i="0" kern="1200" dirty="0" smtClean="0">
                          <a:solidFill>
                            <a:schemeClr val="lt1"/>
                          </a:solidFill>
                          <a:latin typeface="+mn-lt"/>
                          <a:ea typeface="+mn-ea"/>
                          <a:cs typeface="+mn-cs"/>
                        </a:rPr>
                        <a:t> &gt; Superior technology usage</a:t>
                      </a:r>
                    </a:p>
                    <a:p>
                      <a:pPr>
                        <a:buFont typeface="Arial" pitchFamily="34" charset="0"/>
                        <a:buChar char="•"/>
                      </a:pPr>
                      <a:endParaRPr lang="en-GB" b="0" dirty="0"/>
                    </a:p>
                  </a:txBody>
                  <a:tcPr/>
                </a:tc>
                <a:tc>
                  <a:txBody>
                    <a:bodyPr/>
                    <a:lstStyle/>
                    <a:p>
                      <a:r>
                        <a:rPr lang="en-GB" sz="1800" b="1" i="0" kern="1200" dirty="0" smtClean="0">
                          <a:solidFill>
                            <a:schemeClr val="lt1"/>
                          </a:solidFill>
                          <a:latin typeface="+mn-lt"/>
                          <a:ea typeface="+mn-ea"/>
                          <a:cs typeface="+mn-cs"/>
                        </a:rPr>
                        <a:t>Weaknesses</a:t>
                      </a:r>
                    </a:p>
                    <a:p>
                      <a:pPr>
                        <a:buFont typeface="Arial" pitchFamily="34" charset="0"/>
                        <a:buChar char="•"/>
                      </a:pPr>
                      <a:r>
                        <a:rPr lang="en-GB" sz="1800" b="1" i="0" kern="1200" dirty="0" smtClean="0">
                          <a:solidFill>
                            <a:schemeClr val="lt1"/>
                          </a:solidFill>
                          <a:latin typeface="+mn-lt"/>
                          <a:ea typeface="+mn-ea"/>
                          <a:cs typeface="+mn-cs"/>
                        </a:rPr>
                        <a:t>Ethics &gt; </a:t>
                      </a:r>
                      <a:r>
                        <a:rPr lang="en-GB" sz="1800" b="0" i="0" kern="1200" dirty="0" smtClean="0">
                          <a:solidFill>
                            <a:schemeClr val="lt1"/>
                          </a:solidFill>
                          <a:latin typeface="+mn-lt"/>
                          <a:ea typeface="+mn-ea"/>
                          <a:cs typeface="+mn-cs"/>
                        </a:rPr>
                        <a:t>knowingly delayed paying money to suppliers in order to improve its own financial position</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800" b="1" kern="1200" dirty="0" smtClean="0">
                          <a:solidFill>
                            <a:schemeClr val="lt1"/>
                          </a:solidFill>
                          <a:latin typeface="+mn-lt"/>
                          <a:ea typeface="+mn-ea"/>
                          <a:cs typeface="+mn-cs"/>
                        </a:rPr>
                        <a:t>Sustainability</a:t>
                      </a:r>
                      <a:r>
                        <a:rPr lang="en-US" sz="1800" b="0" kern="1200" dirty="0" smtClean="0">
                          <a:solidFill>
                            <a:schemeClr val="lt1"/>
                          </a:solidFill>
                          <a:latin typeface="+mn-lt"/>
                          <a:ea typeface="+mn-ea"/>
                          <a:cs typeface="+mn-cs"/>
                        </a:rPr>
                        <a:t>  &gt; </a:t>
                      </a:r>
                      <a:r>
                        <a:rPr lang="en-GB" sz="1800" b="0" i="0" kern="1200" dirty="0" smtClean="0">
                          <a:solidFill>
                            <a:schemeClr val="lt1"/>
                          </a:solidFill>
                          <a:latin typeface="+mn-lt"/>
                          <a:ea typeface="+mn-ea"/>
                          <a:cs typeface="+mn-cs"/>
                        </a:rPr>
                        <a:t>Exploitative labour</a:t>
                      </a:r>
                    </a:p>
                    <a:p>
                      <a:pPr>
                        <a:buFont typeface="Arial" pitchFamily="34" charset="0"/>
                        <a:buChar char="•"/>
                      </a:pPr>
                      <a:r>
                        <a:rPr lang="en-GB" sz="1800" b="1" i="0" kern="1200" dirty="0" smtClean="0">
                          <a:solidFill>
                            <a:schemeClr val="lt1"/>
                          </a:solidFill>
                          <a:latin typeface="+mn-lt"/>
                          <a:ea typeface="+mn-ea"/>
                          <a:cs typeface="+mn-cs"/>
                        </a:rPr>
                        <a:t>Segmentation &gt; </a:t>
                      </a:r>
                      <a:r>
                        <a:rPr lang="en-GB" sz="1800" b="0" i="0" kern="1200" dirty="0" smtClean="0">
                          <a:solidFill>
                            <a:schemeClr val="lt1"/>
                          </a:solidFill>
                          <a:latin typeface="+mn-lt"/>
                          <a:ea typeface="+mn-ea"/>
                          <a:cs typeface="+mn-cs"/>
                        </a:rPr>
                        <a:t>Poor operational performance in specific markets</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lt1"/>
                          </a:solidFill>
                          <a:latin typeface="+mn-lt"/>
                          <a:ea typeface="+mn-ea"/>
                          <a:cs typeface="+mn-cs"/>
                        </a:rPr>
                        <a:t>Quality &gt; </a:t>
                      </a:r>
                      <a:r>
                        <a:rPr lang="en-GB" sz="1800" b="0" i="0" kern="1200" dirty="0" smtClean="0">
                          <a:solidFill>
                            <a:schemeClr val="lt1"/>
                          </a:solidFill>
                          <a:latin typeface="+mn-lt"/>
                          <a:ea typeface="+mn-ea"/>
                          <a:cs typeface="+mn-cs"/>
                        </a:rPr>
                        <a:t>Negative publicity</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lt1"/>
                          </a:solidFill>
                          <a:latin typeface="+mn-lt"/>
                          <a:ea typeface="+mn-ea"/>
                          <a:cs typeface="+mn-cs"/>
                        </a:rPr>
                        <a:t>Loyalty &gt; </a:t>
                      </a:r>
                      <a:r>
                        <a:rPr lang="en-GB" sz="1800" b="0" i="0" kern="1200" dirty="0" smtClean="0">
                          <a:solidFill>
                            <a:schemeClr val="lt1"/>
                          </a:solidFill>
                          <a:latin typeface="+mn-lt"/>
                          <a:ea typeface="+mn-ea"/>
                          <a:cs typeface="+mn-cs"/>
                        </a:rPr>
                        <a:t>Club-card controversy</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800" b="0" i="0" kern="1200" dirty="0" smtClean="0">
                        <a:solidFill>
                          <a:schemeClr val="lt1"/>
                        </a:solidFill>
                        <a:latin typeface="+mn-lt"/>
                        <a:ea typeface="+mn-ea"/>
                        <a:cs typeface="+mn-cs"/>
                      </a:endParaRPr>
                    </a:p>
                    <a:p>
                      <a:pPr>
                        <a:buFont typeface="Arial" pitchFamily="34" charset="0"/>
                        <a:buChar char="•"/>
                      </a:pPr>
                      <a:endParaRPr lang="en-GB" b="0" dirty="0"/>
                    </a:p>
                  </a:txBody>
                  <a:tcPr/>
                </a:tc>
              </a:tr>
              <a:tr h="2734542">
                <a:tc>
                  <a:txBody>
                    <a:bodyPr/>
                    <a:lstStyle/>
                    <a:p>
                      <a:r>
                        <a:rPr lang="en-GB" b="1" dirty="0" smtClean="0"/>
                        <a:t>Opportunities</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dk1"/>
                          </a:solidFill>
                          <a:latin typeface="+mn-lt"/>
                          <a:ea typeface="+mn-ea"/>
                          <a:cs typeface="+mn-cs"/>
                        </a:rPr>
                        <a:t>Ethics </a:t>
                      </a:r>
                      <a:r>
                        <a:rPr lang="en-GB" sz="1800" b="0" i="0" kern="1200" dirty="0" smtClean="0">
                          <a:solidFill>
                            <a:schemeClr val="dk1"/>
                          </a:solidFill>
                          <a:latin typeface="+mn-lt"/>
                          <a:ea typeface="+mn-ea"/>
                          <a:cs typeface="+mn-cs"/>
                        </a:rPr>
                        <a:t>&gt; Price matching</a:t>
                      </a:r>
                      <a:r>
                        <a:rPr lang="en-GB" b="0" baseline="0" dirty="0" smtClean="0"/>
                        <a:t> </a:t>
                      </a:r>
                      <a:endParaRPr lang="en-GB" b="0" dirty="0" smtClean="0"/>
                    </a:p>
                    <a:p>
                      <a:pPr>
                        <a:buFont typeface="Arial" pitchFamily="34" charset="0"/>
                        <a:buChar char="•"/>
                      </a:pPr>
                      <a:r>
                        <a:rPr lang="en-GB" sz="1800" b="1" i="0" kern="1200" dirty="0" smtClean="0">
                          <a:solidFill>
                            <a:schemeClr val="dk1"/>
                          </a:solidFill>
                          <a:latin typeface="+mn-lt"/>
                          <a:ea typeface="+mn-ea"/>
                          <a:cs typeface="+mn-cs"/>
                        </a:rPr>
                        <a:t>Sustainability </a:t>
                      </a:r>
                      <a:r>
                        <a:rPr lang="en-GB" sz="1800" b="0" i="0" kern="1200" dirty="0" smtClean="0">
                          <a:solidFill>
                            <a:schemeClr val="dk1"/>
                          </a:solidFill>
                          <a:latin typeface="+mn-lt"/>
                          <a:ea typeface="+mn-ea"/>
                          <a:cs typeface="+mn-cs"/>
                        </a:rPr>
                        <a:t>&gt;Fair-trade products,</a:t>
                      </a:r>
                      <a:r>
                        <a:rPr lang="en-GB" sz="1800" b="0" i="0" kern="1200" baseline="0" dirty="0" smtClean="0">
                          <a:solidFill>
                            <a:schemeClr val="dk1"/>
                          </a:solidFill>
                          <a:latin typeface="+mn-lt"/>
                          <a:ea typeface="+mn-ea"/>
                          <a:cs typeface="+mn-cs"/>
                        </a:rPr>
                        <a:t>     cashless Stores</a:t>
                      </a:r>
                      <a:endParaRPr lang="en-GB" sz="1800" b="0" i="0" kern="1200" dirty="0" smtClean="0">
                        <a:solidFill>
                          <a:schemeClr val="dk1"/>
                        </a:solidFill>
                        <a:latin typeface="+mn-lt"/>
                        <a:ea typeface="+mn-ea"/>
                        <a:cs typeface="+mn-cs"/>
                      </a:endParaRPr>
                    </a:p>
                    <a:p>
                      <a:pPr>
                        <a:buFont typeface="Arial" pitchFamily="34" charset="0"/>
                        <a:buChar char="•"/>
                      </a:pPr>
                      <a:r>
                        <a:rPr lang="en-GB" sz="1800" b="1" i="0" kern="1200" dirty="0" smtClean="0">
                          <a:solidFill>
                            <a:schemeClr val="tx1"/>
                          </a:solidFill>
                          <a:latin typeface="+mn-lt"/>
                          <a:ea typeface="+mn-ea"/>
                          <a:cs typeface="+mn-cs"/>
                        </a:rPr>
                        <a:t>Segmentation &gt; </a:t>
                      </a:r>
                      <a:r>
                        <a:rPr lang="en-GB" sz="1800" b="0" i="0" kern="1200" dirty="0" smtClean="0">
                          <a:solidFill>
                            <a:schemeClr val="dk1"/>
                          </a:solidFill>
                          <a:latin typeface="+mn-lt"/>
                          <a:ea typeface="+mn-ea"/>
                          <a:cs typeface="+mn-cs"/>
                        </a:rPr>
                        <a:t>Strategic alliances with other brands </a:t>
                      </a:r>
                    </a:p>
                    <a:p>
                      <a:pPr>
                        <a:buFont typeface="Arial" pitchFamily="34" charset="0"/>
                        <a:buChar char="•"/>
                      </a:pPr>
                      <a:r>
                        <a:rPr lang="en-GB" sz="1800" b="1" i="0" kern="1200" dirty="0" smtClean="0">
                          <a:solidFill>
                            <a:schemeClr val="dk1"/>
                          </a:solidFill>
                          <a:latin typeface="+mn-lt"/>
                          <a:ea typeface="+mn-ea"/>
                          <a:cs typeface="+mn-cs"/>
                        </a:rPr>
                        <a:t>Loyalty</a:t>
                      </a:r>
                      <a:r>
                        <a:rPr lang="en-GB" sz="1800" b="0" i="0" kern="1200" dirty="0" smtClean="0">
                          <a:solidFill>
                            <a:schemeClr val="dk1"/>
                          </a:solidFill>
                          <a:latin typeface="+mn-lt"/>
                          <a:ea typeface="+mn-ea"/>
                          <a:cs typeface="+mn-cs"/>
                        </a:rPr>
                        <a:t> &gt;Online shopping</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dk1"/>
                          </a:solidFill>
                          <a:latin typeface="+mn-lt"/>
                          <a:ea typeface="+mn-ea"/>
                          <a:cs typeface="+mn-cs"/>
                        </a:rPr>
                        <a:t>Quality </a:t>
                      </a:r>
                      <a:r>
                        <a:rPr lang="en-GB" sz="1800" b="0" i="0" kern="1200" dirty="0" smtClean="0">
                          <a:solidFill>
                            <a:schemeClr val="dk1"/>
                          </a:solidFill>
                          <a:latin typeface="+mn-lt"/>
                          <a:ea typeface="+mn-ea"/>
                          <a:cs typeface="+mn-cs"/>
                        </a:rPr>
                        <a:t>&gt; Joint ventures </a:t>
                      </a:r>
                    </a:p>
                    <a:p>
                      <a:pPr>
                        <a:buFont typeface="Arial" pitchFamily="34" charset="0"/>
                        <a:buChar char="•"/>
                      </a:pPr>
                      <a:endParaRPr lang="en-GB" sz="1800" b="0" i="0" kern="1200" dirty="0" smtClean="0">
                        <a:solidFill>
                          <a:schemeClr val="dk1"/>
                        </a:solidFill>
                        <a:latin typeface="+mn-lt"/>
                        <a:ea typeface="+mn-ea"/>
                        <a:cs typeface="+mn-cs"/>
                      </a:endParaRPr>
                    </a:p>
                  </a:txBody>
                  <a:tcPr/>
                </a:tc>
                <a:tc>
                  <a:txBody>
                    <a:bodyPr/>
                    <a:lstStyle/>
                    <a:p>
                      <a:r>
                        <a:rPr lang="en-GB" b="1" dirty="0" smtClean="0"/>
                        <a:t>Threats</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800" b="1" i="0" kern="1200" dirty="0" smtClean="0">
                          <a:solidFill>
                            <a:schemeClr val="dk1"/>
                          </a:solidFill>
                          <a:latin typeface="+mn-lt"/>
                          <a:ea typeface="+mn-ea"/>
                          <a:cs typeface="+mn-cs"/>
                        </a:rPr>
                        <a:t>Ethics</a:t>
                      </a:r>
                      <a:r>
                        <a:rPr lang="en-GB" sz="1800" b="0" i="0" kern="1200" dirty="0" smtClean="0">
                          <a:solidFill>
                            <a:schemeClr val="dk1"/>
                          </a:solidFill>
                          <a:latin typeface="+mn-lt"/>
                          <a:ea typeface="+mn-ea"/>
                          <a:cs typeface="+mn-cs"/>
                        </a:rPr>
                        <a:t> &gt; Economic crisis and credit crunches</a:t>
                      </a:r>
                    </a:p>
                    <a:p>
                      <a:pPr>
                        <a:buFont typeface="Arial" pitchFamily="34" charset="0"/>
                        <a:buChar char="•"/>
                      </a:pPr>
                      <a:r>
                        <a:rPr lang="en-GB" sz="1800" b="1" i="0" kern="1200" dirty="0" smtClean="0">
                          <a:solidFill>
                            <a:schemeClr val="dk1"/>
                          </a:solidFill>
                          <a:latin typeface="+mn-lt"/>
                          <a:ea typeface="+mn-ea"/>
                          <a:cs typeface="+mn-cs"/>
                        </a:rPr>
                        <a:t>Sustainability</a:t>
                      </a:r>
                      <a:r>
                        <a:rPr lang="en-GB" sz="1800" b="0" i="0" kern="1200" dirty="0" smtClean="0">
                          <a:solidFill>
                            <a:schemeClr val="dk1"/>
                          </a:solidFill>
                          <a:latin typeface="+mn-lt"/>
                          <a:ea typeface="+mn-ea"/>
                          <a:cs typeface="+mn-cs"/>
                        </a:rPr>
                        <a:t> &gt; climate change</a:t>
                      </a:r>
                    </a:p>
                    <a:p>
                      <a:pPr>
                        <a:buFont typeface="Arial" pitchFamily="34" charset="0"/>
                        <a:buChar char="•"/>
                      </a:pPr>
                      <a:r>
                        <a:rPr lang="en-GB" sz="1800" b="1" i="0" kern="1200" dirty="0" smtClean="0">
                          <a:solidFill>
                            <a:schemeClr val="tx1"/>
                          </a:solidFill>
                          <a:latin typeface="+mn-lt"/>
                          <a:ea typeface="+mn-ea"/>
                          <a:cs typeface="+mn-cs"/>
                        </a:rPr>
                        <a:t>Segmentation &gt; </a:t>
                      </a:r>
                      <a:r>
                        <a:rPr lang="en-GB" sz="1800" b="0" i="0" kern="1200" dirty="0" smtClean="0">
                          <a:solidFill>
                            <a:schemeClr val="dk1"/>
                          </a:solidFill>
                          <a:latin typeface="+mn-lt"/>
                          <a:ea typeface="+mn-ea"/>
                          <a:cs typeface="+mn-cs"/>
                        </a:rPr>
                        <a:t>Rising costs</a:t>
                      </a:r>
                    </a:p>
                    <a:p>
                      <a:pPr>
                        <a:buFont typeface="Arial" pitchFamily="34" charset="0"/>
                        <a:buChar char="•"/>
                      </a:pPr>
                      <a:r>
                        <a:rPr lang="en-GB" sz="1800" b="1" i="0" kern="1200" dirty="0" smtClean="0">
                          <a:solidFill>
                            <a:schemeClr val="dk1"/>
                          </a:solidFill>
                          <a:latin typeface="+mn-lt"/>
                          <a:ea typeface="+mn-ea"/>
                          <a:cs typeface="+mn-cs"/>
                        </a:rPr>
                        <a:t>Loyalty</a:t>
                      </a:r>
                      <a:r>
                        <a:rPr lang="en-GB" sz="1800" b="0" i="0" kern="1200" dirty="0" smtClean="0">
                          <a:solidFill>
                            <a:schemeClr val="dk1"/>
                          </a:solidFill>
                          <a:latin typeface="+mn-lt"/>
                          <a:ea typeface="+mn-ea"/>
                          <a:cs typeface="+mn-cs"/>
                        </a:rPr>
                        <a:t> &gt; Price</a:t>
                      </a:r>
                      <a:r>
                        <a:rPr lang="en-GB" sz="1800" b="0" i="0" kern="1200" baseline="0" dirty="0" smtClean="0">
                          <a:solidFill>
                            <a:schemeClr val="dk1"/>
                          </a:solidFill>
                          <a:latin typeface="+mn-lt"/>
                          <a:ea typeface="+mn-ea"/>
                          <a:cs typeface="+mn-cs"/>
                        </a:rPr>
                        <a:t> Match  by other stores</a:t>
                      </a:r>
                      <a:endParaRPr lang="en-GB" sz="1800" b="0" i="0" kern="1200" dirty="0" smtClean="0">
                        <a:solidFill>
                          <a:schemeClr val="dk1"/>
                        </a:solidFill>
                        <a:latin typeface="+mn-lt"/>
                        <a:ea typeface="+mn-ea"/>
                        <a:cs typeface="+mn-cs"/>
                      </a:endParaRPr>
                    </a:p>
                    <a:p>
                      <a:pPr>
                        <a:buFont typeface="Arial" pitchFamily="34" charset="0"/>
                        <a:buChar char="•"/>
                      </a:pPr>
                      <a:r>
                        <a:rPr lang="en-GB" sz="1800" b="1" i="0" kern="1200" dirty="0" smtClean="0">
                          <a:solidFill>
                            <a:schemeClr val="dk1"/>
                          </a:solidFill>
                          <a:latin typeface="+mn-lt"/>
                          <a:ea typeface="+mn-ea"/>
                          <a:cs typeface="+mn-cs"/>
                        </a:rPr>
                        <a:t>Quality </a:t>
                      </a:r>
                      <a:r>
                        <a:rPr lang="en-GB" sz="1800" b="0" i="0" kern="1200" dirty="0" smtClean="0">
                          <a:solidFill>
                            <a:schemeClr val="dk1"/>
                          </a:solidFill>
                          <a:latin typeface="+mn-lt"/>
                          <a:ea typeface="+mn-ea"/>
                          <a:cs typeface="+mn-cs"/>
                        </a:rPr>
                        <a:t>&gt;Supply chain issues</a:t>
                      </a:r>
                      <a:endParaRPr lang="en-GB" b="0" dirty="0"/>
                    </a:p>
                  </a:txBody>
                  <a:tcPr/>
                </a:tc>
              </a:tr>
            </a:tbl>
          </a:graphicData>
        </a:graphic>
      </p:graphicFrame>
      <p:sp>
        <p:nvSpPr>
          <p:cNvPr id="4" name="Footer Placeholder 3"/>
          <p:cNvSpPr>
            <a:spLocks noGrp="1"/>
          </p:cNvSpPr>
          <p:nvPr>
            <p:ph type="ftr" sz="quarter" idx="11"/>
          </p:nvPr>
        </p:nvSpPr>
        <p:spPr/>
        <p:txBody>
          <a:bodyPr/>
          <a:lstStyle/>
          <a:p>
            <a:r>
              <a:rPr lang="en-GB" smtClean="0"/>
              <a:t>BMSW5013 Presentation by Zujaja Kharal </a:t>
            </a:r>
            <a:endParaRPr lang="en-GB"/>
          </a:p>
        </p:txBody>
      </p:sp>
      <p:sp>
        <p:nvSpPr>
          <p:cNvPr id="5" name="Slide Number Placeholder 4"/>
          <p:cNvSpPr>
            <a:spLocks noGrp="1"/>
          </p:cNvSpPr>
          <p:nvPr>
            <p:ph type="sldNum" sz="quarter" idx="12"/>
          </p:nvPr>
        </p:nvSpPr>
        <p:spPr/>
        <p:txBody>
          <a:bodyPr/>
          <a:lstStyle/>
          <a:p>
            <a:fld id="{E6D623A7-7131-4503-A6C8-A7C007036B26}"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2918"/>
            <a:ext cx="8229600" cy="928694"/>
          </a:xfrm>
        </p:spPr>
        <p:txBody>
          <a:bodyPr/>
          <a:lstStyle/>
          <a:p>
            <a:r>
              <a:rPr lang="en-GB" dirty="0" err="1" smtClean="0"/>
              <a:t>Referances</a:t>
            </a:r>
            <a:endParaRPr lang="en-GB" dirty="0"/>
          </a:p>
        </p:txBody>
      </p:sp>
      <p:sp>
        <p:nvSpPr>
          <p:cNvPr id="3" name="Content Placeholder 2"/>
          <p:cNvSpPr>
            <a:spLocks noGrp="1"/>
          </p:cNvSpPr>
          <p:nvPr>
            <p:ph idx="1"/>
          </p:nvPr>
        </p:nvSpPr>
        <p:spPr/>
        <p:txBody>
          <a:bodyPr>
            <a:normAutofit fontScale="92500" lnSpcReduction="20000"/>
          </a:bodyPr>
          <a:lstStyle/>
          <a:p>
            <a:r>
              <a:rPr lang="en-GB" sz="2000" dirty="0" smtClean="0"/>
              <a:t>Anon, 2020. How to apply the plan-do-check-act (PDCA) model to improve your business. </a:t>
            </a:r>
            <a:r>
              <a:rPr lang="en-GB" sz="2000" i="1" dirty="0" smtClean="0"/>
              <a:t>How to Apply the Plan-Do-Check-Act (PDCA) Model | </a:t>
            </a:r>
            <a:r>
              <a:rPr lang="en-GB" sz="2000" i="1" dirty="0" err="1" smtClean="0"/>
              <a:t>Lucidchart</a:t>
            </a:r>
            <a:r>
              <a:rPr lang="en-GB" sz="2000" i="1" dirty="0" smtClean="0"/>
              <a:t> Blog</a:t>
            </a:r>
            <a:r>
              <a:rPr lang="en-GB" sz="2000" dirty="0" smtClean="0"/>
              <a:t>. Available at: https://www.lucidchart.com/blog/plan-do-check-act-cycle [Accessed March 17, 2022]. </a:t>
            </a:r>
          </a:p>
          <a:p>
            <a:r>
              <a:rPr lang="en-GB" sz="2000" dirty="0" smtClean="0"/>
              <a:t>Anon, 2020. Balanced scorecard: Advantages and disadvantages. </a:t>
            </a:r>
            <a:r>
              <a:rPr lang="en-GB" sz="2000" i="1" dirty="0" smtClean="0"/>
              <a:t>Balanced Scorecard: Advantages and Disadvantages</a:t>
            </a:r>
            <a:r>
              <a:rPr lang="en-GB" sz="2000" dirty="0" smtClean="0"/>
              <a:t>. Available at: https://heartpace.com/blog/post/balanced-scorecard-in-2020-advantages-and-disadvantages/ [Accessed March 17, 2022]. </a:t>
            </a:r>
          </a:p>
          <a:p>
            <a:r>
              <a:rPr lang="en-GB" sz="2000" dirty="0" smtClean="0"/>
              <a:t>Anon, William Edwards Deming: The father of quality management. </a:t>
            </a:r>
            <a:r>
              <a:rPr lang="en-GB" sz="2000" i="1" dirty="0" smtClean="0"/>
              <a:t>Creative Safety Supply</a:t>
            </a:r>
            <a:r>
              <a:rPr lang="en-GB" sz="2000" dirty="0" smtClean="0"/>
              <a:t>. Available at: https://www.creativesafetysupply.com/articles/william-edwards-deming-the-father-of-quality-management/ [Accessed March 17, 2022]. </a:t>
            </a:r>
          </a:p>
          <a:p>
            <a:r>
              <a:rPr lang="en-GB" sz="2000" dirty="0" err="1" smtClean="0"/>
              <a:t>Havlíček</a:t>
            </a:r>
            <a:r>
              <a:rPr lang="en-GB" sz="2000" dirty="0" smtClean="0"/>
              <a:t>, K., </a:t>
            </a:r>
            <a:r>
              <a:rPr lang="en-GB" sz="2000" dirty="0" err="1" smtClean="0"/>
              <a:t>Břečková</a:t>
            </a:r>
            <a:r>
              <a:rPr lang="en-GB" sz="2000" dirty="0" smtClean="0"/>
              <a:t>, P. &amp; </a:t>
            </a:r>
            <a:r>
              <a:rPr lang="en-GB" sz="2000" dirty="0" err="1" smtClean="0"/>
              <a:t>Zampeta</a:t>
            </a:r>
            <a:r>
              <a:rPr lang="en-GB" sz="2000" dirty="0" smtClean="0"/>
              <a:t>, V., 2013. Quality Management as a part of CRM. </a:t>
            </a:r>
            <a:r>
              <a:rPr lang="en-GB" sz="2000" i="1" dirty="0" smtClean="0"/>
              <a:t>EUROPEAN RESEARCH STUDIES JOURNAL</a:t>
            </a:r>
            <a:r>
              <a:rPr lang="en-GB" sz="2000" dirty="0" smtClean="0"/>
              <a:t>, XVI(Issue 4), pp.16–16. </a:t>
            </a:r>
          </a:p>
          <a:p>
            <a:r>
              <a:rPr lang="en-GB" sz="2000" dirty="0" smtClean="0"/>
              <a:t>Kanji, G. K., &amp; Asher, M. (1996). Understanding total quality management. In </a:t>
            </a:r>
            <a:r>
              <a:rPr lang="en-GB" sz="2000" i="1" dirty="0" smtClean="0"/>
              <a:t>100 methods for total quality management</a:t>
            </a:r>
            <a:r>
              <a:rPr lang="en-GB" sz="2000" dirty="0" smtClean="0"/>
              <a:t> (pp. 1-7). </a:t>
            </a:r>
            <a:r>
              <a:rPr lang="en-GB" sz="2000" smtClean="0"/>
              <a:t>SAGE Publications Ltd, </a:t>
            </a:r>
            <a:r>
              <a:rPr lang="en-GB" sz="2000" smtClean="0">
                <a:hlinkClick r:id="rId2"/>
              </a:rPr>
              <a:t>https://dx.doi.org/10.4135/9781446280164.n1</a:t>
            </a:r>
            <a:endParaRPr lang="en-GB" sz="2000" smtClean="0"/>
          </a:p>
          <a:p>
            <a:endParaRPr lang="en-GB" sz="2000" dirty="0" smtClean="0"/>
          </a:p>
          <a:p>
            <a:endParaRPr lang="en-GB" sz="2000" dirty="0" smtClean="0"/>
          </a:p>
          <a:p>
            <a:endParaRPr lang="en-GB" sz="2000" dirty="0" smtClean="0"/>
          </a:p>
          <a:p>
            <a:endParaRPr lang="en-GB" sz="2000" dirty="0"/>
          </a:p>
        </p:txBody>
      </p:sp>
      <p:sp>
        <p:nvSpPr>
          <p:cNvPr id="4" name="Slide Number Placeholder 3"/>
          <p:cNvSpPr>
            <a:spLocks noGrp="1"/>
          </p:cNvSpPr>
          <p:nvPr>
            <p:ph type="sldNum" sz="quarter" idx="12"/>
          </p:nvPr>
        </p:nvSpPr>
        <p:spPr/>
        <p:txBody>
          <a:bodyPr/>
          <a:lstStyle/>
          <a:p>
            <a:fld id="{E6D623A7-7131-4503-A6C8-A7C007036B26}" type="slidenum">
              <a:rPr lang="en-GB" smtClean="0"/>
              <a:pPr/>
              <a:t>5</a:t>
            </a:fld>
            <a:endParaRPr lang="en-GB"/>
          </a:p>
        </p:txBody>
      </p:sp>
      <p:sp>
        <p:nvSpPr>
          <p:cNvPr id="5" name="Footer Placeholder 4"/>
          <p:cNvSpPr>
            <a:spLocks noGrp="1"/>
          </p:cNvSpPr>
          <p:nvPr>
            <p:ph type="ftr" sz="quarter" idx="11"/>
          </p:nvPr>
        </p:nvSpPr>
        <p:spPr>
          <a:xfrm>
            <a:off x="2571736" y="6286520"/>
            <a:ext cx="4357718" cy="434955"/>
          </a:xfrm>
        </p:spPr>
        <p:txBody>
          <a:bodyPr/>
          <a:lstStyle/>
          <a:p>
            <a:r>
              <a:rPr lang="en-GB" sz="1800" dirty="0" smtClean="0"/>
              <a:t>BMSW5013 Presentation by Zujaja </a:t>
            </a:r>
            <a:r>
              <a:rPr lang="en-GB" sz="1800" dirty="0" err="1" smtClean="0"/>
              <a:t>Kharal</a:t>
            </a:r>
            <a:r>
              <a:rPr lang="en-GB" sz="1800" dirty="0" smtClean="0"/>
              <a:t> </a:t>
            </a:r>
            <a:endParaRPr lang="en-GB" sz="1800" dirty="0"/>
          </a:p>
        </p:txBody>
      </p:sp>
      <p:graphicFrame>
        <p:nvGraphicFramePr>
          <p:cNvPr id="6" name="Table 5"/>
          <p:cNvGraphicFramePr>
            <a:graphicFrameLocks noGrp="1"/>
          </p:cNvGraphicFramePr>
          <p:nvPr/>
        </p:nvGraphicFramePr>
        <p:xfrm>
          <a:off x="1524000" y="205721"/>
          <a:ext cx="6096000" cy="365760"/>
        </p:xfrm>
        <a:graphic>
          <a:graphicData uri="http://schemas.openxmlformats.org/drawingml/2006/table">
            <a:tbl>
              <a:tblPr firstRow="1" bandRow="1">
                <a:tableStyleId>{5C22544A-7EE6-4342-B048-85BDC9FD1C3A}</a:tableStyleId>
              </a:tblPr>
              <a:tblGrid>
                <a:gridCol w="6096000"/>
              </a:tblGrid>
              <a:tr h="285752">
                <a:tc>
                  <a:txBody>
                    <a:bodyPr/>
                    <a:lstStyle/>
                    <a:p>
                      <a:r>
                        <a:rPr lang="en-GB" dirty="0" smtClean="0"/>
                        <a:t>Understanding and engaging in the customer experience</a:t>
                      </a:r>
                      <a:endParaRPr lang="en-GB" dirty="0"/>
                    </a:p>
                  </a:txBody>
                  <a:tcPr/>
                </a:tc>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928</TotalTime>
  <Words>632</Words>
  <Application>Microsoft Office PowerPoint</Application>
  <PresentationFormat>On-screen Show (4:3)</PresentationFormat>
  <Paragraphs>82</Paragraphs>
  <Slides>5</Slides>
  <Notes>3</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What is Quality</vt:lpstr>
      <vt:lpstr>TQM- Total Quality Management Kanji, G. K., &amp; Asher, M. (1996). Understanding total quality management. In 100 methods for total quality management (pp. 1-7). SAGE Publications Ltd, https://dx.doi.org/10.4135/9781446280164.n1</vt:lpstr>
      <vt:lpstr>PDCA and BSC Model</vt:lpstr>
      <vt:lpstr>SWOT Analysis Ethics, Sustainability, Segmentation, Quality, Loyalty  </vt:lpstr>
      <vt:lpstr>Referances</vt:lpstr>
    </vt:vector>
  </TitlesOfParts>
  <Company>BLACK EDITION - tum0r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Zujaja</dc:creator>
  <cp:lastModifiedBy>Zujaja</cp:lastModifiedBy>
  <cp:revision>28</cp:revision>
  <dcterms:created xsi:type="dcterms:W3CDTF">2022-03-02T10:19:50Z</dcterms:created>
  <dcterms:modified xsi:type="dcterms:W3CDTF">2022-03-18T09:08:41Z</dcterms:modified>
</cp:coreProperties>
</file>