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57" r:id="rId3"/>
    <p:sldId id="259" r:id="rId4"/>
    <p:sldId id="258"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AFA"/>
    <a:srgbClr val="F0FFEB"/>
    <a:srgbClr val="FDFFFA"/>
    <a:srgbClr val="FAFFF2"/>
    <a:srgbClr val="E0FF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AC412E-938B-0B04-D0A3-330490B09C82}" v="212" dt="2025-05-06T12:57:46.5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93" d="100"/>
          <a:sy n="93" d="100"/>
        </p:scale>
        <p:origin x="80" y="1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B80CCD-9D9A-439B-828E-C22871132836}" type="datetimeFigureOut">
              <a:t>5/8/2025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5C73C2-B356-438E-B064-F42AE1F8DB21}" type="slidenum">
              <a:t>‹#›</a:t>
            </a:fld>
            <a:endParaRPr lang="en-US"/>
          </a:p>
        </p:txBody>
      </p:sp>
    </p:spTree>
    <p:extLst>
      <p:ext uri="{BB962C8B-B14F-4D97-AF65-F5344CB8AC3E}">
        <p14:creationId xmlns:p14="http://schemas.microsoft.com/office/powerpoint/2010/main" val="2196091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siteminder.com/r/hotel-sustainability/"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greenbusinessbureau.com/industries/hospitality/sustainable-hospitality-how-to-create-a-sustainability-plan-for-hotels/" TargetMode="External"/><Relationship Id="rId5" Type="http://schemas.openxmlformats.org/officeDocument/2006/relationships/hyperlink" Target="https://www.cvent.com/en/blog/hospitality/eco-friendly-hotel-ideas" TargetMode="External"/><Relationship Id="rId4" Type="http://schemas.openxmlformats.org/officeDocument/2006/relationships/hyperlink" Target="https://www.siteminder.com/r/hotel-business-plan/"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presentation will assess a detailed overview of Topaz Mansion along with its target market. Sustainability strategies for this company will be suggested in this paper supported by examples. Finally, this presentation will present different creative elements and visuals related to the topic in detail.</a:t>
            </a:r>
          </a:p>
        </p:txBody>
      </p:sp>
      <p:sp>
        <p:nvSpPr>
          <p:cNvPr id="4" name="Slide Number Placeholder 3"/>
          <p:cNvSpPr>
            <a:spLocks noGrp="1"/>
          </p:cNvSpPr>
          <p:nvPr>
            <p:ph type="sldNum" sz="quarter" idx="5"/>
          </p:nvPr>
        </p:nvSpPr>
        <p:spPr/>
        <p:txBody>
          <a:bodyPr/>
          <a:lstStyle/>
          <a:p>
            <a:fld id="{EA5C73C2-B356-438E-B064-F42AE1F8DB21}" type="slidenum">
              <a:t>2</a:t>
            </a:fld>
            <a:endParaRPr lang="en-US"/>
          </a:p>
        </p:txBody>
      </p:sp>
    </p:spTree>
    <p:extLst>
      <p:ext uri="{BB962C8B-B14F-4D97-AF65-F5344CB8AC3E}">
        <p14:creationId xmlns:p14="http://schemas.microsoft.com/office/powerpoint/2010/main" val="1712039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Topaz Mansion will be an eco-friendly and sustainable hospitality </a:t>
            </a:r>
            <a:r>
              <a:rPr lang="en-US" dirty="0" err="1"/>
              <a:t>organisation</a:t>
            </a:r>
            <a:r>
              <a:rPr lang="en-US" dirty="0"/>
              <a:t>. It is going to serve regional and British cuisine for its potential customers (Elphick, 2024). It will include over 100 rooms which will lead this company to serve a large number of customers at a single time. This </a:t>
            </a:r>
            <a:r>
              <a:rPr lang="en-US" dirty="0" err="1"/>
              <a:t>organisation</a:t>
            </a:r>
            <a:r>
              <a:rPr lang="en-US" dirty="0"/>
              <a:t> will use renewable energy, reduce waste reduction and boost water conservation to become more sustainable (Elphick, 2024).</a:t>
            </a:r>
          </a:p>
        </p:txBody>
      </p:sp>
      <p:sp>
        <p:nvSpPr>
          <p:cNvPr id="4" name="Slide Number Placeholder 3"/>
          <p:cNvSpPr>
            <a:spLocks noGrp="1"/>
          </p:cNvSpPr>
          <p:nvPr>
            <p:ph type="sldNum" sz="quarter" idx="5"/>
          </p:nvPr>
        </p:nvSpPr>
        <p:spPr/>
        <p:txBody>
          <a:bodyPr/>
          <a:lstStyle/>
          <a:p>
            <a:fld id="{EA5C73C2-B356-438E-B064-F42AE1F8DB21}" type="slidenum">
              <a:t>3</a:t>
            </a:fld>
            <a:endParaRPr lang="en-US"/>
          </a:p>
        </p:txBody>
      </p:sp>
    </p:spTree>
    <p:extLst>
      <p:ext uri="{BB962C8B-B14F-4D97-AF65-F5344CB8AC3E}">
        <p14:creationId xmlns:p14="http://schemas.microsoft.com/office/powerpoint/2010/main" val="10612819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Hotels can easily improve their energy efficiency by reducing the use of high-energy consumption devices. They have the suitability of </a:t>
            </a:r>
            <a:r>
              <a:rPr lang="en-US" dirty="0" err="1"/>
              <a:t>utilising</a:t>
            </a:r>
            <a:r>
              <a:rPr lang="en-US" dirty="0"/>
              <a:t> renewable energy sources to become more sustainable. They can implement windmills, solar panels and geothermal energy to avoid the use of fossil-</a:t>
            </a:r>
            <a:r>
              <a:rPr lang="en-US" dirty="0" err="1"/>
              <a:t>fuelled</a:t>
            </a:r>
            <a:r>
              <a:rPr lang="en-US" dirty="0"/>
              <a:t> energy (Green Business Benchmark, 2024). Topaz Mansion has efficient lighting to decrease the overall energy consumption. The installation of smart systems and energy-efficient appliances will surely lead this company to boost its emergency efficiency. Topaz Mansion may install a living wall as a vital environmental and sustainable feature. It will enable this business to plant around thousands of trees to reduce the overall emissions and provide habitat to wildlife (Green Business Benchmark, 2024). This technique is essential for balancing the indoor temperature of this hospitality business. The application of water conservation initiatives makes the selected business to become greener. It assists hotels in reducing the wastage of water and enhancing conservation activities. Low-flow fixtures and rainwater harvesting are two effective techniques for improving the water conservation activities of this business. Topaz Mansion can install responsible irrigation systems for the living wall to manage the conservation of water properly (Fredericks, 2025).</a:t>
            </a:r>
          </a:p>
        </p:txBody>
      </p:sp>
      <p:sp>
        <p:nvSpPr>
          <p:cNvPr id="4" name="Slide Number Placeholder 3"/>
          <p:cNvSpPr>
            <a:spLocks noGrp="1"/>
          </p:cNvSpPr>
          <p:nvPr>
            <p:ph type="sldNum" sz="quarter" idx="5"/>
          </p:nvPr>
        </p:nvSpPr>
        <p:spPr/>
        <p:txBody>
          <a:bodyPr/>
          <a:lstStyle/>
          <a:p>
            <a:fld id="{EA5C73C2-B356-438E-B064-F42AE1F8DB21}" type="slidenum">
              <a:t>4</a:t>
            </a:fld>
            <a:endParaRPr lang="en-US"/>
          </a:p>
        </p:txBody>
      </p:sp>
    </p:spTree>
    <p:extLst>
      <p:ext uri="{BB962C8B-B14F-4D97-AF65-F5344CB8AC3E}">
        <p14:creationId xmlns:p14="http://schemas.microsoft.com/office/powerpoint/2010/main" val="3180145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Recycling programs, composting and the reduction of single-use plastics can enhance the waste management practices in hotels. They may also use sustainable and eco-friendly materials to reduce the creation of waste. Topaz Mansion can try to remove single-use plastic bottles as soon as possible. It has developed a partnership with sustainable companies to offer glass-bottled spring water to its guests (Green Business Benchmark, 2024). The removal of plastic plates and straws can reduce the creation of waste in the Topaz Mansion. Food and beverage waste reduces the profitability as well as environment-focused activities of companies. Reusable amenities like coffee cups, water bottles and cutleries can improve the management of food as well as beverages in hotels (Green Business Benchmark, 2024). Topaz Mansion may purchase food and beverages from local markets including Borough Market to support the local community. It also delivers organic and plant-based food to showcase itself as a health-conscious hotel to its customers (Elphick, 2024).</a:t>
            </a:r>
          </a:p>
        </p:txBody>
      </p:sp>
      <p:sp>
        <p:nvSpPr>
          <p:cNvPr id="4" name="Slide Number Placeholder 3"/>
          <p:cNvSpPr>
            <a:spLocks noGrp="1"/>
          </p:cNvSpPr>
          <p:nvPr>
            <p:ph type="sldNum" sz="quarter" idx="5"/>
          </p:nvPr>
        </p:nvSpPr>
        <p:spPr/>
        <p:txBody>
          <a:bodyPr/>
          <a:lstStyle/>
          <a:p>
            <a:fld id="{EA5C73C2-B356-438E-B064-F42AE1F8DB21}" type="slidenum">
              <a:t>5</a:t>
            </a:fld>
            <a:endParaRPr lang="en-US"/>
          </a:p>
        </p:txBody>
      </p:sp>
    </p:spTree>
    <p:extLst>
      <p:ext uri="{BB962C8B-B14F-4D97-AF65-F5344CB8AC3E}">
        <p14:creationId xmlns:p14="http://schemas.microsoft.com/office/powerpoint/2010/main" val="13740647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t>
            </a:r>
            <a:r>
              <a:rPr lang="en-US" dirty="0" err="1"/>
              <a:t>utilisation</a:t>
            </a:r>
            <a:r>
              <a:rPr lang="en-US" dirty="0"/>
              <a:t> of energy efficient options will lead Topaz Mansion to reduce expenses behind energy consumption. It will be able to safeguard water and reduce the wastage of this component through its responsible water </a:t>
            </a:r>
            <a:r>
              <a:rPr lang="en-US" dirty="0" err="1"/>
              <a:t>utilisation</a:t>
            </a:r>
            <a:r>
              <a:rPr lang="en-US" dirty="0"/>
              <a:t> activities (Chernova, 2023).</a:t>
            </a:r>
          </a:p>
        </p:txBody>
      </p:sp>
      <p:sp>
        <p:nvSpPr>
          <p:cNvPr id="4" name="Slide Number Placeholder 3"/>
          <p:cNvSpPr>
            <a:spLocks noGrp="1"/>
          </p:cNvSpPr>
          <p:nvPr>
            <p:ph type="sldNum" sz="quarter" idx="5"/>
          </p:nvPr>
        </p:nvSpPr>
        <p:spPr/>
        <p:txBody>
          <a:bodyPr/>
          <a:lstStyle/>
          <a:p>
            <a:fld id="{EA5C73C2-B356-438E-B064-F42AE1F8DB21}" type="slidenum">
              <a:t>6</a:t>
            </a:fld>
            <a:endParaRPr lang="en-US"/>
          </a:p>
        </p:txBody>
      </p:sp>
    </p:spTree>
    <p:extLst>
      <p:ext uri="{BB962C8B-B14F-4D97-AF65-F5344CB8AC3E}">
        <p14:creationId xmlns:p14="http://schemas.microsoft.com/office/powerpoint/2010/main" val="4902310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application of waste management strategies can support Rubens Hotel in reducing its footprint in soil and water pollution. It will be able to reduce the use of single-use plastics through its waste management practices. Recycled and green materials are essential for Topaz Mansion to showcase itself as a green </a:t>
            </a:r>
            <a:r>
              <a:rPr lang="en-US" dirty="0" err="1"/>
              <a:t>organisation</a:t>
            </a:r>
            <a:r>
              <a:rPr lang="en-US" dirty="0"/>
              <a:t> (Zeigermann, 2021).</a:t>
            </a:r>
          </a:p>
        </p:txBody>
      </p:sp>
      <p:sp>
        <p:nvSpPr>
          <p:cNvPr id="4" name="Slide Number Placeholder 3"/>
          <p:cNvSpPr>
            <a:spLocks noGrp="1"/>
          </p:cNvSpPr>
          <p:nvPr>
            <p:ph type="sldNum" sz="quarter" idx="5"/>
          </p:nvPr>
        </p:nvSpPr>
        <p:spPr/>
        <p:txBody>
          <a:bodyPr/>
          <a:lstStyle/>
          <a:p>
            <a:fld id="{EA5C73C2-B356-438E-B064-F42AE1F8DB21}" type="slidenum">
              <a:t>7</a:t>
            </a:fld>
            <a:endParaRPr lang="en-US"/>
          </a:p>
        </p:txBody>
      </p:sp>
    </p:spTree>
    <p:extLst>
      <p:ext uri="{BB962C8B-B14F-4D97-AF65-F5344CB8AC3E}">
        <p14:creationId xmlns:p14="http://schemas.microsoft.com/office/powerpoint/2010/main" val="38318614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Organic food options can improve the guest satisfaction and locally sourced items will improve the social contribution of Topaz Mansion. The enhanced community engagements are capable of boosting the social image and brand reputation of the selected hotel (Chernova, 2023).</a:t>
            </a:r>
          </a:p>
        </p:txBody>
      </p:sp>
      <p:sp>
        <p:nvSpPr>
          <p:cNvPr id="4" name="Slide Number Placeholder 3"/>
          <p:cNvSpPr>
            <a:spLocks noGrp="1"/>
          </p:cNvSpPr>
          <p:nvPr>
            <p:ph type="sldNum" sz="quarter" idx="5"/>
          </p:nvPr>
        </p:nvSpPr>
        <p:spPr/>
        <p:txBody>
          <a:bodyPr/>
          <a:lstStyle/>
          <a:p>
            <a:fld id="{EA5C73C2-B356-438E-B064-F42AE1F8DB21}" type="slidenum">
              <a:t>8</a:t>
            </a:fld>
            <a:endParaRPr lang="en-US"/>
          </a:p>
        </p:txBody>
      </p:sp>
    </p:spTree>
    <p:extLst>
      <p:ext uri="{BB962C8B-B14F-4D97-AF65-F5344CB8AC3E}">
        <p14:creationId xmlns:p14="http://schemas.microsoft.com/office/powerpoint/2010/main" val="22405828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presentation has presented a detailed background and target market of Topaz Mansion. The implementation of sustainable strategies can make this company greener and environment-friendly. This study will recommend sustainability stages for the proposed hotel. Finally, visual and creative components related to the topic have been </a:t>
            </a:r>
            <a:r>
              <a:rPr lang="en-US" dirty="0" err="1"/>
              <a:t>analysed</a:t>
            </a:r>
            <a:r>
              <a:rPr lang="en-US" dirty="0"/>
              <a:t> in this presentation in an effective way.</a:t>
            </a:r>
          </a:p>
        </p:txBody>
      </p:sp>
      <p:sp>
        <p:nvSpPr>
          <p:cNvPr id="4" name="Slide Number Placeholder 3"/>
          <p:cNvSpPr>
            <a:spLocks noGrp="1"/>
          </p:cNvSpPr>
          <p:nvPr>
            <p:ph type="sldNum" sz="quarter" idx="5"/>
          </p:nvPr>
        </p:nvSpPr>
        <p:spPr/>
        <p:txBody>
          <a:bodyPr/>
          <a:lstStyle/>
          <a:p>
            <a:fld id="{EA5C73C2-B356-438E-B064-F42AE1F8DB21}" type="slidenum">
              <a:t>9</a:t>
            </a:fld>
            <a:endParaRPr lang="en-US"/>
          </a:p>
        </p:txBody>
      </p:sp>
    </p:spTree>
    <p:extLst>
      <p:ext uri="{BB962C8B-B14F-4D97-AF65-F5344CB8AC3E}">
        <p14:creationId xmlns:p14="http://schemas.microsoft.com/office/powerpoint/2010/main" val="2098030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Chernova, N., (2023). “Drinks in HEL” Food tourism route across distilled beverage experiences in Helsinki.</a:t>
            </a:r>
          </a:p>
          <a:p>
            <a:pPr algn="just"/>
            <a:r>
              <a:rPr lang="en-US" dirty="0"/>
              <a:t>Elphick. D., (2024). </a:t>
            </a:r>
            <a:r>
              <a:rPr lang="en-US" i="1" dirty="0"/>
              <a:t>Hotel sustainability: A full guide for hotel owners. </a:t>
            </a:r>
            <a:r>
              <a:rPr lang="en-US" dirty="0"/>
              <a:t>Available at </a:t>
            </a:r>
            <a:r>
              <a:rPr lang="en-US" dirty="0">
                <a:hlinkClick r:id="rId3"/>
              </a:rPr>
              <a:t>https://www.siteminder.com/r/hotel-sustainability/</a:t>
            </a:r>
            <a:r>
              <a:rPr lang="en-US" dirty="0"/>
              <a:t> [Accessed 06 May 2025]</a:t>
            </a:r>
          </a:p>
          <a:p>
            <a:pPr algn="just"/>
            <a:r>
              <a:rPr lang="en-US" dirty="0"/>
              <a:t>Elphick. D., (2024). </a:t>
            </a:r>
            <a:r>
              <a:rPr lang="en-US" i="1" dirty="0"/>
              <a:t>How to start a hotel business plan? </a:t>
            </a:r>
            <a:r>
              <a:rPr lang="en-US" dirty="0"/>
              <a:t>Available at </a:t>
            </a:r>
            <a:r>
              <a:rPr lang="en-US" dirty="0">
                <a:hlinkClick r:id="rId4"/>
              </a:rPr>
              <a:t>https://www.siteminder.com/r/hotel-business-plan/</a:t>
            </a:r>
            <a:r>
              <a:rPr lang="en-US" dirty="0"/>
              <a:t> [Accessed 05 May 2025]</a:t>
            </a:r>
            <a:endParaRPr lang="en-US" dirty="0">
              <a:ea typeface="Calibri"/>
              <a:cs typeface="Calibri"/>
            </a:endParaRPr>
          </a:p>
          <a:p>
            <a:pPr algn="just"/>
            <a:r>
              <a:rPr lang="en-US" dirty="0"/>
              <a:t>Fredericks. L., (2025). </a:t>
            </a:r>
            <a:r>
              <a:rPr lang="en-US" i="1" dirty="0"/>
              <a:t>Sustainable Hotel Ideas: 25 Ways to Go Green. </a:t>
            </a:r>
            <a:r>
              <a:rPr lang="en-US" dirty="0"/>
              <a:t>Available at </a:t>
            </a:r>
            <a:r>
              <a:rPr lang="en-US" dirty="0">
                <a:hlinkClick r:id="rId5"/>
              </a:rPr>
              <a:t>https://www.cvent.com/en/blog/hospitality/eco-friendly-hotel-ideas</a:t>
            </a:r>
            <a:r>
              <a:rPr lang="en-US" dirty="0"/>
              <a:t> [Accessed 06 May 2025]</a:t>
            </a:r>
            <a:endParaRPr lang="en-US" dirty="0">
              <a:ea typeface="Calibri"/>
              <a:cs typeface="Calibri"/>
            </a:endParaRPr>
          </a:p>
          <a:p>
            <a:pPr algn="just"/>
            <a:r>
              <a:rPr lang="en-US" dirty="0"/>
              <a:t>Green Business Benchmark, (2024). </a:t>
            </a:r>
            <a:r>
              <a:rPr lang="en-US" i="1" dirty="0"/>
              <a:t>Sustainable Hospitality: How to Create a Sustainability Plan for Hotels. </a:t>
            </a:r>
            <a:r>
              <a:rPr lang="en-US" dirty="0"/>
              <a:t>Available at </a:t>
            </a:r>
            <a:r>
              <a:rPr lang="en-US" dirty="0">
                <a:hlinkClick r:id="rId6"/>
              </a:rPr>
              <a:t>https://greenbusinessbureau.com/industries/hospitality/sustainable-hospitality-how-to-create-a-sustainability-plan-for-hotels/</a:t>
            </a:r>
            <a:r>
              <a:rPr lang="en-US" dirty="0"/>
              <a:t> [Accessed 06 May 2025]</a:t>
            </a:r>
            <a:endParaRPr lang="en-US" dirty="0">
              <a:ea typeface="Calibri"/>
              <a:cs typeface="Calibri"/>
            </a:endParaRPr>
          </a:p>
          <a:p>
            <a:r>
              <a:rPr lang="en-US" dirty="0"/>
              <a:t>Zeigermann, U., (2021). Scientific knowledge integration and the implementation of the SDGs: comparing strategies of sustainability networks. </a:t>
            </a:r>
            <a:r>
              <a:rPr lang="en-US" i="1" dirty="0"/>
              <a:t>Politics and Governance</a:t>
            </a:r>
            <a:r>
              <a:rPr lang="en-US" dirty="0"/>
              <a:t>, </a:t>
            </a:r>
            <a:r>
              <a:rPr lang="en-US" i="1" dirty="0"/>
              <a:t>9</a:t>
            </a:r>
            <a:r>
              <a:rPr lang="en-US" dirty="0"/>
              <a:t>(1), pp.164-175.</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EA5C73C2-B356-438E-B064-F42AE1F8DB21}" type="slidenum">
              <a:rPr lang="en-US"/>
              <a:t>10</a:t>
            </a:fld>
            <a:endParaRPr lang="en-US"/>
          </a:p>
        </p:txBody>
      </p:sp>
    </p:spTree>
    <p:extLst>
      <p:ext uri="{BB962C8B-B14F-4D97-AF65-F5344CB8AC3E}">
        <p14:creationId xmlns:p14="http://schemas.microsoft.com/office/powerpoint/2010/main" val="38738986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5/8/2025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5/8/2025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5/8/2025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5/8/2025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5/8/2025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5/8/2025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siteminder.com/r/hotel-sustainability/"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s://greenbusinessbureau.com/industries/hospitality/sustainable-hospitality-how-to-create-a-sustainability-plan-for-hotels/" TargetMode="External"/><Relationship Id="rId5" Type="http://schemas.openxmlformats.org/officeDocument/2006/relationships/hyperlink" Target="https://www.cvent.com/en/blog/hospitality/eco-friendly-hotel-ideas" TargetMode="External"/><Relationship Id="rId4" Type="http://schemas.openxmlformats.org/officeDocument/2006/relationships/hyperlink" Target="https://www.siteminder.com/r/hotel-business-plan/"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079978" y="741391"/>
            <a:ext cx="3369234" cy="1616203"/>
          </a:xfrm>
        </p:spPr>
        <p:txBody>
          <a:bodyPr vert="horz" lIns="91440" tIns="45720" rIns="91440" bIns="45720" rtlCol="0" anchor="b">
            <a:normAutofit/>
          </a:bodyPr>
          <a:lstStyle/>
          <a:p>
            <a:r>
              <a:rPr lang="en-US" sz="2200" b="1" dirty="0">
                <a:latin typeface="Times New Roman"/>
                <a:cs typeface="Times New Roman"/>
              </a:rPr>
              <a:t>Cert. HE. Hospitality and Hotel Management</a:t>
            </a:r>
            <a:br>
              <a:rPr lang="en-US" sz="2200" b="1" dirty="0">
                <a:latin typeface="Times New Roman"/>
              </a:rPr>
            </a:br>
            <a:endParaRPr lang="en-US" sz="2200">
              <a:latin typeface="Times New Roman"/>
              <a:cs typeface="Times New Roman"/>
            </a:endParaRPr>
          </a:p>
          <a:p>
            <a:r>
              <a:rPr lang="en-US" sz="2200" b="1" dirty="0">
                <a:latin typeface="Times New Roman"/>
                <a:cs typeface="Times New Roman"/>
              </a:rPr>
              <a:t>BMIH4011: Sustainable Hospitality</a:t>
            </a:r>
            <a:endParaRPr lang="en-US" sz="2200">
              <a:latin typeface="Times New Roman"/>
              <a:cs typeface="Times New Roman"/>
            </a:endParaRPr>
          </a:p>
        </p:txBody>
      </p:sp>
      <p:sp>
        <p:nvSpPr>
          <p:cNvPr id="41" name="Rectangle 40">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43" name="Rectangle 4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Subtitle 2"/>
          <p:cNvSpPr>
            <a:spLocks noGrp="1"/>
          </p:cNvSpPr>
          <p:nvPr>
            <p:ph type="subTitle" idx="1"/>
          </p:nvPr>
        </p:nvSpPr>
        <p:spPr>
          <a:xfrm>
            <a:off x="8079978" y="2533476"/>
            <a:ext cx="3369234" cy="3447832"/>
          </a:xfrm>
        </p:spPr>
        <p:txBody>
          <a:bodyPr vert="horz" lIns="91440" tIns="45720" rIns="91440" bIns="45720" rtlCol="0" anchor="t">
            <a:normAutofit/>
          </a:bodyPr>
          <a:lstStyle/>
          <a:p>
            <a:pPr indent="-228600" algn="l">
              <a:buFont typeface="Arial" panose="020B0604020202020204" pitchFamily="34" charset="0"/>
              <a:buChar char="•"/>
            </a:pPr>
            <a:r>
              <a:rPr lang="en-US" sz="2000" dirty="0">
                <a:latin typeface="Times New Roman"/>
                <a:cs typeface="Times New Roman"/>
              </a:rPr>
              <a:t>Student Name: Lavinia Branescu</a:t>
            </a:r>
          </a:p>
          <a:p>
            <a:pPr indent="-228600" algn="l">
              <a:buFont typeface="Arial" panose="020B0604020202020204" pitchFamily="34" charset="0"/>
              <a:buChar char="•"/>
            </a:pPr>
            <a:r>
              <a:rPr lang="en-US" sz="2000" dirty="0">
                <a:latin typeface="Times New Roman"/>
                <a:cs typeface="Times New Roman"/>
              </a:rPr>
              <a:t>Student ID: 2408946</a:t>
            </a:r>
          </a:p>
        </p:txBody>
      </p:sp>
      <p:sp>
        <p:nvSpPr>
          <p:cNvPr id="11" name="TextBox 6">
            <a:extLst>
              <a:ext uri="{FF2B5EF4-FFF2-40B4-BE49-F238E27FC236}">
                <a16:creationId xmlns:a16="http://schemas.microsoft.com/office/drawing/2014/main" id="{60066919-B1C1-EE71-7830-F3BD10877DC3}"/>
              </a:ext>
            </a:extLst>
          </p:cNvPr>
          <p:cNvSpPr txBox="1"/>
          <p:nvPr/>
        </p:nvSpPr>
        <p:spPr>
          <a:xfrm>
            <a:off x="8962523" y="6051269"/>
            <a:ext cx="2984254" cy="458118"/>
          </a:xfrm>
          <a:prstGeom prst="rect">
            <a:avLst/>
          </a:prstGeom>
        </p:spPr>
        <p:txBody>
          <a:bodyPr rot="0" spcFirstLastPara="0" vert="horz" lIns="91440" tIns="45720" rIns="91440" bIns="45720" numCol="1" spcCol="0" rtlCol="0" fromWordArt="0" anchor="t" anchorCtr="0" forceAA="0" compatLnSpc="1">
            <a:prstTxWarp prst="textNoShape">
              <a:avLst/>
            </a:prstTxWarp>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90000"/>
              </a:lnSpc>
              <a:spcAft>
                <a:spcPts val="600"/>
              </a:spcAft>
            </a:pPr>
            <a:r>
              <a:rPr lang="en-US" sz="2000" dirty="0">
                <a:latin typeface="Times New Roman"/>
                <a:cs typeface="Times New Roman"/>
              </a:rPr>
              <a:t>(Source: Chernova, 2023)</a:t>
            </a:r>
            <a:endParaRPr lang="en-US" dirty="0">
              <a:latin typeface="Times New Roman"/>
              <a:cs typeface="Times New Roman"/>
            </a:endParaRPr>
          </a:p>
        </p:txBody>
      </p:sp>
      <p:pic>
        <p:nvPicPr>
          <p:cNvPr id="12" name="Picture 11" descr="A close up of black text&#10;&#10;AI-generated content may be incorrect.">
            <a:extLst>
              <a:ext uri="{FF2B5EF4-FFF2-40B4-BE49-F238E27FC236}">
                <a16:creationId xmlns:a16="http://schemas.microsoft.com/office/drawing/2014/main" id="{5496F0E4-7460-2ADE-382B-8F8F92FA9FD0}"/>
              </a:ext>
            </a:extLst>
          </p:cNvPr>
          <p:cNvPicPr>
            <a:picLocks noChangeAspect="1"/>
          </p:cNvPicPr>
          <p:nvPr/>
        </p:nvPicPr>
        <p:blipFill>
          <a:blip r:embed="rId2"/>
          <a:stretch>
            <a:fillRect/>
          </a:stretch>
        </p:blipFill>
        <p:spPr>
          <a:xfrm>
            <a:off x="6338798" y="96508"/>
            <a:ext cx="1852165" cy="703943"/>
          </a:xfrm>
          <a:prstGeom prst="rect">
            <a:avLst/>
          </a:prstGeom>
        </p:spPr>
      </p:pic>
      <p:grpSp>
        <p:nvGrpSpPr>
          <p:cNvPr id="5" name="Group 4">
            <a:extLst>
              <a:ext uri="{FF2B5EF4-FFF2-40B4-BE49-F238E27FC236}">
                <a16:creationId xmlns:a16="http://schemas.microsoft.com/office/drawing/2014/main" id="{6ED2344B-01BF-1C4A-9CBE-6CED12EFD162}"/>
              </a:ext>
            </a:extLst>
          </p:cNvPr>
          <p:cNvGrpSpPr/>
          <p:nvPr/>
        </p:nvGrpSpPr>
        <p:grpSpPr>
          <a:xfrm>
            <a:off x="343123" y="488840"/>
            <a:ext cx="6690267" cy="5889113"/>
            <a:chOff x="343123" y="488840"/>
            <a:chExt cx="6690267" cy="5889113"/>
          </a:xfrm>
        </p:grpSpPr>
        <p:pic>
          <p:nvPicPr>
            <p:cNvPr id="10" name="Picture 9" descr="A hand holding a small island with a building and trees&#10;&#10;AI-generated content may be incorrect.">
              <a:extLst>
                <a:ext uri="{FF2B5EF4-FFF2-40B4-BE49-F238E27FC236}">
                  <a16:creationId xmlns:a16="http://schemas.microsoft.com/office/drawing/2014/main" id="{1D6FA290-4D46-F5A9-A9B1-6E92648000D2}"/>
                </a:ext>
              </a:extLst>
            </p:cNvPr>
            <p:cNvPicPr>
              <a:picLocks noChangeAspect="1"/>
            </p:cNvPicPr>
            <p:nvPr/>
          </p:nvPicPr>
          <p:blipFill>
            <a:blip r:embed="rId3"/>
            <a:srcRect l="13945" r="17088"/>
            <a:stretch/>
          </p:blipFill>
          <p:spPr>
            <a:xfrm>
              <a:off x="503228" y="488840"/>
              <a:ext cx="6096281" cy="5794066"/>
            </a:xfrm>
            <a:prstGeom prst="rect">
              <a:avLst/>
            </a:prstGeom>
            <a:solidFill>
              <a:srgbClr val="FFFFFF">
                <a:shade val="85000"/>
              </a:srgbClr>
            </a:solidFill>
            <a:scene3d>
              <a:camera prst="orthographicFront">
                <a:rot lat="0" lon="0" rev="360000"/>
              </a:camera>
              <a:lightRig rig="twoPt" dir="t">
                <a:rot lat="0" lon="0" rev="7200000"/>
              </a:lightRig>
            </a:scene3d>
            <a:sp3d contourW="12700">
              <a:bevelT w="25400" h="19050"/>
              <a:contourClr>
                <a:srgbClr val="969696"/>
              </a:contourClr>
            </a:sp3d>
          </p:spPr>
        </p:pic>
        <p:pic>
          <p:nvPicPr>
            <p:cNvPr id="4" name="Picture 3">
              <a:extLst>
                <a:ext uri="{FF2B5EF4-FFF2-40B4-BE49-F238E27FC236}">
                  <a16:creationId xmlns:a16="http://schemas.microsoft.com/office/drawing/2014/main" id="{50486E0F-6764-5B7B-D39D-2D87479BD3EE}"/>
                </a:ext>
              </a:extLst>
            </p:cNvPr>
            <p:cNvPicPr>
              <a:picLocks noChangeAspect="1"/>
            </p:cNvPicPr>
            <p:nvPr/>
          </p:nvPicPr>
          <p:blipFill>
            <a:blip r:embed="rId4"/>
            <a:stretch>
              <a:fillRect/>
            </a:stretch>
          </p:blipFill>
          <p:spPr>
            <a:xfrm rot="190278">
              <a:off x="343123" y="741201"/>
              <a:ext cx="6690267" cy="5636752"/>
            </a:xfrm>
            <a:prstGeom prst="rect">
              <a:avLst/>
            </a:prstGeom>
          </p:spPr>
        </p:pic>
      </p:gr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B14AB8-C467-3820-A36E-B63B2F8C5A8B}"/>
              </a:ext>
            </a:extLst>
          </p:cNvPr>
          <p:cNvSpPr>
            <a:spLocks noGrp="1"/>
          </p:cNvSpPr>
          <p:nvPr>
            <p:ph type="title"/>
          </p:nvPr>
        </p:nvSpPr>
        <p:spPr>
          <a:xfrm>
            <a:off x="640080" y="325369"/>
            <a:ext cx="4368602" cy="1956841"/>
          </a:xfrm>
        </p:spPr>
        <p:txBody>
          <a:bodyPr anchor="b">
            <a:normAutofit/>
          </a:bodyPr>
          <a:lstStyle/>
          <a:p>
            <a:r>
              <a:rPr lang="en-US" sz="5400" b="1">
                <a:latin typeface="Times New Roman"/>
                <a:cs typeface="Times New Roman"/>
              </a:rPr>
              <a:t>Introduction</a:t>
            </a:r>
            <a:endParaRPr lang="en-US" sz="54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DF2B5E5-17BD-8D0D-9909-D810D1F15E48}"/>
              </a:ext>
            </a:extLst>
          </p:cNvPr>
          <p:cNvSpPr>
            <a:spLocks noGrp="1"/>
          </p:cNvSpPr>
          <p:nvPr>
            <p:ph idx="1"/>
          </p:nvPr>
        </p:nvSpPr>
        <p:spPr>
          <a:xfrm>
            <a:off x="424420" y="2872899"/>
            <a:ext cx="4459249" cy="3061876"/>
          </a:xfrm>
        </p:spPr>
        <p:txBody>
          <a:bodyPr vert="horz" lIns="91440" tIns="45720" rIns="91440" bIns="45720" rtlCol="0" anchor="t">
            <a:noAutofit/>
          </a:bodyPr>
          <a:lstStyle/>
          <a:p>
            <a:pPr algn="just"/>
            <a:r>
              <a:rPr lang="en-US" sz="2400" dirty="0">
                <a:latin typeface="Times New Roman"/>
                <a:ea typeface="+mn-lt"/>
                <a:cs typeface="Times New Roman"/>
              </a:rPr>
              <a:t>Topaz Mansion can become a more sustainable hospitality company by aligning its operations with sustainable principles.</a:t>
            </a:r>
          </a:p>
          <a:p>
            <a:pPr algn="just"/>
            <a:r>
              <a:rPr lang="en-US" sz="2400" dirty="0">
                <a:latin typeface="Times New Roman"/>
                <a:ea typeface="+mn-lt"/>
                <a:cs typeface="Times New Roman"/>
              </a:rPr>
              <a:t>Sustainability improved guest experiences and satisfaction in the present environment.</a:t>
            </a:r>
            <a:endParaRPr lang="en-US" sz="2400">
              <a:latin typeface="Times New Roman"/>
              <a:cs typeface="Times New Roman"/>
            </a:endParaRPr>
          </a:p>
        </p:txBody>
      </p:sp>
      <p:pic>
        <p:nvPicPr>
          <p:cNvPr id="7" name="Picture 6" descr="A pool surrounded by bushes and trees&#10;&#10;AI-generated content may be incorrect.">
            <a:extLst>
              <a:ext uri="{FF2B5EF4-FFF2-40B4-BE49-F238E27FC236}">
                <a16:creationId xmlns:a16="http://schemas.microsoft.com/office/drawing/2014/main" id="{97A604AD-BED9-DC20-C55B-3DD3A51EE483}"/>
              </a:ext>
            </a:extLst>
          </p:cNvPr>
          <p:cNvPicPr>
            <a:picLocks noChangeAspect="1"/>
          </p:cNvPicPr>
          <p:nvPr/>
        </p:nvPicPr>
        <p:blipFill>
          <a:blip r:embed="rId3"/>
          <a:stretch>
            <a:fillRect/>
          </a:stretch>
        </p:blipFill>
        <p:spPr>
          <a:xfrm>
            <a:off x="4989572" y="442555"/>
            <a:ext cx="7072402" cy="5915382"/>
          </a:xfrm>
          <a:prstGeom prst="rect">
            <a:avLst/>
          </a:prstGeom>
          <a:ln>
            <a:noFill/>
          </a:ln>
          <a:effectLst>
            <a:softEdge rad="112500"/>
          </a:effectLst>
        </p:spPr>
      </p:pic>
      <p:sp>
        <p:nvSpPr>
          <p:cNvPr id="8" name="TextBox 5">
            <a:extLst>
              <a:ext uri="{FF2B5EF4-FFF2-40B4-BE49-F238E27FC236}">
                <a16:creationId xmlns:a16="http://schemas.microsoft.com/office/drawing/2014/main" id="{FE918C58-C0EB-E087-6D29-7ED09C0B8AF2}"/>
              </a:ext>
            </a:extLst>
          </p:cNvPr>
          <p:cNvSpPr txBox="1"/>
          <p:nvPr/>
        </p:nvSpPr>
        <p:spPr>
          <a:xfrm>
            <a:off x="9713344" y="669985"/>
            <a:ext cx="2038710" cy="30777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dirty="0">
                <a:solidFill>
                  <a:schemeClr val="bg1"/>
                </a:solidFill>
                <a:latin typeface="Times New Roman"/>
                <a:cs typeface="Times New Roman"/>
              </a:rPr>
              <a:t>(Source: Chernova, 2023)</a:t>
            </a:r>
            <a:endParaRPr lang="en-US">
              <a:solidFill>
                <a:schemeClr val="bg1"/>
              </a:solidFill>
            </a:endParaRPr>
          </a:p>
        </p:txBody>
      </p:sp>
    </p:spTree>
    <p:extLst>
      <p:ext uri="{BB962C8B-B14F-4D97-AF65-F5344CB8AC3E}">
        <p14:creationId xmlns:p14="http://schemas.microsoft.com/office/powerpoint/2010/main" val="5356396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E149CDF-5DAC-4860-A285-9492CF2090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B0DAC8FB-A162-44E3-A606-C855A03A5B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5" name="Rectangle 14">
            <a:extLst>
              <a:ext uri="{FF2B5EF4-FFF2-40B4-BE49-F238E27FC236}">
                <a16:creationId xmlns:a16="http://schemas.microsoft.com/office/drawing/2014/main" id="{21BDEC81-16A7-4451-B893-C15000083B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26A515A1-4D80-430E-BE0A-71A290516A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542" y="729175"/>
            <a:ext cx="11099352"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3A642216-05A4-6A90-5278-C6AB91737CF7}"/>
              </a:ext>
            </a:extLst>
          </p:cNvPr>
          <p:cNvSpPr>
            <a:spLocks noGrp="1"/>
          </p:cNvSpPr>
          <p:nvPr>
            <p:ph type="title"/>
          </p:nvPr>
        </p:nvSpPr>
        <p:spPr>
          <a:xfrm>
            <a:off x="1191966" y="905011"/>
            <a:ext cx="3629555" cy="1889135"/>
          </a:xfrm>
        </p:spPr>
        <p:txBody>
          <a:bodyPr anchor="b">
            <a:noAutofit/>
          </a:bodyPr>
          <a:lstStyle/>
          <a:p>
            <a:pPr algn="ctr"/>
            <a:r>
              <a:rPr lang="en-US" b="1" dirty="0">
                <a:latin typeface="Times New Roman"/>
                <a:cs typeface="Times New Roman"/>
              </a:rPr>
              <a:t>Overview of Topaz Mansion</a:t>
            </a:r>
            <a:endParaRPr lang="en-US"/>
          </a:p>
        </p:txBody>
      </p:sp>
      <p:sp>
        <p:nvSpPr>
          <p:cNvPr id="3" name="Content Placeholder 2">
            <a:extLst>
              <a:ext uri="{FF2B5EF4-FFF2-40B4-BE49-F238E27FC236}">
                <a16:creationId xmlns:a16="http://schemas.microsoft.com/office/drawing/2014/main" id="{5B69E675-82D5-4AB6-72AF-A394FBB1FC73}"/>
              </a:ext>
            </a:extLst>
          </p:cNvPr>
          <p:cNvSpPr>
            <a:spLocks noGrp="1"/>
          </p:cNvSpPr>
          <p:nvPr>
            <p:ph idx="1"/>
          </p:nvPr>
        </p:nvSpPr>
        <p:spPr>
          <a:xfrm>
            <a:off x="1191966" y="2965592"/>
            <a:ext cx="3629555" cy="2987397"/>
          </a:xfrm>
        </p:spPr>
        <p:txBody>
          <a:bodyPr vert="horz" lIns="91440" tIns="45720" rIns="91440" bIns="45720" rtlCol="0" anchor="t">
            <a:noAutofit/>
          </a:bodyPr>
          <a:lstStyle/>
          <a:p>
            <a:pPr algn="just"/>
            <a:r>
              <a:rPr lang="en-US" sz="1800" dirty="0">
                <a:latin typeface="Times New Roman"/>
                <a:cs typeface="Times New Roman"/>
              </a:rPr>
              <a:t>Topaz Mansion is going to be launched in the UK within the next few months as a new five-star hospitality </a:t>
            </a:r>
            <a:r>
              <a:rPr lang="en-US" sz="1800" dirty="0" err="1">
                <a:latin typeface="Times New Roman"/>
                <a:cs typeface="Times New Roman"/>
              </a:rPr>
              <a:t>organisation</a:t>
            </a:r>
            <a:r>
              <a:rPr lang="en-US" sz="1800" dirty="0">
                <a:latin typeface="Times New Roman"/>
                <a:cs typeface="Times New Roman"/>
              </a:rPr>
              <a:t>.</a:t>
            </a:r>
            <a:endParaRPr lang="en-US" sz="1800" dirty="0"/>
          </a:p>
          <a:p>
            <a:pPr algn="just"/>
            <a:r>
              <a:rPr lang="en-US" sz="1800" dirty="0">
                <a:latin typeface="Times New Roman"/>
                <a:cs typeface="Times New Roman"/>
              </a:rPr>
              <a:t>It will be located in London and it is going to showcase the rich heritage values of Britain. </a:t>
            </a:r>
            <a:endParaRPr lang="en-US" sz="1800"/>
          </a:p>
          <a:p>
            <a:pPr algn="just"/>
            <a:r>
              <a:rPr lang="en-US" sz="1800" dirty="0">
                <a:latin typeface="Times New Roman"/>
                <a:cs typeface="Times New Roman"/>
              </a:rPr>
              <a:t>Royal and sustainable accommodations will be the main characteristics of the selected hotel (Elphick, 2024).</a:t>
            </a:r>
            <a:endParaRPr lang="en-US" sz="1800"/>
          </a:p>
        </p:txBody>
      </p:sp>
      <p:sp>
        <p:nvSpPr>
          <p:cNvPr id="6" name="TextBox 5">
            <a:extLst>
              <a:ext uri="{FF2B5EF4-FFF2-40B4-BE49-F238E27FC236}">
                <a16:creationId xmlns:a16="http://schemas.microsoft.com/office/drawing/2014/main" id="{A98E43A1-4286-41F9-F518-671C86FB7CBC}"/>
              </a:ext>
            </a:extLst>
          </p:cNvPr>
          <p:cNvSpPr txBox="1"/>
          <p:nvPr/>
        </p:nvSpPr>
        <p:spPr>
          <a:xfrm>
            <a:off x="9598325" y="310551"/>
            <a:ext cx="203871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solidFill>
                  <a:schemeClr val="bg1"/>
                </a:solidFill>
                <a:latin typeface="Times New Roman"/>
                <a:cs typeface="Times New Roman"/>
              </a:rPr>
              <a:t>(Source: Chernova, 2023)</a:t>
            </a:r>
            <a:endParaRPr lang="en-US">
              <a:solidFill>
                <a:schemeClr val="bg1"/>
              </a:solidFill>
            </a:endParaRPr>
          </a:p>
        </p:txBody>
      </p:sp>
      <p:pic>
        <p:nvPicPr>
          <p:cNvPr id="5" name="Picture 4" descr="A room with plants and trees&#10;&#10;AI-generated content may be incorrect.">
            <a:extLst>
              <a:ext uri="{FF2B5EF4-FFF2-40B4-BE49-F238E27FC236}">
                <a16:creationId xmlns:a16="http://schemas.microsoft.com/office/drawing/2014/main" id="{0636AF3A-BE2E-78A8-0D75-89A67A474DF1}"/>
              </a:ext>
            </a:extLst>
          </p:cNvPr>
          <p:cNvPicPr>
            <a:picLocks noChangeAspect="1"/>
          </p:cNvPicPr>
          <p:nvPr/>
        </p:nvPicPr>
        <p:blipFill>
          <a:blip r:embed="rId4"/>
          <a:stretch>
            <a:fillRect/>
          </a:stretch>
        </p:blipFill>
        <p:spPr>
          <a:xfrm>
            <a:off x="4954079" y="1267544"/>
            <a:ext cx="6568296" cy="4322912"/>
          </a:xfrm>
          <a:prstGeom prst="rect">
            <a:avLst/>
          </a:prstGeom>
          <a:ln>
            <a:noFill/>
          </a:ln>
          <a:effectLst>
            <a:softEdge rad="112500"/>
          </a:effectLst>
        </p:spPr>
      </p:pic>
    </p:spTree>
    <p:extLst>
      <p:ext uri="{BB962C8B-B14F-4D97-AF65-F5344CB8AC3E}">
        <p14:creationId xmlns:p14="http://schemas.microsoft.com/office/powerpoint/2010/main" val="3555817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0FFE4"/>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C22FCD-2BC4-1625-5898-7A3D81C9C14E}"/>
              </a:ext>
            </a:extLst>
          </p:cNvPr>
          <p:cNvSpPr>
            <a:spLocks noGrp="1"/>
          </p:cNvSpPr>
          <p:nvPr>
            <p:ph type="title"/>
          </p:nvPr>
        </p:nvSpPr>
        <p:spPr>
          <a:xfrm>
            <a:off x="6803409" y="762001"/>
            <a:ext cx="4156512" cy="1708244"/>
          </a:xfrm>
        </p:spPr>
        <p:txBody>
          <a:bodyPr anchor="ctr">
            <a:normAutofit/>
          </a:bodyPr>
          <a:lstStyle/>
          <a:p>
            <a:pPr algn="ctr"/>
            <a:r>
              <a:rPr lang="en-US" sz="4000" b="1" dirty="0">
                <a:latin typeface="Times New Roman"/>
                <a:cs typeface="Times New Roman"/>
              </a:rPr>
              <a:t>Sustainability Strategies</a:t>
            </a:r>
            <a:endParaRPr lang="en-US" sz="4000" dirty="0"/>
          </a:p>
        </p:txBody>
      </p:sp>
      <p:sp>
        <p:nvSpPr>
          <p:cNvPr id="3" name="Content Placeholder 2">
            <a:extLst>
              <a:ext uri="{FF2B5EF4-FFF2-40B4-BE49-F238E27FC236}">
                <a16:creationId xmlns:a16="http://schemas.microsoft.com/office/drawing/2014/main" id="{B544EC1A-ACA8-0184-D421-9FFBE747A7B0}"/>
              </a:ext>
            </a:extLst>
          </p:cNvPr>
          <p:cNvSpPr>
            <a:spLocks noGrp="1"/>
          </p:cNvSpPr>
          <p:nvPr>
            <p:ph idx="1"/>
          </p:nvPr>
        </p:nvSpPr>
        <p:spPr>
          <a:xfrm>
            <a:off x="6803409" y="2470245"/>
            <a:ext cx="4156512" cy="3769835"/>
          </a:xfrm>
        </p:spPr>
        <p:txBody>
          <a:bodyPr vert="horz" lIns="91440" tIns="45720" rIns="91440" bIns="45720" rtlCol="0" anchor="ctr">
            <a:noAutofit/>
          </a:bodyPr>
          <a:lstStyle/>
          <a:p>
            <a:pPr algn="just"/>
            <a:r>
              <a:rPr lang="en-GB" sz="2000" noProof="1">
                <a:latin typeface="Times New Roman"/>
                <a:cs typeface="Times New Roman"/>
              </a:rPr>
              <a:t>Topaz Mansion needs to implement sustainable practices and operations to become a greener accommodation organisation.</a:t>
            </a:r>
          </a:p>
          <a:p>
            <a:pPr algn="just"/>
            <a:r>
              <a:rPr lang="en-GB" sz="2000" noProof="1">
                <a:latin typeface="Times New Roman"/>
                <a:cs typeface="Times New Roman"/>
              </a:rPr>
              <a:t>Energy efficiency, water conservation, waste management as well as food and beverage management can make this company sustainable.</a:t>
            </a:r>
            <a:endParaRPr lang="en-GB" sz="2000" dirty="0"/>
          </a:p>
          <a:p>
            <a:pPr algn="just"/>
            <a:r>
              <a:rPr lang="en-GB" sz="2000" noProof="1">
                <a:latin typeface="Times New Roman"/>
                <a:cs typeface="Times New Roman"/>
              </a:rPr>
              <a:t>It will become capable of attracting environment-friendly customers and enhancing the overall brand reputation through sustainable actions (Fredericks, 2025).</a:t>
            </a:r>
            <a:endParaRPr lang="en-GB" sz="2000" dirty="0"/>
          </a:p>
        </p:txBody>
      </p:sp>
      <p:sp>
        <p:nvSpPr>
          <p:cNvPr id="6" name="TextBox 5">
            <a:extLst>
              <a:ext uri="{FF2B5EF4-FFF2-40B4-BE49-F238E27FC236}">
                <a16:creationId xmlns:a16="http://schemas.microsoft.com/office/drawing/2014/main" id="{FEB15BF8-2780-B47C-241D-7F301716EB8E}"/>
              </a:ext>
            </a:extLst>
          </p:cNvPr>
          <p:cNvSpPr txBox="1"/>
          <p:nvPr/>
        </p:nvSpPr>
        <p:spPr>
          <a:xfrm>
            <a:off x="9598325" y="310551"/>
            <a:ext cx="203871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Times New Roman"/>
                <a:cs typeface="Times New Roman"/>
              </a:rPr>
              <a:t>(Source: Chernova, 2023)</a:t>
            </a:r>
            <a:endParaRPr lang="en-US" dirty="0"/>
          </a:p>
        </p:txBody>
      </p:sp>
      <p:pic>
        <p:nvPicPr>
          <p:cNvPr id="5" name="Picture 4" descr="A bedroom with a large bed and glass doors&#10;&#10;AI-generated content may be incorrect.">
            <a:extLst>
              <a:ext uri="{FF2B5EF4-FFF2-40B4-BE49-F238E27FC236}">
                <a16:creationId xmlns:a16="http://schemas.microsoft.com/office/drawing/2014/main" id="{743B3CCE-4E1E-5B72-1D7E-5C085E8EE8C2}"/>
              </a:ext>
            </a:extLst>
          </p:cNvPr>
          <p:cNvPicPr>
            <a:picLocks noChangeAspect="1"/>
          </p:cNvPicPr>
          <p:nvPr/>
        </p:nvPicPr>
        <p:blipFill>
          <a:blip r:embed="rId3"/>
          <a:stretch>
            <a:fillRect/>
          </a:stretch>
        </p:blipFill>
        <p:spPr>
          <a:xfrm>
            <a:off x="118434" y="117354"/>
            <a:ext cx="6261699" cy="656578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748698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040FB2-40AA-2545-2EFB-77905EEE3DED}"/>
              </a:ext>
            </a:extLst>
          </p:cNvPr>
          <p:cNvSpPr>
            <a:spLocks noGrp="1"/>
          </p:cNvSpPr>
          <p:nvPr>
            <p:ph type="title"/>
          </p:nvPr>
        </p:nvSpPr>
        <p:spPr>
          <a:xfrm>
            <a:off x="761800" y="762001"/>
            <a:ext cx="5334197" cy="1708242"/>
          </a:xfrm>
        </p:spPr>
        <p:txBody>
          <a:bodyPr anchor="ctr">
            <a:normAutofit/>
          </a:bodyPr>
          <a:lstStyle/>
          <a:p>
            <a:r>
              <a:rPr lang="en-US" sz="4000" b="1">
                <a:latin typeface="Times New Roman"/>
                <a:cs typeface="Times New Roman"/>
              </a:rPr>
              <a:t>Contd…</a:t>
            </a:r>
            <a:endParaRPr lang="en-US" sz="4000"/>
          </a:p>
        </p:txBody>
      </p:sp>
      <p:sp>
        <p:nvSpPr>
          <p:cNvPr id="3" name="Content Placeholder 2">
            <a:extLst>
              <a:ext uri="{FF2B5EF4-FFF2-40B4-BE49-F238E27FC236}">
                <a16:creationId xmlns:a16="http://schemas.microsoft.com/office/drawing/2014/main" id="{86578CEB-6664-A2F3-C3F8-291D2B17B996}"/>
              </a:ext>
            </a:extLst>
          </p:cNvPr>
          <p:cNvSpPr>
            <a:spLocks noGrp="1"/>
          </p:cNvSpPr>
          <p:nvPr>
            <p:ph idx="1"/>
          </p:nvPr>
        </p:nvSpPr>
        <p:spPr>
          <a:xfrm>
            <a:off x="761800" y="2470244"/>
            <a:ext cx="5334197" cy="3769835"/>
          </a:xfrm>
        </p:spPr>
        <p:txBody>
          <a:bodyPr vert="horz" lIns="91440" tIns="45720" rIns="91440" bIns="45720" rtlCol="0" anchor="ctr">
            <a:noAutofit/>
          </a:bodyPr>
          <a:lstStyle/>
          <a:p>
            <a:pPr algn="just"/>
            <a:r>
              <a:rPr lang="en-US" sz="2400" dirty="0">
                <a:latin typeface="Times New Roman"/>
                <a:cs typeface="Times New Roman"/>
              </a:rPr>
              <a:t>The proper management of waste will be essential for Topaz Mansion to become more sustainable.</a:t>
            </a:r>
            <a:endParaRPr lang="en-US" sz="2400" dirty="0"/>
          </a:p>
          <a:p>
            <a:pPr algn="just"/>
            <a:r>
              <a:rPr lang="en-US" sz="2400" dirty="0">
                <a:latin typeface="Times New Roman"/>
                <a:cs typeface="Times New Roman"/>
              </a:rPr>
              <a:t>It will also need to manage food and beverages strategically to reduce waste creation as well as promote local sourcing (Elphick, 2024).</a:t>
            </a:r>
            <a:endParaRPr lang="en-US" sz="2400"/>
          </a:p>
          <a:p>
            <a:pPr algn="just"/>
            <a:r>
              <a:rPr lang="en-US" sz="2400" dirty="0">
                <a:latin typeface="Times New Roman"/>
                <a:cs typeface="Times New Roman"/>
              </a:rPr>
              <a:t>Topaz Mansion can attract a large number of environment and healthy food-conscious customers through these strategies.  </a:t>
            </a:r>
            <a:endParaRPr lang="en-US" sz="2400" dirty="0"/>
          </a:p>
        </p:txBody>
      </p:sp>
      <p:pic>
        <p:nvPicPr>
          <p:cNvPr id="4" name="Picture 3">
            <a:extLst>
              <a:ext uri="{FF2B5EF4-FFF2-40B4-BE49-F238E27FC236}">
                <a16:creationId xmlns:a16="http://schemas.microsoft.com/office/drawing/2014/main" id="{5CAE2EA8-A582-CECC-9384-7F91C9F9FC2E}"/>
              </a:ext>
            </a:extLst>
          </p:cNvPr>
          <p:cNvPicPr>
            <a:picLocks noChangeAspect="1"/>
          </p:cNvPicPr>
          <p:nvPr/>
        </p:nvPicPr>
        <p:blipFill>
          <a:blip r:embed="rId3"/>
          <a:srcRect l="16972" r="42840"/>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
        <p:nvSpPr>
          <p:cNvPr id="6" name="TextBox 5">
            <a:extLst>
              <a:ext uri="{FF2B5EF4-FFF2-40B4-BE49-F238E27FC236}">
                <a16:creationId xmlns:a16="http://schemas.microsoft.com/office/drawing/2014/main" id="{21D31CF2-F993-1CB0-9E6F-F15B92D7DBD9}"/>
              </a:ext>
            </a:extLst>
          </p:cNvPr>
          <p:cNvSpPr txBox="1"/>
          <p:nvPr/>
        </p:nvSpPr>
        <p:spPr>
          <a:xfrm>
            <a:off x="9598325" y="310551"/>
            <a:ext cx="203871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solidFill>
                  <a:schemeClr val="bg1"/>
                </a:solidFill>
                <a:latin typeface="Times New Roman"/>
                <a:cs typeface="Times New Roman"/>
              </a:rPr>
              <a:t>(Source: Chernova, 2023)</a:t>
            </a:r>
            <a:endParaRPr lang="en-US">
              <a:solidFill>
                <a:schemeClr val="bg1"/>
              </a:solidFill>
            </a:endParaRPr>
          </a:p>
        </p:txBody>
      </p:sp>
    </p:spTree>
    <p:extLst>
      <p:ext uri="{BB962C8B-B14F-4D97-AF65-F5344CB8AC3E}">
        <p14:creationId xmlns:p14="http://schemas.microsoft.com/office/powerpoint/2010/main" val="192316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AFA"/>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D93DDB-E94F-275C-57C9-73D3C08490EA}"/>
              </a:ext>
            </a:extLst>
          </p:cNvPr>
          <p:cNvSpPr>
            <a:spLocks noGrp="1"/>
          </p:cNvSpPr>
          <p:nvPr>
            <p:ph type="title"/>
          </p:nvPr>
        </p:nvSpPr>
        <p:spPr>
          <a:xfrm>
            <a:off x="761803" y="350196"/>
            <a:ext cx="4646904" cy="1624520"/>
          </a:xfrm>
        </p:spPr>
        <p:txBody>
          <a:bodyPr anchor="ctr">
            <a:normAutofit/>
          </a:bodyPr>
          <a:lstStyle/>
          <a:p>
            <a:pPr algn="ctr"/>
            <a:r>
              <a:rPr lang="en-US" sz="4000" b="1" dirty="0">
                <a:latin typeface="Times New Roman"/>
                <a:cs typeface="Times New Roman"/>
              </a:rPr>
              <a:t>Visual and Creative Elements</a:t>
            </a:r>
            <a:endParaRPr lang="en-US" sz="4000" dirty="0"/>
          </a:p>
        </p:txBody>
      </p:sp>
      <p:sp>
        <p:nvSpPr>
          <p:cNvPr id="3" name="Content Placeholder 2">
            <a:extLst>
              <a:ext uri="{FF2B5EF4-FFF2-40B4-BE49-F238E27FC236}">
                <a16:creationId xmlns:a16="http://schemas.microsoft.com/office/drawing/2014/main" id="{C9E8B30D-2786-2B32-A8F8-9701F8CBC574}"/>
              </a:ext>
            </a:extLst>
          </p:cNvPr>
          <p:cNvSpPr>
            <a:spLocks noGrp="1"/>
          </p:cNvSpPr>
          <p:nvPr>
            <p:ph idx="1"/>
          </p:nvPr>
        </p:nvSpPr>
        <p:spPr>
          <a:xfrm>
            <a:off x="761802" y="2743200"/>
            <a:ext cx="4646905" cy="3613149"/>
          </a:xfrm>
        </p:spPr>
        <p:txBody>
          <a:bodyPr vert="horz" lIns="91440" tIns="45720" rIns="91440" bIns="45720" rtlCol="0" anchor="ctr">
            <a:normAutofit/>
          </a:bodyPr>
          <a:lstStyle/>
          <a:p>
            <a:pPr algn="just"/>
            <a:r>
              <a:rPr lang="en-US" sz="2000" dirty="0">
                <a:latin typeface="Times New Roman"/>
                <a:cs typeface="Times New Roman"/>
              </a:rPr>
              <a:t>The use of renewable energy sources and energy-efficient components will assist </a:t>
            </a:r>
            <a:r>
              <a:rPr lang="en-US" sz="2000" dirty="0">
                <a:latin typeface="Times New Roman"/>
                <a:ea typeface="+mn-lt"/>
                <a:cs typeface="+mn-lt"/>
              </a:rPr>
              <a:t>Topaz Mansion</a:t>
            </a:r>
            <a:r>
              <a:rPr lang="en-US" sz="2000" dirty="0">
                <a:latin typeface="Times New Roman"/>
                <a:cs typeface="Times New Roman"/>
              </a:rPr>
              <a:t> in reducing overall energy consumption.</a:t>
            </a:r>
            <a:endParaRPr lang="en-US" sz="2000">
              <a:latin typeface="Times New Roman"/>
              <a:cs typeface="Times New Roman"/>
            </a:endParaRPr>
          </a:p>
          <a:p>
            <a:pPr algn="just"/>
            <a:r>
              <a:rPr lang="en-US" sz="2000" dirty="0">
                <a:latin typeface="Times New Roman"/>
                <a:cs typeface="Times New Roman"/>
              </a:rPr>
              <a:t>Responsible water usage and rainwater harvesting are two suitable options for the selected hotel to improve its water conservation actions. </a:t>
            </a:r>
            <a:endParaRPr lang="en-US" sz="2000">
              <a:latin typeface="Times New Roman"/>
              <a:cs typeface="Times New Roman"/>
            </a:endParaRPr>
          </a:p>
        </p:txBody>
      </p:sp>
      <p:sp>
        <p:nvSpPr>
          <p:cNvPr id="8" name="TextBox 7">
            <a:extLst>
              <a:ext uri="{FF2B5EF4-FFF2-40B4-BE49-F238E27FC236}">
                <a16:creationId xmlns:a16="http://schemas.microsoft.com/office/drawing/2014/main" id="{747627B3-D423-F27B-5FB0-D9894BFB814D}"/>
              </a:ext>
            </a:extLst>
          </p:cNvPr>
          <p:cNvSpPr txBox="1"/>
          <p:nvPr/>
        </p:nvSpPr>
        <p:spPr>
          <a:xfrm>
            <a:off x="238665" y="6363419"/>
            <a:ext cx="203871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Times New Roman"/>
                <a:cs typeface="Times New Roman"/>
              </a:rPr>
              <a:t>(Source: Chernova, 2023)</a:t>
            </a:r>
            <a:endParaRPr lang="en-US" dirty="0"/>
          </a:p>
        </p:txBody>
      </p:sp>
      <p:pic>
        <p:nvPicPr>
          <p:cNvPr id="5" name="Picture 4" descr="A diagram of a building&#10;&#10;AI-generated content may be incorrect.">
            <a:extLst>
              <a:ext uri="{FF2B5EF4-FFF2-40B4-BE49-F238E27FC236}">
                <a16:creationId xmlns:a16="http://schemas.microsoft.com/office/drawing/2014/main" id="{F3FAE57F-74FE-0FF7-2A88-1D029FEDB6D1}"/>
              </a:ext>
            </a:extLst>
          </p:cNvPr>
          <p:cNvPicPr>
            <a:picLocks noChangeAspect="1"/>
          </p:cNvPicPr>
          <p:nvPr/>
        </p:nvPicPr>
        <p:blipFill>
          <a:blip r:embed="rId3"/>
          <a:stretch>
            <a:fillRect/>
          </a:stretch>
        </p:blipFill>
        <p:spPr>
          <a:xfrm>
            <a:off x="6180916" y="785903"/>
            <a:ext cx="5940544" cy="2381968"/>
          </a:xfrm>
          <a:prstGeom prst="rect">
            <a:avLst/>
          </a:prstGeom>
          <a:ln>
            <a:solidFill>
              <a:schemeClr val="tx1"/>
            </a:solidFill>
          </a:ln>
        </p:spPr>
      </p:pic>
      <p:pic>
        <p:nvPicPr>
          <p:cNvPr id="7" name="Picture 6" descr="A diagram of a company&#10;&#10;AI-generated content may be incorrect.">
            <a:extLst>
              <a:ext uri="{FF2B5EF4-FFF2-40B4-BE49-F238E27FC236}">
                <a16:creationId xmlns:a16="http://schemas.microsoft.com/office/drawing/2014/main" id="{B5020C64-AEFA-8970-DFDC-8F40F876B8E5}"/>
              </a:ext>
            </a:extLst>
          </p:cNvPr>
          <p:cNvPicPr>
            <a:picLocks noChangeAspect="1"/>
          </p:cNvPicPr>
          <p:nvPr/>
        </p:nvPicPr>
        <p:blipFill>
          <a:blip r:embed="rId4"/>
          <a:stretch>
            <a:fillRect/>
          </a:stretch>
        </p:blipFill>
        <p:spPr>
          <a:xfrm>
            <a:off x="6090069" y="3430707"/>
            <a:ext cx="6035974" cy="2613263"/>
          </a:xfrm>
          <a:prstGeom prst="rect">
            <a:avLst/>
          </a:prstGeom>
          <a:ln>
            <a:solidFill>
              <a:schemeClr val="tx1"/>
            </a:solidFill>
          </a:ln>
        </p:spPr>
      </p:pic>
    </p:spTree>
    <p:extLst>
      <p:ext uri="{BB962C8B-B14F-4D97-AF65-F5344CB8AC3E}">
        <p14:creationId xmlns:p14="http://schemas.microsoft.com/office/powerpoint/2010/main" val="32770014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AFFF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338E7C-F373-A6A6-4EF4-7EE152A61AB4}"/>
              </a:ext>
            </a:extLst>
          </p:cNvPr>
          <p:cNvSpPr>
            <a:spLocks noGrp="1"/>
          </p:cNvSpPr>
          <p:nvPr>
            <p:ph type="title"/>
          </p:nvPr>
        </p:nvSpPr>
        <p:spPr>
          <a:xfrm>
            <a:off x="838200" y="365125"/>
            <a:ext cx="10515600" cy="1325563"/>
          </a:xfrm>
        </p:spPr>
        <p:txBody>
          <a:bodyPr>
            <a:normAutofit/>
          </a:bodyPr>
          <a:lstStyle/>
          <a:p>
            <a:r>
              <a:rPr lang="en-US" sz="5400" b="1">
                <a:latin typeface="Times New Roman"/>
                <a:cs typeface="Times New Roman"/>
              </a:rPr>
              <a:t>Contd…</a:t>
            </a:r>
            <a:endParaRPr lang="en-US"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62D7FDB-6ED6-038B-6EC3-FDA9206AF02D}"/>
              </a:ext>
            </a:extLst>
          </p:cNvPr>
          <p:cNvSpPr>
            <a:spLocks noGrp="1"/>
          </p:cNvSpPr>
          <p:nvPr>
            <p:ph idx="1"/>
          </p:nvPr>
        </p:nvSpPr>
        <p:spPr>
          <a:xfrm>
            <a:off x="838200" y="1929384"/>
            <a:ext cx="3815750" cy="4251960"/>
          </a:xfrm>
        </p:spPr>
        <p:txBody>
          <a:bodyPr vert="horz" lIns="91440" tIns="45720" rIns="91440" bIns="45720" rtlCol="0" anchor="t">
            <a:noAutofit/>
          </a:bodyPr>
          <a:lstStyle/>
          <a:p>
            <a:pPr algn="just"/>
            <a:r>
              <a:rPr lang="en-GB" sz="2400" dirty="0">
                <a:latin typeface="Times New Roman"/>
                <a:cs typeface="Times New Roman"/>
              </a:rPr>
              <a:t>Topaz Mansion can implement effective waste management practices and avoid the use of single use plastics to reduce waste generation.</a:t>
            </a:r>
          </a:p>
          <a:p>
            <a:pPr algn="just"/>
            <a:r>
              <a:rPr lang="en-GB" sz="2400" dirty="0">
                <a:latin typeface="Times New Roman"/>
                <a:cs typeface="Times New Roman"/>
              </a:rPr>
              <a:t>It needs to use recycled materials and green cleaning products to become a more sustainable organisation.</a:t>
            </a:r>
          </a:p>
        </p:txBody>
      </p:sp>
      <p:sp>
        <p:nvSpPr>
          <p:cNvPr id="7" name="TextBox 6">
            <a:extLst>
              <a:ext uri="{FF2B5EF4-FFF2-40B4-BE49-F238E27FC236}">
                <a16:creationId xmlns:a16="http://schemas.microsoft.com/office/drawing/2014/main" id="{BC1C43D1-6B4E-B465-CB76-B6EBB812A24C}"/>
              </a:ext>
            </a:extLst>
          </p:cNvPr>
          <p:cNvSpPr txBox="1"/>
          <p:nvPr/>
        </p:nvSpPr>
        <p:spPr>
          <a:xfrm>
            <a:off x="9598325" y="310551"/>
            <a:ext cx="203871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Times New Roman"/>
                <a:cs typeface="Times New Roman"/>
              </a:rPr>
              <a:t>(Source: Chernova, 2023)</a:t>
            </a:r>
            <a:endParaRPr lang="en-US" dirty="0"/>
          </a:p>
        </p:txBody>
      </p:sp>
      <p:pic>
        <p:nvPicPr>
          <p:cNvPr id="6" name="Picture 5" descr="A diagram of a structure&#10;&#10;AI-generated content may be incorrect.">
            <a:extLst>
              <a:ext uri="{FF2B5EF4-FFF2-40B4-BE49-F238E27FC236}">
                <a16:creationId xmlns:a16="http://schemas.microsoft.com/office/drawing/2014/main" id="{86F57B26-92F7-8FDF-F4D7-5F5B1E45F389}"/>
              </a:ext>
            </a:extLst>
          </p:cNvPr>
          <p:cNvPicPr>
            <a:picLocks noChangeAspect="1"/>
          </p:cNvPicPr>
          <p:nvPr/>
        </p:nvPicPr>
        <p:blipFill>
          <a:blip r:embed="rId3"/>
          <a:stretch>
            <a:fillRect/>
          </a:stretch>
        </p:blipFill>
        <p:spPr>
          <a:xfrm>
            <a:off x="5107466" y="1849288"/>
            <a:ext cx="6491557" cy="2483688"/>
          </a:xfrm>
          <a:prstGeom prst="rect">
            <a:avLst/>
          </a:prstGeom>
          <a:ln>
            <a:solidFill>
              <a:schemeClr val="tx1"/>
            </a:solidFill>
          </a:ln>
        </p:spPr>
      </p:pic>
      <p:pic>
        <p:nvPicPr>
          <p:cNvPr id="9" name="Picture 8" descr="A diagram of a building&#10;&#10;AI-generated content may be incorrect.">
            <a:extLst>
              <a:ext uri="{FF2B5EF4-FFF2-40B4-BE49-F238E27FC236}">
                <a16:creationId xmlns:a16="http://schemas.microsoft.com/office/drawing/2014/main" id="{C7B0F532-A486-E9B6-42FA-A8A0D17269EA}"/>
              </a:ext>
            </a:extLst>
          </p:cNvPr>
          <p:cNvPicPr>
            <a:picLocks noChangeAspect="1"/>
          </p:cNvPicPr>
          <p:nvPr/>
        </p:nvPicPr>
        <p:blipFill>
          <a:blip r:embed="rId4"/>
          <a:stretch>
            <a:fillRect/>
          </a:stretch>
        </p:blipFill>
        <p:spPr>
          <a:xfrm>
            <a:off x="5102794" y="4441885"/>
            <a:ext cx="6500902" cy="2158041"/>
          </a:xfrm>
          <a:prstGeom prst="rect">
            <a:avLst/>
          </a:prstGeom>
          <a:ln>
            <a:solidFill>
              <a:schemeClr val="tx1"/>
            </a:solidFill>
          </a:ln>
        </p:spPr>
      </p:pic>
    </p:spTree>
    <p:extLst>
      <p:ext uri="{BB962C8B-B14F-4D97-AF65-F5344CB8AC3E}">
        <p14:creationId xmlns:p14="http://schemas.microsoft.com/office/powerpoint/2010/main" val="21039585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AFA"/>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D7087C3B-2475-0D29-53AA-B694E1A1BD19}"/>
              </a:ext>
            </a:extLst>
          </p:cNvPr>
          <p:cNvSpPr>
            <a:spLocks noGrp="1"/>
          </p:cNvSpPr>
          <p:nvPr>
            <p:ph type="title"/>
          </p:nvPr>
        </p:nvSpPr>
        <p:spPr>
          <a:xfrm>
            <a:off x="838200" y="401221"/>
            <a:ext cx="10515600" cy="1348065"/>
          </a:xfrm>
        </p:spPr>
        <p:txBody>
          <a:bodyPr>
            <a:normAutofit/>
          </a:bodyPr>
          <a:lstStyle/>
          <a:p>
            <a:r>
              <a:rPr lang="en-US" sz="5400" b="1">
                <a:solidFill>
                  <a:srgbClr val="FFFFFF"/>
                </a:solidFill>
                <a:latin typeface="Times New Roman"/>
                <a:cs typeface="Times New Roman"/>
              </a:rPr>
              <a:t>Contd…</a:t>
            </a:r>
            <a:endParaRPr lang="en-US" sz="5400">
              <a:solidFill>
                <a:srgbClr val="FFFFFF"/>
              </a:solidFill>
            </a:endParaRPr>
          </a:p>
        </p:txBody>
      </p:sp>
      <p:sp>
        <p:nvSpPr>
          <p:cNvPr id="3" name="Content Placeholder 2">
            <a:extLst>
              <a:ext uri="{FF2B5EF4-FFF2-40B4-BE49-F238E27FC236}">
                <a16:creationId xmlns:a16="http://schemas.microsoft.com/office/drawing/2014/main" id="{31CFF9C0-5B26-AECF-8661-B75B62C56705}"/>
              </a:ext>
            </a:extLst>
          </p:cNvPr>
          <p:cNvSpPr>
            <a:spLocks noGrp="1"/>
          </p:cNvSpPr>
          <p:nvPr>
            <p:ph idx="1"/>
          </p:nvPr>
        </p:nvSpPr>
        <p:spPr>
          <a:xfrm>
            <a:off x="838200" y="2586789"/>
            <a:ext cx="4965940" cy="3590174"/>
          </a:xfrm>
        </p:spPr>
        <p:txBody>
          <a:bodyPr vert="horz" lIns="91440" tIns="45720" rIns="91440" bIns="45720" rtlCol="0" anchor="t">
            <a:noAutofit/>
          </a:bodyPr>
          <a:lstStyle/>
          <a:p>
            <a:pPr algn="just"/>
            <a:r>
              <a:rPr lang="en-US" sz="2400" dirty="0">
                <a:latin typeface="Times New Roman"/>
                <a:cs typeface="Times New Roman"/>
              </a:rPr>
              <a:t>Topaz Mansion may apply locally sourced and organic food as well as beverages to deliver healthy eating options to guests.</a:t>
            </a:r>
          </a:p>
          <a:p>
            <a:pPr algn="just"/>
            <a:r>
              <a:rPr lang="en-US" sz="2400" dirty="0">
                <a:latin typeface="Times New Roman"/>
                <a:cs typeface="Times New Roman"/>
              </a:rPr>
              <a:t>It can develop partnerships with local businesses and donate to people through charities to boost community engagement.</a:t>
            </a:r>
          </a:p>
        </p:txBody>
      </p:sp>
      <p:sp>
        <p:nvSpPr>
          <p:cNvPr id="7" name="TextBox 6">
            <a:extLst>
              <a:ext uri="{FF2B5EF4-FFF2-40B4-BE49-F238E27FC236}">
                <a16:creationId xmlns:a16="http://schemas.microsoft.com/office/drawing/2014/main" id="{4B19CE27-1A97-017F-92A1-7B27E9A6E95F}"/>
              </a:ext>
            </a:extLst>
          </p:cNvPr>
          <p:cNvSpPr txBox="1"/>
          <p:nvPr/>
        </p:nvSpPr>
        <p:spPr>
          <a:xfrm>
            <a:off x="411193" y="6162136"/>
            <a:ext cx="203871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Times New Roman"/>
                <a:cs typeface="Times New Roman"/>
              </a:rPr>
              <a:t>(Source: Chernova, 2023)</a:t>
            </a:r>
            <a:endParaRPr lang="en-US" dirty="0"/>
          </a:p>
        </p:txBody>
      </p:sp>
      <p:pic>
        <p:nvPicPr>
          <p:cNvPr id="6" name="Picture 5" descr="A diagram of a pink rectangular with black text&#10;&#10;AI-generated content may be incorrect.">
            <a:extLst>
              <a:ext uri="{FF2B5EF4-FFF2-40B4-BE49-F238E27FC236}">
                <a16:creationId xmlns:a16="http://schemas.microsoft.com/office/drawing/2014/main" id="{6DC75C14-38CC-0D78-1495-5404A2E80DF4}"/>
              </a:ext>
            </a:extLst>
          </p:cNvPr>
          <p:cNvPicPr>
            <a:picLocks noChangeAspect="1"/>
          </p:cNvPicPr>
          <p:nvPr/>
        </p:nvPicPr>
        <p:blipFill>
          <a:blip r:embed="rId3"/>
          <a:stretch>
            <a:fillRect/>
          </a:stretch>
        </p:blipFill>
        <p:spPr>
          <a:xfrm>
            <a:off x="6085037" y="2021726"/>
            <a:ext cx="5902265" cy="2066925"/>
          </a:xfrm>
          <a:prstGeom prst="rect">
            <a:avLst/>
          </a:prstGeom>
          <a:ln>
            <a:solidFill>
              <a:schemeClr val="tx1"/>
            </a:solidFill>
          </a:ln>
        </p:spPr>
      </p:pic>
      <p:pic>
        <p:nvPicPr>
          <p:cNvPr id="9" name="Picture 8" descr="A diagram of a pink and black rectangular shape&#10;&#10;AI-generated content may be incorrect.">
            <a:extLst>
              <a:ext uri="{FF2B5EF4-FFF2-40B4-BE49-F238E27FC236}">
                <a16:creationId xmlns:a16="http://schemas.microsoft.com/office/drawing/2014/main" id="{DD2CC8B3-356F-0FFB-D483-0281DA85D113}"/>
              </a:ext>
            </a:extLst>
          </p:cNvPr>
          <p:cNvPicPr>
            <a:picLocks noChangeAspect="1"/>
          </p:cNvPicPr>
          <p:nvPr/>
        </p:nvPicPr>
        <p:blipFill>
          <a:blip r:embed="rId4"/>
          <a:stretch>
            <a:fillRect/>
          </a:stretch>
        </p:blipFill>
        <p:spPr>
          <a:xfrm>
            <a:off x="6080454" y="4283644"/>
            <a:ext cx="5724525" cy="2028825"/>
          </a:xfrm>
          <a:prstGeom prst="rect">
            <a:avLst/>
          </a:prstGeom>
          <a:ln>
            <a:solidFill>
              <a:schemeClr val="tx1"/>
            </a:solidFill>
          </a:ln>
        </p:spPr>
      </p:pic>
    </p:spTree>
    <p:extLst>
      <p:ext uri="{BB962C8B-B14F-4D97-AF65-F5344CB8AC3E}">
        <p14:creationId xmlns:p14="http://schemas.microsoft.com/office/powerpoint/2010/main" val="27533145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0FFEB"/>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AC6B390-BC59-4F1D-A0EE-D71A92F0A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Freeform: Shape 15">
            <a:extLst>
              <a:ext uri="{FF2B5EF4-FFF2-40B4-BE49-F238E27FC236}">
                <a16:creationId xmlns:a16="http://schemas.microsoft.com/office/drawing/2014/main" id="{B6C60D79-16F1-4C4B-B7E3-7634E7069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19137"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FE70B470-8251-29B6-681B-0B135FF192B9}"/>
              </a:ext>
            </a:extLst>
          </p:cNvPr>
          <p:cNvPicPr>
            <a:picLocks noChangeAspect="1"/>
          </p:cNvPicPr>
          <p:nvPr/>
        </p:nvPicPr>
        <p:blipFill>
          <a:blip r:embed="rId3"/>
          <a:stretch>
            <a:fillRect/>
          </a:stretch>
        </p:blipFill>
        <p:spPr>
          <a:xfrm>
            <a:off x="6541053" y="989786"/>
            <a:ext cx="4777381" cy="470572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7" name="Arc 16">
            <a:extLst>
              <a:ext uri="{FF2B5EF4-FFF2-40B4-BE49-F238E27FC236}">
                <a16:creationId xmlns:a16="http://schemas.microsoft.com/office/drawing/2014/main" id="{426B127E-6498-4C77-9C9D-4553A5113B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02050" y="650160"/>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6A8C7F2-11BE-BB7B-459E-3244E0C61AC3}"/>
              </a:ext>
            </a:extLst>
          </p:cNvPr>
          <p:cNvSpPr>
            <a:spLocks noGrp="1"/>
          </p:cNvSpPr>
          <p:nvPr>
            <p:ph type="title"/>
          </p:nvPr>
        </p:nvSpPr>
        <p:spPr>
          <a:xfrm>
            <a:off x="838201" y="479493"/>
            <a:ext cx="5257800" cy="1325563"/>
          </a:xfrm>
        </p:spPr>
        <p:txBody>
          <a:bodyPr>
            <a:normAutofit/>
          </a:bodyPr>
          <a:lstStyle/>
          <a:p>
            <a:r>
              <a:rPr lang="en-US" b="1">
                <a:latin typeface="Times New Roman"/>
                <a:cs typeface="Times New Roman"/>
              </a:rPr>
              <a:t>Conclusion</a:t>
            </a:r>
            <a:endParaRPr lang="en-US" dirty="0"/>
          </a:p>
        </p:txBody>
      </p:sp>
      <p:sp>
        <p:nvSpPr>
          <p:cNvPr id="3" name="Content Placeholder 2">
            <a:extLst>
              <a:ext uri="{FF2B5EF4-FFF2-40B4-BE49-F238E27FC236}">
                <a16:creationId xmlns:a16="http://schemas.microsoft.com/office/drawing/2014/main" id="{5771A9FC-7841-06F6-D518-A6232BC0FFF7}"/>
              </a:ext>
            </a:extLst>
          </p:cNvPr>
          <p:cNvSpPr>
            <a:spLocks noGrp="1"/>
          </p:cNvSpPr>
          <p:nvPr>
            <p:ph idx="1"/>
          </p:nvPr>
        </p:nvSpPr>
        <p:spPr>
          <a:xfrm>
            <a:off x="838201" y="1984443"/>
            <a:ext cx="5257800" cy="4192520"/>
          </a:xfrm>
        </p:spPr>
        <p:txBody>
          <a:bodyPr vert="horz" lIns="91440" tIns="45720" rIns="91440" bIns="45720" rtlCol="0" anchor="t">
            <a:noAutofit/>
          </a:bodyPr>
          <a:lstStyle/>
          <a:p>
            <a:pPr algn="just"/>
            <a:r>
              <a:rPr lang="en-US" sz="2400" dirty="0">
                <a:latin typeface="Times New Roman"/>
                <a:cs typeface="Times New Roman"/>
              </a:rPr>
              <a:t>Hotels can become environment and community-focused by applying sustainable practices. </a:t>
            </a:r>
          </a:p>
          <a:p>
            <a:pPr algn="just"/>
            <a:r>
              <a:rPr lang="en-US" sz="2400" dirty="0">
                <a:latin typeface="Times New Roman"/>
                <a:cs typeface="Times New Roman"/>
              </a:rPr>
              <a:t>They become capable of attracting environment-conscious customers easily with the help of their green actions.</a:t>
            </a:r>
          </a:p>
          <a:p>
            <a:pPr algn="just"/>
            <a:r>
              <a:rPr lang="en-US" sz="2400" dirty="0">
                <a:latin typeface="Times New Roman"/>
                <a:cs typeface="Times New Roman"/>
              </a:rPr>
              <a:t>Topaz Mansion will also be capable of moving towards becoming a more sustainable hospitality company to enhance the overall guest experiences and brand image.</a:t>
            </a:r>
          </a:p>
        </p:txBody>
      </p:sp>
      <p:sp>
        <p:nvSpPr>
          <p:cNvPr id="6" name="TextBox 5">
            <a:extLst>
              <a:ext uri="{FF2B5EF4-FFF2-40B4-BE49-F238E27FC236}">
                <a16:creationId xmlns:a16="http://schemas.microsoft.com/office/drawing/2014/main" id="{2747F0D0-C106-79B8-DD2D-D8171A26F96C}"/>
              </a:ext>
            </a:extLst>
          </p:cNvPr>
          <p:cNvSpPr txBox="1"/>
          <p:nvPr/>
        </p:nvSpPr>
        <p:spPr>
          <a:xfrm>
            <a:off x="9598325" y="310551"/>
            <a:ext cx="203871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Times New Roman"/>
                <a:cs typeface="Times New Roman"/>
              </a:rPr>
              <a:t>(Source: Chernova, 2023)</a:t>
            </a:r>
            <a:endParaRPr lang="en-US" dirty="0"/>
          </a:p>
        </p:txBody>
      </p:sp>
    </p:spTree>
    <p:extLst>
      <p:ext uri="{BB962C8B-B14F-4D97-AF65-F5344CB8AC3E}">
        <p14:creationId xmlns:p14="http://schemas.microsoft.com/office/powerpoint/2010/main" val="2731364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AFA"/>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DB7A9C-2453-A37C-3D1B-5ABB2ED2766D}"/>
              </a:ext>
            </a:extLst>
          </p:cNvPr>
          <p:cNvSpPr>
            <a:spLocks noGrp="1"/>
          </p:cNvSpPr>
          <p:nvPr>
            <p:ph type="title"/>
          </p:nvPr>
        </p:nvSpPr>
        <p:spPr>
          <a:xfrm>
            <a:off x="686834" y="1153572"/>
            <a:ext cx="3200400" cy="4461163"/>
          </a:xfrm>
        </p:spPr>
        <p:txBody>
          <a:bodyPr>
            <a:normAutofit/>
          </a:bodyPr>
          <a:lstStyle/>
          <a:p>
            <a:r>
              <a:rPr lang="en-US" b="1">
                <a:solidFill>
                  <a:srgbClr val="FFFFFF"/>
                </a:solidFill>
                <a:latin typeface="Times New Roman"/>
                <a:cs typeface="Times New Roman"/>
              </a:rPr>
              <a:t>References</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8C26794-B2F7-6DD5-C138-D2DCC91C1EBC}"/>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lgn="just">
              <a:buNone/>
            </a:pPr>
            <a:r>
              <a:rPr lang="en-US" sz="1800" dirty="0">
                <a:latin typeface="Times New Roman"/>
                <a:cs typeface="Times New Roman"/>
              </a:rPr>
              <a:t>Chernova, N., (2023). “Drinks in HEL” Food tourism route across distilled beverage experiences in Helsinki.</a:t>
            </a:r>
            <a:endParaRPr lang="en-US" dirty="0"/>
          </a:p>
          <a:p>
            <a:pPr marL="0" indent="0" algn="just">
              <a:buNone/>
            </a:pPr>
            <a:r>
              <a:rPr lang="en-US" sz="1800" dirty="0">
                <a:latin typeface="Times New Roman"/>
                <a:cs typeface="Times New Roman"/>
              </a:rPr>
              <a:t>Elphick. D., (2024). </a:t>
            </a:r>
            <a:r>
              <a:rPr lang="en-US" sz="1800" i="1" dirty="0">
                <a:latin typeface="Times New Roman"/>
                <a:cs typeface="Times New Roman"/>
              </a:rPr>
              <a:t>Hotel sustainability: A full guide for hotel owners. </a:t>
            </a:r>
            <a:r>
              <a:rPr lang="en-US" sz="1800" dirty="0">
                <a:latin typeface="Times New Roman"/>
                <a:cs typeface="Times New Roman"/>
              </a:rPr>
              <a:t>Available at </a:t>
            </a:r>
            <a:r>
              <a:rPr lang="en-US" sz="1800" dirty="0">
                <a:solidFill>
                  <a:srgbClr val="1155CC"/>
                </a:solidFill>
                <a:latin typeface="Times New Roman"/>
                <a:cs typeface="Times New Roman"/>
                <a:hlinkClick r:id="rId3"/>
              </a:rPr>
              <a:t>https://www.siteminder.com/r/hotel-sustainability/</a:t>
            </a:r>
            <a:r>
              <a:rPr lang="en-US" sz="1800" dirty="0">
                <a:latin typeface="Times New Roman"/>
                <a:cs typeface="Times New Roman"/>
              </a:rPr>
              <a:t> [Accessed 06 May 2025]</a:t>
            </a:r>
            <a:endParaRPr lang="en-US" sz="1800">
              <a:latin typeface="Times New Roman"/>
              <a:cs typeface="Times New Roman"/>
            </a:endParaRPr>
          </a:p>
          <a:p>
            <a:pPr marL="0" indent="0" algn="just">
              <a:buNone/>
            </a:pPr>
            <a:r>
              <a:rPr lang="en-US" sz="1800" dirty="0">
                <a:latin typeface="Times New Roman"/>
                <a:cs typeface="Times New Roman"/>
              </a:rPr>
              <a:t>Elphick. D., (2024). </a:t>
            </a:r>
            <a:r>
              <a:rPr lang="en-US" sz="1800" i="1" dirty="0">
                <a:latin typeface="Times New Roman"/>
                <a:cs typeface="Times New Roman"/>
              </a:rPr>
              <a:t>How to start a hotel business plan? </a:t>
            </a:r>
            <a:r>
              <a:rPr lang="en-US" sz="1800" dirty="0">
                <a:latin typeface="Times New Roman"/>
                <a:cs typeface="Times New Roman"/>
              </a:rPr>
              <a:t>Available at </a:t>
            </a:r>
            <a:r>
              <a:rPr lang="en-US" sz="1800" dirty="0">
                <a:solidFill>
                  <a:srgbClr val="1155CC"/>
                </a:solidFill>
                <a:latin typeface="Times New Roman"/>
                <a:cs typeface="Times New Roman"/>
                <a:hlinkClick r:id="rId4"/>
              </a:rPr>
              <a:t>https://www.siteminder.com/r/hotel-business-plan/</a:t>
            </a:r>
            <a:r>
              <a:rPr lang="en-US" sz="1800" dirty="0">
                <a:latin typeface="Times New Roman"/>
                <a:cs typeface="Times New Roman"/>
              </a:rPr>
              <a:t> [Accessed 05 May 2025]</a:t>
            </a:r>
            <a:endParaRPr lang="en-US" sz="1800">
              <a:latin typeface="Times New Roman"/>
              <a:cs typeface="Times New Roman"/>
            </a:endParaRPr>
          </a:p>
          <a:p>
            <a:pPr marL="0" indent="0" algn="just">
              <a:buNone/>
            </a:pPr>
            <a:r>
              <a:rPr lang="en-US" sz="1800" dirty="0">
                <a:latin typeface="Times New Roman"/>
                <a:cs typeface="Times New Roman"/>
              </a:rPr>
              <a:t>Fredericks. L., (2025). </a:t>
            </a:r>
            <a:r>
              <a:rPr lang="en-US" sz="1800" i="1" dirty="0">
                <a:latin typeface="Times New Roman"/>
                <a:cs typeface="Times New Roman"/>
              </a:rPr>
              <a:t>Sustainable Hotel Ideas: 25 Ways to Go Green. </a:t>
            </a:r>
            <a:r>
              <a:rPr lang="en-US" sz="1800" dirty="0">
                <a:latin typeface="Times New Roman"/>
                <a:cs typeface="Times New Roman"/>
              </a:rPr>
              <a:t>Available at </a:t>
            </a:r>
            <a:r>
              <a:rPr lang="en-US" sz="1800" dirty="0">
                <a:solidFill>
                  <a:srgbClr val="1155CC"/>
                </a:solidFill>
                <a:latin typeface="Times New Roman"/>
                <a:cs typeface="Times New Roman"/>
                <a:hlinkClick r:id="rId5"/>
              </a:rPr>
              <a:t>https://www.cvent.com/en/blog/hospitality/eco-friendly-hotel-ideas</a:t>
            </a:r>
            <a:r>
              <a:rPr lang="en-US" sz="1800" dirty="0">
                <a:latin typeface="Times New Roman"/>
                <a:cs typeface="Times New Roman"/>
              </a:rPr>
              <a:t> [Accessed 06 May 2025]</a:t>
            </a:r>
            <a:endParaRPr lang="en-US" sz="1800">
              <a:latin typeface="Times New Roman"/>
              <a:cs typeface="Times New Roman"/>
            </a:endParaRPr>
          </a:p>
          <a:p>
            <a:pPr marL="0" indent="0" algn="just">
              <a:buNone/>
            </a:pPr>
            <a:r>
              <a:rPr lang="en-US" sz="1800" dirty="0">
                <a:latin typeface="Times New Roman"/>
                <a:cs typeface="Times New Roman"/>
              </a:rPr>
              <a:t>Green Business Benchmark, (2024). </a:t>
            </a:r>
            <a:r>
              <a:rPr lang="en-US" sz="1800" i="1" dirty="0">
                <a:latin typeface="Times New Roman"/>
                <a:cs typeface="Times New Roman"/>
              </a:rPr>
              <a:t>Sustainable Hospitality: How to Create a Sustainability Plan for Hotels. </a:t>
            </a:r>
            <a:r>
              <a:rPr lang="en-US" sz="1800" dirty="0">
                <a:latin typeface="Times New Roman"/>
                <a:cs typeface="Times New Roman"/>
              </a:rPr>
              <a:t>Available at </a:t>
            </a:r>
            <a:r>
              <a:rPr lang="en-US" sz="1800" dirty="0">
                <a:solidFill>
                  <a:srgbClr val="1155CC"/>
                </a:solidFill>
                <a:latin typeface="Times New Roman"/>
                <a:cs typeface="Times New Roman"/>
                <a:hlinkClick r:id="rId6"/>
              </a:rPr>
              <a:t>https://greenbusinessbureau.com/industries/hospitality/sustainable-hospitality-how-to-create-a-sustainability-plan-for-hotels/</a:t>
            </a:r>
            <a:r>
              <a:rPr lang="en-US" sz="1800" dirty="0">
                <a:latin typeface="Times New Roman"/>
                <a:cs typeface="Times New Roman"/>
              </a:rPr>
              <a:t> [Accessed 06 May 2025]</a:t>
            </a:r>
            <a:endParaRPr lang="en-US" sz="1800">
              <a:latin typeface="Times New Roman"/>
              <a:cs typeface="Times New Roman"/>
            </a:endParaRPr>
          </a:p>
          <a:p>
            <a:pPr marL="0" indent="0" algn="just">
              <a:buNone/>
            </a:pPr>
            <a:r>
              <a:rPr lang="en-US" sz="1800" dirty="0">
                <a:latin typeface="Times New Roman"/>
                <a:cs typeface="Times New Roman"/>
              </a:rPr>
              <a:t>Zeigermann, U., (2021). Scientific knowledge integration and the implementation of the SDGs: comparing strategies of sustainability networks. </a:t>
            </a:r>
            <a:r>
              <a:rPr lang="en-US" sz="1800" i="1" dirty="0">
                <a:latin typeface="Times New Roman"/>
                <a:cs typeface="Times New Roman"/>
              </a:rPr>
              <a:t>Politics and Governance</a:t>
            </a:r>
            <a:r>
              <a:rPr lang="en-US" sz="1800" dirty="0">
                <a:latin typeface="Times New Roman"/>
                <a:cs typeface="Times New Roman"/>
              </a:rPr>
              <a:t>, </a:t>
            </a:r>
            <a:r>
              <a:rPr lang="en-US" sz="1800" i="1" dirty="0">
                <a:latin typeface="Times New Roman"/>
                <a:cs typeface="Times New Roman"/>
              </a:rPr>
              <a:t>9</a:t>
            </a:r>
            <a:r>
              <a:rPr lang="en-US" sz="1800" dirty="0">
                <a:latin typeface="Times New Roman"/>
                <a:cs typeface="Times New Roman"/>
              </a:rPr>
              <a:t>(1), pp.164-175. </a:t>
            </a:r>
            <a:endParaRPr lang="en-US" sz="1800">
              <a:latin typeface="Times New Roman"/>
              <a:cs typeface="Times New Roman"/>
            </a:endParaRPr>
          </a:p>
        </p:txBody>
      </p:sp>
      <p:sp>
        <p:nvSpPr>
          <p:cNvPr id="4" name="TextBox 3">
            <a:extLst>
              <a:ext uri="{FF2B5EF4-FFF2-40B4-BE49-F238E27FC236}">
                <a16:creationId xmlns:a16="http://schemas.microsoft.com/office/drawing/2014/main" id="{9CC1E40D-5441-6299-2F7F-3ECCECE78A2F}"/>
              </a:ext>
            </a:extLst>
          </p:cNvPr>
          <p:cNvSpPr txBox="1"/>
          <p:nvPr/>
        </p:nvSpPr>
        <p:spPr>
          <a:xfrm>
            <a:off x="9598325" y="310551"/>
            <a:ext cx="203871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Times New Roman"/>
                <a:cs typeface="Times New Roman"/>
              </a:rPr>
              <a:t>(Source: Chernova, 2023)</a:t>
            </a:r>
            <a:endParaRPr lang="en-US" dirty="0"/>
          </a:p>
        </p:txBody>
      </p:sp>
    </p:spTree>
    <p:extLst>
      <p:ext uri="{BB962C8B-B14F-4D97-AF65-F5344CB8AC3E}">
        <p14:creationId xmlns:p14="http://schemas.microsoft.com/office/powerpoint/2010/main" val="38956758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3FD28F-A0B7-13EC-AA30-BFE2C57DC4D8}"/>
              </a:ext>
            </a:extLst>
          </p:cNvPr>
          <p:cNvSpPr>
            <a:spLocks noGrp="1"/>
          </p:cNvSpPr>
          <p:nvPr>
            <p:ph idx="1"/>
          </p:nvPr>
        </p:nvSpPr>
        <p:spPr/>
        <p:txBody>
          <a:bodyPr/>
          <a:lstStyle/>
          <a:p>
            <a:pPr marL="0" indent="0">
              <a:buNone/>
            </a:pPr>
            <a:r>
              <a:rPr lang="en-GB" dirty="0"/>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p:txBody>
      </p:sp>
    </p:spTree>
    <p:extLst>
      <p:ext uri="{BB962C8B-B14F-4D97-AF65-F5344CB8AC3E}">
        <p14:creationId xmlns:p14="http://schemas.microsoft.com/office/powerpoint/2010/main" val="11294019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1680</Words>
  <Application>Microsoft Office PowerPoint</Application>
  <PresentationFormat>Widescreen</PresentationFormat>
  <Paragraphs>73</Paragraphs>
  <Slides>11</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Aptos</vt:lpstr>
      <vt:lpstr>Aptos Display</vt:lpstr>
      <vt:lpstr>Arial</vt:lpstr>
      <vt:lpstr>Calibri</vt:lpstr>
      <vt:lpstr>Times New Roman</vt:lpstr>
      <vt:lpstr>office theme</vt:lpstr>
      <vt:lpstr>Cert. HE. Hospitality and Hotel Management  BMIH4011: Sustainable Hospitality</vt:lpstr>
      <vt:lpstr>Introduction</vt:lpstr>
      <vt:lpstr>Overview of Topaz Mansion</vt:lpstr>
      <vt:lpstr>Sustainability Strategies</vt:lpstr>
      <vt:lpstr>Contd…</vt:lpstr>
      <vt:lpstr>Visual and Creative Elements</vt:lpstr>
      <vt:lpstr>Contd…</vt:lpstr>
      <vt:lpstr>Contd…</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MihaiE</dc:creator>
  <cp:lastModifiedBy>Lavinia Branescu (2408946)</cp:lastModifiedBy>
  <cp:revision>2</cp:revision>
  <dcterms:created xsi:type="dcterms:W3CDTF">2025-04-23T07:57:01Z</dcterms:created>
  <dcterms:modified xsi:type="dcterms:W3CDTF">2025-05-08T08:24:25Z</dcterms:modified>
</cp:coreProperties>
</file>