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custom-properties+xml" PartName="/docProps/custom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21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custom-properties" Target="docProps/custom.xml"/><Relationship Id="rId2" Type="http://schemas.openxmlformats.org/package/2006/relationships/metadata/core-properties" Target="docProps/core.xml"/><Relationship Id="rId3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48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</p:sldIdLst>
  <p:sldSz cy="6858000" cx="12192000"/>
  <p:notesSz cx="6858000" cy="9144000"/>
  <p:embeddedFontLst>
    <p:embeddedFont>
      <p:font typeface="Open Sans Light"/>
      <p:regular r:id="rId18"/>
      <p:bold r:id="rId19"/>
      <p:italic r:id="rId20"/>
      <p:boldItalic r:id="rId21"/>
    </p:embeddedFont>
    <p:embeddedFont>
      <p:font typeface="Open Sans"/>
      <p:regular r:id="rId22"/>
      <p:bold r:id="rId23"/>
      <p:italic r:id="rId24"/>
      <p:boldItalic r:id="rId25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GoogleSlidesCustomDataVersion2">
      <go:slidesCustomData xmlns:go="http://customooxmlschemas.google.com/" r:id="rId26" roundtripDataSignature="AMtx7miHXab79y2rkvIJ2RkkQ93nqCydx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OpenSansLight-italic.fntdata"/><Relationship Id="rId22" Type="http://schemas.openxmlformats.org/officeDocument/2006/relationships/font" Target="fonts/OpenSans-regular.fntdata"/><Relationship Id="rId21" Type="http://schemas.openxmlformats.org/officeDocument/2006/relationships/font" Target="fonts/OpenSansLight-boldItalic.fntdata"/><Relationship Id="rId24" Type="http://schemas.openxmlformats.org/officeDocument/2006/relationships/font" Target="fonts/OpenSans-italic.fntdata"/><Relationship Id="rId23" Type="http://schemas.openxmlformats.org/officeDocument/2006/relationships/font" Target="fonts/OpenSans-bold.fntdata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26" Type="http://customschemas.google.com/relationships/presentationmetadata" Target="metadata"/><Relationship Id="rId25" Type="http://schemas.openxmlformats.org/officeDocument/2006/relationships/font" Target="fonts/OpenSans-boldItalic.fntdata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7" Type="http://schemas.openxmlformats.org/officeDocument/2006/relationships/slide" Target="slides/slide13.xml"/><Relationship Id="rId16" Type="http://schemas.openxmlformats.org/officeDocument/2006/relationships/slide" Target="slides/slide12.xml"/><Relationship Id="rId19" Type="http://schemas.openxmlformats.org/officeDocument/2006/relationships/font" Target="fonts/OpenSansLight-bold.fntdata"/><Relationship Id="rId18" Type="http://schemas.openxmlformats.org/officeDocument/2006/relationships/font" Target="fonts/OpenSansLight-regular.fntdata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US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9" name="Google Shape;119;p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5" name="Google Shape;125;p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2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4" name="Google Shape;134;p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3" name="Google Shape;143;p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2" name="Google Shape;152;p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9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1" name="Google Shape;161;p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0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2" name="Google Shape;172;p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9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1" name="Google Shape;181;p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8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0" name="Google Shape;190;p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9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1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1" name="Google Shape;201;p1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8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1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0" name="Google Shape;210;p1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5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g3d0312c8f6e_2_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7" name="Google Shape;217;g3d0312c8f6e_2_4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8" name="Google Shape;218;g3d0312c8f6e_2_4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3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p1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5" name="Google Shape;225;p1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g3d0312c8f6e_1_896"/>
          <p:cNvSpPr txBox="1"/>
          <p:nvPr>
            <p:ph type="ctrTitle"/>
          </p:nvPr>
        </p:nvSpPr>
        <p:spPr>
          <a:xfrm>
            <a:off x="415611" y="992767"/>
            <a:ext cx="11360700" cy="2736900"/>
          </a:xfrm>
          <a:prstGeom prst="rect">
            <a:avLst/>
          </a:prstGeom>
        </p:spPr>
        <p:txBody>
          <a:bodyPr anchorCtr="0" anchor="b" bIns="121900" lIns="121900" spcFirstLastPara="1" rIns="121900" wrap="square" tIns="1219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1pPr>
            <a:lvl2pPr lvl="1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2pPr>
            <a:lvl3pPr lvl="2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3pPr>
            <a:lvl4pPr lvl="3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4pPr>
            <a:lvl5pPr lvl="4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5pPr>
            <a:lvl6pPr lvl="5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6pPr>
            <a:lvl7pPr lvl="6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7pPr>
            <a:lvl8pPr lvl="7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8pPr>
            <a:lvl9pPr lvl="8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9pPr>
          </a:lstStyle>
          <a:p/>
        </p:txBody>
      </p:sp>
      <p:sp>
        <p:nvSpPr>
          <p:cNvPr id="15" name="Google Shape;15;g3d0312c8f6e_1_896"/>
          <p:cNvSpPr txBox="1"/>
          <p:nvPr>
            <p:ph idx="1" type="subTitle"/>
          </p:nvPr>
        </p:nvSpPr>
        <p:spPr>
          <a:xfrm>
            <a:off x="415600" y="3778833"/>
            <a:ext cx="11360700" cy="105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9pPr>
          </a:lstStyle>
          <a:p/>
        </p:txBody>
      </p:sp>
      <p:sp>
        <p:nvSpPr>
          <p:cNvPr id="16" name="Google Shape;16;g3d0312c8f6e_1_896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g3d0312c8f6e_1_900"/>
          <p:cNvSpPr txBox="1"/>
          <p:nvPr>
            <p:ph type="title"/>
          </p:nvPr>
        </p:nvSpPr>
        <p:spPr>
          <a:xfrm>
            <a:off x="415600" y="2867800"/>
            <a:ext cx="11360700" cy="11223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19" name="Google Shape;19;g3d0312c8f6e_1_900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g3d0312c8f6e_1_903"/>
          <p:cNvSpPr txBox="1"/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9pPr>
          </a:lstStyle>
          <a:p/>
        </p:txBody>
      </p:sp>
      <p:sp>
        <p:nvSpPr>
          <p:cNvPr id="22" name="Google Shape;22;g3d0312c8f6e_1_903"/>
          <p:cNvSpPr txBox="1"/>
          <p:nvPr>
            <p:ph idx="1" type="body"/>
          </p:nvPr>
        </p:nvSpPr>
        <p:spPr>
          <a:xfrm>
            <a:off x="415600" y="1536633"/>
            <a:ext cx="11360700" cy="45552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rmAutofit/>
          </a:bodyPr>
          <a:lstStyle>
            <a:lvl1pPr indent="-381000" lvl="0" marL="457200">
              <a:spcBef>
                <a:spcPts val="0"/>
              </a:spcBef>
              <a:spcAft>
                <a:spcPts val="0"/>
              </a:spcAft>
              <a:buSzPts val="2400"/>
              <a:buChar char="●"/>
              <a:defRPr/>
            </a:lvl1pPr>
            <a:lvl2pPr indent="-349250" lvl="1" marL="914400">
              <a:spcBef>
                <a:spcPts val="0"/>
              </a:spcBef>
              <a:spcAft>
                <a:spcPts val="0"/>
              </a:spcAft>
              <a:buSzPts val="1900"/>
              <a:buChar char="○"/>
              <a:defRPr/>
            </a:lvl2pPr>
            <a:lvl3pPr indent="-349250" lvl="2" marL="1371600">
              <a:spcBef>
                <a:spcPts val="0"/>
              </a:spcBef>
              <a:spcAft>
                <a:spcPts val="0"/>
              </a:spcAft>
              <a:buSzPts val="1900"/>
              <a:buChar char="■"/>
              <a:defRPr/>
            </a:lvl3pPr>
            <a:lvl4pPr indent="-349250" lvl="3" marL="1828800"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4pPr>
            <a:lvl5pPr indent="-349250" lvl="4" marL="2286000">
              <a:spcBef>
                <a:spcPts val="0"/>
              </a:spcBef>
              <a:spcAft>
                <a:spcPts val="0"/>
              </a:spcAft>
              <a:buSzPts val="1900"/>
              <a:buChar char="○"/>
              <a:defRPr/>
            </a:lvl5pPr>
            <a:lvl6pPr indent="-349250" lvl="5" marL="2743200">
              <a:spcBef>
                <a:spcPts val="0"/>
              </a:spcBef>
              <a:spcAft>
                <a:spcPts val="0"/>
              </a:spcAft>
              <a:buSzPts val="1900"/>
              <a:buChar char="■"/>
              <a:defRPr/>
            </a:lvl6pPr>
            <a:lvl7pPr indent="-349250" lvl="6" marL="3200400"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7pPr>
            <a:lvl8pPr indent="-349250" lvl="7" marL="3657600">
              <a:spcBef>
                <a:spcPts val="0"/>
              </a:spcBef>
              <a:spcAft>
                <a:spcPts val="0"/>
              </a:spcAft>
              <a:buSzPts val="1900"/>
              <a:buChar char="○"/>
              <a:defRPr/>
            </a:lvl8pPr>
            <a:lvl9pPr indent="-349250" lvl="8" marL="4114800">
              <a:spcBef>
                <a:spcPts val="0"/>
              </a:spcBef>
              <a:spcAft>
                <a:spcPts val="0"/>
              </a:spcAft>
              <a:buSzPts val="1900"/>
              <a:buChar char="■"/>
              <a:defRPr/>
            </a:lvl9pPr>
          </a:lstStyle>
          <a:p/>
        </p:txBody>
      </p:sp>
      <p:sp>
        <p:nvSpPr>
          <p:cNvPr id="23" name="Google Shape;23;g3d0312c8f6e_1_903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4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g3d0312c8f6e_1_907"/>
          <p:cNvSpPr txBox="1"/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9pPr>
          </a:lstStyle>
          <a:p/>
        </p:txBody>
      </p:sp>
      <p:sp>
        <p:nvSpPr>
          <p:cNvPr id="26" name="Google Shape;26;g3d0312c8f6e_1_907"/>
          <p:cNvSpPr txBox="1"/>
          <p:nvPr>
            <p:ph idx="1" type="body"/>
          </p:nvPr>
        </p:nvSpPr>
        <p:spPr>
          <a:xfrm>
            <a:off x="415600" y="1536633"/>
            <a:ext cx="5333100" cy="45552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rmAutofit/>
          </a:bodyPr>
          <a:lstStyle>
            <a:lvl1pPr indent="-349250" lvl="0" marL="457200">
              <a:spcBef>
                <a:spcPts val="0"/>
              </a:spcBef>
              <a:spcAft>
                <a:spcPts val="0"/>
              </a:spcAft>
              <a:buSzPts val="1900"/>
              <a:buChar char="●"/>
              <a:defRPr sz="1900"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9pPr>
          </a:lstStyle>
          <a:p/>
        </p:txBody>
      </p:sp>
      <p:sp>
        <p:nvSpPr>
          <p:cNvPr id="27" name="Google Shape;27;g3d0312c8f6e_1_907"/>
          <p:cNvSpPr txBox="1"/>
          <p:nvPr>
            <p:ph idx="2" type="body"/>
          </p:nvPr>
        </p:nvSpPr>
        <p:spPr>
          <a:xfrm>
            <a:off x="6443200" y="1536633"/>
            <a:ext cx="5333100" cy="45552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rmAutofit/>
          </a:bodyPr>
          <a:lstStyle>
            <a:lvl1pPr indent="-349250" lvl="0" marL="457200">
              <a:spcBef>
                <a:spcPts val="0"/>
              </a:spcBef>
              <a:spcAft>
                <a:spcPts val="0"/>
              </a:spcAft>
              <a:buSzPts val="1900"/>
              <a:buChar char="●"/>
              <a:defRPr sz="1900"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9pPr>
          </a:lstStyle>
          <a:p/>
        </p:txBody>
      </p:sp>
      <p:sp>
        <p:nvSpPr>
          <p:cNvPr id="28" name="Google Shape;28;g3d0312c8f6e_1_907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g3d0312c8f6e_1_912"/>
          <p:cNvSpPr txBox="1"/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9pPr>
          </a:lstStyle>
          <a:p/>
        </p:txBody>
      </p:sp>
      <p:sp>
        <p:nvSpPr>
          <p:cNvPr id="31" name="Google Shape;31;g3d0312c8f6e_1_912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g3d0312c8f6e_1_915"/>
          <p:cNvSpPr txBox="1"/>
          <p:nvPr>
            <p:ph type="title"/>
          </p:nvPr>
        </p:nvSpPr>
        <p:spPr>
          <a:xfrm>
            <a:off x="415600" y="740800"/>
            <a:ext cx="3744000" cy="1007700"/>
          </a:xfrm>
          <a:prstGeom prst="rect">
            <a:avLst/>
          </a:prstGeom>
        </p:spPr>
        <p:txBody>
          <a:bodyPr anchorCtr="0" anchor="b" bIns="121900" lIns="121900" spcFirstLastPara="1" rIns="121900" wrap="square" tIns="12190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9pPr>
          </a:lstStyle>
          <a:p/>
        </p:txBody>
      </p:sp>
      <p:sp>
        <p:nvSpPr>
          <p:cNvPr id="34" name="Google Shape;34;g3d0312c8f6e_1_915"/>
          <p:cNvSpPr txBox="1"/>
          <p:nvPr>
            <p:ph idx="1" type="body"/>
          </p:nvPr>
        </p:nvSpPr>
        <p:spPr>
          <a:xfrm>
            <a:off x="415600" y="1852800"/>
            <a:ext cx="3744000" cy="42393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rm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9pPr>
          </a:lstStyle>
          <a:p/>
        </p:txBody>
      </p:sp>
      <p:sp>
        <p:nvSpPr>
          <p:cNvPr id="35" name="Google Shape;35;g3d0312c8f6e_1_915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g3d0312c8f6e_1_919"/>
          <p:cNvSpPr txBox="1"/>
          <p:nvPr>
            <p:ph type="title"/>
          </p:nvPr>
        </p:nvSpPr>
        <p:spPr>
          <a:xfrm>
            <a:off x="653667" y="600200"/>
            <a:ext cx="8490300" cy="54543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1pPr>
            <a:lvl2pPr lvl="1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2pPr>
            <a:lvl3pPr lvl="2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3pPr>
            <a:lvl4pPr lvl="3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4pPr>
            <a:lvl5pPr lvl="4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5pPr>
            <a:lvl6pPr lvl="5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6pPr>
            <a:lvl7pPr lvl="6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7pPr>
            <a:lvl8pPr lvl="7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8pPr>
            <a:lvl9pPr lvl="8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9pPr>
          </a:lstStyle>
          <a:p/>
        </p:txBody>
      </p:sp>
      <p:sp>
        <p:nvSpPr>
          <p:cNvPr id="38" name="Google Shape;38;g3d0312c8f6e_1_919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g3d0312c8f6e_1_922"/>
          <p:cNvSpPr/>
          <p:nvPr/>
        </p:nvSpPr>
        <p:spPr>
          <a:xfrm>
            <a:off x="6096000" y="-167"/>
            <a:ext cx="6096000" cy="6858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1" name="Google Shape;41;g3d0312c8f6e_1_922"/>
          <p:cNvSpPr txBox="1"/>
          <p:nvPr>
            <p:ph type="title"/>
          </p:nvPr>
        </p:nvSpPr>
        <p:spPr>
          <a:xfrm>
            <a:off x="354000" y="1644233"/>
            <a:ext cx="5393700" cy="1976400"/>
          </a:xfrm>
          <a:prstGeom prst="rect">
            <a:avLst/>
          </a:prstGeom>
        </p:spPr>
        <p:txBody>
          <a:bodyPr anchorCtr="0" anchor="b" bIns="121900" lIns="121900" spcFirstLastPara="1" rIns="121900" wrap="square" tIns="1219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1pPr>
            <a:lvl2pPr lvl="1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2pPr>
            <a:lvl3pPr lvl="2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3pPr>
            <a:lvl4pPr lvl="3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4pPr>
            <a:lvl5pPr lvl="4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5pPr>
            <a:lvl6pPr lvl="5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6pPr>
            <a:lvl7pPr lvl="6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7pPr>
            <a:lvl8pPr lvl="7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8pPr>
            <a:lvl9pPr lvl="8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9pPr>
          </a:lstStyle>
          <a:p/>
        </p:txBody>
      </p:sp>
      <p:sp>
        <p:nvSpPr>
          <p:cNvPr id="42" name="Google Shape;42;g3d0312c8f6e_1_922"/>
          <p:cNvSpPr txBox="1"/>
          <p:nvPr>
            <p:ph idx="1" type="subTitle"/>
          </p:nvPr>
        </p:nvSpPr>
        <p:spPr>
          <a:xfrm>
            <a:off x="354000" y="3737433"/>
            <a:ext cx="5393700" cy="16467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43" name="Google Shape;43;g3d0312c8f6e_1_922"/>
          <p:cNvSpPr txBox="1"/>
          <p:nvPr>
            <p:ph idx="2" type="body"/>
          </p:nvPr>
        </p:nvSpPr>
        <p:spPr>
          <a:xfrm>
            <a:off x="6586000" y="965433"/>
            <a:ext cx="5115900" cy="49269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indent="-381000" lvl="0" marL="457200">
              <a:spcBef>
                <a:spcPts val="0"/>
              </a:spcBef>
              <a:spcAft>
                <a:spcPts val="0"/>
              </a:spcAft>
              <a:buSzPts val="2400"/>
              <a:buChar char="●"/>
              <a:defRPr/>
            </a:lvl1pPr>
            <a:lvl2pPr indent="-349250" lvl="1" marL="914400">
              <a:spcBef>
                <a:spcPts val="0"/>
              </a:spcBef>
              <a:spcAft>
                <a:spcPts val="0"/>
              </a:spcAft>
              <a:buSzPts val="1900"/>
              <a:buChar char="○"/>
              <a:defRPr/>
            </a:lvl2pPr>
            <a:lvl3pPr indent="-349250" lvl="2" marL="1371600">
              <a:spcBef>
                <a:spcPts val="0"/>
              </a:spcBef>
              <a:spcAft>
                <a:spcPts val="0"/>
              </a:spcAft>
              <a:buSzPts val="1900"/>
              <a:buChar char="■"/>
              <a:defRPr/>
            </a:lvl3pPr>
            <a:lvl4pPr indent="-349250" lvl="3" marL="1828800"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4pPr>
            <a:lvl5pPr indent="-349250" lvl="4" marL="2286000">
              <a:spcBef>
                <a:spcPts val="0"/>
              </a:spcBef>
              <a:spcAft>
                <a:spcPts val="0"/>
              </a:spcAft>
              <a:buSzPts val="1900"/>
              <a:buChar char="○"/>
              <a:defRPr/>
            </a:lvl5pPr>
            <a:lvl6pPr indent="-349250" lvl="5" marL="2743200">
              <a:spcBef>
                <a:spcPts val="0"/>
              </a:spcBef>
              <a:spcAft>
                <a:spcPts val="0"/>
              </a:spcAft>
              <a:buSzPts val="1900"/>
              <a:buChar char="■"/>
              <a:defRPr/>
            </a:lvl6pPr>
            <a:lvl7pPr indent="-349250" lvl="6" marL="3200400"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7pPr>
            <a:lvl8pPr indent="-349250" lvl="7" marL="3657600">
              <a:spcBef>
                <a:spcPts val="0"/>
              </a:spcBef>
              <a:spcAft>
                <a:spcPts val="0"/>
              </a:spcAft>
              <a:buSzPts val="1900"/>
              <a:buChar char="○"/>
              <a:defRPr/>
            </a:lvl8pPr>
            <a:lvl9pPr indent="-349250" lvl="8" marL="4114800">
              <a:spcBef>
                <a:spcPts val="0"/>
              </a:spcBef>
              <a:spcAft>
                <a:spcPts val="0"/>
              </a:spcAft>
              <a:buSzPts val="1900"/>
              <a:buChar char="■"/>
              <a:defRPr/>
            </a:lvl9pPr>
          </a:lstStyle>
          <a:p/>
        </p:txBody>
      </p:sp>
      <p:sp>
        <p:nvSpPr>
          <p:cNvPr id="44" name="Google Shape;44;g3d0312c8f6e_1_922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g3d0312c8f6e_1_928"/>
          <p:cNvSpPr txBox="1"/>
          <p:nvPr>
            <p:ph idx="1" type="body"/>
          </p:nvPr>
        </p:nvSpPr>
        <p:spPr>
          <a:xfrm>
            <a:off x="415600" y="5640767"/>
            <a:ext cx="7998300" cy="806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</a:lstStyle>
          <a:p/>
        </p:txBody>
      </p:sp>
      <p:sp>
        <p:nvSpPr>
          <p:cNvPr id="47" name="Google Shape;47;g3d0312c8f6e_1_928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g3d0312c8f6e_1_931"/>
          <p:cNvSpPr txBox="1"/>
          <p:nvPr>
            <p:ph hasCustomPrompt="1" type="title"/>
          </p:nvPr>
        </p:nvSpPr>
        <p:spPr>
          <a:xfrm>
            <a:off x="415600" y="1474833"/>
            <a:ext cx="11360700" cy="2618100"/>
          </a:xfrm>
          <a:prstGeom prst="rect">
            <a:avLst/>
          </a:prstGeom>
        </p:spPr>
        <p:txBody>
          <a:bodyPr anchorCtr="0" anchor="b" bIns="121900" lIns="121900" spcFirstLastPara="1" rIns="121900" wrap="square" tIns="1219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9pPr>
          </a:lstStyle>
          <a:p>
            <a:r>
              <a:t>xx%</a:t>
            </a:r>
          </a:p>
        </p:txBody>
      </p:sp>
      <p:sp>
        <p:nvSpPr>
          <p:cNvPr id="50" name="Google Shape;50;g3d0312c8f6e_1_931"/>
          <p:cNvSpPr txBox="1"/>
          <p:nvPr>
            <p:ph idx="1" type="body"/>
          </p:nvPr>
        </p:nvSpPr>
        <p:spPr>
          <a:xfrm>
            <a:off x="415600" y="4202967"/>
            <a:ext cx="11360700" cy="17343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rmAutofit/>
          </a:bodyPr>
          <a:lstStyle>
            <a:lvl1pPr indent="-381000" lvl="0" marL="457200" algn="ctr">
              <a:spcBef>
                <a:spcPts val="0"/>
              </a:spcBef>
              <a:spcAft>
                <a:spcPts val="0"/>
              </a:spcAft>
              <a:buSzPts val="2400"/>
              <a:buChar char="●"/>
              <a:defRPr/>
            </a:lvl1pPr>
            <a:lvl2pPr indent="-349250" lvl="1" marL="914400" algn="ctr">
              <a:spcBef>
                <a:spcPts val="0"/>
              </a:spcBef>
              <a:spcAft>
                <a:spcPts val="0"/>
              </a:spcAft>
              <a:buSzPts val="1900"/>
              <a:buChar char="○"/>
              <a:defRPr/>
            </a:lvl2pPr>
            <a:lvl3pPr indent="-349250" lvl="2" marL="1371600" algn="ctr">
              <a:spcBef>
                <a:spcPts val="0"/>
              </a:spcBef>
              <a:spcAft>
                <a:spcPts val="0"/>
              </a:spcAft>
              <a:buSzPts val="1900"/>
              <a:buChar char="■"/>
              <a:defRPr/>
            </a:lvl3pPr>
            <a:lvl4pPr indent="-349250" lvl="3" marL="1828800" algn="ctr"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4pPr>
            <a:lvl5pPr indent="-349250" lvl="4" marL="2286000" algn="ctr">
              <a:spcBef>
                <a:spcPts val="0"/>
              </a:spcBef>
              <a:spcAft>
                <a:spcPts val="0"/>
              </a:spcAft>
              <a:buSzPts val="1900"/>
              <a:buChar char="○"/>
              <a:defRPr/>
            </a:lvl5pPr>
            <a:lvl6pPr indent="-349250" lvl="5" marL="2743200" algn="ctr">
              <a:spcBef>
                <a:spcPts val="0"/>
              </a:spcBef>
              <a:spcAft>
                <a:spcPts val="0"/>
              </a:spcAft>
              <a:buSzPts val="1900"/>
              <a:buChar char="■"/>
              <a:defRPr/>
            </a:lvl6pPr>
            <a:lvl7pPr indent="-349250" lvl="6" marL="3200400" algn="ctr"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7pPr>
            <a:lvl8pPr indent="-349250" lvl="7" marL="3657600" algn="ctr">
              <a:spcBef>
                <a:spcPts val="0"/>
              </a:spcBef>
              <a:spcAft>
                <a:spcPts val="0"/>
              </a:spcAft>
              <a:buSzPts val="1900"/>
              <a:buChar char="○"/>
              <a:defRPr/>
            </a:lvl8pPr>
            <a:lvl9pPr indent="-349250" lvl="8" marL="4114800" algn="ctr">
              <a:spcBef>
                <a:spcPts val="0"/>
              </a:spcBef>
              <a:spcAft>
                <a:spcPts val="0"/>
              </a:spcAft>
              <a:buSzPts val="1900"/>
              <a:buChar char="■"/>
              <a:defRPr/>
            </a:lvl9pPr>
          </a:lstStyle>
          <a:p/>
        </p:txBody>
      </p:sp>
      <p:sp>
        <p:nvSpPr>
          <p:cNvPr id="51" name="Google Shape;51;g3d0312c8f6e_1_931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g3d0312c8f6e_1_935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Picture">
  <p:cSld name="Title and Picture">
    <p:bg>
      <p:bgPr>
        <a:solidFill>
          <a:srgbClr val="E9F0F1"/>
        </a:solidFill>
      </p:bgPr>
    </p:bg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g3d0312c8f6e_1_937"/>
          <p:cNvSpPr txBox="1"/>
          <p:nvPr>
            <p:ph type="title"/>
          </p:nvPr>
        </p:nvSpPr>
        <p:spPr>
          <a:xfrm>
            <a:off x="1353827" y="1278294"/>
            <a:ext cx="5000400" cy="4904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/>
            </a:lvl1pPr>
            <a:lvl2pPr lvl="1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9pPr>
          </a:lstStyle>
          <a:p/>
        </p:txBody>
      </p:sp>
      <p:sp>
        <p:nvSpPr>
          <p:cNvPr id="56" name="Google Shape;56;g3d0312c8f6e_1_937"/>
          <p:cNvSpPr/>
          <p:nvPr>
            <p:ph idx="2" type="pic"/>
          </p:nvPr>
        </p:nvSpPr>
        <p:spPr>
          <a:xfrm>
            <a:off x="6642169" y="-1"/>
            <a:ext cx="4635300" cy="6858000"/>
          </a:xfrm>
          <a:prstGeom prst="rect">
            <a:avLst/>
          </a:prstGeom>
          <a:noFill/>
          <a:ln>
            <a:noFill/>
          </a:ln>
        </p:spPr>
      </p:sp>
      <p:sp>
        <p:nvSpPr>
          <p:cNvPr id="57" name="Google Shape;57;g3d0312c8f6e_1_937"/>
          <p:cNvSpPr/>
          <p:nvPr/>
        </p:nvSpPr>
        <p:spPr>
          <a:xfrm>
            <a:off x="0" y="5943600"/>
            <a:ext cx="914400" cy="914400"/>
          </a:xfrm>
          <a:prstGeom prst="rect">
            <a:avLst/>
          </a:prstGeom>
          <a:solidFill>
            <a:srgbClr val="D4E2E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</p:txBody>
      </p:sp>
      <p:sp>
        <p:nvSpPr>
          <p:cNvPr id="58" name="Google Shape;58;g3d0312c8f6e_1_937"/>
          <p:cNvSpPr/>
          <p:nvPr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rgbClr val="D4E2E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</p:txBody>
      </p:sp>
      <p:cxnSp>
        <p:nvCxnSpPr>
          <p:cNvPr id="59" name="Google Shape;59;g3d0312c8f6e_1_937"/>
          <p:cNvCxnSpPr/>
          <p:nvPr/>
        </p:nvCxnSpPr>
        <p:spPr>
          <a:xfrm>
            <a:off x="896628" y="0"/>
            <a:ext cx="0" cy="6858000"/>
          </a:xfrm>
          <a:prstGeom prst="straightConnector1">
            <a:avLst/>
          </a:prstGeom>
          <a:noFill/>
          <a:ln cap="flat" cmpd="sng" w="19050">
            <a:solidFill>
              <a:srgbClr val="3F636A"/>
            </a:solidFill>
            <a:prstDash val="solid"/>
            <a:miter lim="800000"/>
            <a:headEnd len="sm" w="sm" type="none"/>
            <a:tailEnd len="sm" w="sm" type="none"/>
          </a:ln>
        </p:spPr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2 Content 2">
  <p:cSld name="Title and 2 Content 2">
    <p:bg>
      <p:bgPr>
        <a:solidFill>
          <a:srgbClr val="F2ECE9"/>
        </a:solidFill>
      </p:bgPr>
    </p:bg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g3d0312c8f6e_1_943"/>
          <p:cNvSpPr/>
          <p:nvPr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rgbClr val="F4DCD7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</p:txBody>
      </p:sp>
      <p:cxnSp>
        <p:nvCxnSpPr>
          <p:cNvPr id="62" name="Google Shape;62;g3d0312c8f6e_1_943"/>
          <p:cNvCxnSpPr/>
          <p:nvPr/>
        </p:nvCxnSpPr>
        <p:spPr>
          <a:xfrm>
            <a:off x="896628" y="0"/>
            <a:ext cx="0" cy="5943600"/>
          </a:xfrm>
          <a:prstGeom prst="straightConnector1">
            <a:avLst/>
          </a:prstGeom>
          <a:noFill/>
          <a:ln cap="flat" cmpd="sng" w="19050">
            <a:solidFill>
              <a:srgbClr val="DF978A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63" name="Google Shape;63;g3d0312c8f6e_1_943"/>
          <p:cNvSpPr txBox="1"/>
          <p:nvPr>
            <p:ph type="title"/>
          </p:nvPr>
        </p:nvSpPr>
        <p:spPr>
          <a:xfrm>
            <a:off x="1468814" y="503852"/>
            <a:ext cx="9808800" cy="142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0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/>
            </a:lvl1pPr>
            <a:lvl2pPr lvl="1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9pPr>
          </a:lstStyle>
          <a:p/>
        </p:txBody>
      </p:sp>
      <p:sp>
        <p:nvSpPr>
          <p:cNvPr id="64" name="Google Shape;64;g3d0312c8f6e_1_943"/>
          <p:cNvSpPr txBox="1"/>
          <p:nvPr>
            <p:ph idx="1" type="body"/>
          </p:nvPr>
        </p:nvSpPr>
        <p:spPr>
          <a:xfrm>
            <a:off x="1468814" y="2066731"/>
            <a:ext cx="6453000" cy="3867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91425" wrap="square" tIns="45700">
            <a:normAutofit/>
          </a:bodyPr>
          <a:lstStyle>
            <a:lvl1pPr indent="-355600" lvl="0" marL="457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  <a:defRPr sz="2000"/>
            </a:lvl1pPr>
            <a:lvl2pPr indent="-355600" lvl="1" marL="9144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000"/>
              <a:buChar char="○"/>
              <a:defRPr sz="2000"/>
            </a:lvl2pPr>
            <a:lvl3pPr indent="-355600" lvl="2" marL="1371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■"/>
              <a:defRPr sz="2000"/>
            </a:lvl3pPr>
            <a:lvl4pPr indent="-355600" lvl="3" marL="18288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Char char="○"/>
              <a:defRPr sz="2000"/>
            </a:lvl5pPr>
            <a:lvl6pPr indent="-342900" lvl="5" marL="27432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■"/>
              <a:defRPr/>
            </a:lvl6pPr>
            <a:lvl7pPr indent="-342900" lvl="6" marL="32004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/>
            </a:lvl7pPr>
            <a:lvl8pPr indent="-342900" lvl="7" marL="36576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/>
            </a:lvl8pPr>
            <a:lvl9pPr indent="-342900" lvl="8" marL="411480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Char char="■"/>
              <a:defRPr/>
            </a:lvl9pPr>
          </a:lstStyle>
          <a:p/>
        </p:txBody>
      </p:sp>
      <p:sp>
        <p:nvSpPr>
          <p:cNvPr id="65" name="Google Shape;65;g3d0312c8f6e_1_943"/>
          <p:cNvSpPr txBox="1"/>
          <p:nvPr>
            <p:ph idx="2" type="body"/>
          </p:nvPr>
        </p:nvSpPr>
        <p:spPr>
          <a:xfrm>
            <a:off x="8169196" y="2066731"/>
            <a:ext cx="3108300" cy="3867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1pPr>
            <a:lvl2pPr indent="-355600" lvl="1" marL="9144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/>
            </a:lvl2pPr>
            <a:lvl3pPr indent="-355600" lvl="2" marL="1371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/>
            </a:lvl3pPr>
            <a:lvl4pPr indent="-355600" lvl="3" marL="18288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/>
            </a:lvl5pPr>
            <a:lvl6pPr indent="-342900" lvl="5" marL="27432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■"/>
              <a:defRPr/>
            </a:lvl6pPr>
            <a:lvl7pPr indent="-342900" lvl="6" marL="32004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/>
            </a:lvl7pPr>
            <a:lvl8pPr indent="-342900" lvl="7" marL="36576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/>
            </a:lvl8pPr>
            <a:lvl9pPr indent="-342900" lvl="8" marL="411480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Char char="■"/>
              <a:defRPr/>
            </a:lvl9pPr>
          </a:lstStyle>
          <a:p/>
        </p:txBody>
      </p:sp>
      <p:sp>
        <p:nvSpPr>
          <p:cNvPr id="66" name="Google Shape;66;g3d0312c8f6e_1_943"/>
          <p:cNvSpPr txBox="1"/>
          <p:nvPr>
            <p:ph idx="12" type="sldNum"/>
          </p:nvPr>
        </p:nvSpPr>
        <p:spPr>
          <a:xfrm>
            <a:off x="412136" y="5943601"/>
            <a:ext cx="969000" cy="651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Content and Table">
  <p:cSld name="Title Content and Table">
    <p:bg>
      <p:bgPr>
        <a:solidFill>
          <a:srgbClr val="F2ECE9"/>
        </a:solidFill>
      </p:bgPr>
    </p:bg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g3d0312c8f6e_1_950"/>
          <p:cNvSpPr txBox="1"/>
          <p:nvPr>
            <p:ph type="title"/>
          </p:nvPr>
        </p:nvSpPr>
        <p:spPr>
          <a:xfrm>
            <a:off x="1468814" y="503852"/>
            <a:ext cx="9808800" cy="142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0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/>
            </a:lvl1pPr>
            <a:lvl2pPr lvl="1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9pPr>
          </a:lstStyle>
          <a:p/>
        </p:txBody>
      </p:sp>
      <p:sp>
        <p:nvSpPr>
          <p:cNvPr id="69" name="Google Shape;69;g3d0312c8f6e_1_950"/>
          <p:cNvSpPr txBox="1"/>
          <p:nvPr>
            <p:ph idx="1" type="body"/>
          </p:nvPr>
        </p:nvSpPr>
        <p:spPr>
          <a:xfrm>
            <a:off x="1468814" y="2057400"/>
            <a:ext cx="3090900" cy="3867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1pPr>
            <a:lvl2pPr indent="-355600" lvl="1" marL="91440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/>
            </a:lvl2pPr>
            <a:lvl3pPr indent="-355600" lvl="2" marL="1371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/>
            </a:lvl3pPr>
            <a:lvl4pPr indent="-355600" lvl="3" marL="18288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/>
            </a:lvl5pPr>
            <a:lvl6pPr indent="-342900" lvl="5" marL="27432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■"/>
              <a:defRPr/>
            </a:lvl6pPr>
            <a:lvl7pPr indent="-342900" lvl="6" marL="32004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/>
            </a:lvl7pPr>
            <a:lvl8pPr indent="-342900" lvl="7" marL="36576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/>
            </a:lvl8pPr>
            <a:lvl9pPr indent="-342900" lvl="8" marL="411480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Char char="■"/>
              <a:defRPr/>
            </a:lvl9pPr>
          </a:lstStyle>
          <a:p/>
        </p:txBody>
      </p:sp>
      <p:sp>
        <p:nvSpPr>
          <p:cNvPr id="70" name="Google Shape;70;g3d0312c8f6e_1_950"/>
          <p:cNvSpPr/>
          <p:nvPr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rgbClr val="F4DCD7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</p:txBody>
      </p:sp>
      <p:cxnSp>
        <p:nvCxnSpPr>
          <p:cNvPr id="71" name="Google Shape;71;g3d0312c8f6e_1_950"/>
          <p:cNvCxnSpPr/>
          <p:nvPr/>
        </p:nvCxnSpPr>
        <p:spPr>
          <a:xfrm>
            <a:off x="896628" y="0"/>
            <a:ext cx="0" cy="5943600"/>
          </a:xfrm>
          <a:prstGeom prst="straightConnector1">
            <a:avLst/>
          </a:prstGeom>
          <a:noFill/>
          <a:ln cap="flat" cmpd="sng" w="19050">
            <a:solidFill>
              <a:srgbClr val="DF978A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72" name="Google Shape;72;g3d0312c8f6e_1_950"/>
          <p:cNvSpPr txBox="1"/>
          <p:nvPr>
            <p:ph idx="12" type="sldNum"/>
          </p:nvPr>
        </p:nvSpPr>
        <p:spPr>
          <a:xfrm>
            <a:off x="412136" y="5943601"/>
            <a:ext cx="969000" cy="651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Agenda 1">
  <p:cSld name="Agenda 1">
    <p:bg>
      <p:bgPr>
        <a:solidFill>
          <a:srgbClr val="E9F0F1"/>
        </a:solidFill>
      </p:bgPr>
    </p:bg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g3d0312c8f6e_1_956"/>
          <p:cNvSpPr txBox="1"/>
          <p:nvPr>
            <p:ph type="title"/>
          </p:nvPr>
        </p:nvSpPr>
        <p:spPr>
          <a:xfrm>
            <a:off x="1455583" y="737115"/>
            <a:ext cx="4640400" cy="540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0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/>
            </a:lvl1pPr>
            <a:lvl2pPr lvl="1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9pPr>
          </a:lstStyle>
          <a:p/>
        </p:txBody>
      </p:sp>
      <p:sp>
        <p:nvSpPr>
          <p:cNvPr id="75" name="Google Shape;75;g3d0312c8f6e_1_956"/>
          <p:cNvSpPr txBox="1"/>
          <p:nvPr>
            <p:ph idx="1" type="body"/>
          </p:nvPr>
        </p:nvSpPr>
        <p:spPr>
          <a:xfrm>
            <a:off x="6388461" y="737115"/>
            <a:ext cx="4449600" cy="5407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rmAutofit/>
          </a:bodyPr>
          <a:lstStyle>
            <a:lvl1pPr indent="-355600" lvl="0" marL="4572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/>
            </a:lvl1pPr>
            <a:lvl2pPr indent="-355600" lvl="1" marL="91440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/>
            </a:lvl2pPr>
            <a:lvl3pPr indent="-355600" lvl="2" marL="1371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/>
            </a:lvl3pPr>
            <a:lvl4pPr indent="-355600" lvl="3" marL="18288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/>
            </a:lvl5pPr>
            <a:lvl6pPr indent="-342900" lvl="5" marL="27432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■"/>
              <a:defRPr/>
            </a:lvl6pPr>
            <a:lvl7pPr indent="-342900" lvl="6" marL="32004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/>
            </a:lvl7pPr>
            <a:lvl8pPr indent="-342900" lvl="7" marL="36576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/>
            </a:lvl8pPr>
            <a:lvl9pPr indent="-342900" lvl="8" marL="411480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Char char="■"/>
              <a:defRPr/>
            </a:lvl9pPr>
          </a:lstStyle>
          <a:p/>
        </p:txBody>
      </p:sp>
      <p:cxnSp>
        <p:nvCxnSpPr>
          <p:cNvPr id="76" name="Google Shape;76;g3d0312c8f6e_1_956"/>
          <p:cNvCxnSpPr/>
          <p:nvPr/>
        </p:nvCxnSpPr>
        <p:spPr>
          <a:xfrm>
            <a:off x="896628" y="0"/>
            <a:ext cx="0" cy="5943600"/>
          </a:xfrm>
          <a:prstGeom prst="straightConnector1">
            <a:avLst/>
          </a:prstGeom>
          <a:noFill/>
          <a:ln cap="flat" cmpd="sng" w="19050">
            <a:solidFill>
              <a:srgbClr val="3F636A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77" name="Google Shape;77;g3d0312c8f6e_1_956"/>
          <p:cNvSpPr/>
          <p:nvPr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rgbClr val="D4E2E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</p:txBody>
      </p:sp>
      <p:sp>
        <p:nvSpPr>
          <p:cNvPr id="78" name="Google Shape;78;g3d0312c8f6e_1_956"/>
          <p:cNvSpPr txBox="1"/>
          <p:nvPr>
            <p:ph idx="12" type="sldNum"/>
          </p:nvPr>
        </p:nvSpPr>
        <p:spPr>
          <a:xfrm>
            <a:off x="412136" y="5943601"/>
            <a:ext cx="969000" cy="651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2 Content 3">
  <p:cSld name="Title and 2 Content 3">
    <p:bg>
      <p:bgPr>
        <a:solidFill>
          <a:srgbClr val="F2ECE9"/>
        </a:solidFill>
      </p:bgPr>
    </p:bg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3d0312c8f6e_1_962"/>
          <p:cNvSpPr txBox="1"/>
          <p:nvPr>
            <p:ph type="title"/>
          </p:nvPr>
        </p:nvSpPr>
        <p:spPr>
          <a:xfrm>
            <a:off x="1468814" y="503852"/>
            <a:ext cx="9808800" cy="142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0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/>
            </a:lvl1pPr>
            <a:lvl2pPr lvl="1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9pPr>
          </a:lstStyle>
          <a:p/>
        </p:txBody>
      </p:sp>
      <p:sp>
        <p:nvSpPr>
          <p:cNvPr id="81" name="Google Shape;81;g3d0312c8f6e_1_962"/>
          <p:cNvSpPr txBox="1"/>
          <p:nvPr>
            <p:ph idx="1" type="body"/>
          </p:nvPr>
        </p:nvSpPr>
        <p:spPr>
          <a:xfrm>
            <a:off x="1468815" y="2057401"/>
            <a:ext cx="3068700" cy="4119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91425" wrap="square" tIns="45700">
            <a:normAutofit/>
          </a:bodyPr>
          <a:lstStyle>
            <a:lvl1pPr indent="-355600" lvl="0" marL="4572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AutoNum type="arabicPeriod"/>
              <a:defRPr sz="2000"/>
            </a:lvl1pPr>
            <a:lvl2pPr indent="-355600" lvl="1" marL="91440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AutoNum type="alphaLcPeriod"/>
              <a:defRPr sz="2000"/>
            </a:lvl2pPr>
            <a:lvl3pPr indent="-355600" lvl="2" marL="1371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AutoNum type="arabicParenR"/>
              <a:defRPr sz="2000"/>
            </a:lvl3pPr>
            <a:lvl4pPr indent="-355600" lvl="3" marL="18288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AutoNum type="alphaLcParenR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AutoNum type="romanLcPeriod"/>
              <a:defRPr sz="2000"/>
            </a:lvl5pPr>
            <a:lvl6pPr indent="-342900" lvl="5" marL="27432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■"/>
              <a:defRPr/>
            </a:lvl6pPr>
            <a:lvl7pPr indent="-342900" lvl="6" marL="32004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/>
            </a:lvl7pPr>
            <a:lvl8pPr indent="-342900" lvl="7" marL="36576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/>
            </a:lvl8pPr>
            <a:lvl9pPr indent="-342900" lvl="8" marL="411480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Char char="■"/>
              <a:defRPr/>
            </a:lvl9pPr>
          </a:lstStyle>
          <a:p/>
        </p:txBody>
      </p:sp>
      <p:sp>
        <p:nvSpPr>
          <p:cNvPr id="82" name="Google Shape;82;g3d0312c8f6e_1_962"/>
          <p:cNvSpPr txBox="1"/>
          <p:nvPr>
            <p:ph idx="2" type="body"/>
          </p:nvPr>
        </p:nvSpPr>
        <p:spPr>
          <a:xfrm>
            <a:off x="5191727" y="2057401"/>
            <a:ext cx="6085800" cy="4119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1pPr>
            <a:lvl2pPr indent="-355600" lvl="1" marL="91440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/>
            </a:lvl2pPr>
            <a:lvl3pPr indent="-355600" lvl="2" marL="1371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/>
            </a:lvl3pPr>
            <a:lvl4pPr indent="-355600" lvl="3" marL="18288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/>
            </a:lvl5pPr>
            <a:lvl6pPr indent="-342900" lvl="5" marL="27432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■"/>
              <a:defRPr/>
            </a:lvl6pPr>
            <a:lvl7pPr indent="-342900" lvl="6" marL="32004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/>
            </a:lvl7pPr>
            <a:lvl8pPr indent="-342900" lvl="7" marL="36576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/>
            </a:lvl8pPr>
            <a:lvl9pPr indent="-342900" lvl="8" marL="411480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Char char="■"/>
              <a:defRPr/>
            </a:lvl9pPr>
          </a:lstStyle>
          <a:p/>
        </p:txBody>
      </p:sp>
      <p:sp>
        <p:nvSpPr>
          <p:cNvPr id="83" name="Google Shape;83;g3d0312c8f6e_1_962"/>
          <p:cNvSpPr/>
          <p:nvPr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rgbClr val="F4DCD7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</p:txBody>
      </p:sp>
      <p:cxnSp>
        <p:nvCxnSpPr>
          <p:cNvPr id="84" name="Google Shape;84;g3d0312c8f6e_1_962"/>
          <p:cNvCxnSpPr/>
          <p:nvPr/>
        </p:nvCxnSpPr>
        <p:spPr>
          <a:xfrm>
            <a:off x="896628" y="0"/>
            <a:ext cx="0" cy="5943600"/>
          </a:xfrm>
          <a:prstGeom prst="straightConnector1">
            <a:avLst/>
          </a:prstGeom>
          <a:noFill/>
          <a:ln cap="flat" cmpd="sng" w="19050">
            <a:solidFill>
              <a:srgbClr val="DF978A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85" name="Google Shape;85;g3d0312c8f6e_1_962"/>
          <p:cNvSpPr txBox="1"/>
          <p:nvPr>
            <p:ph idx="12" type="sldNum"/>
          </p:nvPr>
        </p:nvSpPr>
        <p:spPr>
          <a:xfrm>
            <a:off x="412136" y="5943601"/>
            <a:ext cx="969000" cy="651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2 Content ">
  <p:cSld name="Title and 2 Content ">
    <p:bg>
      <p:bgPr>
        <a:solidFill>
          <a:srgbClr val="F2ECE9"/>
        </a:solidFill>
      </p:bgPr>
    </p:bg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g3d0312c8f6e_1_969"/>
          <p:cNvSpPr txBox="1"/>
          <p:nvPr>
            <p:ph type="title"/>
          </p:nvPr>
        </p:nvSpPr>
        <p:spPr>
          <a:xfrm>
            <a:off x="1468814" y="503852"/>
            <a:ext cx="9808800" cy="142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0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/>
            </a:lvl1pPr>
            <a:lvl2pPr lvl="1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9pPr>
          </a:lstStyle>
          <a:p/>
        </p:txBody>
      </p:sp>
      <p:sp>
        <p:nvSpPr>
          <p:cNvPr id="88" name="Google Shape;88;g3d0312c8f6e_1_969"/>
          <p:cNvSpPr txBox="1"/>
          <p:nvPr>
            <p:ph idx="1" type="body"/>
          </p:nvPr>
        </p:nvSpPr>
        <p:spPr>
          <a:xfrm>
            <a:off x="1468814" y="2057401"/>
            <a:ext cx="4627200" cy="4119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1pPr>
            <a:lvl2pPr indent="-355600" lvl="1" marL="91440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/>
            </a:lvl2pPr>
            <a:lvl3pPr indent="-355600" lvl="2" marL="1371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/>
            </a:lvl3pPr>
            <a:lvl4pPr indent="-355600" lvl="3" marL="18288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/>
            </a:lvl5pPr>
            <a:lvl6pPr indent="-342900" lvl="5" marL="27432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■"/>
              <a:defRPr/>
            </a:lvl6pPr>
            <a:lvl7pPr indent="-342900" lvl="6" marL="32004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/>
            </a:lvl7pPr>
            <a:lvl8pPr indent="-342900" lvl="7" marL="36576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/>
            </a:lvl8pPr>
            <a:lvl9pPr indent="-342900" lvl="8" marL="411480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Char char="■"/>
              <a:defRPr/>
            </a:lvl9pPr>
          </a:lstStyle>
          <a:p/>
        </p:txBody>
      </p:sp>
      <p:sp>
        <p:nvSpPr>
          <p:cNvPr id="89" name="Google Shape;89;g3d0312c8f6e_1_969"/>
          <p:cNvSpPr txBox="1"/>
          <p:nvPr>
            <p:ph idx="2" type="body"/>
          </p:nvPr>
        </p:nvSpPr>
        <p:spPr>
          <a:xfrm>
            <a:off x="6668185" y="2057401"/>
            <a:ext cx="4609500" cy="4119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1pPr>
            <a:lvl2pPr indent="-355600" lvl="1" marL="91440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/>
            </a:lvl2pPr>
            <a:lvl3pPr indent="-355600" lvl="2" marL="1371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/>
            </a:lvl3pPr>
            <a:lvl4pPr indent="-355600" lvl="3" marL="18288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/>
            </a:lvl5pPr>
            <a:lvl6pPr indent="-342900" lvl="5" marL="27432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■"/>
              <a:defRPr/>
            </a:lvl6pPr>
            <a:lvl7pPr indent="-342900" lvl="6" marL="32004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/>
            </a:lvl7pPr>
            <a:lvl8pPr indent="-342900" lvl="7" marL="36576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/>
            </a:lvl8pPr>
            <a:lvl9pPr indent="-342900" lvl="8" marL="411480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Char char="■"/>
              <a:defRPr/>
            </a:lvl9pPr>
          </a:lstStyle>
          <a:p/>
        </p:txBody>
      </p:sp>
      <p:sp>
        <p:nvSpPr>
          <p:cNvPr id="90" name="Google Shape;90;g3d0312c8f6e_1_969"/>
          <p:cNvSpPr/>
          <p:nvPr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rgbClr val="F4DCD7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</p:txBody>
      </p:sp>
      <p:cxnSp>
        <p:nvCxnSpPr>
          <p:cNvPr id="91" name="Google Shape;91;g3d0312c8f6e_1_969"/>
          <p:cNvCxnSpPr/>
          <p:nvPr/>
        </p:nvCxnSpPr>
        <p:spPr>
          <a:xfrm>
            <a:off x="896628" y="0"/>
            <a:ext cx="0" cy="5943600"/>
          </a:xfrm>
          <a:prstGeom prst="straightConnector1">
            <a:avLst/>
          </a:prstGeom>
          <a:noFill/>
          <a:ln cap="flat" cmpd="sng" w="19050">
            <a:solidFill>
              <a:srgbClr val="DF978A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92" name="Google Shape;92;g3d0312c8f6e_1_969"/>
          <p:cNvSpPr txBox="1"/>
          <p:nvPr>
            <p:ph idx="12" type="sldNum"/>
          </p:nvPr>
        </p:nvSpPr>
        <p:spPr>
          <a:xfrm>
            <a:off x="412136" y="5943601"/>
            <a:ext cx="969000" cy="651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able">
  <p:cSld name="Title and Table">
    <p:bg>
      <p:bgPr>
        <a:solidFill>
          <a:srgbClr val="F2ECE9"/>
        </a:solidFill>
      </p:bgPr>
    </p:bg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g3d0312c8f6e_1_976"/>
          <p:cNvSpPr/>
          <p:nvPr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rgbClr val="F4DCD7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</p:txBody>
      </p:sp>
      <p:cxnSp>
        <p:nvCxnSpPr>
          <p:cNvPr id="95" name="Google Shape;95;g3d0312c8f6e_1_976"/>
          <p:cNvCxnSpPr/>
          <p:nvPr/>
        </p:nvCxnSpPr>
        <p:spPr>
          <a:xfrm>
            <a:off x="896628" y="0"/>
            <a:ext cx="0" cy="5943600"/>
          </a:xfrm>
          <a:prstGeom prst="straightConnector1">
            <a:avLst/>
          </a:prstGeom>
          <a:noFill/>
          <a:ln cap="flat" cmpd="sng" w="19050">
            <a:solidFill>
              <a:srgbClr val="DF978A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96" name="Google Shape;96;g3d0312c8f6e_1_976"/>
          <p:cNvSpPr txBox="1"/>
          <p:nvPr>
            <p:ph type="title"/>
          </p:nvPr>
        </p:nvSpPr>
        <p:spPr>
          <a:xfrm>
            <a:off x="1468814" y="503852"/>
            <a:ext cx="9808800" cy="142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0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/>
            </a:lvl1pPr>
            <a:lvl2pPr lvl="1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9pPr>
          </a:lstStyle>
          <a:p/>
        </p:txBody>
      </p:sp>
      <p:sp>
        <p:nvSpPr>
          <p:cNvPr id="97" name="Google Shape;97;g3d0312c8f6e_1_976"/>
          <p:cNvSpPr txBox="1"/>
          <p:nvPr>
            <p:ph idx="12" type="sldNum"/>
          </p:nvPr>
        </p:nvSpPr>
        <p:spPr>
          <a:xfrm>
            <a:off x="412136" y="5943601"/>
            <a:ext cx="969000" cy="651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Picture and Content">
  <p:cSld name="Title Picture and Content">
    <p:bg>
      <p:bgPr>
        <a:solidFill>
          <a:srgbClr val="F2ECE9"/>
        </a:solidFill>
      </p:bgPr>
    </p:bg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g3d0312c8f6e_1_981"/>
          <p:cNvSpPr txBox="1"/>
          <p:nvPr>
            <p:ph type="title"/>
          </p:nvPr>
        </p:nvSpPr>
        <p:spPr>
          <a:xfrm>
            <a:off x="1468814" y="503852"/>
            <a:ext cx="9808800" cy="142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0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/>
            </a:lvl1pPr>
            <a:lvl2pPr lvl="1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9pPr>
          </a:lstStyle>
          <a:p/>
        </p:txBody>
      </p:sp>
      <p:sp>
        <p:nvSpPr>
          <p:cNvPr id="100" name="Google Shape;100;g3d0312c8f6e_1_981"/>
          <p:cNvSpPr/>
          <p:nvPr>
            <p:ph idx="2" type="pic"/>
          </p:nvPr>
        </p:nvSpPr>
        <p:spPr>
          <a:xfrm>
            <a:off x="1503363" y="2061969"/>
            <a:ext cx="4592700" cy="4805400"/>
          </a:xfrm>
          <a:prstGeom prst="rect">
            <a:avLst/>
          </a:prstGeom>
          <a:noFill/>
          <a:ln>
            <a:noFill/>
          </a:ln>
        </p:spPr>
      </p:sp>
      <p:sp>
        <p:nvSpPr>
          <p:cNvPr id="101" name="Google Shape;101;g3d0312c8f6e_1_981"/>
          <p:cNvSpPr txBox="1"/>
          <p:nvPr>
            <p:ph idx="1" type="body"/>
          </p:nvPr>
        </p:nvSpPr>
        <p:spPr>
          <a:xfrm>
            <a:off x="6787262" y="2052736"/>
            <a:ext cx="4490400" cy="48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1pPr>
            <a:lvl2pPr indent="-355600" lvl="1" marL="91440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/>
            </a:lvl2pPr>
            <a:lvl3pPr indent="-355600" lvl="2" marL="1371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/>
            </a:lvl3pPr>
            <a:lvl4pPr indent="-355600" lvl="3" marL="18288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/>
            </a:lvl5pPr>
            <a:lvl6pPr indent="-342900" lvl="5" marL="27432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■"/>
              <a:defRPr/>
            </a:lvl6pPr>
            <a:lvl7pPr indent="-342900" lvl="6" marL="32004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/>
            </a:lvl7pPr>
            <a:lvl8pPr indent="-342900" lvl="7" marL="36576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/>
            </a:lvl8pPr>
            <a:lvl9pPr indent="-342900" lvl="8" marL="411480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Char char="■"/>
              <a:defRPr/>
            </a:lvl9pPr>
          </a:lstStyle>
          <a:p/>
        </p:txBody>
      </p:sp>
      <p:sp>
        <p:nvSpPr>
          <p:cNvPr id="102" name="Google Shape;102;g3d0312c8f6e_1_981"/>
          <p:cNvSpPr txBox="1"/>
          <p:nvPr>
            <p:ph idx="12" type="sldNum"/>
          </p:nvPr>
        </p:nvSpPr>
        <p:spPr>
          <a:xfrm>
            <a:off x="412136" y="5943601"/>
            <a:ext cx="969000" cy="651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03" name="Google Shape;103;g3d0312c8f6e_1_981"/>
          <p:cNvSpPr/>
          <p:nvPr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rgbClr val="F4DCD7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</p:txBody>
      </p:sp>
      <p:cxnSp>
        <p:nvCxnSpPr>
          <p:cNvPr id="104" name="Google Shape;104;g3d0312c8f6e_1_981"/>
          <p:cNvCxnSpPr/>
          <p:nvPr/>
        </p:nvCxnSpPr>
        <p:spPr>
          <a:xfrm>
            <a:off x="896628" y="0"/>
            <a:ext cx="0" cy="5943600"/>
          </a:xfrm>
          <a:prstGeom prst="straightConnector1">
            <a:avLst/>
          </a:prstGeom>
          <a:noFill/>
          <a:ln cap="flat" cmpd="sng" w="19050">
            <a:solidFill>
              <a:srgbClr val="DF978A"/>
            </a:solidFill>
            <a:prstDash val="solid"/>
            <a:miter lim="800000"/>
            <a:headEnd len="sm" w="sm" type="none"/>
            <a:tailEnd len="sm" w="sm" type="none"/>
          </a:ln>
        </p:spPr>
      </p:cxn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 ">
  <p:cSld name="Title and Content ">
    <p:bg>
      <p:bgPr>
        <a:solidFill>
          <a:srgbClr val="E9F0F1"/>
        </a:solidFill>
      </p:bgPr>
    </p:bg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g3d0312c8f6e_1_988"/>
          <p:cNvSpPr txBox="1"/>
          <p:nvPr>
            <p:ph type="title"/>
          </p:nvPr>
        </p:nvSpPr>
        <p:spPr>
          <a:xfrm>
            <a:off x="1468815" y="503852"/>
            <a:ext cx="9150600" cy="142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0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  <a:defRPr sz="3600"/>
            </a:lvl1pPr>
            <a:lvl2pPr lvl="1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9pPr>
          </a:lstStyle>
          <a:p/>
        </p:txBody>
      </p:sp>
      <p:sp>
        <p:nvSpPr>
          <p:cNvPr id="107" name="Google Shape;107;g3d0312c8f6e_1_988"/>
          <p:cNvSpPr txBox="1"/>
          <p:nvPr>
            <p:ph idx="1" type="body"/>
          </p:nvPr>
        </p:nvSpPr>
        <p:spPr>
          <a:xfrm>
            <a:off x="1450153" y="2108722"/>
            <a:ext cx="8552400" cy="4119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355600" lvl="0" marL="4572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/>
            </a:lvl1pPr>
            <a:lvl2pPr indent="-355600" lvl="1" marL="91440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/>
            </a:lvl2pPr>
            <a:lvl3pPr indent="-355600" lvl="2" marL="1371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/>
            </a:lvl3pPr>
            <a:lvl4pPr indent="-355600" lvl="3" marL="18288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/>
            </a:lvl5pPr>
            <a:lvl6pPr indent="-342900" lvl="5" marL="27432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■"/>
              <a:defRPr/>
            </a:lvl6pPr>
            <a:lvl7pPr indent="-342900" lvl="6" marL="32004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/>
            </a:lvl7pPr>
            <a:lvl8pPr indent="-342900" lvl="7" marL="36576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/>
            </a:lvl8pPr>
            <a:lvl9pPr indent="-342900" lvl="8" marL="411480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Char char="■"/>
              <a:defRPr/>
            </a:lvl9pPr>
          </a:lstStyle>
          <a:p/>
        </p:txBody>
      </p:sp>
      <p:cxnSp>
        <p:nvCxnSpPr>
          <p:cNvPr id="108" name="Google Shape;108;g3d0312c8f6e_1_988"/>
          <p:cNvCxnSpPr/>
          <p:nvPr/>
        </p:nvCxnSpPr>
        <p:spPr>
          <a:xfrm>
            <a:off x="896628" y="0"/>
            <a:ext cx="0" cy="5943600"/>
          </a:xfrm>
          <a:prstGeom prst="straightConnector1">
            <a:avLst/>
          </a:prstGeom>
          <a:noFill/>
          <a:ln cap="flat" cmpd="sng" w="19050">
            <a:solidFill>
              <a:srgbClr val="3F636A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109" name="Google Shape;109;g3d0312c8f6e_1_988"/>
          <p:cNvSpPr/>
          <p:nvPr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rgbClr val="D4E2E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</p:txBody>
      </p:sp>
      <p:sp>
        <p:nvSpPr>
          <p:cNvPr id="110" name="Google Shape;110;g3d0312c8f6e_1_988"/>
          <p:cNvSpPr txBox="1"/>
          <p:nvPr>
            <p:ph idx="12" type="sldNum"/>
          </p:nvPr>
        </p:nvSpPr>
        <p:spPr>
          <a:xfrm>
            <a:off x="412136" y="5943601"/>
            <a:ext cx="969000" cy="651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ank you 1">
  <p:cSld name="Thank you 1">
    <p:bg>
      <p:bgPr>
        <a:solidFill>
          <a:srgbClr val="3F636A"/>
        </a:solidFill>
      </p:bgPr>
    </p:bg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g3d0312c8f6e_1_994"/>
          <p:cNvSpPr/>
          <p:nvPr/>
        </p:nvSpPr>
        <p:spPr>
          <a:xfrm>
            <a:off x="0" y="5943600"/>
            <a:ext cx="914400" cy="914400"/>
          </a:xfrm>
          <a:prstGeom prst="rect">
            <a:avLst/>
          </a:prstGeom>
          <a:solidFill>
            <a:srgbClr val="D4E2E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</p:txBody>
      </p:sp>
      <p:cxnSp>
        <p:nvCxnSpPr>
          <p:cNvPr id="113" name="Google Shape;113;g3d0312c8f6e_1_994"/>
          <p:cNvCxnSpPr/>
          <p:nvPr/>
        </p:nvCxnSpPr>
        <p:spPr>
          <a:xfrm>
            <a:off x="896628" y="0"/>
            <a:ext cx="0" cy="6858000"/>
          </a:xfrm>
          <a:prstGeom prst="straightConnector1">
            <a:avLst/>
          </a:prstGeom>
          <a:noFill/>
          <a:ln cap="flat" cmpd="sng" w="19050">
            <a:solidFill>
              <a:srgbClr val="F2ECE9"/>
            </a:solidFill>
            <a:prstDash val="solid"/>
            <a:miter lim="800000"/>
            <a:headEnd len="sm" w="sm" type="none"/>
            <a:tailEnd len="sm" w="sm" type="none"/>
          </a:ln>
        </p:spPr>
      </p:cxnSp>
      <p:sp>
        <p:nvSpPr>
          <p:cNvPr id="114" name="Google Shape;114;g3d0312c8f6e_1_994"/>
          <p:cNvSpPr/>
          <p:nvPr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rgbClr val="D4E2E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</p:txBody>
      </p:sp>
      <p:sp>
        <p:nvSpPr>
          <p:cNvPr id="115" name="Google Shape;115;g3d0312c8f6e_1_994"/>
          <p:cNvSpPr txBox="1"/>
          <p:nvPr>
            <p:ph type="title"/>
          </p:nvPr>
        </p:nvSpPr>
        <p:spPr>
          <a:xfrm>
            <a:off x="1317614" y="690511"/>
            <a:ext cx="4964700" cy="52530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Arial"/>
              <a:buNone/>
              <a:defRPr sz="60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9pPr>
          </a:lstStyle>
          <a:p/>
        </p:txBody>
      </p:sp>
      <p:sp>
        <p:nvSpPr>
          <p:cNvPr id="116" name="Google Shape;116;g3d0312c8f6e_1_994"/>
          <p:cNvSpPr txBox="1"/>
          <p:nvPr>
            <p:ph idx="1" type="body"/>
          </p:nvPr>
        </p:nvSpPr>
        <p:spPr>
          <a:xfrm>
            <a:off x="6282286" y="690465"/>
            <a:ext cx="4784400" cy="525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>
                <a:solidFill>
                  <a:schemeClr val="lt1"/>
                </a:solidFill>
              </a:defRPr>
            </a:lvl1pPr>
            <a:lvl2pPr indent="-342900" lvl="1" marL="91440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sz="1800">
                <a:solidFill>
                  <a:schemeClr val="lt1"/>
                </a:solidFill>
              </a:defRPr>
            </a:lvl2pPr>
            <a:lvl3pPr indent="-330200" lvl="2" marL="137160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sz="1600">
                <a:solidFill>
                  <a:schemeClr val="lt1"/>
                </a:solidFill>
              </a:defRPr>
            </a:lvl3pPr>
            <a:lvl4pPr indent="-317500" lvl="3" marL="182880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Char char="•"/>
              <a:defRPr sz="1400">
                <a:solidFill>
                  <a:schemeClr val="lt1"/>
                </a:solidFill>
              </a:defRPr>
            </a:lvl4pPr>
            <a:lvl5pPr indent="-317500" lvl="4" marL="228600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Char char="•"/>
              <a:defRPr sz="1400">
                <a:solidFill>
                  <a:schemeClr val="lt1"/>
                </a:solidFill>
              </a:defRPr>
            </a:lvl5pPr>
            <a:lvl6pPr indent="-342900" lvl="5" marL="27432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■"/>
              <a:defRPr/>
            </a:lvl6pPr>
            <a:lvl7pPr indent="-342900" lvl="6" marL="32004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/>
            </a:lvl7pPr>
            <a:lvl8pPr indent="-342900" lvl="7" marL="36576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/>
            </a:lvl8pPr>
            <a:lvl9pPr indent="-342900" lvl="8" marL="411480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20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11.xml"/><Relationship Id="rId22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6" Type="http://schemas.openxmlformats.org/officeDocument/2006/relationships/slideLayout" Target="../slideLayouts/slideLayout6.xml"/><Relationship Id="rId18" Type="http://schemas.openxmlformats.org/officeDocument/2006/relationships/slideLayout" Target="../slideLayouts/slideLayout18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g3d0312c8f6e_1_892"/>
          <p:cNvSpPr txBox="1"/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  <a:noFill/>
          <a:ln>
            <a:noFill/>
          </a:ln>
        </p:spPr>
        <p:txBody>
          <a:bodyPr anchorCtr="0" anchor="t" bIns="121900" lIns="121900" spcFirstLastPara="1" rIns="121900" wrap="square" tIns="12190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1" name="Google Shape;11;g3d0312c8f6e_1_892"/>
          <p:cNvSpPr txBox="1"/>
          <p:nvPr>
            <p:ph idx="1" type="body"/>
          </p:nvPr>
        </p:nvSpPr>
        <p:spPr>
          <a:xfrm>
            <a:off x="415600" y="1536633"/>
            <a:ext cx="11360700" cy="4555200"/>
          </a:xfrm>
          <a:prstGeom prst="rect">
            <a:avLst/>
          </a:prstGeom>
          <a:noFill/>
          <a:ln>
            <a:noFill/>
          </a:ln>
        </p:spPr>
        <p:txBody>
          <a:bodyPr anchorCtr="0" anchor="t" bIns="121900" lIns="121900" spcFirstLastPara="1" rIns="121900" wrap="square" tIns="121900">
            <a:normAutofit/>
          </a:bodyPr>
          <a:lstStyle>
            <a:lvl1pPr indent="-3810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Char char="●"/>
              <a:defRPr sz="2400">
                <a:solidFill>
                  <a:schemeClr val="dk2"/>
                </a:solidFill>
              </a:defRPr>
            </a:lvl1pPr>
            <a:lvl2pPr indent="-34925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900"/>
              <a:buChar char="○"/>
              <a:defRPr sz="1900">
                <a:solidFill>
                  <a:schemeClr val="dk2"/>
                </a:solidFill>
              </a:defRPr>
            </a:lvl2pPr>
            <a:lvl3pPr indent="-34925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900"/>
              <a:buChar char="■"/>
              <a:defRPr sz="1900">
                <a:solidFill>
                  <a:schemeClr val="dk2"/>
                </a:solidFill>
              </a:defRPr>
            </a:lvl3pPr>
            <a:lvl4pPr indent="-34925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900"/>
              <a:buChar char="●"/>
              <a:defRPr sz="1900">
                <a:solidFill>
                  <a:schemeClr val="dk2"/>
                </a:solidFill>
              </a:defRPr>
            </a:lvl4pPr>
            <a:lvl5pPr indent="-34925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900"/>
              <a:buChar char="○"/>
              <a:defRPr sz="1900">
                <a:solidFill>
                  <a:schemeClr val="dk2"/>
                </a:solidFill>
              </a:defRPr>
            </a:lvl5pPr>
            <a:lvl6pPr indent="-34925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900"/>
              <a:buChar char="■"/>
              <a:defRPr sz="1900">
                <a:solidFill>
                  <a:schemeClr val="dk2"/>
                </a:solidFill>
              </a:defRPr>
            </a:lvl6pPr>
            <a:lvl7pPr indent="-34925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900"/>
              <a:buChar char="●"/>
              <a:defRPr sz="1900">
                <a:solidFill>
                  <a:schemeClr val="dk2"/>
                </a:solidFill>
              </a:defRPr>
            </a:lvl7pPr>
            <a:lvl8pPr indent="-34925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900"/>
              <a:buChar char="○"/>
              <a:defRPr sz="1900">
                <a:solidFill>
                  <a:schemeClr val="dk2"/>
                </a:solidFill>
              </a:defRPr>
            </a:lvl8pPr>
            <a:lvl9pPr indent="-34925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900"/>
              <a:buChar char="■"/>
              <a:defRPr sz="19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2" name="Google Shape;12;g3d0312c8f6e_1_892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 algn="r">
              <a:buNone/>
              <a:defRPr sz="1300">
                <a:solidFill>
                  <a:schemeClr val="dk2"/>
                </a:solidFill>
              </a:defRPr>
            </a:lvl1pPr>
            <a:lvl2pPr lvl="1" algn="r">
              <a:buNone/>
              <a:defRPr sz="1300">
                <a:solidFill>
                  <a:schemeClr val="dk2"/>
                </a:solidFill>
              </a:defRPr>
            </a:lvl2pPr>
            <a:lvl3pPr lvl="2" algn="r">
              <a:buNone/>
              <a:defRPr sz="1300">
                <a:solidFill>
                  <a:schemeClr val="dk2"/>
                </a:solidFill>
              </a:defRPr>
            </a:lvl3pPr>
            <a:lvl4pPr lvl="3" algn="r">
              <a:buNone/>
              <a:defRPr sz="1300">
                <a:solidFill>
                  <a:schemeClr val="dk2"/>
                </a:solidFill>
              </a:defRPr>
            </a:lvl4pPr>
            <a:lvl5pPr lvl="4" algn="r">
              <a:buNone/>
              <a:defRPr sz="1300">
                <a:solidFill>
                  <a:schemeClr val="dk2"/>
                </a:solidFill>
              </a:defRPr>
            </a:lvl5pPr>
            <a:lvl6pPr lvl="5" algn="r">
              <a:buNone/>
              <a:defRPr sz="1300">
                <a:solidFill>
                  <a:schemeClr val="dk2"/>
                </a:solidFill>
              </a:defRPr>
            </a:lvl6pPr>
            <a:lvl7pPr lvl="6" algn="r">
              <a:buNone/>
              <a:defRPr sz="1300">
                <a:solidFill>
                  <a:schemeClr val="dk2"/>
                </a:solidFill>
              </a:defRPr>
            </a:lvl7pPr>
            <a:lvl8pPr lvl="7" algn="r">
              <a:buNone/>
              <a:defRPr sz="1300">
                <a:solidFill>
                  <a:schemeClr val="dk2"/>
                </a:solidFill>
              </a:defRPr>
            </a:lvl8pPr>
            <a:lvl9pPr lvl="8" algn="r">
              <a:buNone/>
              <a:defRPr sz="13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</p:sldLayoutIdLst>
  <p:transition spd="med">
    <p:fade thruBlk="1"/>
  </p:transition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4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6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5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8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9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7.jp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0.jp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0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9.jpg"/></Relationships>
</file>

<file path=ppt/slides/_rels/slide11.xml.rels><?xml version="1.0" encoding="UTF-8" standalone="yes"?><Relationships xmlns="http://schemas.openxmlformats.org/package/2006/relationships"><Relationship Id="rId11" Type="http://schemas.openxmlformats.org/officeDocument/2006/relationships/hyperlink" Target="http://www.ncbi.nlm.nih.gov/pmc/articles/PMC2753321/" TargetMode="External"/><Relationship Id="rId10" Type="http://schemas.openxmlformats.org/officeDocument/2006/relationships/hyperlink" Target="https://my.clevelandclinic.org/health/body/prefrontal-cortex" TargetMode="External"/><Relationship Id="rId13" Type="http://schemas.openxmlformats.org/officeDocument/2006/relationships/hyperlink" Target="http://www.savemyexams.com/a-level/psychology/aqa/17/revision-notes/3-attachment/3-3-explanations-of-attachment/3-3-2-bowlbys-monotropic-theory/" TargetMode="External"/><Relationship Id="rId12" Type="http://schemas.openxmlformats.org/officeDocument/2006/relationships/hyperlink" Target="https://doi.org/10.1186/1753-2000-3-25" TargetMode="External"/><Relationship Id="rId1" Type="http://schemas.openxmlformats.org/officeDocument/2006/relationships/slideLayout" Target="../slideLayouts/slideLayout20.xml"/><Relationship Id="rId2" Type="http://schemas.openxmlformats.org/officeDocument/2006/relationships/notesSlide" Target="../notesSlides/notesSlide11.xml"/><Relationship Id="rId3" Type="http://schemas.openxmlformats.org/officeDocument/2006/relationships/hyperlink" Target="http://www.nature.com/articles/s41598-025-89467-2" TargetMode="External"/><Relationship Id="rId4" Type="http://schemas.openxmlformats.org/officeDocument/2006/relationships/hyperlink" Target="https://doi.org/10.1038/s41598-025-89467-2" TargetMode="External"/><Relationship Id="rId9" Type="http://schemas.openxmlformats.org/officeDocument/2006/relationships/hyperlink" Target="https://my.clevelandclinic.org/health/body/prefrontal-cortex" TargetMode="External"/><Relationship Id="rId15" Type="http://schemas.openxmlformats.org/officeDocument/2006/relationships/hyperlink" Target="https://www.istockphoto.com/photos/mother-hugging-child" TargetMode="External"/><Relationship Id="rId14" Type="http://schemas.openxmlformats.org/officeDocument/2006/relationships/hyperlink" Target="https://www.istockphoto.com/photos/mother-hugging-child" TargetMode="External"/><Relationship Id="rId17" Type="http://schemas.openxmlformats.org/officeDocument/2006/relationships/hyperlink" Target="http://www.terricole.com/the-foundation-of-real-love/" TargetMode="External"/><Relationship Id="rId16" Type="http://schemas.openxmlformats.org/officeDocument/2006/relationships/hyperlink" Target="http://www.simplypsychology.org/attachment.html" TargetMode="External"/><Relationship Id="rId5" Type="http://schemas.openxmlformats.org/officeDocument/2006/relationships/hyperlink" Target="https://herviewfromhome.com/to-those-who-know-the-bitter-hurt-of-losing-a-parent/?utm_source=chatgpt.com" TargetMode="External"/><Relationship Id="rId6" Type="http://schemas.openxmlformats.org/officeDocument/2006/relationships/hyperlink" Target="https://herviewfromhome.com/to-those-who-know-the-bitter-hurt-of-losing-a-parent/?utm_source=chatgpt.com" TargetMode="External"/><Relationship Id="rId7" Type="http://schemas.openxmlformats.org/officeDocument/2006/relationships/hyperlink" Target="https://herviewfromhome.com/to-those-who-know-the-bitter-hurt-of-losing-a-parent/?utm_source=chatgpt.com" TargetMode="External"/><Relationship Id="rId8" Type="http://schemas.openxmlformats.org/officeDocument/2006/relationships/hyperlink" Target="https://herviewfromhome.com/to-those-who-know-the-bitter-hurt-of-losing-a-parent/?utm_source=chatgpt.com" TargetMode="External"/></Relationships>
</file>

<file path=ppt/slides/_rels/slide12.xml.rels><?xml version="1.0" encoding="UTF-8" standalone="yes"?><Relationships xmlns="http://schemas.openxmlformats.org/package/2006/relationships"><Relationship Id="rId11" Type="http://schemas.openxmlformats.org/officeDocument/2006/relationships/hyperlink" Target="https://www.childprotectioncompany.com/safeguarding-children/young-carers-and-safeguarding/" TargetMode="External"/><Relationship Id="rId10" Type="http://schemas.openxmlformats.org/officeDocument/2006/relationships/hyperlink" Target="https://www.talkwithsara.com/blog/building-healthy-relationships-for-teens" TargetMode="External"/><Relationship Id="rId13" Type="http://schemas.openxmlformats.org/officeDocument/2006/relationships/hyperlink" Target="https://extension.umaine.edu/publications/2026e/" TargetMode="External"/><Relationship Id="rId12" Type="http://schemas.openxmlformats.org/officeDocument/2006/relationships/hyperlink" Target="https://www.childprotectioncompany.com/safeguarding-children/young-carers-and-safeguarding/" TargetMode="External"/><Relationship Id="rId1" Type="http://schemas.openxmlformats.org/officeDocument/2006/relationships/slideLayout" Target="../slideLayouts/slideLayout20.xml"/><Relationship Id="rId2" Type="http://schemas.openxmlformats.org/officeDocument/2006/relationships/notesSlide" Target="../notesSlides/notesSlide12.xml"/><Relationship Id="rId3" Type="http://schemas.openxmlformats.org/officeDocument/2006/relationships/hyperlink" Target="https://www.myonlineschooling.co.uk/news/blog/blog-post/~board/my-online-schooling-blog/post/does-class-size-affect-the-academic-outcome-of-students" TargetMode="External"/><Relationship Id="rId4" Type="http://schemas.openxmlformats.org/officeDocument/2006/relationships/hyperlink" Target="https://www.myonlineschooling.co.uk/news/blog/blog-post/~board/my-online-schooling-blog/post/does-class-size-affect-the-academic-outcome-of-students" TargetMode="External"/><Relationship Id="rId9" Type="http://schemas.openxmlformats.org/officeDocument/2006/relationships/hyperlink" Target="https://www.talkwithsara.com/blog/building-healthy-relationships-for-teens" TargetMode="External"/><Relationship Id="rId15" Type="http://schemas.openxmlformats.org/officeDocument/2006/relationships/hyperlink" Target="http://www.terricole.com/the-foundation-of-real-love/" TargetMode="External"/><Relationship Id="rId14" Type="http://schemas.openxmlformats.org/officeDocument/2006/relationships/hyperlink" Target="https://extension.umaine.edu/publications/2026e/" TargetMode="External"/><Relationship Id="rId5" Type="http://schemas.openxmlformats.org/officeDocument/2006/relationships/hyperlink" Target="http://www.nhs.uk/social-care-and-support/support-and-benefits-for-carers/help-for-young-carers/" TargetMode="External"/><Relationship Id="rId6" Type="http://schemas.openxmlformats.org/officeDocument/2006/relationships/hyperlink" Target="https://doi.org/10.3390/ijerph19105826" TargetMode="External"/><Relationship Id="rId7" Type="http://schemas.openxmlformats.org/officeDocument/2006/relationships/hyperlink" Target="https://www.shutterstock.com/image-vector/illustrations-depicting-diverse-family-structures-children-2692156977" TargetMode="External"/><Relationship Id="rId8" Type="http://schemas.openxmlformats.org/officeDocument/2006/relationships/hyperlink" Target="https://www.shutterstock.com/image-vector/illustrations-depicting-diverse-family-structures-children-2692156977" TargetMode="Externa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1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1.jp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1"/>
          <p:cNvSpPr txBox="1"/>
          <p:nvPr>
            <p:ph type="title"/>
          </p:nvPr>
        </p:nvSpPr>
        <p:spPr>
          <a:xfrm>
            <a:off x="994400" y="1278300"/>
            <a:ext cx="7176900" cy="49041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r>
              <a:rPr lang="en-US" sz="2800"/>
              <a:t>Student name: Faye Marie Chamberlain </a:t>
            </a:r>
            <a:br>
              <a:rPr lang="en-US" sz="2800"/>
            </a:br>
            <a:r>
              <a:rPr lang="en-US" sz="2800"/>
              <a:t>student id: 2413289</a:t>
            </a:r>
            <a:br>
              <a:rPr lang="en-US" sz="2800"/>
            </a:br>
            <a:br>
              <a:rPr lang="en-US" sz="2800"/>
            </a:br>
            <a:r>
              <a:rPr lang="en-US" sz="2800"/>
              <a:t>module name Psychology in Health and Social Care</a:t>
            </a:r>
            <a:br>
              <a:rPr lang="en-US" sz="2800"/>
            </a:br>
            <a:r>
              <a:rPr lang="en-US" sz="2800"/>
              <a:t>module number: </a:t>
            </a:r>
            <a:r>
              <a:rPr lang="en-US" sz="2800"/>
              <a:t>LCHS 4010</a:t>
            </a:r>
            <a:br>
              <a:rPr lang="en-US" sz="2800"/>
            </a:br>
            <a:r>
              <a:rPr lang="en-US" sz="2800"/>
              <a:t>Assignment title : Assignment  1: individual presentation </a:t>
            </a:r>
            <a:br>
              <a:rPr lang="en-US" sz="2800"/>
            </a:br>
            <a:r>
              <a:rPr lang="en-US" sz="2800"/>
              <a:t>lecturer name : Farah Wilta</a:t>
            </a:r>
            <a:br>
              <a:rPr lang="en-US" sz="2800"/>
            </a:br>
            <a:r>
              <a:rPr lang="en-US" sz="2800"/>
              <a:t>acknowledgment of Ai: acknowledge NO usage  of Ai </a:t>
            </a:r>
            <a:br>
              <a:rPr lang="en-US" sz="2800"/>
            </a:br>
            <a:r>
              <a:rPr lang="en-US" sz="2800"/>
              <a:t>date submitted:15/03/2026</a:t>
            </a:r>
            <a:endParaRPr/>
          </a:p>
        </p:txBody>
      </p:sp>
      <p:pic>
        <p:nvPicPr>
          <p:cNvPr descr="A black and yellow logo&#10;&#10;AI-generated content may be incorrect." id="122" name="Google Shape;122;p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556583" y="-2"/>
            <a:ext cx="4635425" cy="257523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2"/>
          <p:cNvSpPr txBox="1"/>
          <p:nvPr>
            <p:ph type="title"/>
          </p:nvPr>
        </p:nvSpPr>
        <p:spPr>
          <a:xfrm>
            <a:off x="1468814" y="503852"/>
            <a:ext cx="9808773" cy="142758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0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</a:pPr>
            <a:r>
              <a:rPr lang="en-US">
                <a:latin typeface="Arial"/>
                <a:ea typeface="Arial"/>
                <a:cs typeface="Arial"/>
                <a:sym typeface="Arial"/>
              </a:rPr>
              <a:t>Introduction  </a:t>
            </a:r>
            <a:endParaRPr/>
          </a:p>
        </p:txBody>
      </p:sp>
      <p:sp>
        <p:nvSpPr>
          <p:cNvPr id="128" name="Google Shape;128;p2"/>
          <p:cNvSpPr txBox="1"/>
          <p:nvPr/>
        </p:nvSpPr>
        <p:spPr>
          <a:xfrm>
            <a:off x="1468814" y="2066731"/>
            <a:ext cx="6452876" cy="38675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91425" wrap="square" tIns="45700">
            <a:noAutofit/>
          </a:bodyPr>
          <a:lstStyle/>
          <a:p>
            <a:pPr indent="-273050" lvl="0" marL="2286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Arial"/>
              <a:buChar char="•"/>
            </a:pPr>
            <a:r>
              <a:rPr b="0" i="0" lang="en-US" sz="23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Jenny is 16 years old  </a:t>
            </a:r>
            <a:endParaRPr sz="2300"/>
          </a:p>
          <a:p>
            <a:pPr indent="-273050" lvl="0" marL="228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Arial"/>
              <a:buChar char="•"/>
            </a:pPr>
            <a:r>
              <a:rPr b="0" i="0" lang="en-US" sz="23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Jenny has been caring for her mother for 5 years following the death of her father </a:t>
            </a:r>
            <a:endParaRPr sz="2300"/>
          </a:p>
          <a:p>
            <a:pPr indent="-273050" lvl="0" marL="228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Arial"/>
              <a:buChar char="•"/>
            </a:pPr>
            <a:r>
              <a:rPr b="0" i="0" lang="en-US" sz="23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Jenny mother suffers with mobility  issues, memory problems  and low modes </a:t>
            </a:r>
            <a:endParaRPr sz="2300"/>
          </a:p>
          <a:p>
            <a:pPr indent="-273050" lvl="0" marL="228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Arial"/>
              <a:buChar char="•"/>
            </a:pPr>
            <a:r>
              <a:rPr b="0" i="0" lang="en-US" sz="23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Jenny provides her mother with practical care (cooking cleaning and shopping)</a:t>
            </a:r>
            <a:endParaRPr sz="2300"/>
          </a:p>
          <a:p>
            <a:pPr indent="-273050" lvl="0" marL="228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Arial"/>
              <a:buChar char="•"/>
            </a:pPr>
            <a:r>
              <a:rPr b="0" i="0" lang="en-US" sz="23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Emotional support </a:t>
            </a:r>
            <a:endParaRPr sz="2300"/>
          </a:p>
          <a:p>
            <a:pPr indent="-273050" lvl="0" marL="228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Arial"/>
              <a:buChar char="•"/>
            </a:pPr>
            <a:r>
              <a:rPr b="0" i="0" lang="en-US" sz="23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Administrative health </a:t>
            </a:r>
            <a:endParaRPr sz="2300"/>
          </a:p>
          <a:p>
            <a:pPr indent="-247650" lvl="0" marL="228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900"/>
              <a:buFont typeface="Arial"/>
              <a:buChar char="•"/>
            </a:pPr>
            <a:r>
              <a:rPr b="1" i="0" lang="en-US" sz="1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How has this affected Jennys  development and how can we support </a:t>
            </a:r>
            <a:r>
              <a:rPr b="1" lang="en-US" sz="19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Jenny's</a:t>
            </a:r>
            <a:r>
              <a:rPr b="1" i="0" lang="en-US" sz="1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 well being? </a:t>
            </a:r>
            <a:endParaRPr b="0" i="0" sz="19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127000" lvl="0" marL="228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127000" lvl="0" marL="228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127000" lvl="0" marL="228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127000" lvl="0" marL="228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127000" lvl="0" marL="228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127000" lvl="0" marL="228600" marR="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</p:txBody>
      </p:sp>
      <p:sp>
        <p:nvSpPr>
          <p:cNvPr id="129" name="Google Shape;129;p2"/>
          <p:cNvSpPr txBox="1"/>
          <p:nvPr>
            <p:ph idx="12" type="sldNum"/>
          </p:nvPr>
        </p:nvSpPr>
        <p:spPr>
          <a:xfrm>
            <a:off x="412136" y="5943601"/>
            <a:ext cx="968983" cy="65191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descr="A person pushing a person in a wheelchair&#10;&#10;AI-generated content may be incorrect." id="130" name="Google Shape;130;p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155468" y="2404075"/>
            <a:ext cx="3759857" cy="3861398"/>
          </a:xfrm>
          <a:prstGeom prst="rect">
            <a:avLst/>
          </a:prstGeom>
          <a:noFill/>
          <a:ln>
            <a:noFill/>
          </a:ln>
        </p:spPr>
      </p:pic>
      <p:sp>
        <p:nvSpPr>
          <p:cNvPr id="131" name="Google Shape;131;p2"/>
          <p:cNvSpPr txBox="1"/>
          <p:nvPr/>
        </p:nvSpPr>
        <p:spPr>
          <a:xfrm>
            <a:off x="8462975" y="6218413"/>
            <a:ext cx="2814600" cy="102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>
                <a:solidFill>
                  <a:schemeClr val="dk2"/>
                </a:solidFill>
              </a:rPr>
              <a:t>source: (The child protection,2024)</a:t>
            </a:r>
            <a:endParaRPr sz="13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3"/>
          <p:cNvSpPr txBox="1"/>
          <p:nvPr>
            <p:ph type="title"/>
          </p:nvPr>
        </p:nvSpPr>
        <p:spPr>
          <a:xfrm>
            <a:off x="1468814" y="503852"/>
            <a:ext cx="9808773" cy="142758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0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</a:pPr>
            <a:br>
              <a:rPr lang="en-US">
                <a:latin typeface="Arial"/>
                <a:ea typeface="Arial"/>
                <a:cs typeface="Arial"/>
                <a:sym typeface="Arial"/>
              </a:rPr>
            </a:br>
            <a:endParaRPr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7" name="Google Shape;137;p3"/>
          <p:cNvSpPr txBox="1"/>
          <p:nvPr>
            <p:ph idx="12" type="sldNum"/>
          </p:nvPr>
        </p:nvSpPr>
        <p:spPr>
          <a:xfrm>
            <a:off x="412136" y="5943601"/>
            <a:ext cx="968983" cy="65191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138" name="Google Shape;138;p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12125" y="1039650"/>
            <a:ext cx="4426300" cy="4913025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3"/>
          <p:cNvSpPr txBox="1"/>
          <p:nvPr/>
        </p:nvSpPr>
        <p:spPr>
          <a:xfrm>
            <a:off x="5057300" y="164150"/>
            <a:ext cx="6210600" cy="11805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2200" u="none" cap="none" strike="noStrike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Attachment theory developed  by John Bowlby </a:t>
            </a:r>
            <a:endParaRPr sz="1600"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30480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</a:pPr>
            <a:r>
              <a:rPr lang="en-US" sz="2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John Bowlby theory focuses on how emotional  bonds form between a child and their main  primary </a:t>
            </a:r>
            <a:r>
              <a:rPr lang="en-US" sz="2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caregiver</a:t>
            </a:r>
            <a:r>
              <a:rPr lang="en-US" sz="2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.</a:t>
            </a:r>
            <a:endParaRPr sz="1700"/>
          </a:p>
          <a:p>
            <a:pPr indent="-1714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2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0480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</a:pPr>
            <a:r>
              <a:rPr lang="en-US" sz="2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Early relationships with caregivers provide the foundation for lifelong development. </a:t>
            </a:r>
            <a:endParaRPr sz="1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1841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</a:pPr>
            <a:r>
              <a:t/>
            </a:r>
            <a:endParaRPr sz="1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0480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</a:pPr>
            <a:r>
              <a:rPr lang="en-US" sz="2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Attachment theory describes four styles children develop attachment. </a:t>
            </a:r>
            <a:endParaRPr sz="1700"/>
          </a:p>
          <a:p>
            <a:pPr indent="-1714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2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0480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</a:pPr>
            <a:r>
              <a:rPr lang="en-US" sz="2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Secure, anxious, avoidant and disorganised. </a:t>
            </a:r>
            <a:endParaRPr sz="1700"/>
          </a:p>
          <a:p>
            <a:pPr indent="-1714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2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0480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</a:pPr>
            <a:r>
              <a:rPr lang="en-US" sz="2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These attachment styles describe  different ways people think, feel and act in relationships. </a:t>
            </a:r>
            <a:endParaRPr sz="1700"/>
          </a:p>
          <a:p>
            <a:pPr indent="-1714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1714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1714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8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 </a:t>
            </a:r>
            <a:r>
              <a:rPr b="1" lang="en-US" sz="19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(McGarvie 2024). </a:t>
            </a:r>
            <a:endParaRPr sz="1700"/>
          </a:p>
          <a:p>
            <a:pPr indent="-1841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</a:pPr>
            <a:r>
              <a:t/>
            </a:r>
            <a:endParaRPr sz="16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1841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</a:pPr>
            <a:r>
              <a:t/>
            </a:r>
            <a:endParaRPr sz="16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1841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</a:pPr>
            <a:r>
              <a:t/>
            </a:r>
            <a:endParaRPr sz="16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1841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</a:pPr>
            <a:r>
              <a:t/>
            </a:r>
            <a:endParaRPr sz="16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1714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18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1841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</a:pPr>
            <a:r>
              <a:t/>
            </a:r>
            <a:endParaRPr sz="16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1714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18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1714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18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1714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18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1714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18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1714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18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1714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18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1714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18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1714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18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1714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18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1714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18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1714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18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</p:txBody>
      </p:sp>
      <p:sp>
        <p:nvSpPr>
          <p:cNvPr id="140" name="Google Shape;140;p3"/>
          <p:cNvSpPr txBox="1"/>
          <p:nvPr/>
        </p:nvSpPr>
        <p:spPr>
          <a:xfrm>
            <a:off x="1586825" y="5943600"/>
            <a:ext cx="2261700" cy="257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000">
                <a:solidFill>
                  <a:schemeClr val="dk2"/>
                </a:solidFill>
              </a:rPr>
              <a:t>source:(Eastside </a:t>
            </a:r>
            <a:r>
              <a:rPr b="1" lang="en-US" sz="1000">
                <a:solidFill>
                  <a:schemeClr val="dk2"/>
                </a:solidFill>
              </a:rPr>
              <a:t>psychology</a:t>
            </a:r>
            <a:r>
              <a:rPr b="1" lang="en-US" sz="1000">
                <a:solidFill>
                  <a:schemeClr val="dk2"/>
                </a:solidFill>
              </a:rPr>
              <a:t> clinic 2022)</a:t>
            </a:r>
            <a:endParaRPr b="1" sz="8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4"/>
          <p:cNvSpPr txBox="1"/>
          <p:nvPr/>
        </p:nvSpPr>
        <p:spPr>
          <a:xfrm>
            <a:off x="893725" y="737125"/>
            <a:ext cx="5202300" cy="1816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0" spcFirstLastPara="1" rIns="91425" wrap="square" tIns="45700">
            <a:norm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How Losing a Parent and Caring for Others Affects Jenny</a:t>
            </a:r>
            <a:endParaRPr/>
          </a:p>
        </p:txBody>
      </p:sp>
      <p:sp>
        <p:nvSpPr>
          <p:cNvPr id="146" name="Google Shape;146;p4"/>
          <p:cNvSpPr txBox="1"/>
          <p:nvPr>
            <p:ph idx="12" type="sldNum"/>
          </p:nvPr>
        </p:nvSpPr>
        <p:spPr>
          <a:xfrm>
            <a:off x="412136" y="5943601"/>
            <a:ext cx="968983" cy="65191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47" name="Google Shape;147;p4"/>
          <p:cNvSpPr txBox="1"/>
          <p:nvPr/>
        </p:nvSpPr>
        <p:spPr>
          <a:xfrm>
            <a:off x="5891325" y="255350"/>
            <a:ext cx="6128400" cy="7665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-304800" lvl="0" marL="285750" marR="0" rtl="0" algn="l">
              <a:spcBef>
                <a:spcPts val="0"/>
              </a:spcBef>
              <a:spcAft>
                <a:spcPts val="0"/>
              </a:spcAft>
              <a:buClr>
                <a:srgbClr val="444444"/>
              </a:buClr>
              <a:buSzPts val="2100"/>
              <a:buFont typeface="Arial"/>
              <a:buChar char="•"/>
            </a:pPr>
            <a:r>
              <a:rPr lang="en-US" sz="2100">
                <a:solidFill>
                  <a:srgbClr val="444444"/>
                </a:solidFill>
                <a:latin typeface="Calibri"/>
                <a:ea typeface="Calibri"/>
                <a:cs typeface="Calibri"/>
                <a:sym typeface="Calibri"/>
              </a:rPr>
              <a:t>Jenny had a strong emotional attachments with both of her parents growing up.  </a:t>
            </a:r>
            <a:endParaRPr sz="2100">
              <a:solidFill>
                <a:srgbClr val="444444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1714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2100">
              <a:solidFill>
                <a:srgbClr val="444444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04800" lvl="0" marL="285750" marR="0" rtl="0" algn="l">
              <a:spcBef>
                <a:spcPts val="0"/>
              </a:spcBef>
              <a:spcAft>
                <a:spcPts val="0"/>
              </a:spcAft>
              <a:buClr>
                <a:srgbClr val="444444"/>
              </a:buClr>
              <a:buSzPts val="2100"/>
              <a:buFont typeface="Arial"/>
              <a:buChar char="•"/>
            </a:pPr>
            <a:r>
              <a:rPr lang="en-US" sz="2100">
                <a:solidFill>
                  <a:srgbClr val="444444"/>
                </a:solidFill>
                <a:latin typeface="Calibri"/>
                <a:ea typeface="Calibri"/>
                <a:cs typeface="Calibri"/>
                <a:sym typeface="Calibri"/>
              </a:rPr>
              <a:t>Jenny's</a:t>
            </a:r>
            <a:r>
              <a:rPr lang="en-US" sz="2100">
                <a:solidFill>
                  <a:srgbClr val="444444"/>
                </a:solidFill>
                <a:latin typeface="Calibri"/>
                <a:ea typeface="Calibri"/>
                <a:cs typeface="Calibri"/>
                <a:sym typeface="Calibri"/>
              </a:rPr>
              <a:t> father died at age 11 she has lost one of her primary sources of safety and support. </a:t>
            </a:r>
            <a:endParaRPr sz="1700"/>
          </a:p>
          <a:p>
            <a:pPr indent="-1714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21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304800" lvl="0" marL="285750" marR="0" rtl="0" algn="l">
              <a:spcBef>
                <a:spcPts val="0"/>
              </a:spcBef>
              <a:spcAft>
                <a:spcPts val="0"/>
              </a:spcAft>
              <a:buClr>
                <a:srgbClr val="444444"/>
              </a:buClr>
              <a:buSzPts val="2100"/>
              <a:buFont typeface="Arial"/>
              <a:buChar char="•"/>
            </a:pPr>
            <a:r>
              <a:rPr lang="en-US" sz="2100">
                <a:solidFill>
                  <a:srgbClr val="444444"/>
                </a:solidFill>
                <a:latin typeface="Calibri"/>
                <a:ea typeface="Calibri"/>
                <a:cs typeface="Calibri"/>
                <a:sym typeface="Calibri"/>
              </a:rPr>
              <a:t>Bowlby attachment theory identifies the importance of early relationships. </a:t>
            </a:r>
            <a:endParaRPr sz="1700"/>
          </a:p>
          <a:p>
            <a:pPr indent="-1714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2100">
              <a:solidFill>
                <a:srgbClr val="444444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04800" lvl="0" marL="285750" marR="0" rtl="0" algn="l">
              <a:spcBef>
                <a:spcPts val="0"/>
              </a:spcBef>
              <a:spcAft>
                <a:spcPts val="0"/>
              </a:spcAft>
              <a:buClr>
                <a:srgbClr val="444444"/>
              </a:buClr>
              <a:buSzPts val="2100"/>
              <a:buFont typeface="Arial"/>
              <a:buChar char="•"/>
            </a:pPr>
            <a:r>
              <a:rPr lang="en-US" sz="2100">
                <a:solidFill>
                  <a:srgbClr val="444444"/>
                </a:solidFill>
                <a:latin typeface="Calibri"/>
                <a:ea typeface="Calibri"/>
                <a:cs typeface="Calibri"/>
                <a:sym typeface="Calibri"/>
              </a:rPr>
              <a:t>Disruptions in early relationships can lead to attachment issues, anxiety or emotional insecurities (death of </a:t>
            </a:r>
            <a:r>
              <a:rPr lang="en-US" sz="2100">
                <a:solidFill>
                  <a:srgbClr val="444444"/>
                </a:solidFill>
                <a:latin typeface="Calibri"/>
                <a:ea typeface="Calibri"/>
                <a:cs typeface="Calibri"/>
                <a:sym typeface="Calibri"/>
              </a:rPr>
              <a:t>Jenny's</a:t>
            </a:r>
            <a:r>
              <a:rPr lang="en-US" sz="2100">
                <a:solidFill>
                  <a:srgbClr val="444444"/>
                </a:solidFill>
                <a:latin typeface="Calibri"/>
                <a:ea typeface="Calibri"/>
                <a:cs typeface="Calibri"/>
                <a:sym typeface="Calibri"/>
              </a:rPr>
              <a:t> father). </a:t>
            </a:r>
            <a:endParaRPr sz="1700"/>
          </a:p>
          <a:p>
            <a:pPr indent="-1714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2100">
              <a:solidFill>
                <a:srgbClr val="444444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04800" lvl="0" marL="285750" marR="0" rtl="0" algn="l">
              <a:spcBef>
                <a:spcPts val="0"/>
              </a:spcBef>
              <a:spcAft>
                <a:spcPts val="0"/>
              </a:spcAft>
              <a:buClr>
                <a:srgbClr val="444444"/>
              </a:buClr>
              <a:buSzPts val="2100"/>
              <a:buFont typeface="Arial"/>
              <a:buChar char="•"/>
            </a:pPr>
            <a:r>
              <a:rPr lang="en-US" sz="2100">
                <a:solidFill>
                  <a:srgbClr val="444444"/>
                </a:solidFill>
                <a:latin typeface="Calibri"/>
                <a:ea typeface="Calibri"/>
                <a:cs typeface="Calibri"/>
                <a:sym typeface="Calibri"/>
              </a:rPr>
              <a:t>jenny could fear abandonment </a:t>
            </a:r>
            <a:endParaRPr sz="2100">
              <a:solidFill>
                <a:srgbClr val="444444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1714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2100">
              <a:solidFill>
                <a:srgbClr val="444444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04800" lvl="0" marL="285750" marR="0" rtl="0" algn="l">
              <a:spcBef>
                <a:spcPts val="0"/>
              </a:spcBef>
              <a:spcAft>
                <a:spcPts val="0"/>
              </a:spcAft>
              <a:buClr>
                <a:srgbClr val="444444"/>
              </a:buClr>
              <a:buSzPts val="2100"/>
              <a:buFont typeface="Arial"/>
              <a:buChar char="•"/>
            </a:pPr>
            <a:r>
              <a:rPr lang="en-US" sz="2100">
                <a:solidFill>
                  <a:srgbClr val="444444"/>
                </a:solidFill>
                <a:latin typeface="Calibri"/>
                <a:ea typeface="Calibri"/>
                <a:cs typeface="Calibri"/>
                <a:sym typeface="Calibri"/>
              </a:rPr>
              <a:t>jenny has taken on a </a:t>
            </a:r>
            <a:r>
              <a:rPr lang="en-US" sz="2100">
                <a:solidFill>
                  <a:srgbClr val="444444"/>
                </a:solidFill>
                <a:latin typeface="Calibri"/>
                <a:ea typeface="Calibri"/>
                <a:cs typeface="Calibri"/>
                <a:sym typeface="Calibri"/>
              </a:rPr>
              <a:t>caregiving</a:t>
            </a:r>
            <a:r>
              <a:rPr lang="en-US" sz="2100">
                <a:solidFill>
                  <a:srgbClr val="444444"/>
                </a:solidFill>
                <a:latin typeface="Calibri"/>
                <a:ea typeface="Calibri"/>
                <a:cs typeface="Calibri"/>
                <a:sym typeface="Calibri"/>
              </a:rPr>
              <a:t> responsibilities  and emotional </a:t>
            </a:r>
            <a:r>
              <a:rPr lang="en-US" sz="2100">
                <a:solidFill>
                  <a:srgbClr val="444444"/>
                </a:solidFill>
                <a:latin typeface="Calibri"/>
                <a:ea typeface="Calibri"/>
                <a:cs typeface="Calibri"/>
                <a:sym typeface="Calibri"/>
              </a:rPr>
              <a:t>caregiving</a:t>
            </a:r>
            <a:r>
              <a:rPr lang="en-US" sz="2100">
                <a:solidFill>
                  <a:srgbClr val="444444"/>
                </a:solidFill>
                <a:latin typeface="Calibri"/>
                <a:ea typeface="Calibri"/>
                <a:cs typeface="Calibri"/>
                <a:sym typeface="Calibri"/>
              </a:rPr>
              <a:t> tasks </a:t>
            </a:r>
            <a:endParaRPr sz="1700"/>
          </a:p>
          <a:p>
            <a:pPr indent="-1714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2100">
              <a:solidFill>
                <a:srgbClr val="444444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04800" lvl="0" marL="285750" marR="0" rtl="0" algn="l">
              <a:spcBef>
                <a:spcPts val="0"/>
              </a:spcBef>
              <a:spcAft>
                <a:spcPts val="0"/>
              </a:spcAft>
              <a:buClr>
                <a:srgbClr val="444444"/>
              </a:buClr>
              <a:buSzPts val="2100"/>
              <a:buFont typeface="Arial"/>
              <a:buChar char="•"/>
            </a:pPr>
            <a:r>
              <a:rPr lang="en-US" sz="2100">
                <a:solidFill>
                  <a:srgbClr val="444444"/>
                </a:solidFill>
                <a:latin typeface="Calibri"/>
                <a:ea typeface="Calibri"/>
                <a:cs typeface="Calibri"/>
                <a:sym typeface="Calibri"/>
              </a:rPr>
              <a:t>long term caring can have a major  impact on Jennys  development                  </a:t>
            </a:r>
            <a:r>
              <a:rPr b="1" lang="en-US" sz="1800">
                <a:solidFill>
                  <a:srgbClr val="444444"/>
                </a:solidFill>
                <a:latin typeface="Calibri"/>
                <a:ea typeface="Calibri"/>
                <a:cs typeface="Calibri"/>
                <a:sym typeface="Calibri"/>
              </a:rPr>
              <a:t>(Mcleod 2025). </a:t>
            </a:r>
            <a:endParaRPr sz="17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rgbClr val="444444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1714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b="1" sz="1800">
              <a:solidFill>
                <a:srgbClr val="444444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</p:txBody>
      </p:sp>
      <p:pic>
        <p:nvPicPr>
          <p:cNvPr id="148" name="Google Shape;148;p4" title="download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118399" y="3228375"/>
            <a:ext cx="4470750" cy="2994000"/>
          </a:xfrm>
          <a:prstGeom prst="rect">
            <a:avLst/>
          </a:prstGeom>
          <a:noFill/>
          <a:ln>
            <a:noFill/>
          </a:ln>
        </p:spPr>
      </p:pic>
      <p:sp>
        <p:nvSpPr>
          <p:cNvPr id="149" name="Google Shape;149;p4"/>
          <p:cNvSpPr txBox="1"/>
          <p:nvPr/>
        </p:nvSpPr>
        <p:spPr>
          <a:xfrm>
            <a:off x="1386200" y="6222375"/>
            <a:ext cx="3392400" cy="373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2"/>
                </a:solidFill>
              </a:rPr>
              <a:t>source:(Bowler L,2018)</a:t>
            </a:r>
            <a:endParaRPr sz="11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3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5"/>
          <p:cNvSpPr txBox="1"/>
          <p:nvPr>
            <p:ph type="title"/>
          </p:nvPr>
        </p:nvSpPr>
        <p:spPr>
          <a:xfrm>
            <a:off x="1468825" y="237099"/>
            <a:ext cx="9808800" cy="930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0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</a:pPr>
            <a:r>
              <a:rPr lang="en-US"/>
              <a:t>strategies / interventions to support  Jenny </a:t>
            </a:r>
            <a:endParaRPr/>
          </a:p>
        </p:txBody>
      </p:sp>
      <p:sp>
        <p:nvSpPr>
          <p:cNvPr id="155" name="Google Shape;155;p5"/>
          <p:cNvSpPr txBox="1"/>
          <p:nvPr>
            <p:ph idx="1" type="body"/>
          </p:nvPr>
        </p:nvSpPr>
        <p:spPr>
          <a:xfrm>
            <a:off x="766050" y="984925"/>
            <a:ext cx="6912600" cy="5643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91425" wrap="square" tIns="45700">
            <a:noAutofit/>
          </a:bodyPr>
          <a:lstStyle/>
          <a:p>
            <a:pPr indent="-354965" lvl="0" marL="32004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444444"/>
              </a:buClr>
              <a:buSzPts val="2100"/>
              <a:buAutoNum type="arabicPeriod"/>
            </a:pPr>
            <a:r>
              <a:rPr lang="en-US" sz="2100">
                <a:solidFill>
                  <a:srgbClr val="444444"/>
                </a:solidFill>
                <a:latin typeface="Arial"/>
                <a:ea typeface="Arial"/>
                <a:cs typeface="Arial"/>
                <a:sym typeface="Arial"/>
              </a:rPr>
              <a:t>Jenny could get support from young carer organisations, therapy,group activities providing her with emotional support</a:t>
            </a:r>
            <a:endParaRPr sz="2100">
              <a:solidFill>
                <a:srgbClr val="444444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21615" lvl="0" marL="320040" rtl="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t/>
            </a:r>
            <a:endParaRPr sz="2100">
              <a:solidFill>
                <a:srgbClr val="444444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54965" lvl="0" marL="320040" rtl="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444444"/>
              </a:buClr>
              <a:buSzPts val="2100"/>
              <a:buAutoNum type="arabicPeriod"/>
            </a:pPr>
            <a:r>
              <a:rPr lang="en-US" sz="2100">
                <a:solidFill>
                  <a:srgbClr val="444444"/>
                </a:solidFill>
                <a:latin typeface="Arial"/>
                <a:ea typeface="Arial"/>
                <a:cs typeface="Arial"/>
                <a:sym typeface="Arial"/>
              </a:rPr>
              <a:t>Support from social workers to  provide support physical and mental needs </a:t>
            </a:r>
            <a:endParaRPr sz="2100">
              <a:solidFill>
                <a:srgbClr val="444444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21615" lvl="0" marL="320040" rtl="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t/>
            </a:r>
            <a:endParaRPr sz="2100">
              <a:solidFill>
                <a:srgbClr val="444444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54965" lvl="0" marL="320040" rtl="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444444"/>
              </a:buClr>
              <a:buSzPts val="2100"/>
              <a:buAutoNum type="arabicPeriod"/>
            </a:pPr>
            <a:r>
              <a:rPr lang="en-US" sz="2100">
                <a:solidFill>
                  <a:srgbClr val="444444"/>
                </a:solidFill>
                <a:latin typeface="Arial"/>
                <a:ea typeface="Arial"/>
                <a:cs typeface="Arial"/>
                <a:sym typeface="Arial"/>
              </a:rPr>
              <a:t>Home carers to help reduce the care burden takes some care commitments of jenny </a:t>
            </a:r>
            <a:endParaRPr sz="2100">
              <a:solidFill>
                <a:srgbClr val="444444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21615" lvl="0" marL="320040" rtl="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t/>
            </a:r>
            <a:endParaRPr sz="2100">
              <a:solidFill>
                <a:srgbClr val="444444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54965" lvl="0" marL="320040" rtl="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444444"/>
              </a:buClr>
              <a:buSzPts val="2100"/>
              <a:buAutoNum type="arabicPeriod"/>
            </a:pPr>
            <a:r>
              <a:rPr lang="en-US" sz="2100">
                <a:solidFill>
                  <a:srgbClr val="444444"/>
                </a:solidFill>
                <a:latin typeface="Arial"/>
                <a:ea typeface="Arial"/>
                <a:cs typeface="Arial"/>
                <a:sym typeface="Arial"/>
              </a:rPr>
              <a:t>Jenny could speak to teachers at school for support. </a:t>
            </a:r>
            <a:endParaRPr sz="2100">
              <a:solidFill>
                <a:srgbClr val="444444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100">
              <a:solidFill>
                <a:srgbClr val="444444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320040" rtl="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2100"/>
              <a:t>childline services providing telephone support ,chat services,text messaging </a:t>
            </a:r>
            <a:r>
              <a:rPr lang="en-US" sz="2100"/>
              <a:t>services</a:t>
            </a:r>
            <a:r>
              <a:rPr lang="en-US" sz="2100"/>
              <a:t> for young people </a:t>
            </a:r>
            <a:endParaRPr sz="21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</a:pPr>
            <a:r>
              <a:rPr b="1" lang="en-US" sz="1900"/>
              <a:t>(NHS,2023) </a:t>
            </a:r>
            <a:endParaRPr sz="1900"/>
          </a:p>
          <a:p>
            <a:pPr indent="0" lvl="0" marL="0" rtl="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</a:pPr>
            <a:r>
              <a:t/>
            </a:r>
            <a:endParaRPr sz="1600"/>
          </a:p>
        </p:txBody>
      </p:sp>
      <p:sp>
        <p:nvSpPr>
          <p:cNvPr id="156" name="Google Shape;156;p5"/>
          <p:cNvSpPr txBox="1"/>
          <p:nvPr>
            <p:ph idx="12" type="sldNum"/>
          </p:nvPr>
        </p:nvSpPr>
        <p:spPr>
          <a:xfrm>
            <a:off x="412136" y="5943601"/>
            <a:ext cx="968983" cy="65191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157" name="Google Shape;157;p5" title="download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514625" y="1440900"/>
            <a:ext cx="4918775" cy="5041900"/>
          </a:xfrm>
          <a:prstGeom prst="rect">
            <a:avLst/>
          </a:prstGeom>
          <a:noFill/>
          <a:ln>
            <a:noFill/>
          </a:ln>
        </p:spPr>
      </p:pic>
      <p:sp>
        <p:nvSpPr>
          <p:cNvPr id="158" name="Google Shape;158;p5"/>
          <p:cNvSpPr txBox="1"/>
          <p:nvPr/>
        </p:nvSpPr>
        <p:spPr>
          <a:xfrm>
            <a:off x="7970600" y="6205875"/>
            <a:ext cx="3994500" cy="651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200">
                <a:solidFill>
                  <a:schemeClr val="dk2"/>
                </a:solidFill>
              </a:rPr>
              <a:t>source</a:t>
            </a:r>
            <a:r>
              <a:rPr lang="en-US" sz="2200">
                <a:solidFill>
                  <a:schemeClr val="dk2"/>
                </a:solidFill>
              </a:rPr>
              <a:t>:</a:t>
            </a:r>
            <a:r>
              <a:rPr lang="en-US" sz="900">
                <a:solidFill>
                  <a:schemeClr val="dk1"/>
                </a:solidFill>
              </a:rPr>
              <a:t>(</a:t>
            </a:r>
            <a:r>
              <a:rPr b="1" lang="en-US" sz="900">
                <a:solidFill>
                  <a:schemeClr val="dk1"/>
                </a:solidFill>
              </a:rPr>
              <a:t>University of Maine Cooperative Extension, 2026</a:t>
            </a:r>
            <a:r>
              <a:rPr lang="en-US" sz="900">
                <a:solidFill>
                  <a:schemeClr val="dk1"/>
                </a:solidFill>
              </a:rPr>
              <a:t>)</a:t>
            </a:r>
            <a:endParaRPr sz="22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6"/>
          <p:cNvSpPr txBox="1"/>
          <p:nvPr>
            <p:ph type="title"/>
          </p:nvPr>
        </p:nvSpPr>
        <p:spPr>
          <a:xfrm>
            <a:off x="1382550" y="503851"/>
            <a:ext cx="9894900" cy="772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0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b="1" lang="en-US" sz="2400"/>
              <a:t>Biological influences on  Jennys psychological development 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t/>
            </a:r>
            <a:endParaRPr sz="24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4" name="Google Shape;164;p6"/>
          <p:cNvSpPr txBox="1"/>
          <p:nvPr>
            <p:ph idx="1" type="body"/>
          </p:nvPr>
        </p:nvSpPr>
        <p:spPr>
          <a:xfrm>
            <a:off x="1382550" y="2057401"/>
            <a:ext cx="9558600" cy="4205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91425" wrap="square" tIns="45700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22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22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t/>
            </a:r>
            <a:endParaRPr/>
          </a:p>
        </p:txBody>
      </p:sp>
      <p:sp>
        <p:nvSpPr>
          <p:cNvPr id="165" name="Google Shape;165;p6"/>
          <p:cNvSpPr txBox="1"/>
          <p:nvPr>
            <p:ph idx="2" type="body"/>
          </p:nvPr>
        </p:nvSpPr>
        <p:spPr>
          <a:xfrm>
            <a:off x="6522260" y="1551701"/>
            <a:ext cx="4609500" cy="4119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91425" wrap="square" tIns="45700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22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t/>
            </a:r>
            <a:endParaRPr/>
          </a:p>
        </p:txBody>
      </p:sp>
      <p:sp>
        <p:nvSpPr>
          <p:cNvPr id="166" name="Google Shape;166;p6"/>
          <p:cNvSpPr txBox="1"/>
          <p:nvPr>
            <p:ph idx="12" type="sldNum"/>
          </p:nvPr>
        </p:nvSpPr>
        <p:spPr>
          <a:xfrm>
            <a:off x="412136" y="5943601"/>
            <a:ext cx="969000" cy="651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67" name="Google Shape;167;p6"/>
          <p:cNvSpPr txBox="1"/>
          <p:nvPr/>
        </p:nvSpPr>
        <p:spPr>
          <a:xfrm>
            <a:off x="109425" y="966675"/>
            <a:ext cx="8444700" cy="7850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-1714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18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30480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</a:pPr>
            <a:r>
              <a:rPr lang="en-US" sz="21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The prefrontal cortex is located at the front  of the brain it does not stop fully developing until mid 20s it helps manage emotions self control  and decision making. </a:t>
            </a:r>
            <a:endParaRPr sz="1700"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1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30480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</a:pPr>
            <a:r>
              <a:rPr lang="en-US" sz="21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Jenny is in adolescence  her brain is in process of maturing, especially in areas </a:t>
            </a:r>
            <a:r>
              <a:rPr lang="en-US" sz="21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managing</a:t>
            </a:r>
            <a:r>
              <a:rPr lang="en-US" sz="21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 behaviours and impulsive behaviours.</a:t>
            </a:r>
            <a:endParaRPr sz="1700"/>
          </a:p>
          <a:p>
            <a:pPr indent="-1714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21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30480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</a:pPr>
            <a:r>
              <a:rPr lang="en-US" sz="21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 The development can make teenagers more </a:t>
            </a:r>
            <a:r>
              <a:rPr lang="en-US" sz="21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likely</a:t>
            </a:r>
            <a:r>
              <a:rPr lang="en-US" sz="21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 to experience  low moods increased risk of anxiety </a:t>
            </a:r>
            <a:endParaRPr sz="21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1714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21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1714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21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1714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21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Jenny takes on extra </a:t>
            </a:r>
            <a:r>
              <a:rPr lang="en-US" sz="21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caregiving</a:t>
            </a:r>
            <a:r>
              <a:rPr lang="en-US" sz="21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 responsibilities which could add to her stress </a:t>
            </a:r>
            <a:endParaRPr sz="1700"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00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9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(</a:t>
            </a:r>
            <a:r>
              <a:rPr b="1" lang="en-US" sz="19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Cleveland</a:t>
            </a:r>
            <a:r>
              <a:rPr b="1" lang="en-US" sz="19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 clinic, 2023) </a:t>
            </a:r>
            <a:endParaRPr b="1" sz="1500"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1968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t/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1968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t/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1841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</a:pPr>
            <a:r>
              <a:t/>
            </a:r>
            <a:endParaRPr sz="1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1714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18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1714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18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1714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18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</p:txBody>
      </p:sp>
      <p:pic>
        <p:nvPicPr>
          <p:cNvPr descr="A diagram of the human brain&#10;&#10;AI-generated content may be incorrect." id="168" name="Google Shape;168;p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371875" y="1787450"/>
            <a:ext cx="3820125" cy="4730100"/>
          </a:xfrm>
          <a:prstGeom prst="rect">
            <a:avLst/>
          </a:prstGeom>
          <a:noFill/>
          <a:ln>
            <a:noFill/>
          </a:ln>
        </p:spPr>
      </p:pic>
      <p:sp>
        <p:nvSpPr>
          <p:cNvPr id="169" name="Google Shape;169;p6"/>
          <p:cNvSpPr txBox="1"/>
          <p:nvPr/>
        </p:nvSpPr>
        <p:spPr>
          <a:xfrm>
            <a:off x="9046725" y="6438500"/>
            <a:ext cx="2462400" cy="419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200">
                <a:solidFill>
                  <a:schemeClr val="dk2"/>
                </a:solidFill>
              </a:rPr>
              <a:t>source: (cleveland clinic,2025)</a:t>
            </a:r>
            <a:endParaRPr b="1" sz="12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3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7"/>
          <p:cNvSpPr txBox="1"/>
          <p:nvPr>
            <p:ph type="title"/>
          </p:nvPr>
        </p:nvSpPr>
        <p:spPr>
          <a:xfrm>
            <a:off x="1468825" y="200625"/>
            <a:ext cx="9808800" cy="8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0" spcFirstLastPara="1" rIns="91425" wrap="square" tIns="45700">
            <a:normAutofit fontScale="90000"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r>
              <a:rPr lang="en-US" sz="2300"/>
              <a:t>Environmental factors influencing Jennys psychological development </a:t>
            </a:r>
            <a:br>
              <a:rPr lang="en-US" sz="2300"/>
            </a:br>
            <a:br>
              <a:rPr lang="en-US" sz="2300"/>
            </a:br>
            <a:endParaRPr sz="2300"/>
          </a:p>
        </p:txBody>
      </p:sp>
      <p:sp>
        <p:nvSpPr>
          <p:cNvPr id="175" name="Google Shape;175;p7"/>
          <p:cNvSpPr txBox="1"/>
          <p:nvPr>
            <p:ph idx="12" type="sldNum"/>
          </p:nvPr>
        </p:nvSpPr>
        <p:spPr>
          <a:xfrm>
            <a:off x="412136" y="5943601"/>
            <a:ext cx="968983" cy="65191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76" name="Google Shape;176;p7"/>
          <p:cNvSpPr txBox="1"/>
          <p:nvPr/>
        </p:nvSpPr>
        <p:spPr>
          <a:xfrm>
            <a:off x="-91200" y="565425"/>
            <a:ext cx="8590800" cy="4413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92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Font typeface="Open Sans Light"/>
              <a:buChar char="●"/>
            </a:pP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loss of a parent in </a:t>
            </a: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childhood</a:t>
            </a: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 plays a huge impact on </a:t>
            </a: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psychological</a:t>
            </a: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 development </a:t>
            </a:r>
            <a:endParaRPr sz="19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3683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Open Sans Light"/>
              <a:buChar char="●"/>
            </a:pP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children who</a:t>
            </a:r>
            <a:r>
              <a:rPr lang="en-US" sz="22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 </a:t>
            </a: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experience</a:t>
            </a: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 loss of a parent are at </a:t>
            </a: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increased</a:t>
            </a: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 </a:t>
            </a: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risk</a:t>
            </a: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 of depression,anxiety,PTSD and prolonged grief disorder </a:t>
            </a:r>
            <a:endParaRPr sz="19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3492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Font typeface="Open Sans Light"/>
              <a:buChar char="●"/>
            </a:pP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loss of a parent can have an impact on children </a:t>
            </a: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experiencing</a:t>
            </a: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 anger issues, fear,sadness,trouble sleeping and </a:t>
            </a: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attachment</a:t>
            </a: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 issues (Adi Dvilansky et al, 2025).</a:t>
            </a:r>
            <a:endParaRPr sz="19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3492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Font typeface="Open Sans Light"/>
              <a:buChar char="●"/>
            </a:pP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jenny</a:t>
            </a: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 lost a main caregiver which causes an emotional disruption which can </a:t>
            </a: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affect</a:t>
            </a: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 her emotional security</a:t>
            </a:r>
            <a:endParaRPr sz="19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 </a:t>
            </a:r>
            <a:endParaRPr sz="19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3492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Font typeface="Open Sans Light"/>
              <a:buChar char="●"/>
            </a:pP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if emotional security is not present teens may try hard to please others and can neglect their own needs (Villamor,2025).</a:t>
            </a:r>
            <a:endParaRPr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3492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Font typeface="Open Sans Light"/>
              <a:buChar char="●"/>
            </a:pP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jenny may feel different to her peers </a:t>
            </a: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misunderstood</a:t>
            </a: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 distance herself from social groups </a:t>
            </a:r>
            <a:endParaRPr sz="22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2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3492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Font typeface="Open Sans Light"/>
              <a:buChar char="●"/>
            </a:pPr>
            <a:r>
              <a:rPr lang="en-US" sz="20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caregivers</a:t>
            </a:r>
            <a:r>
              <a:rPr lang="en-US" sz="20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 have less time to </a:t>
            </a:r>
            <a:r>
              <a:rPr lang="en-US" sz="20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study, arriving late, missing school due to care responsibilities (saragosa et al,2022)</a:t>
            </a: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 .</a:t>
            </a:r>
            <a:endParaRPr sz="19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1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2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2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2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2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8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8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8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</p:txBody>
      </p:sp>
      <p:pic>
        <p:nvPicPr>
          <p:cNvPr id="177" name="Google Shape;177;p7" title="download.jpg"/>
          <p:cNvPicPr preferRelativeResize="0"/>
          <p:nvPr/>
        </p:nvPicPr>
        <p:blipFill rotWithShape="1">
          <a:blip r:embed="rId3">
            <a:alphaModFix/>
          </a:blip>
          <a:srcRect b="-3290" l="12840" r="-12840" t="3290"/>
          <a:stretch/>
        </p:blipFill>
        <p:spPr>
          <a:xfrm>
            <a:off x="8262425" y="1495650"/>
            <a:ext cx="4103850" cy="4869875"/>
          </a:xfrm>
          <a:prstGeom prst="rect">
            <a:avLst/>
          </a:prstGeom>
          <a:noFill/>
          <a:ln>
            <a:noFill/>
          </a:ln>
        </p:spPr>
      </p:pic>
      <p:sp>
        <p:nvSpPr>
          <p:cNvPr id="178" name="Google Shape;178;p7"/>
          <p:cNvSpPr txBox="1"/>
          <p:nvPr/>
        </p:nvSpPr>
        <p:spPr>
          <a:xfrm>
            <a:off x="8426575" y="6219625"/>
            <a:ext cx="2589900" cy="37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2"/>
                </a:solidFill>
              </a:rPr>
              <a:t>source: (My Online Schooling,n.d)</a:t>
            </a:r>
            <a:endParaRPr sz="12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2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8"/>
          <p:cNvSpPr txBox="1"/>
          <p:nvPr>
            <p:ph type="title"/>
          </p:nvPr>
        </p:nvSpPr>
        <p:spPr>
          <a:xfrm>
            <a:off x="1468825" y="314825"/>
            <a:ext cx="9808800" cy="542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0" spcFirstLastPara="1" rIns="91425" wrap="square" tIns="45700">
            <a:normAutofit fontScale="90000"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r>
              <a:rPr lang="en-US"/>
              <a:t>Strengths of attachment theory </a:t>
            </a:r>
            <a:endParaRPr/>
          </a:p>
        </p:txBody>
      </p:sp>
      <p:sp>
        <p:nvSpPr>
          <p:cNvPr id="184" name="Google Shape;184;p8"/>
          <p:cNvSpPr txBox="1"/>
          <p:nvPr>
            <p:ph idx="12" type="sldNum"/>
          </p:nvPr>
        </p:nvSpPr>
        <p:spPr>
          <a:xfrm>
            <a:off x="412136" y="5943601"/>
            <a:ext cx="968983" cy="65191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85" name="Google Shape;185;p8"/>
          <p:cNvSpPr txBox="1"/>
          <p:nvPr>
            <p:ph idx="1" type="body"/>
          </p:nvPr>
        </p:nvSpPr>
        <p:spPr>
          <a:xfrm>
            <a:off x="127675" y="747825"/>
            <a:ext cx="8371800" cy="6196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91425" wrap="square" tIns="45700">
            <a:normAutofit fontScale="25000" lnSpcReduction="20000"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>
              <a:latin typeface="Calibri"/>
              <a:ea typeface="Calibri"/>
              <a:cs typeface="Calibri"/>
              <a:sym typeface="Calibri"/>
            </a:endParaRPr>
          </a:p>
          <a:p>
            <a:pPr indent="-147917" lvl="0" marL="0" rtl="0" algn="l">
              <a:spcBef>
                <a:spcPts val="2200"/>
              </a:spcBef>
              <a:spcAft>
                <a:spcPts val="0"/>
              </a:spcAft>
              <a:buSzPct val="100000"/>
              <a:buChar char="•"/>
            </a:pPr>
            <a:r>
              <a:rPr lang="en-US" sz="9317"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US" sz="9317">
                <a:latin typeface="Calibri"/>
                <a:ea typeface="Calibri"/>
                <a:cs typeface="Calibri"/>
                <a:sym typeface="Calibri"/>
              </a:rPr>
              <a:t>John Bowlby attachment theory is researched and evidence based. </a:t>
            </a:r>
            <a:endParaRPr sz="9317"/>
          </a:p>
          <a:p>
            <a:pPr indent="-376517" lvl="0" marL="342900" rtl="0" algn="l">
              <a:lnSpc>
                <a:spcPct val="100000"/>
              </a:lnSpc>
              <a:spcBef>
                <a:spcPts val="22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sz="8917">
                <a:latin typeface="Calibri"/>
                <a:ea typeface="Calibri"/>
                <a:cs typeface="Calibri"/>
                <a:sym typeface="Calibri"/>
              </a:rPr>
              <a:t>Studies </a:t>
            </a:r>
            <a:r>
              <a:rPr lang="en-US" sz="8917">
                <a:latin typeface="Arial"/>
                <a:ea typeface="Arial"/>
                <a:cs typeface="Arial"/>
                <a:sym typeface="Arial"/>
              </a:rPr>
              <a:t>supported the attachment theory include animal theory Lorenz (1935)</a:t>
            </a:r>
            <a:endParaRPr sz="8917">
              <a:latin typeface="Arial"/>
              <a:ea typeface="Arial"/>
              <a:cs typeface="Arial"/>
              <a:sym typeface="Arial"/>
            </a:endParaRPr>
          </a:p>
          <a:p>
            <a:pPr indent="-376517" lvl="0" marL="342900" rtl="0" algn="l">
              <a:lnSpc>
                <a:spcPct val="100000"/>
              </a:lnSpc>
              <a:spcBef>
                <a:spcPts val="22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sz="8917">
                <a:latin typeface="Arial"/>
                <a:ea typeface="Arial"/>
                <a:cs typeface="Arial"/>
                <a:sym typeface="Arial"/>
              </a:rPr>
              <a:t>Evidence based clinical studies and observations to support theory   </a:t>
            </a:r>
            <a:endParaRPr sz="8917">
              <a:latin typeface="Arial"/>
              <a:ea typeface="Arial"/>
              <a:cs typeface="Arial"/>
              <a:sym typeface="Arial"/>
            </a:endParaRPr>
          </a:p>
          <a:p>
            <a:pPr indent="-376517" lvl="0" marL="342900" rtl="0" algn="l">
              <a:lnSpc>
                <a:spcPct val="100000"/>
              </a:lnSpc>
              <a:spcBef>
                <a:spcPts val="22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sz="8917">
                <a:latin typeface="Arial"/>
                <a:ea typeface="Arial"/>
                <a:cs typeface="Arial"/>
                <a:sym typeface="Arial"/>
              </a:rPr>
              <a:t>Attachment theory suggests when a child experiences separation  can have a greater impact on development            (Head,2017)</a:t>
            </a:r>
            <a:endParaRPr sz="8917">
              <a:latin typeface="Arial"/>
              <a:ea typeface="Arial"/>
              <a:cs typeface="Arial"/>
              <a:sym typeface="Arial"/>
            </a:endParaRPr>
          </a:p>
          <a:p>
            <a:pPr indent="-376517" lvl="0" marL="342900" rtl="0" algn="l">
              <a:lnSpc>
                <a:spcPct val="100000"/>
              </a:lnSpc>
              <a:spcBef>
                <a:spcPts val="22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sz="8917">
                <a:latin typeface="Arial"/>
                <a:ea typeface="Arial"/>
                <a:cs typeface="Arial"/>
                <a:sym typeface="Arial"/>
              </a:rPr>
              <a:t>Adults who work supporting children should understand attachment and help parents respond to their child’s needs.       </a:t>
            </a:r>
            <a:endParaRPr sz="8917">
              <a:latin typeface="Arial"/>
              <a:ea typeface="Arial"/>
              <a:cs typeface="Arial"/>
              <a:sym typeface="Arial"/>
            </a:endParaRPr>
          </a:p>
          <a:p>
            <a:pPr indent="-376517" lvl="0" marL="342900" rtl="0" algn="l">
              <a:lnSpc>
                <a:spcPct val="100000"/>
              </a:lnSpc>
              <a:spcBef>
                <a:spcPts val="22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sz="8917">
                <a:latin typeface="Arial"/>
                <a:ea typeface="Arial"/>
                <a:cs typeface="Arial"/>
                <a:sym typeface="Arial"/>
              </a:rPr>
              <a:t>Attachment theory helps </a:t>
            </a:r>
            <a:r>
              <a:rPr lang="en-US" sz="8917">
                <a:latin typeface="Arial"/>
                <a:ea typeface="Arial"/>
                <a:cs typeface="Arial"/>
                <a:sym typeface="Arial"/>
              </a:rPr>
              <a:t>professionals</a:t>
            </a:r>
            <a:r>
              <a:rPr lang="en-US" sz="8917">
                <a:latin typeface="Arial"/>
                <a:ea typeface="Arial"/>
                <a:cs typeface="Arial"/>
                <a:sym typeface="Arial"/>
              </a:rPr>
              <a:t>  understands Jennys emotional needs </a:t>
            </a:r>
            <a:endParaRPr sz="8917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2200"/>
              </a:spcBef>
              <a:spcAft>
                <a:spcPts val="0"/>
              </a:spcAft>
              <a:buNone/>
            </a:pPr>
            <a:r>
              <a:rPr b="1" lang="en-US" sz="7117">
                <a:latin typeface="Calibri"/>
                <a:ea typeface="Calibri"/>
                <a:cs typeface="Calibri"/>
                <a:sym typeface="Calibri"/>
              </a:rPr>
              <a:t>(National Society for the Prevention of Cruelty to Children, “Attachment and Child Development”, 2026)</a:t>
            </a:r>
            <a:r>
              <a:rPr b="1" lang="en-US" sz="7717">
                <a:latin typeface="Calibri"/>
                <a:ea typeface="Calibri"/>
                <a:cs typeface="Calibri"/>
                <a:sym typeface="Calibri"/>
              </a:rPr>
              <a:t>   </a:t>
            </a:r>
            <a:r>
              <a:rPr b="1" lang="en-US" sz="2400">
                <a:latin typeface="Calibri"/>
                <a:ea typeface="Calibri"/>
                <a:cs typeface="Calibri"/>
                <a:sym typeface="Calibri"/>
              </a:rPr>
              <a:t>         </a:t>
            </a:r>
            <a:endParaRPr b="1" sz="9317"/>
          </a:p>
          <a:p>
            <a:pPr indent="0" lvl="0" marL="0" rtl="0" algn="l">
              <a:lnSpc>
                <a:spcPct val="100000"/>
              </a:lnSpc>
              <a:spcBef>
                <a:spcPts val="2200"/>
              </a:spcBef>
              <a:spcAft>
                <a:spcPts val="0"/>
              </a:spcAft>
              <a:buNone/>
            </a:pPr>
            <a:r>
              <a:t/>
            </a:r>
            <a:endParaRPr sz="8117"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289560" lvl="0" marL="342900" rtl="0" algn="l">
              <a:lnSpc>
                <a:spcPct val="100000"/>
              </a:lnSpc>
              <a:spcBef>
                <a:spcPts val="2200"/>
              </a:spcBef>
              <a:spcAft>
                <a:spcPts val="0"/>
              </a:spcAft>
              <a:buClr>
                <a:schemeClr val="dk1"/>
              </a:buClr>
              <a:buSzPct val="70000"/>
              <a:buChar char="•"/>
            </a:pPr>
            <a:r>
              <a:t/>
            </a:r>
            <a:endParaRPr/>
          </a:p>
          <a:p>
            <a:pPr indent="-234950" lvl="0" marL="342900" rtl="0" algn="l">
              <a:lnSpc>
                <a:spcPct val="100000"/>
              </a:lnSpc>
              <a:spcBef>
                <a:spcPts val="22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lnSpc>
                <a:spcPct val="100000"/>
              </a:lnSpc>
              <a:spcBef>
                <a:spcPts val="22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>
              <a:latin typeface="Calibri"/>
              <a:ea typeface="Calibri"/>
              <a:cs typeface="Calibri"/>
              <a:sym typeface="Calibri"/>
            </a:endParaRPr>
          </a:p>
          <a:p>
            <a:pPr indent="-234950" lvl="0" marL="342900" rtl="0" algn="l">
              <a:lnSpc>
                <a:spcPct val="100000"/>
              </a:lnSpc>
              <a:spcBef>
                <a:spcPts val="22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34950" lvl="0" marL="342900" rtl="0" algn="l">
              <a:lnSpc>
                <a:spcPct val="100000"/>
              </a:lnSpc>
              <a:spcBef>
                <a:spcPts val="22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34950" lvl="0" marL="342900" rtl="0" algn="l">
              <a:lnSpc>
                <a:spcPct val="100000"/>
              </a:lnSpc>
              <a:spcBef>
                <a:spcPts val="22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>
              <a:latin typeface="Calibri"/>
              <a:ea typeface="Calibri"/>
              <a:cs typeface="Calibri"/>
              <a:sym typeface="Calibri"/>
            </a:endParaRPr>
          </a:p>
          <a:p>
            <a:pPr indent="-234950" lvl="0" marL="342900" rtl="0" algn="l">
              <a:lnSpc>
                <a:spcPct val="100000"/>
              </a:lnSpc>
              <a:spcBef>
                <a:spcPts val="22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>
              <a:latin typeface="Calibri"/>
              <a:ea typeface="Calibri"/>
              <a:cs typeface="Calibri"/>
              <a:sym typeface="Calibri"/>
            </a:endParaRPr>
          </a:p>
          <a:p>
            <a:pPr indent="-234950" lvl="0" marL="342900" rtl="0" algn="l">
              <a:lnSpc>
                <a:spcPct val="100000"/>
              </a:lnSpc>
              <a:spcBef>
                <a:spcPts val="22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56540" lvl="0" marL="342900" rtl="0" algn="l">
              <a:lnSpc>
                <a:spcPct val="100000"/>
              </a:lnSpc>
              <a:spcBef>
                <a:spcPts val="22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 sz="16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34950" lvl="0" marL="342900" rtl="0" algn="l">
              <a:lnSpc>
                <a:spcPct val="100000"/>
              </a:lnSpc>
              <a:spcBef>
                <a:spcPts val="22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/>
          </a:p>
          <a:p>
            <a:pPr indent="-234950" lvl="0" marL="342900" rtl="0" algn="l">
              <a:lnSpc>
                <a:spcPct val="100000"/>
              </a:lnSpc>
              <a:spcBef>
                <a:spcPts val="22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/>
          </a:p>
          <a:p>
            <a:pPr indent="-234950" lvl="0" marL="342900" rtl="0" algn="l">
              <a:lnSpc>
                <a:spcPct val="100000"/>
              </a:lnSpc>
              <a:spcBef>
                <a:spcPts val="22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/>
          </a:p>
          <a:p>
            <a:pPr indent="-234950" lvl="0" marL="342900" rtl="0" algn="l">
              <a:lnSpc>
                <a:spcPct val="100000"/>
              </a:lnSpc>
              <a:spcBef>
                <a:spcPts val="22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/>
          </a:p>
          <a:p>
            <a:pPr indent="-234950" lvl="0" marL="342900" rtl="0" algn="l">
              <a:lnSpc>
                <a:spcPct val="100000"/>
              </a:lnSpc>
              <a:spcBef>
                <a:spcPts val="22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/>
          </a:p>
          <a:p>
            <a:pPr indent="-234950" lvl="0" marL="342900" rtl="0" algn="l">
              <a:lnSpc>
                <a:spcPct val="100000"/>
              </a:lnSpc>
              <a:spcBef>
                <a:spcPts val="22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22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/>
          </a:p>
        </p:txBody>
      </p:sp>
      <p:pic>
        <p:nvPicPr>
          <p:cNvPr id="186" name="Google Shape;186;p8" title="images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098275" y="1714500"/>
            <a:ext cx="3939700" cy="4140325"/>
          </a:xfrm>
          <a:prstGeom prst="rect">
            <a:avLst/>
          </a:prstGeom>
          <a:noFill/>
          <a:ln>
            <a:noFill/>
          </a:ln>
        </p:spPr>
      </p:pic>
      <p:sp>
        <p:nvSpPr>
          <p:cNvPr id="187" name="Google Shape;187;p8"/>
          <p:cNvSpPr txBox="1"/>
          <p:nvPr/>
        </p:nvSpPr>
        <p:spPr>
          <a:xfrm>
            <a:off x="8390100" y="5745400"/>
            <a:ext cx="3064200" cy="198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600">
                <a:solidFill>
                  <a:schemeClr val="dk2"/>
                </a:solidFill>
              </a:rPr>
              <a:t>source:(</a:t>
            </a:r>
            <a:r>
              <a:rPr b="1" lang="en-US" sz="1600">
                <a:solidFill>
                  <a:schemeClr val="dk2"/>
                </a:solidFill>
              </a:rPr>
              <a:t>Istock</a:t>
            </a:r>
            <a:r>
              <a:rPr b="1" lang="en-US" sz="1600">
                <a:solidFill>
                  <a:schemeClr val="dk2"/>
                </a:solidFill>
              </a:rPr>
              <a:t>,n.d.)</a:t>
            </a:r>
            <a:endParaRPr b="1" sz="16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9"/>
          <p:cNvSpPr txBox="1"/>
          <p:nvPr>
            <p:ph type="title"/>
          </p:nvPr>
        </p:nvSpPr>
        <p:spPr>
          <a:xfrm>
            <a:off x="492475" y="503850"/>
            <a:ext cx="10785000" cy="651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0" spcFirstLastPara="1" rIns="91425" wrap="square" tIns="45700">
            <a:normAutofit fontScale="90000"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r>
              <a:rPr lang="en-US"/>
              <a:t>Weakness of attachment theory </a:t>
            </a:r>
            <a:br>
              <a:rPr lang="en-US"/>
            </a:br>
            <a:endParaRPr/>
          </a:p>
        </p:txBody>
      </p:sp>
      <p:sp>
        <p:nvSpPr>
          <p:cNvPr id="193" name="Google Shape;193;p9"/>
          <p:cNvSpPr txBox="1"/>
          <p:nvPr>
            <p:ph idx="1" type="body"/>
          </p:nvPr>
        </p:nvSpPr>
        <p:spPr>
          <a:xfrm>
            <a:off x="1382550" y="2057400"/>
            <a:ext cx="9244536" cy="388191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91425" wrap="square" tIns="45700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t/>
            </a:r>
            <a:endParaRPr/>
          </a:p>
        </p:txBody>
      </p:sp>
      <p:sp>
        <p:nvSpPr>
          <p:cNvPr id="194" name="Google Shape;194;p9"/>
          <p:cNvSpPr txBox="1"/>
          <p:nvPr>
            <p:ph idx="12" type="sldNum"/>
          </p:nvPr>
        </p:nvSpPr>
        <p:spPr>
          <a:xfrm>
            <a:off x="412136" y="5943601"/>
            <a:ext cx="968983" cy="65191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>
                <a:solidFill>
                  <a:schemeClr val="dk2"/>
                </a:solidFill>
              </a:rPr>
              <a:t>‹#›</a:t>
            </a:fld>
            <a:endParaRPr>
              <a:solidFill>
                <a:schemeClr val="dk2"/>
              </a:solidFill>
            </a:endParaRPr>
          </a:p>
        </p:txBody>
      </p:sp>
      <p:sp>
        <p:nvSpPr>
          <p:cNvPr id="195" name="Google Shape;195;p9"/>
          <p:cNvSpPr txBox="1"/>
          <p:nvPr/>
        </p:nvSpPr>
        <p:spPr>
          <a:xfrm>
            <a:off x="1741714" y="2239347"/>
            <a:ext cx="4634204" cy="174171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</p:txBody>
      </p:sp>
      <p:sp>
        <p:nvSpPr>
          <p:cNvPr id="196" name="Google Shape;196;p9"/>
          <p:cNvSpPr txBox="1"/>
          <p:nvPr/>
        </p:nvSpPr>
        <p:spPr>
          <a:xfrm>
            <a:off x="0" y="1003175"/>
            <a:ext cx="8317200" cy="6788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-30480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Font typeface="Arial"/>
              <a:buChar char="•"/>
            </a:pP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John </a:t>
            </a: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Bowlby</a:t>
            </a: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 attachment theory focuses on the mother as primary  </a:t>
            </a: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caregiver</a:t>
            </a: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 </a:t>
            </a:r>
            <a:endParaRPr sz="1700"/>
          </a:p>
          <a:p>
            <a:pPr indent="-1841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</a:pPr>
            <a:r>
              <a:t/>
            </a:r>
            <a:endParaRPr sz="19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30480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Font typeface="Arial"/>
              <a:buChar char="•"/>
            </a:pP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 The  Theory mainly  focuses  is on western families </a:t>
            </a:r>
            <a:endParaRPr sz="1700"/>
          </a:p>
          <a:p>
            <a:pPr indent="-1714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21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30480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Font typeface="Arial"/>
              <a:buChar char="•"/>
            </a:pP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Since studies were conducted western society has changed </a:t>
            </a: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significantly</a:t>
            </a: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 the theory is outdated </a:t>
            </a:r>
            <a:endParaRPr sz="1700"/>
          </a:p>
          <a:p>
            <a:pPr indent="-1841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</a:pPr>
            <a:r>
              <a:t/>
            </a:r>
            <a:endParaRPr sz="19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30480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Font typeface="Arial"/>
              <a:buChar char="•"/>
            </a:pP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Children grow up in all types of families</a:t>
            </a:r>
            <a:endParaRPr sz="19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30480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Font typeface="Arial"/>
              <a:buChar char="•"/>
            </a:pP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Same sex parents </a:t>
            </a:r>
            <a:endParaRPr sz="19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30480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Font typeface="Arial"/>
              <a:buChar char="•"/>
            </a:pP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Single parent household </a:t>
            </a:r>
            <a:endParaRPr sz="19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30480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Font typeface="Arial"/>
              <a:buChar char="•"/>
            </a:pP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Extended families </a:t>
            </a:r>
            <a:endParaRPr sz="19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1841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</a:pPr>
            <a:r>
              <a:t/>
            </a:r>
            <a:endParaRPr sz="19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30480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Font typeface="Arial"/>
              <a:buChar char="•"/>
            </a:pP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Many cultures have different parenting approaches </a:t>
            </a:r>
            <a:endParaRPr sz="19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0" lvl="0" marL="45720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Attachment theory studies have shown the quality and quantity of care is important not the person providing the care </a:t>
            </a:r>
            <a:endParaRPr sz="1700"/>
          </a:p>
          <a:p>
            <a:pPr indent="-1714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18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(Mickelburgh, 2011) </a:t>
            </a:r>
            <a:endParaRPr sz="2000"/>
          </a:p>
          <a:p>
            <a:pPr indent="-1714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18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171450" lvl="0" marL="28575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t/>
            </a:r>
            <a:endParaRPr sz="18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</p:txBody>
      </p:sp>
      <p:pic>
        <p:nvPicPr>
          <p:cNvPr id="197" name="Google Shape;197;p9" title="images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134750" y="911975"/>
            <a:ext cx="3939700" cy="5490050"/>
          </a:xfrm>
          <a:prstGeom prst="rect">
            <a:avLst/>
          </a:prstGeom>
          <a:noFill/>
          <a:ln>
            <a:noFill/>
          </a:ln>
        </p:spPr>
      </p:pic>
      <p:sp>
        <p:nvSpPr>
          <p:cNvPr id="198" name="Google Shape;198;p9"/>
          <p:cNvSpPr txBox="1"/>
          <p:nvPr/>
        </p:nvSpPr>
        <p:spPr>
          <a:xfrm>
            <a:off x="8317150" y="6402025"/>
            <a:ext cx="3356100" cy="693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>
                <a:solidFill>
                  <a:schemeClr val="dk2"/>
                </a:solidFill>
              </a:rPr>
              <a:t>source:(Shutterstock,n.d.)</a:t>
            </a:r>
            <a:endParaRPr sz="15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2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10"/>
          <p:cNvSpPr txBox="1"/>
          <p:nvPr>
            <p:ph type="title"/>
          </p:nvPr>
        </p:nvSpPr>
        <p:spPr>
          <a:xfrm>
            <a:off x="1520700" y="0"/>
            <a:ext cx="9150600" cy="45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0" spcFirstLastPara="1" rIns="91425" wrap="square" tIns="45700">
            <a:normAutofit fontScale="90000"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r>
              <a:rPr lang="en-US">
                <a:latin typeface="Arial"/>
                <a:ea typeface="Arial"/>
                <a:cs typeface="Arial"/>
                <a:sym typeface="Arial"/>
              </a:rPr>
              <a:t>Conclusion </a:t>
            </a:r>
            <a:endParaRPr/>
          </a:p>
        </p:txBody>
      </p:sp>
      <p:sp>
        <p:nvSpPr>
          <p:cNvPr id="204" name="Google Shape;204;p10"/>
          <p:cNvSpPr txBox="1"/>
          <p:nvPr>
            <p:ph idx="12" type="sldNum"/>
          </p:nvPr>
        </p:nvSpPr>
        <p:spPr>
          <a:xfrm>
            <a:off x="412136" y="5943601"/>
            <a:ext cx="968983" cy="65191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205" name="Google Shape;205;p10"/>
          <p:cNvSpPr txBox="1"/>
          <p:nvPr/>
        </p:nvSpPr>
        <p:spPr>
          <a:xfrm>
            <a:off x="145925" y="364775"/>
            <a:ext cx="7915800" cy="6230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300"/>
              <a:buFont typeface="Open Sans Light"/>
              <a:buNone/>
            </a:pPr>
            <a:r>
              <a:rPr lang="en-US" sz="22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This presentation highlighted: </a:t>
            </a:r>
            <a:endParaRPr sz="22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190500" lvl="1" marL="171450" rtl="0" algn="l">
              <a:lnSpc>
                <a:spcPct val="90000"/>
              </a:lnSpc>
              <a:spcBef>
                <a:spcPts val="805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pen Sans Light"/>
              <a:buChar char="•"/>
            </a:pPr>
            <a:r>
              <a:rPr lang="en-US" sz="21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Jenny has been taking  on caregiving role responsibilities  for  her mother for over  5 years </a:t>
            </a:r>
            <a:endParaRPr sz="21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0" lvl="0" marL="914400" rtl="0" algn="l">
              <a:lnSpc>
                <a:spcPct val="90000"/>
              </a:lnSpc>
              <a:spcBef>
                <a:spcPts val="805"/>
              </a:spcBef>
              <a:spcAft>
                <a:spcPts val="0"/>
              </a:spcAft>
              <a:buNone/>
            </a:pPr>
            <a:r>
              <a:t/>
            </a:r>
            <a:endParaRPr sz="21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190500" lvl="1" marL="171450" rtl="0" algn="l">
              <a:lnSpc>
                <a:spcPct val="90000"/>
              </a:lnSpc>
              <a:spcBef>
                <a:spcPts val="27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pen Sans Light"/>
              <a:buChar char="•"/>
            </a:pPr>
            <a:r>
              <a:rPr lang="en-US" sz="21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John bowlby attachment theory </a:t>
            </a:r>
            <a:endParaRPr sz="21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0" lvl="0" marL="914400" rtl="0" algn="l">
              <a:lnSpc>
                <a:spcPct val="90000"/>
              </a:lnSpc>
              <a:spcBef>
                <a:spcPts val="270"/>
              </a:spcBef>
              <a:spcAft>
                <a:spcPts val="0"/>
              </a:spcAft>
              <a:buNone/>
            </a:pPr>
            <a:r>
              <a:t/>
            </a:r>
            <a:endParaRPr sz="21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190500" lvl="1" marL="171450" rtl="0" algn="l">
              <a:lnSpc>
                <a:spcPct val="90000"/>
              </a:lnSpc>
              <a:spcBef>
                <a:spcPts val="27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pen Sans Light"/>
              <a:buChar char="•"/>
            </a:pPr>
            <a:r>
              <a:rPr lang="en-US" sz="21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How the death of jenny's father affected jenny's physiological development </a:t>
            </a:r>
            <a:endParaRPr sz="21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0" lvl="0" marL="914400" rtl="0" algn="l">
              <a:lnSpc>
                <a:spcPct val="90000"/>
              </a:lnSpc>
              <a:spcBef>
                <a:spcPts val="270"/>
              </a:spcBef>
              <a:spcAft>
                <a:spcPts val="0"/>
              </a:spcAft>
              <a:buNone/>
            </a:pPr>
            <a:r>
              <a:t/>
            </a:r>
            <a:endParaRPr sz="21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190500" lvl="1" marL="171450" rtl="0" algn="l">
              <a:lnSpc>
                <a:spcPct val="90000"/>
              </a:lnSpc>
              <a:spcBef>
                <a:spcPts val="27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pen Sans Light"/>
              <a:buChar char="•"/>
            </a:pPr>
            <a:r>
              <a:rPr lang="en-US" sz="21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Environmental and biological factors influencing jennys psychological development </a:t>
            </a:r>
            <a:endParaRPr sz="21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0" lvl="0" marL="914400" rtl="0" algn="l">
              <a:lnSpc>
                <a:spcPct val="90000"/>
              </a:lnSpc>
              <a:spcBef>
                <a:spcPts val="270"/>
              </a:spcBef>
              <a:spcAft>
                <a:spcPts val="0"/>
              </a:spcAft>
              <a:buNone/>
            </a:pPr>
            <a:r>
              <a:t/>
            </a:r>
            <a:endParaRPr sz="21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190500" lvl="1" marL="171450" rtl="0" algn="l">
              <a:lnSpc>
                <a:spcPct val="90000"/>
              </a:lnSpc>
              <a:spcBef>
                <a:spcPts val="27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pen Sans Light"/>
              <a:buChar char="•"/>
            </a:pPr>
            <a:r>
              <a:rPr lang="en-US" sz="21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Strategies and interventions to support jenny </a:t>
            </a:r>
            <a:endParaRPr sz="21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0" lvl="0" marL="914400" rtl="0" algn="l">
              <a:lnSpc>
                <a:spcPct val="90000"/>
              </a:lnSpc>
              <a:spcBef>
                <a:spcPts val="270"/>
              </a:spcBef>
              <a:spcAft>
                <a:spcPts val="0"/>
              </a:spcAft>
              <a:buNone/>
            </a:pPr>
            <a:r>
              <a:t/>
            </a:r>
            <a:endParaRPr sz="21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190500" lvl="1" marL="171450" rtl="0" algn="l">
              <a:lnSpc>
                <a:spcPct val="90000"/>
              </a:lnSpc>
              <a:spcBef>
                <a:spcPts val="27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pen Sans Light"/>
              <a:buChar char="•"/>
            </a:pPr>
            <a:r>
              <a:rPr lang="en-US" sz="21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Help reduce jennys care responsibilities </a:t>
            </a:r>
            <a:endParaRPr sz="21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0" lvl="0" marL="914400" rtl="0" algn="l">
              <a:lnSpc>
                <a:spcPct val="90000"/>
              </a:lnSpc>
              <a:spcBef>
                <a:spcPts val="270"/>
              </a:spcBef>
              <a:spcAft>
                <a:spcPts val="0"/>
              </a:spcAft>
              <a:buNone/>
            </a:pPr>
            <a:r>
              <a:t/>
            </a:r>
            <a:endParaRPr sz="21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190500" lvl="1" marL="171450" rtl="0" algn="l">
              <a:lnSpc>
                <a:spcPct val="90000"/>
              </a:lnSpc>
              <a:spcBef>
                <a:spcPts val="27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pen Sans Light"/>
              <a:buChar char="•"/>
            </a:pPr>
            <a:r>
              <a:rPr lang="en-US" sz="21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Talking therapy to support jenny's emotional needs </a:t>
            </a:r>
            <a:endParaRPr sz="21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0" lvl="0" marL="914400" rtl="0" algn="l">
              <a:lnSpc>
                <a:spcPct val="90000"/>
              </a:lnSpc>
              <a:spcBef>
                <a:spcPts val="270"/>
              </a:spcBef>
              <a:spcAft>
                <a:spcPts val="0"/>
              </a:spcAft>
              <a:buNone/>
            </a:pPr>
            <a:r>
              <a:t/>
            </a:r>
            <a:endParaRPr sz="21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  <a:p>
            <a:pPr indent="-190500" lvl="1" marL="171450" rtl="0" algn="l">
              <a:lnSpc>
                <a:spcPct val="90000"/>
              </a:lnSpc>
              <a:spcBef>
                <a:spcPts val="27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pen Sans Light"/>
              <a:buChar char="•"/>
            </a:pPr>
            <a:r>
              <a:rPr lang="en-US" sz="2100">
                <a:solidFill>
                  <a:schemeClr val="dk1"/>
                </a:solidFill>
                <a:latin typeface="Open Sans Light"/>
                <a:ea typeface="Open Sans Light"/>
                <a:cs typeface="Open Sans Light"/>
                <a:sym typeface="Open Sans Light"/>
              </a:rPr>
              <a:t>Advantages and disadvantages of john bowlby attachment theory </a:t>
            </a:r>
            <a:endParaRPr sz="3100">
              <a:solidFill>
                <a:schemeClr val="dk1"/>
              </a:solidFill>
              <a:latin typeface="Open Sans Light"/>
              <a:ea typeface="Open Sans Light"/>
              <a:cs typeface="Open Sans Light"/>
              <a:sym typeface="Open Sans Light"/>
            </a:endParaRPr>
          </a:p>
        </p:txBody>
      </p:sp>
      <p:pic>
        <p:nvPicPr>
          <p:cNvPr id="206" name="Google Shape;206;p10" title="images.jpg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934125" y="455975"/>
            <a:ext cx="4413925" cy="5216525"/>
          </a:xfrm>
          <a:prstGeom prst="rect">
            <a:avLst/>
          </a:prstGeom>
          <a:noFill/>
          <a:ln>
            <a:noFill/>
          </a:ln>
        </p:spPr>
      </p:pic>
      <p:sp>
        <p:nvSpPr>
          <p:cNvPr id="207" name="Google Shape;207;p10"/>
          <p:cNvSpPr txBox="1"/>
          <p:nvPr/>
        </p:nvSpPr>
        <p:spPr>
          <a:xfrm>
            <a:off x="8481300" y="5672500"/>
            <a:ext cx="3410700" cy="48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>
                <a:solidFill>
                  <a:schemeClr val="dk2"/>
                </a:solidFill>
              </a:rPr>
              <a:t>source:(Talk with Sara,n.d.)</a:t>
            </a:r>
            <a:endParaRPr b="1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p11"/>
          <p:cNvSpPr txBox="1"/>
          <p:nvPr>
            <p:ph type="title"/>
          </p:nvPr>
        </p:nvSpPr>
        <p:spPr>
          <a:xfrm>
            <a:off x="1382550" y="109425"/>
            <a:ext cx="9237000" cy="383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0" spcFirstLastPara="1" rIns="91425" wrap="square" tIns="45700">
            <a:normAutofit fontScale="90000"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r>
              <a:rPr lang="en-US" sz="3200"/>
              <a:t>References</a:t>
            </a:r>
            <a:r>
              <a:rPr lang="en-US" sz="3200"/>
              <a:t>      (</a:t>
            </a:r>
            <a:r>
              <a:rPr lang="en-US" sz="3200"/>
              <a:t>1/2</a:t>
            </a:r>
            <a:r>
              <a:rPr lang="en-US" sz="3200"/>
              <a:t>)</a:t>
            </a:r>
            <a:endParaRPr/>
          </a:p>
        </p:txBody>
      </p:sp>
      <p:sp>
        <p:nvSpPr>
          <p:cNvPr id="213" name="Google Shape;213;p11"/>
          <p:cNvSpPr txBox="1"/>
          <p:nvPr>
            <p:ph idx="12" type="sldNum"/>
          </p:nvPr>
        </p:nvSpPr>
        <p:spPr>
          <a:xfrm>
            <a:off x="412136" y="5943601"/>
            <a:ext cx="968983" cy="65191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>
                <a:solidFill>
                  <a:schemeClr val="dk2"/>
                </a:solidFill>
              </a:rPr>
              <a:t>‹#›</a:t>
            </a:fld>
            <a:endParaRPr>
              <a:solidFill>
                <a:schemeClr val="dk2"/>
              </a:solidFill>
            </a:endParaRPr>
          </a:p>
        </p:txBody>
      </p:sp>
      <p:sp>
        <p:nvSpPr>
          <p:cNvPr id="214" name="Google Shape;214;p11"/>
          <p:cNvSpPr txBox="1"/>
          <p:nvPr>
            <p:ph idx="1" type="body"/>
          </p:nvPr>
        </p:nvSpPr>
        <p:spPr>
          <a:xfrm>
            <a:off x="745675" y="492475"/>
            <a:ext cx="9587400" cy="5854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247305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444444"/>
              </a:buClr>
              <a:buSzPts val="1380"/>
              <a:buChar char="•"/>
            </a:pPr>
            <a:r>
              <a:rPr lang="en-US" sz="1379">
                <a:solidFill>
                  <a:srgbClr val="444444"/>
                </a:solidFill>
              </a:rPr>
              <a:t>Adi Shapira Dvilansky, et al. “The Long-Term Associations of Childhood Parental Loss with Attachment, Creativity, and Epigenetic Regulation.” </a:t>
            </a:r>
            <a:r>
              <a:rPr i="1" lang="en-US" sz="1379">
                <a:solidFill>
                  <a:srgbClr val="444444"/>
                </a:solidFill>
              </a:rPr>
              <a:t>Scientific Reports</a:t>
            </a:r>
            <a:r>
              <a:rPr lang="en-US" sz="1379">
                <a:solidFill>
                  <a:srgbClr val="444444"/>
                </a:solidFill>
              </a:rPr>
              <a:t>, vol. 15, no. 1, 10 Feb. 2025, </a:t>
            </a:r>
            <a:r>
              <a:rPr lang="en-US" sz="1379" u="sng">
                <a:solidFill>
                  <a:srgbClr val="444444"/>
                </a:solid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www.nature.com/articles/s41598-025-89467-2</a:t>
            </a:r>
            <a:r>
              <a:rPr lang="en-US" sz="1379">
                <a:solidFill>
                  <a:srgbClr val="444444"/>
                </a:solidFill>
              </a:rPr>
              <a:t>, </a:t>
            </a:r>
            <a:r>
              <a:rPr lang="en-US" sz="1379" u="sng">
                <a:solidFill>
                  <a:srgbClr val="444444"/>
                </a:solidFill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https://doi.org/10.1038/s41598-025-89467-2</a:t>
            </a:r>
            <a:r>
              <a:rPr lang="en-US" sz="1379">
                <a:solidFill>
                  <a:srgbClr val="444444"/>
                </a:solidFill>
              </a:rPr>
              <a:t>. Accessed 10 Mar. 2026.</a:t>
            </a:r>
            <a:endParaRPr sz="1379">
              <a:solidFill>
                <a:srgbClr val="444444"/>
              </a:solidFill>
            </a:endParaRPr>
          </a:p>
          <a:p>
            <a:pPr indent="-187615" lvl="0" marL="228600" rtl="0" algn="l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Clr>
                <a:srgbClr val="444444"/>
              </a:buClr>
              <a:buSzPts val="1355"/>
              <a:buChar char="•"/>
            </a:pPr>
            <a:r>
              <a:rPr lang="en-US" sz="1379">
                <a:solidFill>
                  <a:srgbClr val="444444"/>
                </a:solidFill>
              </a:rPr>
              <a:t>---. “Attachment and Child Development.” </a:t>
            </a:r>
            <a:r>
              <a:rPr i="1" lang="en-US" sz="1379">
                <a:solidFill>
                  <a:srgbClr val="444444"/>
                </a:solidFill>
              </a:rPr>
              <a:t>NSPCC Learning</a:t>
            </a:r>
            <a:r>
              <a:rPr lang="en-US" sz="1379">
                <a:solidFill>
                  <a:srgbClr val="444444"/>
                </a:solidFill>
              </a:rPr>
              <a:t>, 10 Aug. 2021, learning.nspcc.org.uk/child-health-development/attachment-early-years. Accessed 11 Mar. 2026.</a:t>
            </a:r>
            <a:endParaRPr sz="1379">
              <a:solidFill>
                <a:srgbClr val="444444"/>
              </a:solidFill>
            </a:endParaRPr>
          </a:p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75"/>
              <a:buNone/>
            </a:pPr>
            <a:r>
              <a:t/>
            </a:r>
            <a:endParaRPr sz="1379">
              <a:solidFill>
                <a:srgbClr val="444444"/>
              </a:solidFill>
            </a:endParaRPr>
          </a:p>
          <a:p>
            <a:pPr indent="-159702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"/>
              <a:buNone/>
            </a:pPr>
            <a:r>
              <a:t/>
            </a:r>
            <a:endParaRPr sz="2279">
              <a:solidFill>
                <a:srgbClr val="444444"/>
              </a:solidFill>
            </a:endParaRPr>
          </a:p>
          <a:p>
            <a:pPr indent="-159702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"/>
              <a:buNone/>
            </a:pPr>
            <a:r>
              <a:rPr lang="en-US" sz="1375">
                <a:solidFill>
                  <a:schemeClr val="dk1"/>
                </a:solidFill>
              </a:rPr>
              <a:t>Bower, L. (2018) </a:t>
            </a:r>
            <a:r>
              <a:rPr i="1" lang="en-US" sz="1375">
                <a:solidFill>
                  <a:schemeClr val="dk1"/>
                </a:solidFill>
              </a:rPr>
              <a:t>To those who know the bitter hurt of losing a parent</a:t>
            </a:r>
            <a:r>
              <a:rPr lang="en-US" sz="1375">
                <a:solidFill>
                  <a:schemeClr val="dk1"/>
                </a:solidFill>
              </a:rPr>
              <a:t> [image]. Available at:</a:t>
            </a:r>
            <a:r>
              <a:rPr lang="en-US" sz="1375">
                <a:solidFill>
                  <a:schemeClr val="dk1"/>
                </a:solidFill>
                <a:uFill>
                  <a:noFill/>
                </a:uFill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-US" sz="1375" u="sng">
                <a:solidFill>
                  <a:schemeClr val="dk1"/>
                </a:solidFill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://herviewfromhome.com/to-those-who-know-the-bitter-hurt-of-losing-a-parent/</a:t>
            </a:r>
            <a:r>
              <a:rPr lang="en-US" sz="1375">
                <a:solidFill>
                  <a:schemeClr val="dk1"/>
                </a:solidFill>
                <a:uFill>
                  <a:noFill/>
                </a:uFill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(</a:t>
            </a:r>
            <a:r>
              <a:rPr lang="en-US" sz="1375" u="sng">
                <a:solidFill>
                  <a:schemeClr val="dk1"/>
                </a:solidFill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</a:t>
            </a:r>
            <a:r>
              <a:rPr lang="en-US" sz="1375">
                <a:solidFill>
                  <a:schemeClr val="dk1"/>
                </a:solidFill>
              </a:rPr>
              <a:t>Accessed: 15 March 2026).</a:t>
            </a:r>
            <a:endParaRPr sz="2279">
              <a:solidFill>
                <a:srgbClr val="444444"/>
              </a:solidFill>
            </a:endParaRPr>
          </a:p>
          <a:p>
            <a:pPr indent="-159702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"/>
              <a:buNone/>
            </a:pPr>
            <a:r>
              <a:t/>
            </a:r>
            <a:endParaRPr sz="1379">
              <a:solidFill>
                <a:srgbClr val="444444"/>
              </a:solidFill>
            </a:endParaRPr>
          </a:p>
          <a:p>
            <a:pPr indent="-250670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444444"/>
              </a:buClr>
              <a:buSzPts val="1355"/>
              <a:buChar char="•"/>
            </a:pPr>
            <a:r>
              <a:rPr lang="en-US" sz="1354">
                <a:solidFill>
                  <a:srgbClr val="444444"/>
                </a:solidFill>
              </a:rPr>
              <a:t>Cleveland Clinic. “Adolescent Development.” </a:t>
            </a:r>
            <a:r>
              <a:rPr i="1" lang="en-US" sz="1354">
                <a:solidFill>
                  <a:srgbClr val="444444"/>
                </a:solidFill>
              </a:rPr>
              <a:t>Cleveland Clinic</a:t>
            </a:r>
            <a:r>
              <a:rPr lang="en-US" sz="1354">
                <a:solidFill>
                  <a:srgbClr val="444444"/>
                </a:solidFill>
              </a:rPr>
              <a:t>, 5 Jan. 2023, my.clevelandclinic.org/health/articles/7060-adolescent-development. Accessed Mar. 3AD.</a:t>
            </a:r>
            <a:endParaRPr sz="1354">
              <a:solidFill>
                <a:srgbClr val="444444"/>
              </a:solidFill>
            </a:endParaRPr>
          </a:p>
          <a:p>
            <a:pPr indent="-307820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444444"/>
              </a:buClr>
              <a:buSzPts val="2255"/>
              <a:buChar char="•"/>
            </a:pPr>
            <a:r>
              <a:rPr b="1" lang="en-US" sz="1375">
                <a:solidFill>
                  <a:schemeClr val="dk1"/>
                </a:solidFill>
              </a:rPr>
              <a:t>Cleveland Clinic</a:t>
            </a:r>
            <a:r>
              <a:rPr lang="en-US" sz="1375">
                <a:solidFill>
                  <a:schemeClr val="dk1"/>
                </a:solidFill>
              </a:rPr>
              <a:t> (2025) </a:t>
            </a:r>
            <a:r>
              <a:rPr i="1" lang="en-US" sz="1375">
                <a:solidFill>
                  <a:schemeClr val="dk1"/>
                </a:solidFill>
              </a:rPr>
              <a:t>Prefrontal cortex</a:t>
            </a:r>
            <a:r>
              <a:rPr lang="en-US" sz="1375">
                <a:solidFill>
                  <a:schemeClr val="dk1"/>
                </a:solidFill>
              </a:rPr>
              <a:t> [image]. Available at:</a:t>
            </a:r>
            <a:r>
              <a:rPr lang="en-US" sz="1375">
                <a:solidFill>
                  <a:schemeClr val="dk1"/>
                </a:solidFill>
                <a:uFill>
                  <a:noFill/>
                </a:uFill>
                <a:hlinkClick r:id="rId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-US" sz="1375" u="sng">
                <a:solidFill>
                  <a:schemeClr val="dk1"/>
                </a:solidFill>
                <a:hlinkClick r:id="rId1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https://my.clevelandclinic.org/health/body/prefrontal-cortex</a:t>
            </a:r>
            <a:r>
              <a:rPr lang="en-US" sz="1375">
                <a:solidFill>
                  <a:schemeClr val="dk1"/>
                </a:solidFill>
              </a:rPr>
              <a:t> (Accessed: 15 March 2026).</a:t>
            </a:r>
            <a:endParaRPr sz="2254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75"/>
              <a:buNone/>
            </a:pPr>
            <a:r>
              <a:t/>
            </a:r>
            <a:endParaRPr sz="1354">
              <a:solidFill>
                <a:srgbClr val="444444"/>
              </a:solidFill>
            </a:endParaRPr>
          </a:p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75"/>
              <a:buNone/>
            </a:pPr>
            <a:r>
              <a:t/>
            </a:r>
            <a:endParaRPr sz="1354">
              <a:solidFill>
                <a:srgbClr val="444444"/>
              </a:solidFill>
            </a:endParaRPr>
          </a:p>
          <a:p>
            <a:pPr indent="-159702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"/>
              <a:buNone/>
            </a:pPr>
            <a:r>
              <a:t/>
            </a:r>
            <a:endParaRPr sz="1379">
              <a:solidFill>
                <a:srgbClr val="444444"/>
              </a:solidFill>
            </a:endParaRPr>
          </a:p>
          <a:p>
            <a:pPr indent="-247305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444444"/>
              </a:buClr>
              <a:buSzPts val="1380"/>
              <a:buChar char="•"/>
            </a:pPr>
            <a:r>
              <a:rPr lang="en-US" sz="1379">
                <a:solidFill>
                  <a:srgbClr val="444444"/>
                </a:solidFill>
              </a:rPr>
              <a:t>Gervai, Judit. “Environmental and Genetic Influences on Early Attachment.” Child and Adolescent Psychiatry and Mental Health, vol. 3, no. 1, 4 Sept. 2009, p. 25, </a:t>
            </a:r>
            <a:r>
              <a:rPr lang="en-US" sz="1379" u="sng">
                <a:solidFill>
                  <a:srgbClr val="444444"/>
                </a:solidFill>
                <a:hlinkClick r:id="rId11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www.ncbi.nlm.nih.gov/pmc/articles/PMC2753321</a:t>
            </a:r>
            <a:r>
              <a:rPr lang="en-US" sz="1379">
                <a:solidFill>
                  <a:srgbClr val="444444"/>
                </a:solidFill>
              </a:rPr>
              <a:t>/, </a:t>
            </a:r>
            <a:r>
              <a:rPr lang="en-US" sz="1379" u="sng">
                <a:solidFill>
                  <a:srgbClr val="444444"/>
                </a:solidFill>
                <a:hlinkClick r:id="rId12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https://doi.org/10.1186/1753-2000-3-25</a:t>
            </a:r>
            <a:r>
              <a:rPr lang="en-US" sz="1379">
                <a:solidFill>
                  <a:srgbClr val="444444"/>
                </a:solidFill>
              </a:rPr>
              <a:t>. Accessed Mar. 3AD.</a:t>
            </a:r>
            <a:endParaRPr sz="1529"/>
          </a:p>
          <a:p>
            <a:pPr indent="-159702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"/>
              <a:buNone/>
            </a:pPr>
            <a:r>
              <a:t/>
            </a:r>
            <a:endParaRPr sz="1379">
              <a:solidFill>
                <a:srgbClr val="444444"/>
              </a:solidFill>
            </a:endParaRPr>
          </a:p>
          <a:p>
            <a:pPr indent="-250670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444444"/>
              </a:buClr>
              <a:buSzPts val="1355"/>
              <a:buChar char="•"/>
            </a:pPr>
            <a:r>
              <a:rPr lang="en-US" sz="1354">
                <a:solidFill>
                  <a:srgbClr val="444444"/>
                </a:solidFill>
              </a:rPr>
              <a:t>Head, Cara. “Bowlby’s Monotropic Theory (3.3.2) | AQA a Level Psychology Revision Notes 2017.” </a:t>
            </a:r>
            <a:r>
              <a:rPr i="1" lang="en-US" sz="1354">
                <a:solidFill>
                  <a:srgbClr val="444444"/>
                </a:solidFill>
              </a:rPr>
              <a:t>Save My Exams</a:t>
            </a:r>
            <a:r>
              <a:rPr lang="en-US" sz="1354">
                <a:solidFill>
                  <a:srgbClr val="444444"/>
                </a:solidFill>
              </a:rPr>
              <a:t>, 7 Aug. 2024, </a:t>
            </a:r>
            <a:r>
              <a:rPr lang="en-US" sz="1354" u="sng">
                <a:solidFill>
                  <a:srgbClr val="444444"/>
                </a:solidFill>
                <a:hlinkClick r:id="rId1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www.savemyexams.com/a-level/psychology/aqa/17/revision-notes/3-attachment/3-3-explanations-of-attachment/3-3-2-bowlbys-monotropic-theory/</a:t>
            </a:r>
            <a:r>
              <a:rPr lang="en-US" sz="1354">
                <a:solidFill>
                  <a:srgbClr val="444444"/>
                </a:solidFill>
              </a:rPr>
              <a:t>. Accessed 11 Mar. 2026.</a:t>
            </a:r>
            <a:endParaRPr sz="1354">
              <a:solidFill>
                <a:srgbClr val="444444"/>
              </a:solidFill>
            </a:endParaRPr>
          </a:p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54">
              <a:solidFill>
                <a:srgbClr val="444444"/>
              </a:solidFill>
            </a:endParaRPr>
          </a:p>
          <a:p>
            <a:pPr indent="-187615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355"/>
              <a:buChar char="•"/>
            </a:pPr>
            <a:r>
              <a:rPr b="1" lang="en-US" sz="1200">
                <a:solidFill>
                  <a:schemeClr val="dk1"/>
                </a:solidFill>
              </a:rPr>
              <a:t>iStock</a:t>
            </a:r>
            <a:r>
              <a:rPr lang="en-US" sz="1200">
                <a:solidFill>
                  <a:schemeClr val="dk1"/>
                </a:solidFill>
              </a:rPr>
              <a:t> (no date) </a:t>
            </a:r>
            <a:r>
              <a:rPr i="1" lang="en-US" sz="1200">
                <a:solidFill>
                  <a:schemeClr val="dk1"/>
                </a:solidFill>
              </a:rPr>
              <a:t>Mother hugging child</a:t>
            </a:r>
            <a:r>
              <a:rPr lang="en-US" sz="1200">
                <a:solidFill>
                  <a:schemeClr val="dk1"/>
                </a:solidFill>
              </a:rPr>
              <a:t> [image]. Available at:</a:t>
            </a:r>
            <a:r>
              <a:rPr lang="en-US" sz="1200">
                <a:solidFill>
                  <a:schemeClr val="dk1"/>
                </a:solidFill>
                <a:uFill>
                  <a:noFill/>
                </a:uFill>
                <a:hlinkClick r:id="rId1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-US" sz="1200" u="sng">
                <a:solidFill>
                  <a:schemeClr val="dk1"/>
                </a:solidFill>
                <a:hlinkClick r:id="rId1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https://www.istockphoto.com/photos/mother-hugging-child</a:t>
            </a:r>
            <a:r>
              <a:rPr lang="en-US" sz="1200">
                <a:solidFill>
                  <a:schemeClr val="dk1"/>
                </a:solidFill>
              </a:rPr>
              <a:t> (Accessed: 15 March 2026)</a:t>
            </a:r>
            <a:endParaRPr sz="1354">
              <a:solidFill>
                <a:schemeClr val="dk1"/>
              </a:solidFill>
            </a:endParaRPr>
          </a:p>
          <a:p>
            <a:pPr indent="-159702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"/>
              <a:buNone/>
            </a:pPr>
            <a:r>
              <a:t/>
            </a:r>
            <a:endParaRPr sz="1379">
              <a:solidFill>
                <a:srgbClr val="444444"/>
              </a:solidFill>
            </a:endParaRPr>
          </a:p>
          <a:p>
            <a:pPr indent="-247305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444444"/>
              </a:buClr>
              <a:buSzPts val="1380"/>
              <a:buChar char="•"/>
            </a:pPr>
            <a:r>
              <a:rPr lang="en-US" sz="1379">
                <a:solidFill>
                  <a:srgbClr val="444444"/>
                </a:solidFill>
              </a:rPr>
              <a:t>McGarvie, Susan. “Attachment Theory, Bowlby’s Stages &amp; Attachment Styles.” </a:t>
            </a:r>
            <a:r>
              <a:rPr i="1" lang="en-US" sz="1379">
                <a:solidFill>
                  <a:srgbClr val="444444"/>
                </a:solidFill>
              </a:rPr>
              <a:t>PositivePsychology.com</a:t>
            </a:r>
            <a:r>
              <a:rPr lang="en-US" sz="1379">
                <a:solidFill>
                  <a:srgbClr val="444444"/>
                </a:solidFill>
              </a:rPr>
              <a:t>, 28 Nov. 2024, positivepsychology.com/attachment-theory/#what-is-attachment-theory-definition-background. Accessed Mar. 3AD.</a:t>
            </a:r>
            <a:endParaRPr sz="1379">
              <a:solidFill>
                <a:srgbClr val="444444"/>
              </a:solidFill>
            </a:endParaRPr>
          </a:p>
          <a:p>
            <a:pPr indent="-189202" lvl="0" marL="228600" rtl="0" algn="l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Clr>
                <a:srgbClr val="444444"/>
              </a:buClr>
              <a:buSzPts val="1380"/>
              <a:buChar char="•"/>
            </a:pPr>
            <a:r>
              <a:rPr lang="en-US" sz="1329">
                <a:solidFill>
                  <a:srgbClr val="444444"/>
                </a:solidFill>
              </a:rPr>
              <a:t>Mcleod, Saul. “Attachment Theory in Psychology.” </a:t>
            </a:r>
            <a:r>
              <a:rPr i="1" lang="en-US" sz="1329">
                <a:solidFill>
                  <a:srgbClr val="444444"/>
                </a:solidFill>
              </a:rPr>
              <a:t>Simply Psychology</a:t>
            </a:r>
            <a:r>
              <a:rPr lang="en-US" sz="1329">
                <a:solidFill>
                  <a:srgbClr val="444444"/>
                </a:solidFill>
              </a:rPr>
              <a:t>, 20 May 2025, </a:t>
            </a:r>
            <a:r>
              <a:rPr lang="en-US" sz="1329" u="sng">
                <a:solidFill>
                  <a:srgbClr val="444444"/>
                </a:solidFill>
                <a:hlinkClick r:id="rId1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www.simplypsychology.org/attachment.html</a:t>
            </a:r>
            <a:r>
              <a:rPr lang="en-US" sz="1329">
                <a:solidFill>
                  <a:srgbClr val="444444"/>
                </a:solidFill>
              </a:rPr>
              <a:t>. Accessed Mar. 3AD</a:t>
            </a:r>
            <a:endParaRPr sz="1379">
              <a:solidFill>
                <a:srgbClr val="444444"/>
              </a:solidFill>
            </a:endParaRPr>
          </a:p>
          <a:p>
            <a:pPr indent="-228600" lvl="0" marL="228600" rtl="0" algn="l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Clr>
                <a:srgbClr val="444444"/>
              </a:buClr>
              <a:buSzPts val="350"/>
              <a:buNone/>
            </a:pPr>
            <a:r>
              <a:rPr lang="en-US" sz="1379">
                <a:solidFill>
                  <a:srgbClr val="444444"/>
                </a:solidFill>
              </a:rPr>
              <a:t>Mickelburgh, Juliet. “Attachment Theory and the Key Person Approach.” </a:t>
            </a:r>
            <a:r>
              <a:rPr i="1" lang="en-US" sz="1379">
                <a:solidFill>
                  <a:srgbClr val="444444"/>
                </a:solidFill>
              </a:rPr>
              <a:t>Early Years Foundation Stage Forum</a:t>
            </a:r>
            <a:r>
              <a:rPr lang="en-US" sz="1379">
                <a:solidFill>
                  <a:srgbClr val="444444"/>
                </a:solidFill>
              </a:rPr>
              <a:t>, 21 Jan.</a:t>
            </a:r>
            <a:r>
              <a:rPr lang="en-US" sz="1279">
                <a:solidFill>
                  <a:srgbClr val="444444"/>
                </a:solidFill>
              </a:rPr>
              <a:t> 2011, eyfs.info/articles.html/general/attachment-theory-and-the-key-person-approach-r64/. Accessed 12 Mar. 2026.</a:t>
            </a:r>
            <a:endParaRPr sz="1429"/>
          </a:p>
          <a:p>
            <a:pPr indent="-228600" lvl="0" marL="228600" rtl="0" algn="l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350"/>
              <a:buNone/>
            </a:pPr>
            <a:r>
              <a:t/>
            </a:r>
            <a:endParaRPr sz="1279">
              <a:solidFill>
                <a:srgbClr val="444444"/>
              </a:solidFill>
            </a:endParaRPr>
          </a:p>
          <a:p>
            <a:pPr indent="-247622" lvl="0" marL="228600" rtl="0" algn="l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Clr>
                <a:srgbClr val="444444"/>
              </a:buClr>
              <a:buSzPts val="1230"/>
              <a:buChar char="•"/>
            </a:pPr>
            <a:r>
              <a:t/>
            </a:r>
            <a:endParaRPr sz="1229">
              <a:solidFill>
                <a:srgbClr val="444444"/>
              </a:solidFill>
            </a:endParaRPr>
          </a:p>
          <a:p>
            <a:pPr indent="-166977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444444"/>
              </a:buClr>
              <a:buSzPts val="1030"/>
              <a:buChar char="•"/>
            </a:pPr>
            <a:r>
              <a:t/>
            </a:r>
            <a:endParaRPr sz="1054">
              <a:solidFill>
                <a:srgbClr val="444444"/>
              </a:solidFill>
            </a:endParaRPr>
          </a:p>
          <a:p>
            <a:pPr indent="-234922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444444"/>
              </a:buClr>
              <a:buSzPts val="1030"/>
              <a:buChar char="•"/>
            </a:pPr>
            <a:r>
              <a:t/>
            </a:r>
            <a:endParaRPr sz="1054">
              <a:solidFill>
                <a:srgbClr val="444444"/>
              </a:solidFill>
            </a:endParaRPr>
          </a:p>
          <a:p>
            <a:pPr indent="0" lvl="0" marL="0" rtl="0" algn="l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575">
              <a:solidFill>
                <a:srgbClr val="444444"/>
              </a:solidFill>
            </a:endParaRPr>
          </a:p>
          <a:p>
            <a:pPr indent="-228255" lvl="0" marL="228600" rtl="0" algn="l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Clr>
                <a:srgbClr val="444444"/>
              </a:buClr>
              <a:buSzPts val="1080"/>
              <a:buChar char="•"/>
            </a:pPr>
            <a:r>
              <a:t/>
            </a:r>
            <a:endParaRPr sz="1229">
              <a:solidFill>
                <a:srgbClr val="000000"/>
              </a:solidFill>
            </a:endParaRPr>
          </a:p>
          <a:p>
            <a:pPr indent="0" lvl="0" marL="228600" rtl="0" algn="l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SzPts val="275"/>
              <a:buNone/>
            </a:pPr>
            <a:r>
              <a:rPr lang="en-US" sz="1029">
                <a:solidFill>
                  <a:srgbClr val="444444"/>
                </a:solidFill>
              </a:rPr>
              <a:t>.</a:t>
            </a:r>
            <a:endParaRPr sz="1229"/>
          </a:p>
          <a:p>
            <a:pPr indent="0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54">
              <a:solidFill>
                <a:srgbClr val="000000"/>
              </a:solidFill>
            </a:endParaRPr>
          </a:p>
          <a:p>
            <a:pPr indent="-234922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444444"/>
              </a:buClr>
              <a:buSzPts val="1030"/>
              <a:buChar char="•"/>
            </a:pPr>
            <a:r>
              <a:t/>
            </a:r>
            <a:endParaRPr sz="1054">
              <a:solidFill>
                <a:srgbClr val="444444"/>
              </a:solidFill>
            </a:endParaRPr>
          </a:p>
          <a:p>
            <a:pPr indent="-164655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5"/>
              <a:buFont typeface="Arial"/>
              <a:buNone/>
            </a:pPr>
            <a:r>
              <a:t/>
            </a:r>
            <a:endParaRPr sz="1054">
              <a:solidFill>
                <a:srgbClr val="444444"/>
              </a:solidFill>
            </a:endParaRPr>
          </a:p>
          <a:p>
            <a:pPr indent="-164655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5"/>
              <a:buFont typeface="Arial"/>
              <a:buNone/>
            </a:pPr>
            <a:r>
              <a:t/>
            </a:r>
            <a:endParaRPr sz="1054">
              <a:solidFill>
                <a:srgbClr val="444444"/>
              </a:solidFill>
            </a:endParaRPr>
          </a:p>
          <a:p>
            <a:pPr indent="-231620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444444"/>
              </a:buClr>
              <a:buSzPts val="1055"/>
              <a:buChar char="•"/>
            </a:pPr>
            <a:r>
              <a:rPr lang="en-US" sz="1054">
                <a:solidFill>
                  <a:srgbClr val="444444"/>
                </a:solidFill>
              </a:rPr>
              <a:t>Villamor, Maureen. “The Foundation of Real Love: </a:t>
            </a:r>
            <a:endParaRPr sz="1054">
              <a:solidFill>
                <a:srgbClr val="444444"/>
              </a:solidFill>
            </a:endParaRPr>
          </a:p>
          <a:p>
            <a:pPr indent="-231620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444444"/>
              </a:buClr>
              <a:buSzPts val="1055"/>
              <a:buChar char="•"/>
            </a:pPr>
            <a:r>
              <a:rPr lang="en-US" sz="1054">
                <a:solidFill>
                  <a:srgbClr val="444444"/>
                </a:solidFill>
              </a:rPr>
              <a:t>Security - Terri Cole.” </a:t>
            </a:r>
            <a:r>
              <a:rPr i="1" lang="en-US" sz="1054">
                <a:solidFill>
                  <a:srgbClr val="444444"/>
                </a:solidFill>
              </a:rPr>
              <a:t>Terri Cole</a:t>
            </a:r>
            <a:r>
              <a:rPr lang="en-US" sz="1054">
                <a:solidFill>
                  <a:srgbClr val="444444"/>
                </a:solidFill>
              </a:rPr>
              <a:t>, 30 Sept. 2025, </a:t>
            </a:r>
            <a:r>
              <a:rPr lang="en-US" sz="1054" u="sng">
                <a:solidFill>
                  <a:srgbClr val="444444"/>
                </a:solidFill>
                <a:hlinkClick r:id="rId1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www.terricole.com/the-foundation-of-real-love/</a:t>
            </a:r>
            <a:r>
              <a:rPr lang="en-US" sz="1054">
                <a:solidFill>
                  <a:srgbClr val="444444"/>
                </a:solidFill>
              </a:rPr>
              <a:t>. Accessed 10 Mar. 2026.</a:t>
            </a:r>
            <a:endParaRPr sz="1054">
              <a:solidFill>
                <a:srgbClr val="444444"/>
              </a:solidFill>
            </a:endParaRPr>
          </a:p>
          <a:p>
            <a:pPr indent="-164655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5"/>
              <a:buFont typeface="Arial"/>
              <a:buNone/>
            </a:pPr>
            <a:r>
              <a:t/>
            </a:r>
            <a:endParaRPr sz="300">
              <a:solidFill>
                <a:srgbClr val="444444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228600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"/>
              <a:buNone/>
            </a:pPr>
            <a:r>
              <a:t/>
            </a:r>
            <a:endParaRPr sz="300">
              <a:solidFill>
                <a:srgbClr val="444444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350"/>
              <a:buNone/>
            </a:pPr>
            <a:r>
              <a:t/>
            </a:r>
            <a:endParaRPr sz="300">
              <a:solidFill>
                <a:srgbClr val="444444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159702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"/>
              <a:buNone/>
            </a:pPr>
            <a:r>
              <a:t/>
            </a:r>
            <a:endParaRPr sz="300">
              <a:solidFill>
                <a:srgbClr val="444444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159702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"/>
              <a:buNone/>
            </a:pPr>
            <a:r>
              <a:t/>
            </a:r>
            <a:endParaRPr sz="300">
              <a:solidFill>
                <a:srgbClr val="444444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"/>
              <a:buNone/>
            </a:pPr>
            <a:r>
              <a:t/>
            </a:r>
            <a:endParaRPr sz="300">
              <a:solidFill>
                <a:srgbClr val="444444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159702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"/>
              <a:buNone/>
            </a:pPr>
            <a:r>
              <a:t/>
            </a:r>
            <a:endParaRPr sz="300">
              <a:solidFill>
                <a:srgbClr val="444444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159702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"/>
              <a:buNone/>
            </a:pPr>
            <a:r>
              <a:t/>
            </a:r>
            <a:endParaRPr sz="300">
              <a:solidFill>
                <a:srgbClr val="444444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159702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"/>
              <a:buNone/>
            </a:pPr>
            <a:r>
              <a:t/>
            </a:r>
            <a:endParaRPr sz="300">
              <a:solidFill>
                <a:srgbClr val="444444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174498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5"/>
              <a:buNone/>
            </a:pPr>
            <a:r>
              <a:t/>
            </a:r>
            <a:endParaRPr sz="300">
              <a:solidFill>
                <a:srgbClr val="444444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174498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5"/>
              <a:buNone/>
            </a:pPr>
            <a:r>
              <a:t/>
            </a:r>
            <a:endParaRPr sz="300">
              <a:solidFill>
                <a:srgbClr val="444444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174498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5"/>
              <a:buNone/>
            </a:pPr>
            <a:r>
              <a:t/>
            </a:r>
            <a:endParaRPr sz="300">
              <a:solidFill>
                <a:srgbClr val="444444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174498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5"/>
              <a:buNone/>
            </a:pPr>
            <a:r>
              <a:t/>
            </a:r>
            <a:endParaRPr sz="300">
              <a:solidFill>
                <a:srgbClr val="444444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130175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00"/>
              <a:buFont typeface="Arial"/>
              <a:buNone/>
            </a:pPr>
            <a:r>
              <a:t/>
            </a:r>
            <a:endParaRPr sz="400"/>
          </a:p>
        </p:txBody>
      </p:sp>
    </p:spTree>
  </p:cSld>
  <p:clrMapOvr>
    <a:masterClrMapping/>
  </p:clrMapOvr>
  <p:transition spd="med">
    <p:fade thruBlk="1"/>
  </p:transition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9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g3d0312c8f6e_2_4"/>
          <p:cNvSpPr txBox="1"/>
          <p:nvPr>
            <p:ph type="title"/>
          </p:nvPr>
        </p:nvSpPr>
        <p:spPr>
          <a:xfrm>
            <a:off x="1381125" y="-79799"/>
            <a:ext cx="9150600" cy="1046400"/>
          </a:xfrm>
          <a:prstGeom prst="rect">
            <a:avLst/>
          </a:prstGeom>
        </p:spPr>
        <p:txBody>
          <a:bodyPr anchorCtr="0" anchor="ctr" bIns="45700" lIns="0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references</a:t>
            </a:r>
            <a:r>
              <a:rPr lang="en-US"/>
              <a:t>      (2/2)</a:t>
            </a:r>
            <a:endParaRPr/>
          </a:p>
        </p:txBody>
      </p:sp>
      <p:sp>
        <p:nvSpPr>
          <p:cNvPr id="221" name="Google Shape;221;g3d0312c8f6e_2_4"/>
          <p:cNvSpPr txBox="1"/>
          <p:nvPr>
            <p:ph idx="1" type="body"/>
          </p:nvPr>
        </p:nvSpPr>
        <p:spPr>
          <a:xfrm>
            <a:off x="1076125" y="966600"/>
            <a:ext cx="8926500" cy="5261700"/>
          </a:xfrm>
          <a:prstGeom prst="rect">
            <a:avLst/>
          </a:prstGeom>
        </p:spPr>
        <p:txBody>
          <a:bodyPr anchorCtr="0" anchor="t" bIns="0" lIns="0" spcFirstLastPara="1" rIns="0" wrap="square" tIns="0">
            <a:normAutofit fontScale="70000" lnSpcReduction="20000"/>
          </a:bodyPr>
          <a:lstStyle/>
          <a:p>
            <a:pPr indent="-277495" lvl="0" marL="457200" rtl="0" algn="l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SzPct val="61191"/>
              <a:buChar char="•"/>
            </a:pPr>
            <a:r>
              <a:rPr b="1" lang="en-US" sz="1797">
                <a:solidFill>
                  <a:schemeClr val="dk1"/>
                </a:solidFill>
              </a:rPr>
              <a:t>M</a:t>
            </a:r>
            <a:r>
              <a:rPr lang="en-US" sz="1797">
                <a:solidFill>
                  <a:schemeClr val="dk1"/>
                </a:solidFill>
              </a:rPr>
              <a:t>y Online S</a:t>
            </a:r>
            <a:r>
              <a:rPr lang="en-US" sz="1897">
                <a:solidFill>
                  <a:schemeClr val="dk1"/>
                </a:solidFill>
              </a:rPr>
              <a:t>chooling (n.d.) </a:t>
            </a:r>
            <a:r>
              <a:rPr i="1" lang="en-US" sz="1897">
                <a:solidFill>
                  <a:schemeClr val="dk1"/>
                </a:solidFill>
              </a:rPr>
              <a:t>Does class size affect the academic outcome of students?</a:t>
            </a:r>
            <a:r>
              <a:rPr lang="en-US" sz="1897">
                <a:solidFill>
                  <a:schemeClr val="dk1"/>
                </a:solidFill>
              </a:rPr>
              <a:t> [image]. Available at:</a:t>
            </a:r>
            <a:r>
              <a:rPr lang="en-US" sz="1897">
                <a:solidFill>
                  <a:schemeClr val="dk1"/>
                </a:solidFill>
                <a:uFill>
                  <a:noFill/>
                </a:u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-US" sz="1897" u="sng">
                <a:solidFill>
                  <a:schemeClr val="dk1"/>
                </a:solidFill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https://www.myonlineschooling.co.uk/news/blog/blog-post/~board/my-online-schooling-blog/post/does-class-size-affect-the-academic-outcome-of-students</a:t>
            </a:r>
            <a:r>
              <a:rPr lang="en-US" sz="1897">
                <a:solidFill>
                  <a:schemeClr val="dk1"/>
                </a:solidFill>
              </a:rPr>
              <a:t> (Accessed: 15 March 2026).</a:t>
            </a:r>
            <a:endParaRPr sz="1897">
              <a:solidFill>
                <a:schemeClr val="dk1"/>
              </a:solidFill>
            </a:endParaRPr>
          </a:p>
          <a:p>
            <a:pPr indent="0" lvl="0" marL="228600" rtl="0" algn="l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797">
              <a:solidFill>
                <a:schemeClr val="dk1"/>
              </a:solidFill>
            </a:endParaRPr>
          </a:p>
          <a:p>
            <a:pPr indent="-191709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444444"/>
              </a:buClr>
              <a:buSzPct val="98781"/>
              <a:buChar char="•"/>
            </a:pPr>
            <a:r>
              <a:rPr lang="en-US" sz="2052">
                <a:solidFill>
                  <a:srgbClr val="444444"/>
                </a:solidFill>
              </a:rPr>
              <a:t>NHS. “Help for Young Carers - Social Care and Support Guide.” Nhs.uk, Apr. 2023, </a:t>
            </a:r>
            <a:r>
              <a:rPr lang="en-US" sz="2052" u="sng">
                <a:solidFill>
                  <a:srgbClr val="444444"/>
                </a:solidFill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www.nhs.uk/social-care-and-support/support-and-benefits-for-carers/help-for-young-carers</a:t>
            </a:r>
            <a:r>
              <a:rPr lang="en-US" sz="2052">
                <a:solidFill>
                  <a:srgbClr val="444444"/>
                </a:solidFill>
              </a:rPr>
              <a:t>/. Accessed Mar. 2AD.</a:t>
            </a:r>
            <a:endParaRPr sz="2052">
              <a:solidFill>
                <a:srgbClr val="444444"/>
              </a:solidFill>
            </a:endParaRPr>
          </a:p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52">
              <a:solidFill>
                <a:srgbClr val="444444"/>
              </a:solidFill>
            </a:endParaRPr>
          </a:p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52">
              <a:solidFill>
                <a:srgbClr val="444444"/>
              </a:solidFill>
            </a:endParaRPr>
          </a:p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59388"/>
              <a:buFont typeface="Arial"/>
              <a:buNone/>
            </a:pPr>
            <a:r>
              <a:t/>
            </a:r>
            <a:endParaRPr sz="1852">
              <a:solidFill>
                <a:srgbClr val="444444"/>
              </a:solidFill>
            </a:endParaRPr>
          </a:p>
          <a:p>
            <a:pPr indent="-250764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444444"/>
              </a:buClr>
              <a:buSzPct val="100000"/>
              <a:buChar char="•"/>
            </a:pPr>
            <a:r>
              <a:rPr lang="en-US" sz="1827">
                <a:solidFill>
                  <a:srgbClr val="444444"/>
                </a:solidFill>
              </a:rPr>
              <a:t>Saragosa, Marianne, et al. “The Young Carers’ Journey: A Systematic Review and Meta Ethnography.” </a:t>
            </a:r>
            <a:r>
              <a:rPr i="1" lang="en-US" sz="1827">
                <a:solidFill>
                  <a:srgbClr val="444444"/>
                </a:solidFill>
              </a:rPr>
              <a:t>International Journal of Environmental Research and Public Health</a:t>
            </a:r>
            <a:r>
              <a:rPr lang="en-US" sz="1827">
                <a:solidFill>
                  <a:srgbClr val="444444"/>
                </a:solidFill>
              </a:rPr>
              <a:t>, vol. 19, no. 10, 10 May 2022, p. 5826, </a:t>
            </a:r>
            <a:r>
              <a:rPr lang="en-US" sz="1827" u="sng">
                <a:solidFill>
                  <a:srgbClr val="444444"/>
                </a:solidFill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https://doi.org/10.3390/ijerph19105826</a:t>
            </a:r>
            <a:endParaRPr sz="1827">
              <a:solidFill>
                <a:srgbClr val="444444"/>
              </a:solidFill>
            </a:endParaRPr>
          </a:p>
          <a:p>
            <a:pPr indent="0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27">
              <a:solidFill>
                <a:schemeClr val="dk1"/>
              </a:solidFill>
            </a:endParaRPr>
          </a:p>
          <a:p>
            <a:pPr indent="-181505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b="1" lang="en-US" sz="1797">
                <a:solidFill>
                  <a:schemeClr val="dk1"/>
                </a:solidFill>
              </a:rPr>
              <a:t>Shutterstock</a:t>
            </a:r>
            <a:r>
              <a:rPr lang="en-US" sz="1797">
                <a:solidFill>
                  <a:schemeClr val="dk1"/>
                </a:solidFill>
              </a:rPr>
              <a:t> (no date) </a:t>
            </a:r>
            <a:r>
              <a:rPr i="1" lang="en-US" sz="1797">
                <a:solidFill>
                  <a:schemeClr val="dk1"/>
                </a:solidFill>
              </a:rPr>
              <a:t>Illustrations depicting diverse family structures with children</a:t>
            </a:r>
            <a:r>
              <a:rPr lang="en-US" sz="1797">
                <a:solidFill>
                  <a:schemeClr val="dk1"/>
                </a:solidFill>
              </a:rPr>
              <a:t> [image]. Available at:</a:t>
            </a:r>
            <a:r>
              <a:rPr lang="en-US" sz="1797">
                <a:solidFill>
                  <a:schemeClr val="dk1"/>
                </a:solidFill>
                <a:uFill>
                  <a:noFill/>
                </a:uFill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-US" sz="1797" u="sng">
                <a:solidFill>
                  <a:schemeClr val="dk1"/>
                </a:solidFill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https://www.shutterstock.com/image-vector/illustrations-depicting-diverse-family-structures-children-2692156977</a:t>
            </a:r>
            <a:r>
              <a:rPr lang="en-US" sz="1797">
                <a:solidFill>
                  <a:schemeClr val="dk1"/>
                </a:solidFill>
              </a:rPr>
              <a:t> (Accessed: 15 March 2026).</a:t>
            </a:r>
            <a:endParaRPr sz="1797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797">
              <a:solidFill>
                <a:schemeClr val="dk1"/>
              </a:solidFill>
            </a:endParaRPr>
          </a:p>
          <a:p>
            <a:pPr indent="-191116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ct val="111026"/>
              <a:buChar char="•"/>
            </a:pPr>
            <a:r>
              <a:rPr b="1" lang="en-US" sz="1813">
                <a:solidFill>
                  <a:schemeClr val="dk1"/>
                </a:solidFill>
              </a:rPr>
              <a:t>Talk With Sara</a:t>
            </a:r>
            <a:r>
              <a:rPr lang="en-US" sz="1813">
                <a:solidFill>
                  <a:schemeClr val="dk1"/>
                </a:solidFill>
              </a:rPr>
              <a:t> (no date) </a:t>
            </a:r>
            <a:r>
              <a:rPr i="1" lang="en-US" sz="1813">
                <a:solidFill>
                  <a:schemeClr val="dk1"/>
                </a:solidFill>
              </a:rPr>
              <a:t>Building healthy relationships for teens</a:t>
            </a:r>
            <a:r>
              <a:rPr lang="en-US" sz="1813">
                <a:solidFill>
                  <a:schemeClr val="dk1"/>
                </a:solidFill>
              </a:rPr>
              <a:t> [image]. Available at:</a:t>
            </a:r>
            <a:r>
              <a:rPr lang="en-US" sz="1813">
                <a:solidFill>
                  <a:schemeClr val="dk1"/>
                </a:solidFill>
                <a:uFill>
                  <a:noFill/>
                </a:uFill>
                <a:hlinkClick r:id="rId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-US" sz="1813" u="sng">
                <a:solidFill>
                  <a:schemeClr val="dk1"/>
                </a:solidFill>
                <a:hlinkClick r:id="rId1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https://www.talkwithsara.com/blog/building-healthy-relationships-for-teens</a:t>
            </a:r>
            <a:r>
              <a:rPr lang="en-US" sz="1813">
                <a:solidFill>
                  <a:schemeClr val="dk1"/>
                </a:solidFill>
              </a:rPr>
              <a:t> (Accessed: 15 March 2026).</a:t>
            </a:r>
            <a:endParaRPr sz="2013">
              <a:solidFill>
                <a:schemeClr val="dk1"/>
              </a:solidFill>
            </a:endParaRPr>
          </a:p>
          <a:p>
            <a:pPr indent="0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27">
              <a:solidFill>
                <a:srgbClr val="444444"/>
              </a:solidFill>
            </a:endParaRPr>
          </a:p>
          <a:p>
            <a:pPr indent="0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27">
              <a:solidFill>
                <a:srgbClr val="444444"/>
              </a:solidFill>
            </a:endParaRPr>
          </a:p>
          <a:p>
            <a:pPr indent="-222824" lvl="0" marL="228600" rtl="0" algn="l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SzPct val="145634"/>
              <a:buChar char="•"/>
            </a:pPr>
            <a:r>
              <a:rPr b="1" lang="en-US" sz="1872">
                <a:solidFill>
                  <a:schemeClr val="dk1"/>
                </a:solidFill>
              </a:rPr>
              <a:t>The Child Protection Company</a:t>
            </a:r>
            <a:r>
              <a:rPr lang="en-US" sz="1872">
                <a:solidFill>
                  <a:schemeClr val="dk1"/>
                </a:solidFill>
              </a:rPr>
              <a:t> (2024) </a:t>
            </a:r>
            <a:r>
              <a:rPr i="1" lang="en-US" sz="1872">
                <a:solidFill>
                  <a:schemeClr val="dk1"/>
                </a:solidFill>
              </a:rPr>
              <a:t>Young carers and safeguarding</a:t>
            </a:r>
            <a:r>
              <a:rPr lang="en-US" sz="1872">
                <a:solidFill>
                  <a:schemeClr val="dk1"/>
                </a:solidFill>
              </a:rPr>
              <a:t> [image]. Available at:</a:t>
            </a:r>
            <a:r>
              <a:rPr lang="en-US" sz="1872">
                <a:solidFill>
                  <a:schemeClr val="dk1"/>
                </a:solidFill>
                <a:uFill>
                  <a:noFill/>
                </a:uFill>
                <a:hlinkClick r:id="rId11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-US" sz="1872" u="sng">
                <a:solidFill>
                  <a:schemeClr val="dk1"/>
                </a:solidFill>
                <a:hlinkClick r:id="rId12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https://www.childprotectioncompany.com/safeguarding-children/young-carers-and-safeguarding/</a:t>
            </a:r>
            <a:r>
              <a:rPr lang="en-US" sz="1872">
                <a:solidFill>
                  <a:schemeClr val="dk1"/>
                </a:solidFill>
              </a:rPr>
              <a:t> (Accessed: 15 March 2026).</a:t>
            </a:r>
            <a:endParaRPr sz="1872">
              <a:solidFill>
                <a:schemeClr val="dk1"/>
              </a:solidFill>
            </a:endParaRPr>
          </a:p>
          <a:p>
            <a:pPr indent="-185950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t/>
            </a:r>
            <a:endParaRPr b="1" sz="1897">
              <a:solidFill>
                <a:schemeClr val="dk1"/>
              </a:solidFill>
            </a:endParaRPr>
          </a:p>
          <a:p>
            <a:pPr indent="0" lvl="0" marL="228600" rtl="0" algn="l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US" sz="1897">
                <a:solidFill>
                  <a:schemeClr val="dk1"/>
                </a:solidFill>
              </a:rPr>
              <a:t>University of Maine Cooperative Extension</a:t>
            </a:r>
            <a:r>
              <a:rPr lang="en-US" sz="1897">
                <a:solidFill>
                  <a:schemeClr val="dk1"/>
                </a:solidFill>
              </a:rPr>
              <a:t> (2026) </a:t>
            </a:r>
            <a:r>
              <a:rPr i="1" lang="en-US" sz="1897">
                <a:solidFill>
                  <a:schemeClr val="dk1"/>
                </a:solidFill>
              </a:rPr>
              <a:t>Establishing and using a support network for individuals with disabilities</a:t>
            </a:r>
            <a:r>
              <a:rPr lang="en-US" sz="1897">
                <a:solidFill>
                  <a:schemeClr val="dk1"/>
                </a:solidFill>
              </a:rPr>
              <a:t> [image]. Available at:</a:t>
            </a:r>
            <a:r>
              <a:rPr lang="en-US" sz="1897">
                <a:solidFill>
                  <a:schemeClr val="dk1"/>
                </a:solidFill>
                <a:uFill>
                  <a:noFill/>
                </a:uFill>
                <a:hlinkClick r:id="rId1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-US" sz="1897" u="sng">
                <a:solidFill>
                  <a:schemeClr val="dk1"/>
                </a:solidFill>
                <a:hlinkClick r:id="rId1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https://extension.umaine.edu/publications/2026e/</a:t>
            </a:r>
            <a:r>
              <a:rPr lang="en-US" sz="1897">
                <a:solidFill>
                  <a:schemeClr val="dk1"/>
                </a:solidFill>
              </a:rPr>
              <a:t> (Accessed: 15 March 2026).</a:t>
            </a:r>
            <a:endParaRPr sz="1872">
              <a:solidFill>
                <a:schemeClr val="dk1"/>
              </a:solidFill>
            </a:endParaRPr>
          </a:p>
          <a:p>
            <a:pPr indent="-164655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52">
              <a:solidFill>
                <a:srgbClr val="444444"/>
              </a:solidFill>
            </a:endParaRPr>
          </a:p>
          <a:p>
            <a:pPr indent="-164655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52">
              <a:solidFill>
                <a:srgbClr val="444444"/>
              </a:solidFill>
            </a:endParaRPr>
          </a:p>
          <a:p>
            <a:pPr indent="0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2">
                <a:solidFill>
                  <a:srgbClr val="444444"/>
                </a:solidFill>
              </a:rPr>
              <a:t>Villamor, Maureen. “The Foundation of Real Love: </a:t>
            </a:r>
            <a:endParaRPr sz="1952">
              <a:solidFill>
                <a:srgbClr val="444444"/>
              </a:solidFill>
            </a:endParaRPr>
          </a:p>
          <a:p>
            <a:pPr indent="-179485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444444"/>
              </a:buClr>
              <a:buSzPct val="100000"/>
              <a:buChar char="•"/>
            </a:pPr>
            <a:r>
              <a:rPr lang="en-US" sz="1752">
                <a:solidFill>
                  <a:srgbClr val="444444"/>
                </a:solidFill>
              </a:rPr>
              <a:t>Security - Terri Cole.” </a:t>
            </a:r>
            <a:r>
              <a:rPr i="1" lang="en-US" sz="1752">
                <a:solidFill>
                  <a:srgbClr val="444444"/>
                </a:solidFill>
              </a:rPr>
              <a:t>Terri Cole</a:t>
            </a:r>
            <a:r>
              <a:rPr lang="en-US" sz="1752">
                <a:solidFill>
                  <a:srgbClr val="444444"/>
                </a:solidFill>
              </a:rPr>
              <a:t>, 30 Sept. 2025, </a:t>
            </a:r>
            <a:r>
              <a:rPr lang="en-US" sz="1752" u="sng">
                <a:solidFill>
                  <a:srgbClr val="444444"/>
                </a:solidFill>
                <a:hlinkClick r:id="rId1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www.terricole.com/the-foundation-of-real-love/</a:t>
            </a:r>
            <a:r>
              <a:rPr lang="en-US" sz="1752">
                <a:solidFill>
                  <a:srgbClr val="444444"/>
                </a:solidFill>
              </a:rPr>
              <a:t>. Accessed 10 Mar. 2026.</a:t>
            </a:r>
            <a:endParaRPr sz="1772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075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075">
              <a:solidFill>
                <a:schemeClr val="dk1"/>
              </a:solidFill>
            </a:endParaRPr>
          </a:p>
          <a:p>
            <a:pPr indent="0" lvl="0" marL="2286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29">
              <a:solidFill>
                <a:srgbClr val="444444"/>
              </a:solidFill>
            </a:endParaRPr>
          </a:p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54">
              <a:solidFill>
                <a:srgbClr val="444444"/>
              </a:solidFill>
            </a:endParaRPr>
          </a:p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54">
              <a:solidFill>
                <a:srgbClr val="444444"/>
              </a:solidFill>
            </a:endParaRPr>
          </a:p>
        </p:txBody>
      </p:sp>
      <p:sp>
        <p:nvSpPr>
          <p:cNvPr id="222" name="Google Shape;222;g3d0312c8f6e_2_4"/>
          <p:cNvSpPr txBox="1"/>
          <p:nvPr>
            <p:ph idx="12" type="sldNum"/>
          </p:nvPr>
        </p:nvSpPr>
        <p:spPr>
          <a:xfrm>
            <a:off x="412136" y="5943601"/>
            <a:ext cx="969000" cy="651900"/>
          </a:xfrm>
          <a:prstGeom prst="rect">
            <a:avLst/>
          </a:prstGeom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6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12"/>
          <p:cNvSpPr txBox="1"/>
          <p:nvPr>
            <p:ph type="title"/>
          </p:nvPr>
        </p:nvSpPr>
        <p:spPr>
          <a:xfrm>
            <a:off x="1317614" y="690511"/>
            <a:ext cx="4964671" cy="5253089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Arial"/>
              <a:buNone/>
            </a:pPr>
            <a:r>
              <a:rPr lang="en-US"/>
              <a:t>Thank</a:t>
            </a:r>
            <a:br>
              <a:rPr lang="en-US"/>
            </a:br>
            <a:r>
              <a:rPr lang="en-US"/>
              <a:t>you</a:t>
            </a:r>
            <a:endParaRPr/>
          </a:p>
        </p:txBody>
      </p:sp>
      <p:sp>
        <p:nvSpPr>
          <p:cNvPr id="228" name="Google Shape;228;p12"/>
          <p:cNvSpPr txBox="1"/>
          <p:nvPr>
            <p:ph idx="1" type="body"/>
          </p:nvPr>
        </p:nvSpPr>
        <p:spPr>
          <a:xfrm>
            <a:off x="6282286" y="690465"/>
            <a:ext cx="4784372" cy="525308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</a:pPr>
            <a:r>
              <a:t/>
            </a:r>
            <a:endParaRPr/>
          </a:p>
        </p:txBody>
      </p:sp>
      <p:pic>
        <p:nvPicPr>
          <p:cNvPr id="229" name="Google Shape;229;p12" title="download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44775" y="690500"/>
            <a:ext cx="5521875" cy="5656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2026-03-01T19:22:36Z</dcterms:creat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