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79" r:id="rId1"/>
    <p:sldMasterId id="2147483896" r:id="rId2"/>
  </p:sldMasterIdLst>
  <p:sldIdLst>
    <p:sldId id="256" r:id="rId3"/>
    <p:sldId id="280" r:id="rId4"/>
    <p:sldId id="257" r:id="rId5"/>
    <p:sldId id="281" r:id="rId6"/>
    <p:sldId id="259" r:id="rId7"/>
    <p:sldId id="279" r:id="rId8"/>
    <p:sldId id="258" r:id="rId9"/>
    <p:sldId id="282" r:id="rId10"/>
    <p:sldId id="278" r:id="rId11"/>
    <p:sldId id="288" r:id="rId12"/>
    <p:sldId id="260" r:id="rId13"/>
    <p:sldId id="261" r:id="rId14"/>
    <p:sldId id="262" r:id="rId15"/>
    <p:sldId id="263" r:id="rId16"/>
    <p:sldId id="286" r:id="rId17"/>
    <p:sldId id="264" r:id="rId18"/>
    <p:sldId id="265" r:id="rId19"/>
    <p:sldId id="267" r:id="rId20"/>
    <p:sldId id="287" r:id="rId21"/>
    <p:sldId id="268" r:id="rId22"/>
    <p:sldId id="269" r:id="rId23"/>
    <p:sldId id="270" r:id="rId24"/>
    <p:sldId id="271" r:id="rId25"/>
    <p:sldId id="283" r:id="rId26"/>
    <p:sldId id="284" r:id="rId27"/>
    <p:sldId id="272" r:id="rId28"/>
    <p:sldId id="275" r:id="rId29"/>
    <p:sldId id="276" r:id="rId30"/>
    <p:sldId id="273" r:id="rId31"/>
    <p:sldId id="285" r:id="rId32"/>
    <p:sldId id="274" r:id="rId33"/>
    <p:sldId id="266" r:id="rId34"/>
    <p:sldId id="277" r:id="rId3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60"/>
  </p:normalViewPr>
  <p:slideViewPr>
    <p:cSldViewPr snapToGrid="0">
      <p:cViewPr varScale="1">
        <p:scale>
          <a:sx n="72" d="100"/>
          <a:sy n="72" d="100"/>
        </p:scale>
        <p:origin x="618"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tableStyles" Target="tableStyles.xml"/><Relationship Id="rId21" Type="http://schemas.openxmlformats.org/officeDocument/2006/relationships/slide" Target="slides/slide19.xml"/><Relationship Id="rId34" Type="http://schemas.openxmlformats.org/officeDocument/2006/relationships/slide" Target="slides/slide32.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theme" Target="theme/theme1.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viewProps" Target="viewProp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presProps" Target="presProps.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8" Type="http://schemas.openxmlformats.org/officeDocument/2006/relationships/slide" Target="slides/slide6.xml"/><Relationship Id="rId3" Type="http://schemas.openxmlformats.org/officeDocument/2006/relationships/slide" Target="slides/slid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A50FEAFB-A09C-4FFF-B8AC-2A5B895B4FD2}" type="datetimeFigureOut">
              <a:rPr lang="en-GB" smtClean="0"/>
              <a:t>06/03/2022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F8C993C-1B10-425C-92D7-12DF1BC804F7}" type="slidenum">
              <a:rPr lang="en-GB" smtClean="0"/>
              <a:t>‹#›</a:t>
            </a:fld>
            <a:endParaRPr lang="en-GB"/>
          </a:p>
        </p:txBody>
      </p:sp>
    </p:spTree>
    <p:extLst>
      <p:ext uri="{BB962C8B-B14F-4D97-AF65-F5344CB8AC3E}">
        <p14:creationId xmlns:p14="http://schemas.microsoft.com/office/powerpoint/2010/main" val="417305103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50FEAFB-A09C-4FFF-B8AC-2A5B895B4FD2}" type="datetimeFigureOut">
              <a:rPr lang="en-GB" smtClean="0"/>
              <a:t>06/03/2022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F8C993C-1B10-425C-92D7-12DF1BC804F7}" type="slidenum">
              <a:rPr lang="en-GB" smtClean="0"/>
              <a:t>‹#›</a:t>
            </a:fld>
            <a:endParaRPr lang="en-GB"/>
          </a:p>
        </p:txBody>
      </p:sp>
    </p:spTree>
    <p:extLst>
      <p:ext uri="{BB962C8B-B14F-4D97-AF65-F5344CB8AC3E}">
        <p14:creationId xmlns:p14="http://schemas.microsoft.com/office/powerpoint/2010/main" val="108345676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50FEAFB-A09C-4FFF-B8AC-2A5B895B4FD2}" type="datetimeFigureOut">
              <a:rPr lang="en-GB" smtClean="0"/>
              <a:t>06/03/2022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F8C993C-1B10-425C-92D7-12DF1BC804F7}" type="slidenum">
              <a:rPr lang="en-GB" smtClean="0"/>
              <a:t>‹#›</a:t>
            </a:fld>
            <a:endParaRPr lang="en-GB"/>
          </a:p>
        </p:txBody>
      </p:sp>
    </p:spTree>
    <p:extLst>
      <p:ext uri="{BB962C8B-B14F-4D97-AF65-F5344CB8AC3E}">
        <p14:creationId xmlns:p14="http://schemas.microsoft.com/office/powerpoint/2010/main" val="25870400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A50FEAFB-A09C-4FFF-B8AC-2A5B895B4FD2}" type="datetimeFigureOut">
              <a:rPr lang="en-GB" smtClean="0"/>
              <a:t>06/03/2022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F8C993C-1B10-425C-92D7-12DF1BC804F7}" type="slidenum">
              <a:rPr lang="en-GB" smtClean="0"/>
              <a:t>‹#›</a:t>
            </a:fld>
            <a:endParaRPr lang="en-GB"/>
          </a:p>
        </p:txBody>
      </p:sp>
    </p:spTree>
    <p:extLst>
      <p:ext uri="{BB962C8B-B14F-4D97-AF65-F5344CB8AC3E}">
        <p14:creationId xmlns:p14="http://schemas.microsoft.com/office/powerpoint/2010/main" val="332596281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A50FEAFB-A09C-4FFF-B8AC-2A5B895B4FD2}" type="datetimeFigureOut">
              <a:rPr lang="en-GB" smtClean="0"/>
              <a:t>06/03/2022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F8C993C-1B10-425C-92D7-12DF1BC804F7}" type="slidenum">
              <a:rPr lang="en-GB" smtClean="0"/>
              <a:t>‹#›</a:t>
            </a:fld>
            <a:endParaRPr lang="en-GB"/>
          </a:p>
        </p:txBody>
      </p:sp>
    </p:spTree>
    <p:extLst>
      <p:ext uri="{BB962C8B-B14F-4D97-AF65-F5344CB8AC3E}">
        <p14:creationId xmlns:p14="http://schemas.microsoft.com/office/powerpoint/2010/main" val="44406395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A50FEAFB-A09C-4FFF-B8AC-2A5B895B4FD2}" type="datetimeFigureOut">
              <a:rPr lang="en-GB" smtClean="0"/>
              <a:t>06/03/2022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F8C993C-1B10-425C-92D7-12DF1BC804F7}" type="slidenum">
              <a:rPr lang="en-GB" smtClean="0"/>
              <a:t>‹#›</a:t>
            </a:fld>
            <a:endParaRPr lang="en-GB"/>
          </a:p>
        </p:txBody>
      </p:sp>
    </p:spTree>
    <p:extLst>
      <p:ext uri="{BB962C8B-B14F-4D97-AF65-F5344CB8AC3E}">
        <p14:creationId xmlns:p14="http://schemas.microsoft.com/office/powerpoint/2010/main" val="332470399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50FEAFB-A09C-4FFF-B8AC-2A5B895B4FD2}" type="datetimeFigureOut">
              <a:rPr lang="en-GB" smtClean="0"/>
              <a:t>06/03/2022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CF8C993C-1B10-425C-92D7-12DF1BC804F7}" type="slidenum">
              <a:rPr lang="en-GB" smtClean="0"/>
              <a:t>‹#›</a:t>
            </a:fld>
            <a:endParaRPr lang="en-GB"/>
          </a:p>
        </p:txBody>
      </p:sp>
    </p:spTree>
    <p:extLst>
      <p:ext uri="{BB962C8B-B14F-4D97-AF65-F5344CB8AC3E}">
        <p14:creationId xmlns:p14="http://schemas.microsoft.com/office/powerpoint/2010/main" val="127047775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A50FEAFB-A09C-4FFF-B8AC-2A5B895B4FD2}" type="datetimeFigureOut">
              <a:rPr lang="en-GB" smtClean="0"/>
              <a:t>06/03/2022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F8C993C-1B10-425C-92D7-12DF1BC804F7}" type="slidenum">
              <a:rPr lang="en-GB" smtClean="0"/>
              <a:t>‹#›</a:t>
            </a:fld>
            <a:endParaRPr lang="en-GB"/>
          </a:p>
        </p:txBody>
      </p:sp>
    </p:spTree>
    <p:extLst>
      <p:ext uri="{BB962C8B-B14F-4D97-AF65-F5344CB8AC3E}">
        <p14:creationId xmlns:p14="http://schemas.microsoft.com/office/powerpoint/2010/main" val="200521533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A50FEAFB-A09C-4FFF-B8AC-2A5B895B4FD2}" type="datetimeFigureOut">
              <a:rPr lang="en-GB" smtClean="0"/>
              <a:t>06/03/2022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F8C993C-1B10-425C-92D7-12DF1BC804F7}" type="slidenum">
              <a:rPr lang="en-GB" smtClean="0"/>
              <a:t>‹#›</a:t>
            </a:fld>
            <a:endParaRPr lang="en-GB"/>
          </a:p>
        </p:txBody>
      </p:sp>
    </p:spTree>
    <p:extLst>
      <p:ext uri="{BB962C8B-B14F-4D97-AF65-F5344CB8AC3E}">
        <p14:creationId xmlns:p14="http://schemas.microsoft.com/office/powerpoint/2010/main" val="115217633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50FEAFB-A09C-4FFF-B8AC-2A5B895B4FD2}" type="datetimeFigureOut">
              <a:rPr lang="en-GB" smtClean="0"/>
              <a:t>06/03/2022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F8C993C-1B10-425C-92D7-12DF1BC804F7}" type="slidenum">
              <a:rPr lang="en-GB" smtClean="0"/>
              <a:t>‹#›</a:t>
            </a:fld>
            <a:endParaRPr lang="en-GB"/>
          </a:p>
        </p:txBody>
      </p:sp>
    </p:spTree>
    <p:extLst>
      <p:ext uri="{BB962C8B-B14F-4D97-AF65-F5344CB8AC3E}">
        <p14:creationId xmlns:p14="http://schemas.microsoft.com/office/powerpoint/2010/main" val="280492791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50FEAFB-A09C-4FFF-B8AC-2A5B895B4FD2}" type="datetimeFigureOut">
              <a:rPr lang="en-GB" smtClean="0"/>
              <a:t>06/03/2022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F8C993C-1B10-425C-92D7-12DF1BC804F7}"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258412307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50FEAFB-A09C-4FFF-B8AC-2A5B895B4FD2}" type="datetimeFigureOut">
              <a:rPr lang="en-GB" smtClean="0"/>
              <a:t>06/03/2022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F8C993C-1B10-425C-92D7-12DF1BC804F7}" type="slidenum">
              <a:rPr lang="en-GB" smtClean="0"/>
              <a:t>‹#›</a:t>
            </a:fld>
            <a:endParaRPr lang="en-GB"/>
          </a:p>
        </p:txBody>
      </p:sp>
    </p:spTree>
    <p:extLst>
      <p:ext uri="{BB962C8B-B14F-4D97-AF65-F5344CB8AC3E}">
        <p14:creationId xmlns:p14="http://schemas.microsoft.com/office/powerpoint/2010/main" val="237631057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50FEAFB-A09C-4FFF-B8AC-2A5B895B4FD2}" type="datetimeFigureOut">
              <a:rPr lang="en-GB" smtClean="0"/>
              <a:t>06/03/2022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F8C993C-1B10-425C-92D7-12DF1BC804F7}"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65915292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50FEAFB-A09C-4FFF-B8AC-2A5B895B4FD2}" type="datetimeFigureOut">
              <a:rPr lang="en-GB" smtClean="0"/>
              <a:t>06/03/2022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F8C993C-1B10-425C-92D7-12DF1BC804F7}" type="slidenum">
              <a:rPr lang="en-GB" smtClean="0"/>
              <a:t>‹#›</a:t>
            </a:fld>
            <a:endParaRPr lang="en-GB"/>
          </a:p>
        </p:txBody>
      </p:sp>
    </p:spTree>
    <p:extLst>
      <p:ext uri="{BB962C8B-B14F-4D97-AF65-F5344CB8AC3E}">
        <p14:creationId xmlns:p14="http://schemas.microsoft.com/office/powerpoint/2010/main" val="402277419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50FEAFB-A09C-4FFF-B8AC-2A5B895B4FD2}" type="datetimeFigureOut">
              <a:rPr lang="en-GB" smtClean="0"/>
              <a:t>06/03/2022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F8C993C-1B10-425C-92D7-12DF1BC804F7}" type="slidenum">
              <a:rPr lang="en-GB" smtClean="0"/>
              <a:t>‹#›</a:t>
            </a:fld>
            <a:endParaRPr lang="en-GB"/>
          </a:p>
        </p:txBody>
      </p:sp>
    </p:spTree>
    <p:extLst>
      <p:ext uri="{BB962C8B-B14F-4D97-AF65-F5344CB8AC3E}">
        <p14:creationId xmlns:p14="http://schemas.microsoft.com/office/powerpoint/2010/main" val="141922107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50FEAFB-A09C-4FFF-B8AC-2A5B895B4FD2}" type="datetimeFigureOut">
              <a:rPr lang="en-GB" smtClean="0"/>
              <a:t>06/03/2022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F8C993C-1B10-425C-92D7-12DF1BC804F7}" type="slidenum">
              <a:rPr lang="en-GB" smtClean="0"/>
              <a:t>‹#›</a:t>
            </a:fld>
            <a:endParaRPr lang="en-GB"/>
          </a:p>
        </p:txBody>
      </p:sp>
    </p:spTree>
    <p:extLst>
      <p:ext uri="{BB962C8B-B14F-4D97-AF65-F5344CB8AC3E}">
        <p14:creationId xmlns:p14="http://schemas.microsoft.com/office/powerpoint/2010/main" val="228906679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A50FEAFB-A09C-4FFF-B8AC-2A5B895B4FD2}" type="datetimeFigureOut">
              <a:rPr lang="en-GB" smtClean="0"/>
              <a:t>06/03/2022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F8C993C-1B10-425C-92D7-12DF1BC804F7}" type="slidenum">
              <a:rPr lang="en-GB" smtClean="0"/>
              <a:t>‹#›</a:t>
            </a:fld>
            <a:endParaRPr lang="en-GB"/>
          </a:p>
        </p:txBody>
      </p:sp>
    </p:spTree>
    <p:extLst>
      <p:ext uri="{BB962C8B-B14F-4D97-AF65-F5344CB8AC3E}">
        <p14:creationId xmlns:p14="http://schemas.microsoft.com/office/powerpoint/2010/main" val="98698346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50FEAFB-A09C-4FFF-B8AC-2A5B895B4FD2}" type="datetimeFigureOut">
              <a:rPr lang="en-GB" smtClean="0"/>
              <a:t>06/03/2022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F8C993C-1B10-425C-92D7-12DF1BC804F7}" type="slidenum">
              <a:rPr lang="en-GB" smtClean="0"/>
              <a:t>‹#›</a:t>
            </a:fld>
            <a:endParaRPr lang="en-GB"/>
          </a:p>
        </p:txBody>
      </p:sp>
    </p:spTree>
    <p:extLst>
      <p:ext uri="{BB962C8B-B14F-4D97-AF65-F5344CB8AC3E}">
        <p14:creationId xmlns:p14="http://schemas.microsoft.com/office/powerpoint/2010/main" val="156506477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50FEAFB-A09C-4FFF-B8AC-2A5B895B4FD2}" type="datetimeFigureOut">
              <a:rPr lang="en-GB" smtClean="0"/>
              <a:t>06/03/2022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F8C993C-1B10-425C-92D7-12DF1BC804F7}" type="slidenum">
              <a:rPr lang="en-GB" smtClean="0"/>
              <a:t>‹#›</a:t>
            </a:fld>
            <a:endParaRPr lang="en-GB"/>
          </a:p>
        </p:txBody>
      </p:sp>
    </p:spTree>
    <p:extLst>
      <p:ext uri="{BB962C8B-B14F-4D97-AF65-F5344CB8AC3E}">
        <p14:creationId xmlns:p14="http://schemas.microsoft.com/office/powerpoint/2010/main" val="203730902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A50FEAFB-A09C-4FFF-B8AC-2A5B895B4FD2}" type="datetimeFigureOut">
              <a:rPr lang="en-GB" smtClean="0"/>
              <a:t>06/03/2022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F8C993C-1B10-425C-92D7-12DF1BC804F7}" type="slidenum">
              <a:rPr lang="en-GB" smtClean="0"/>
              <a:t>‹#›</a:t>
            </a:fld>
            <a:endParaRPr lang="en-GB"/>
          </a:p>
        </p:txBody>
      </p:sp>
    </p:spTree>
    <p:extLst>
      <p:ext uri="{BB962C8B-B14F-4D97-AF65-F5344CB8AC3E}">
        <p14:creationId xmlns:p14="http://schemas.microsoft.com/office/powerpoint/2010/main" val="996258094"/>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A50FEAFB-A09C-4FFF-B8AC-2A5B895B4FD2}" type="datetimeFigureOut">
              <a:rPr lang="en-GB" smtClean="0"/>
              <a:t>06/03/2022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F8C993C-1B10-425C-92D7-12DF1BC804F7}" type="slidenum">
              <a:rPr lang="en-GB" smtClean="0"/>
              <a:t>‹#›</a:t>
            </a:fld>
            <a:endParaRPr lang="en-GB"/>
          </a:p>
        </p:txBody>
      </p:sp>
    </p:spTree>
    <p:extLst>
      <p:ext uri="{BB962C8B-B14F-4D97-AF65-F5344CB8AC3E}">
        <p14:creationId xmlns:p14="http://schemas.microsoft.com/office/powerpoint/2010/main" val="192329795"/>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A50FEAFB-A09C-4FFF-B8AC-2A5B895B4FD2}" type="datetimeFigureOut">
              <a:rPr lang="en-GB" smtClean="0"/>
              <a:t>06/03/2022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F8C993C-1B10-425C-92D7-12DF1BC804F7}" type="slidenum">
              <a:rPr lang="en-GB" smtClean="0"/>
              <a:t>‹#›</a:t>
            </a:fld>
            <a:endParaRPr lang="en-GB"/>
          </a:p>
        </p:txBody>
      </p:sp>
    </p:spTree>
    <p:extLst>
      <p:ext uri="{BB962C8B-B14F-4D97-AF65-F5344CB8AC3E}">
        <p14:creationId xmlns:p14="http://schemas.microsoft.com/office/powerpoint/2010/main" val="332740700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50FEAFB-A09C-4FFF-B8AC-2A5B895B4FD2}" type="datetimeFigureOut">
              <a:rPr lang="en-GB" smtClean="0"/>
              <a:t>06/03/2022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CF8C993C-1B10-425C-92D7-12DF1BC804F7}" type="slidenum">
              <a:rPr lang="en-GB" smtClean="0"/>
              <a:t>‹#›</a:t>
            </a:fld>
            <a:endParaRPr lang="en-GB"/>
          </a:p>
        </p:txBody>
      </p:sp>
    </p:spTree>
    <p:extLst>
      <p:ext uri="{BB962C8B-B14F-4D97-AF65-F5344CB8AC3E}">
        <p14:creationId xmlns:p14="http://schemas.microsoft.com/office/powerpoint/2010/main" val="1981569894"/>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A50FEAFB-A09C-4FFF-B8AC-2A5B895B4FD2}" type="datetimeFigureOut">
              <a:rPr lang="en-GB" smtClean="0"/>
              <a:t>06/03/2022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F8C993C-1B10-425C-92D7-12DF1BC804F7}" type="slidenum">
              <a:rPr lang="en-GB" smtClean="0"/>
              <a:t>‹#›</a:t>
            </a:fld>
            <a:endParaRPr lang="en-GB"/>
          </a:p>
        </p:txBody>
      </p:sp>
    </p:spTree>
    <p:extLst>
      <p:ext uri="{BB962C8B-B14F-4D97-AF65-F5344CB8AC3E}">
        <p14:creationId xmlns:p14="http://schemas.microsoft.com/office/powerpoint/2010/main" val="3830067718"/>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A50FEAFB-A09C-4FFF-B8AC-2A5B895B4FD2}" type="datetimeFigureOut">
              <a:rPr lang="en-GB" smtClean="0"/>
              <a:t>06/03/2022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F8C993C-1B10-425C-92D7-12DF1BC804F7}" type="slidenum">
              <a:rPr lang="en-GB" smtClean="0"/>
              <a:t>‹#›</a:t>
            </a:fld>
            <a:endParaRPr lang="en-GB"/>
          </a:p>
        </p:txBody>
      </p:sp>
    </p:spTree>
    <p:extLst>
      <p:ext uri="{BB962C8B-B14F-4D97-AF65-F5344CB8AC3E}">
        <p14:creationId xmlns:p14="http://schemas.microsoft.com/office/powerpoint/2010/main" val="4051650661"/>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50FEAFB-A09C-4FFF-B8AC-2A5B895B4FD2}" type="datetimeFigureOut">
              <a:rPr lang="en-GB" smtClean="0"/>
              <a:t>06/03/2022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F8C993C-1B10-425C-92D7-12DF1BC804F7}" type="slidenum">
              <a:rPr lang="en-GB" smtClean="0"/>
              <a:t>‹#›</a:t>
            </a:fld>
            <a:endParaRPr lang="en-GB"/>
          </a:p>
        </p:txBody>
      </p:sp>
    </p:spTree>
    <p:extLst>
      <p:ext uri="{BB962C8B-B14F-4D97-AF65-F5344CB8AC3E}">
        <p14:creationId xmlns:p14="http://schemas.microsoft.com/office/powerpoint/2010/main" val="605632553"/>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50FEAFB-A09C-4FFF-B8AC-2A5B895B4FD2}" type="datetimeFigureOut">
              <a:rPr lang="en-GB" smtClean="0"/>
              <a:t>06/03/2022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F8C993C-1B10-425C-92D7-12DF1BC804F7}" type="slidenum">
              <a:rPr lang="en-GB" smtClean="0"/>
              <a:t>‹#›</a:t>
            </a:fld>
            <a:endParaRPr lang="en-GB"/>
          </a:p>
        </p:txBody>
      </p:sp>
    </p:spTree>
    <p:extLst>
      <p:ext uri="{BB962C8B-B14F-4D97-AF65-F5344CB8AC3E}">
        <p14:creationId xmlns:p14="http://schemas.microsoft.com/office/powerpoint/2010/main" val="395731030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4.xml"/><Relationship Id="rId3" Type="http://schemas.openxmlformats.org/officeDocument/2006/relationships/slideLayout" Target="../slideLayouts/slideLayout19.xml"/><Relationship Id="rId7" Type="http://schemas.openxmlformats.org/officeDocument/2006/relationships/slideLayout" Target="../slideLayouts/slideLayout23.xml"/><Relationship Id="rId12" Type="http://schemas.openxmlformats.org/officeDocument/2006/relationships/theme" Target="../theme/theme2.xml"/><Relationship Id="rId2" Type="http://schemas.openxmlformats.org/officeDocument/2006/relationships/slideLayout" Target="../slideLayouts/slideLayout18.xml"/><Relationship Id="rId1" Type="http://schemas.openxmlformats.org/officeDocument/2006/relationships/slideLayout" Target="../slideLayouts/slideLayout17.xml"/><Relationship Id="rId6" Type="http://schemas.openxmlformats.org/officeDocument/2006/relationships/slideLayout" Target="../slideLayouts/slideLayout22.xml"/><Relationship Id="rId11" Type="http://schemas.openxmlformats.org/officeDocument/2006/relationships/slideLayout" Target="../slideLayouts/slideLayout27.xml"/><Relationship Id="rId5" Type="http://schemas.openxmlformats.org/officeDocument/2006/relationships/slideLayout" Target="../slideLayouts/slideLayout21.xml"/><Relationship Id="rId10" Type="http://schemas.openxmlformats.org/officeDocument/2006/relationships/slideLayout" Target="../slideLayouts/slideLayout26.xml"/><Relationship Id="rId4" Type="http://schemas.openxmlformats.org/officeDocument/2006/relationships/slideLayout" Target="../slideLayouts/slideLayout20.xml"/><Relationship Id="rId9" Type="http://schemas.openxmlformats.org/officeDocument/2006/relationships/slideLayout" Target="../slideLayouts/slideLayout25.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A50FEAFB-A09C-4FFF-B8AC-2A5B895B4FD2}" type="datetimeFigureOut">
              <a:rPr lang="en-GB" smtClean="0"/>
              <a:t>06/03/2022</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CF8C993C-1B10-425C-92D7-12DF1BC804F7}" type="slidenum">
              <a:rPr lang="en-GB" smtClean="0"/>
              <a:t>‹#›</a:t>
            </a:fld>
            <a:endParaRPr lang="en-GB"/>
          </a:p>
        </p:txBody>
      </p:sp>
    </p:spTree>
    <p:extLst>
      <p:ext uri="{BB962C8B-B14F-4D97-AF65-F5344CB8AC3E}">
        <p14:creationId xmlns:p14="http://schemas.microsoft.com/office/powerpoint/2010/main" val="242043165"/>
      </p:ext>
    </p:extLst>
  </p:cSld>
  <p:clrMap bg1="lt1" tx1="dk1" bg2="lt2" tx2="dk2" accent1="accent1" accent2="accent2" accent3="accent3" accent4="accent4" accent5="accent5" accent6="accent6" hlink="hlink" folHlink="folHlink"/>
  <p:sldLayoutIdLst>
    <p:sldLayoutId id="2147483880" r:id="rId1"/>
    <p:sldLayoutId id="2147483881" r:id="rId2"/>
    <p:sldLayoutId id="2147483882" r:id="rId3"/>
    <p:sldLayoutId id="2147483883" r:id="rId4"/>
    <p:sldLayoutId id="2147483884" r:id="rId5"/>
    <p:sldLayoutId id="2147483885" r:id="rId6"/>
    <p:sldLayoutId id="2147483886" r:id="rId7"/>
    <p:sldLayoutId id="2147483887" r:id="rId8"/>
    <p:sldLayoutId id="2147483888" r:id="rId9"/>
    <p:sldLayoutId id="2147483889" r:id="rId10"/>
    <p:sldLayoutId id="2147483890" r:id="rId11"/>
    <p:sldLayoutId id="2147483891" r:id="rId12"/>
    <p:sldLayoutId id="2147483892" r:id="rId13"/>
    <p:sldLayoutId id="2147483893" r:id="rId14"/>
    <p:sldLayoutId id="2147483894" r:id="rId15"/>
    <p:sldLayoutId id="2147483895"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50FEAFB-A09C-4FFF-B8AC-2A5B895B4FD2}" type="datetimeFigureOut">
              <a:rPr lang="en-GB" smtClean="0"/>
              <a:t>06/03/2022</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F8C993C-1B10-425C-92D7-12DF1BC804F7}" type="slidenum">
              <a:rPr lang="en-GB" smtClean="0"/>
              <a:t>‹#›</a:t>
            </a:fld>
            <a:endParaRPr lang="en-GB"/>
          </a:p>
        </p:txBody>
      </p:sp>
    </p:spTree>
    <p:extLst>
      <p:ext uri="{BB962C8B-B14F-4D97-AF65-F5344CB8AC3E}">
        <p14:creationId xmlns:p14="http://schemas.microsoft.com/office/powerpoint/2010/main" val="301511224"/>
      </p:ext>
    </p:extLst>
  </p:cSld>
  <p:clrMap bg1="lt1" tx1="dk1" bg2="lt2" tx2="dk2" accent1="accent1" accent2="accent2" accent3="accent3" accent4="accent4" accent5="accent5" accent6="accent6" hlink="hlink" folHlink="folHlink"/>
  <p:sldLayoutIdLst>
    <p:sldLayoutId id="2147483897" r:id="rId1"/>
    <p:sldLayoutId id="2147483898" r:id="rId2"/>
    <p:sldLayoutId id="2147483899" r:id="rId3"/>
    <p:sldLayoutId id="2147483900" r:id="rId4"/>
    <p:sldLayoutId id="2147483901" r:id="rId5"/>
    <p:sldLayoutId id="2147483902" r:id="rId6"/>
    <p:sldLayoutId id="2147483903" r:id="rId7"/>
    <p:sldLayoutId id="2147483904" r:id="rId8"/>
    <p:sldLayoutId id="2147483905" r:id="rId9"/>
    <p:sldLayoutId id="2147483906" r:id="rId10"/>
    <p:sldLayoutId id="2147483907"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5.xml.rels><?xml version="1.0" encoding="UTF-8" standalone="yes"?>
<Relationships xmlns="http://schemas.openxmlformats.org/package/2006/relationships"><Relationship Id="rId2" Type="http://schemas.openxmlformats.org/officeDocument/2006/relationships/hyperlink" Target="https://en.wikipedia.org/wiki/Freeman_Tilden" TargetMode="External"/><Relationship Id="rId1" Type="http://schemas.openxmlformats.org/officeDocument/2006/relationships/slideLayout" Target="../slideLayouts/slideLayout18.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8.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7.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image" Target="../media/image2.jpg"/><Relationship Id="rId1" Type="http://schemas.openxmlformats.org/officeDocument/2006/relationships/slideLayout" Target="../slideLayouts/slideLayout18.xml"/><Relationship Id="rId4" Type="http://schemas.openxmlformats.org/officeDocument/2006/relationships/image" Target="../media/image4.jpg"/></Relationships>
</file>

<file path=ppt/slides/_rels/slide28.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image" Target="../media/image5.jpg"/><Relationship Id="rId1" Type="http://schemas.openxmlformats.org/officeDocument/2006/relationships/slideLayout" Target="../slideLayouts/slideLayout18.xml"/><Relationship Id="rId5" Type="http://schemas.openxmlformats.org/officeDocument/2006/relationships/image" Target="../media/image8.jpg"/><Relationship Id="rId4" Type="http://schemas.openxmlformats.org/officeDocument/2006/relationships/image" Target="../media/image7.jpg"/></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32.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image" Target="../media/image9.jpg"/><Relationship Id="rId1" Type="http://schemas.openxmlformats.org/officeDocument/2006/relationships/slideLayout" Target="../slideLayouts/slideLayout18.xml"/><Relationship Id="rId4" Type="http://schemas.openxmlformats.org/officeDocument/2006/relationships/image" Target="../media/image11.jpg"/></Relationships>
</file>

<file path=ppt/slides/_rels/slide33.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image" Target="../media/image12.jpg"/><Relationship Id="rId1" Type="http://schemas.openxmlformats.org/officeDocument/2006/relationships/slideLayout" Target="../slideLayouts/slideLayout18.xml"/><Relationship Id="rId4" Type="http://schemas.openxmlformats.org/officeDocument/2006/relationships/image" Target="../media/image14.jp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b="1" u="sng" dirty="0"/>
              <a:t>Heritage and Interpretation</a:t>
            </a:r>
            <a:r>
              <a:rPr lang="en-GB" dirty="0"/>
              <a:t>.</a:t>
            </a:r>
          </a:p>
        </p:txBody>
      </p:sp>
    </p:spTree>
    <p:extLst>
      <p:ext uri="{BB962C8B-B14F-4D97-AF65-F5344CB8AC3E}">
        <p14:creationId xmlns:p14="http://schemas.microsoft.com/office/powerpoint/2010/main" val="126519976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sz="3200" dirty="0"/>
              <a:t>QUESTIONS:</a:t>
            </a:r>
          </a:p>
          <a:p>
            <a:endParaRPr lang="en-GB" dirty="0"/>
          </a:p>
          <a:p>
            <a:r>
              <a:rPr lang="en-GB" sz="3200" dirty="0"/>
              <a:t>What is Interpretation? / Why is Interpretation needed? </a:t>
            </a:r>
          </a:p>
          <a:p>
            <a:endParaRPr lang="en-GB" dirty="0"/>
          </a:p>
          <a:p>
            <a:r>
              <a:rPr lang="en-GB" sz="3200" dirty="0"/>
              <a:t>Is Interpretation the same as information provision?</a:t>
            </a:r>
          </a:p>
          <a:p>
            <a:endParaRPr lang="en-GB" sz="3200" dirty="0"/>
          </a:p>
          <a:p>
            <a:r>
              <a:rPr lang="en-GB" sz="3200" dirty="0"/>
              <a:t>Why is Interpretation important within the Heritage  / Cultural Industry?</a:t>
            </a:r>
          </a:p>
        </p:txBody>
      </p:sp>
    </p:spTree>
    <p:extLst>
      <p:ext uri="{BB962C8B-B14F-4D97-AF65-F5344CB8AC3E}">
        <p14:creationId xmlns:p14="http://schemas.microsoft.com/office/powerpoint/2010/main" val="239163556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Interpretation:</a:t>
            </a:r>
          </a:p>
        </p:txBody>
      </p:sp>
      <p:sp>
        <p:nvSpPr>
          <p:cNvPr id="3" name="Content Placeholder 2"/>
          <p:cNvSpPr>
            <a:spLocks noGrp="1"/>
          </p:cNvSpPr>
          <p:nvPr>
            <p:ph idx="1"/>
          </p:nvPr>
        </p:nvSpPr>
        <p:spPr/>
        <p:txBody>
          <a:bodyPr>
            <a:normAutofit fontScale="92500" lnSpcReduction="10000"/>
          </a:bodyPr>
          <a:lstStyle/>
          <a:p>
            <a:r>
              <a:rPr lang="en-GB" dirty="0"/>
              <a:t>Definitions of Interpretation </a:t>
            </a:r>
          </a:p>
          <a:p>
            <a:endParaRPr lang="en-GB" dirty="0"/>
          </a:p>
          <a:p>
            <a:r>
              <a:rPr lang="en-GB" dirty="0">
                <a:effectLst/>
              </a:rPr>
              <a:t>Heritage interpretation is an educational activity which aims to reveal meanings and relationships through the use of original objects, by first hand experience, and by illustrative media, rather than simply to communicate factual information. (Freeman TILDEN - 1957)</a:t>
            </a:r>
          </a:p>
          <a:p>
            <a:endParaRPr lang="en-GB" dirty="0"/>
          </a:p>
          <a:p>
            <a:r>
              <a:rPr lang="en-GB" dirty="0">
                <a:effectLst/>
              </a:rPr>
              <a:t>Interpretation enriches our lives through engaging emotions, enhancing experiences and deepening understanding of people, places, events and objects from past and present.</a:t>
            </a:r>
          </a:p>
          <a:p>
            <a:pPr marL="0" indent="0">
              <a:buNone/>
            </a:pPr>
            <a:r>
              <a:rPr lang="en-GB" dirty="0"/>
              <a:t>   (Association for Heritage Interpretation 2021)</a:t>
            </a:r>
          </a:p>
        </p:txBody>
      </p:sp>
    </p:spTree>
    <p:extLst>
      <p:ext uri="{BB962C8B-B14F-4D97-AF65-F5344CB8AC3E}">
        <p14:creationId xmlns:p14="http://schemas.microsoft.com/office/powerpoint/2010/main" val="9538536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pPr marL="457200" lvl="1" indent="0">
              <a:buNone/>
            </a:pPr>
            <a:r>
              <a:rPr lang="en-GB" sz="3200" dirty="0"/>
              <a:t>QUESTION:</a:t>
            </a:r>
          </a:p>
          <a:p>
            <a:pPr lvl="1"/>
            <a:endParaRPr lang="en-GB" sz="3200" dirty="0"/>
          </a:p>
          <a:p>
            <a:pPr lvl="1"/>
            <a:r>
              <a:rPr lang="en-GB" sz="3200" dirty="0"/>
              <a:t>What would you say is effective interpretation ?</a:t>
            </a:r>
          </a:p>
          <a:p>
            <a:pPr lvl="1"/>
            <a:endParaRPr lang="en-GB" sz="3200" dirty="0"/>
          </a:p>
          <a:p>
            <a:pPr lvl="1"/>
            <a:r>
              <a:rPr lang="en-GB" sz="3200" dirty="0"/>
              <a:t>What are your thoughts about interpretation for adults and children (differing audiences)?</a:t>
            </a:r>
          </a:p>
          <a:p>
            <a:pPr lvl="1"/>
            <a:endParaRPr lang="en-GB" sz="3200" dirty="0"/>
          </a:p>
        </p:txBody>
      </p:sp>
    </p:spTree>
    <p:extLst>
      <p:ext uri="{BB962C8B-B14F-4D97-AF65-F5344CB8AC3E}">
        <p14:creationId xmlns:p14="http://schemas.microsoft.com/office/powerpoint/2010/main" val="353955704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
          <p:cNvSpPr>
            <a:spLocks noGrp="1" noChangeArrowheads="1"/>
          </p:cNvSpPr>
          <p:nvPr>
            <p:ph idx="1"/>
          </p:nvPr>
        </p:nvSpPr>
        <p:spPr bwMode="auto">
          <a:xfrm>
            <a:off x="117446" y="4640"/>
            <a:ext cx="26455020" cy="717119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000" b="0" i="0" u="none" strike="noStrike" cap="none" normalizeH="0" baseline="0" dirty="0">
                <a:ln>
                  <a:noFill/>
                </a:ln>
                <a:solidFill>
                  <a:schemeClr val="tx1"/>
                </a:solidFill>
                <a:effectLst/>
                <a:latin typeface="Arial" panose="020B0604020202020204" pitchFamily="34" charset="0"/>
              </a:rPr>
              <a:t>In his 1957 book, "Interpreting Our Heritage", </a:t>
            </a:r>
            <a:r>
              <a:rPr kumimoji="0" lang="en-US" altLang="en-US" sz="2000" b="0" i="0" u="none" strike="noStrike" cap="none" normalizeH="0" baseline="0" dirty="0">
                <a:ln>
                  <a:noFill/>
                </a:ln>
                <a:solidFill>
                  <a:schemeClr val="tx1"/>
                </a:solidFill>
                <a:effectLst/>
                <a:latin typeface="Arial" panose="020B0604020202020204" pitchFamily="34" charset="0"/>
                <a:hlinkClick r:id="rId2" tooltip="Freeman Tilden"/>
              </a:rPr>
              <a:t>Freeman Tilden</a:t>
            </a:r>
            <a:r>
              <a:rPr kumimoji="0" lang="en-US" altLang="en-US" sz="2000" b="0" i="0" u="none" strike="noStrike" cap="none" normalizeH="0" baseline="0" dirty="0">
                <a:ln>
                  <a:noFill/>
                </a:ln>
                <a:solidFill>
                  <a:schemeClr val="tx1"/>
                </a:solidFill>
                <a:effectLst/>
                <a:latin typeface="Arial" panose="020B0604020202020204" pitchFamily="34" charset="0"/>
              </a:rPr>
              <a:t> defined six principles of interpretation:</a:t>
            </a:r>
          </a:p>
          <a:p>
            <a:pPr marL="0" marR="0" lvl="0" indent="0" algn="l" defTabSz="914400" rtl="0" eaLnBrk="0" fontAlgn="base" latinLnBrk="0" hangingPunct="0">
              <a:lnSpc>
                <a:spcPct val="100000"/>
              </a:lnSpc>
              <a:spcBef>
                <a:spcPct val="0"/>
              </a:spcBef>
              <a:spcAft>
                <a:spcPct val="0"/>
              </a:spcAft>
              <a:buClrTx/>
              <a:buSzTx/>
              <a:buFontTx/>
              <a:buNone/>
              <a:tabLst/>
            </a:pPr>
            <a:endParaRPr lang="en-US" altLang="en-US" sz="2000" dirty="0">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20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lang="en-US" altLang="en-US" sz="2000" dirty="0">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2000" b="0" i="0" u="none" strike="noStrike" cap="none" normalizeH="0" baseline="0" dirty="0">
              <a:ln>
                <a:noFill/>
              </a:ln>
              <a:solidFill>
                <a:schemeClr val="tx1"/>
              </a:solidFill>
              <a:effectLst/>
              <a:latin typeface="Arial" panose="020B0604020202020204" pitchFamily="34" charset="0"/>
            </a:endParaRPr>
          </a:p>
          <a:p>
            <a:pPr marL="0" marR="0" lvl="0" indent="47625" algn="l" defTabSz="914400" rtl="0" eaLnBrk="0" fontAlgn="base" latinLnBrk="0" hangingPunct="0">
              <a:lnSpc>
                <a:spcPct val="100000"/>
              </a:lnSpc>
              <a:spcBef>
                <a:spcPct val="0"/>
              </a:spcBef>
              <a:spcAft>
                <a:spcPct val="0"/>
              </a:spcAft>
              <a:buClrTx/>
              <a:buSzTx/>
              <a:buFontTx/>
              <a:buAutoNum type="arabicPeriod"/>
              <a:tabLst/>
            </a:pPr>
            <a:r>
              <a:rPr kumimoji="0" lang="en-US" altLang="en-US" sz="2000" b="0" i="0" u="none" strike="noStrike" cap="none" normalizeH="0" baseline="0" dirty="0">
                <a:ln>
                  <a:noFill/>
                </a:ln>
                <a:solidFill>
                  <a:schemeClr val="tx1"/>
                </a:solidFill>
                <a:effectLst/>
                <a:latin typeface="Arial" panose="020B0604020202020204" pitchFamily="34" charset="0"/>
              </a:rPr>
              <a:t> Any interpretation that does not somehow relate what is being displayed or described to something </a:t>
            </a:r>
          </a:p>
          <a:p>
            <a:pPr marL="0" marR="0" lvl="0" indent="0" algn="l" defTabSz="914400" rtl="0" eaLnBrk="0" fontAlgn="base" latinLnBrk="0" hangingPunct="0">
              <a:lnSpc>
                <a:spcPct val="100000"/>
              </a:lnSpc>
              <a:spcBef>
                <a:spcPct val="0"/>
              </a:spcBef>
              <a:spcAft>
                <a:spcPct val="0"/>
              </a:spcAft>
              <a:buClrTx/>
              <a:buSzTx/>
              <a:buNone/>
              <a:tabLst/>
            </a:pPr>
            <a:r>
              <a:rPr lang="en-US" altLang="en-US" sz="2000" dirty="0">
                <a:latin typeface="Arial" panose="020B0604020202020204" pitchFamily="34" charset="0"/>
              </a:rPr>
              <a:t>    </a:t>
            </a:r>
            <a:r>
              <a:rPr kumimoji="0" lang="en-US" altLang="en-US" sz="2000" b="0" i="0" u="none" strike="noStrike" cap="none" normalizeH="0" baseline="0" dirty="0">
                <a:ln>
                  <a:noFill/>
                </a:ln>
                <a:solidFill>
                  <a:schemeClr val="tx1"/>
                </a:solidFill>
                <a:effectLst/>
                <a:latin typeface="Arial" panose="020B0604020202020204" pitchFamily="34" charset="0"/>
              </a:rPr>
              <a:t>within the personality or experience of the visitor will be sterile.</a:t>
            </a:r>
            <a:r>
              <a:rPr kumimoji="0" lang="en-US" altLang="en-US" sz="2000" b="0" i="0" u="none" strike="noStrike" cap="none" normalizeH="0" dirty="0">
                <a:ln>
                  <a:noFill/>
                </a:ln>
                <a:solidFill>
                  <a:schemeClr val="tx1"/>
                </a:solidFill>
                <a:effectLst/>
                <a:latin typeface="Arial" panose="020B0604020202020204" pitchFamily="34" charset="0"/>
              </a:rPr>
              <a:t> </a:t>
            </a:r>
          </a:p>
          <a:p>
            <a:pPr marL="0" marR="0" lvl="0" indent="0" algn="l" defTabSz="914400" rtl="0" eaLnBrk="0" fontAlgn="base" latinLnBrk="0" hangingPunct="0">
              <a:lnSpc>
                <a:spcPct val="100000"/>
              </a:lnSpc>
              <a:spcBef>
                <a:spcPct val="0"/>
              </a:spcBef>
              <a:spcAft>
                <a:spcPct val="0"/>
              </a:spcAft>
              <a:buClrTx/>
              <a:buSzTx/>
              <a:buNone/>
              <a:tabLst/>
            </a:pPr>
            <a:endParaRPr kumimoji="0" lang="en-US" altLang="en-US" sz="2000" b="0" i="0" u="none" strike="noStrike" cap="none" normalizeH="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None/>
              <a:tabLst/>
            </a:pPr>
            <a:r>
              <a:rPr lang="en-US" altLang="en-US" sz="2000" baseline="0" dirty="0">
                <a:latin typeface="Arial" panose="020B0604020202020204" pitchFamily="34" charset="0"/>
              </a:rPr>
              <a:t>2.</a:t>
            </a:r>
            <a:r>
              <a:rPr lang="en-US" altLang="en-US" sz="2000" dirty="0">
                <a:latin typeface="Arial" panose="020B0604020202020204" pitchFamily="34" charset="0"/>
              </a:rPr>
              <a:t> </a:t>
            </a:r>
            <a:r>
              <a:rPr kumimoji="0" lang="en-US" altLang="en-US" sz="2000" b="0" i="0" u="none" strike="noStrike" cap="none" normalizeH="0" baseline="0" dirty="0">
                <a:ln>
                  <a:noFill/>
                </a:ln>
                <a:solidFill>
                  <a:schemeClr val="tx1"/>
                </a:solidFill>
                <a:effectLst/>
                <a:latin typeface="Arial" panose="020B0604020202020204" pitchFamily="34" charset="0"/>
              </a:rPr>
              <a:t>Information, as such, is not Interpretation. Interpretation is revelation based upon information. </a:t>
            </a:r>
          </a:p>
          <a:p>
            <a:pPr marL="0" marR="0" lvl="0" indent="0" algn="l" defTabSz="914400" rtl="0" eaLnBrk="0" fontAlgn="base" latinLnBrk="0" hangingPunct="0">
              <a:lnSpc>
                <a:spcPct val="100000"/>
              </a:lnSpc>
              <a:spcBef>
                <a:spcPct val="0"/>
              </a:spcBef>
              <a:spcAft>
                <a:spcPct val="0"/>
              </a:spcAft>
              <a:buClrTx/>
              <a:buSzTx/>
              <a:buNone/>
              <a:tabLst/>
            </a:pPr>
            <a:r>
              <a:rPr lang="en-US" altLang="en-US" sz="2000" dirty="0">
                <a:latin typeface="Arial" panose="020B0604020202020204" pitchFamily="34" charset="0"/>
              </a:rPr>
              <a:t>    </a:t>
            </a:r>
            <a:r>
              <a:rPr kumimoji="0" lang="en-US" altLang="en-US" sz="2000" b="0" i="0" u="none" strike="noStrike" cap="none" normalizeH="0" baseline="0" dirty="0">
                <a:ln>
                  <a:noFill/>
                </a:ln>
                <a:solidFill>
                  <a:schemeClr val="tx1"/>
                </a:solidFill>
                <a:effectLst/>
                <a:latin typeface="Arial" panose="020B0604020202020204" pitchFamily="34" charset="0"/>
              </a:rPr>
              <a:t>But they are entirely different things. However all Interpretation</a:t>
            </a:r>
            <a:r>
              <a:rPr kumimoji="0" lang="en-US" altLang="en-US" sz="2000" b="0" i="0" u="none" strike="noStrike" cap="none" normalizeH="0" dirty="0">
                <a:ln>
                  <a:noFill/>
                </a:ln>
                <a:solidFill>
                  <a:schemeClr val="tx1"/>
                </a:solidFill>
                <a:effectLst/>
                <a:latin typeface="Arial" panose="020B0604020202020204" pitchFamily="34" charset="0"/>
              </a:rPr>
              <a:t> </a:t>
            </a:r>
            <a:r>
              <a:rPr kumimoji="0" lang="en-US" altLang="en-US" sz="2000" b="0" i="0" u="none" strike="noStrike" cap="none" normalizeH="0" baseline="0" dirty="0">
                <a:ln>
                  <a:noFill/>
                </a:ln>
                <a:solidFill>
                  <a:schemeClr val="tx1"/>
                </a:solidFill>
                <a:effectLst/>
                <a:latin typeface="Arial" panose="020B0604020202020204" pitchFamily="34" charset="0"/>
              </a:rPr>
              <a:t>includes Information.</a:t>
            </a:r>
          </a:p>
          <a:p>
            <a:pPr marL="0" marR="0" lvl="0" indent="0" algn="l" defTabSz="914400" rtl="0" eaLnBrk="0" fontAlgn="base" latinLnBrk="0" hangingPunct="0">
              <a:lnSpc>
                <a:spcPct val="100000"/>
              </a:lnSpc>
              <a:spcBef>
                <a:spcPct val="0"/>
              </a:spcBef>
              <a:spcAft>
                <a:spcPct val="0"/>
              </a:spcAft>
              <a:buClrTx/>
              <a:buSzTx/>
              <a:buNone/>
              <a:tabLst/>
            </a:pPr>
            <a:endParaRPr kumimoji="0" lang="en-US" altLang="en-US" sz="20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None/>
              <a:tabLst/>
            </a:pPr>
            <a:r>
              <a:rPr kumimoji="0" lang="en-US" altLang="en-US" sz="2000" b="0" i="0" u="none" strike="noStrike" cap="none" normalizeH="0" baseline="0" dirty="0">
                <a:ln>
                  <a:noFill/>
                </a:ln>
                <a:solidFill>
                  <a:schemeClr val="tx1"/>
                </a:solidFill>
                <a:effectLst/>
                <a:latin typeface="Arial" panose="020B0604020202020204" pitchFamily="34" charset="0"/>
              </a:rPr>
              <a:t>3. Interpretation is an art, which combines many arts, whether the materials presented are scientific, </a:t>
            </a:r>
          </a:p>
          <a:p>
            <a:pPr marL="0" marR="0" lvl="0" indent="0" algn="l" defTabSz="914400" rtl="0" eaLnBrk="0" fontAlgn="base" latinLnBrk="0" hangingPunct="0">
              <a:lnSpc>
                <a:spcPct val="100000"/>
              </a:lnSpc>
              <a:spcBef>
                <a:spcPct val="0"/>
              </a:spcBef>
              <a:spcAft>
                <a:spcPct val="0"/>
              </a:spcAft>
              <a:buClrTx/>
              <a:buSzTx/>
              <a:buNone/>
              <a:tabLst/>
            </a:pPr>
            <a:r>
              <a:rPr lang="en-US" altLang="en-US" sz="2000" dirty="0">
                <a:latin typeface="Arial" panose="020B0604020202020204" pitchFamily="34" charset="0"/>
              </a:rPr>
              <a:t>    </a:t>
            </a:r>
            <a:r>
              <a:rPr kumimoji="0" lang="en-US" altLang="en-US" sz="2000" b="0" i="0" u="none" strike="noStrike" cap="none" normalizeH="0" baseline="0" dirty="0">
                <a:ln>
                  <a:noFill/>
                </a:ln>
                <a:solidFill>
                  <a:schemeClr val="tx1"/>
                </a:solidFill>
                <a:effectLst/>
                <a:latin typeface="Arial" panose="020B0604020202020204" pitchFamily="34" charset="0"/>
              </a:rPr>
              <a:t>historical or architectural. Any art is in some degree teachable.</a:t>
            </a:r>
            <a:r>
              <a:rPr kumimoji="0" lang="en-US" altLang="en-US" sz="2000" b="0" i="0" u="none" strike="noStrike" cap="none" normalizeH="0" dirty="0">
                <a:ln>
                  <a:noFill/>
                </a:ln>
                <a:solidFill>
                  <a:schemeClr val="tx1"/>
                </a:solidFill>
                <a:effectLst/>
                <a:latin typeface="Arial" panose="020B0604020202020204" pitchFamily="34" charset="0"/>
              </a:rPr>
              <a:t> </a:t>
            </a:r>
          </a:p>
          <a:p>
            <a:pPr marL="0" marR="0" lvl="0" indent="0" algn="l" defTabSz="914400" rtl="0" eaLnBrk="0" fontAlgn="base" latinLnBrk="0" hangingPunct="0">
              <a:lnSpc>
                <a:spcPct val="100000"/>
              </a:lnSpc>
              <a:spcBef>
                <a:spcPct val="0"/>
              </a:spcBef>
              <a:spcAft>
                <a:spcPct val="0"/>
              </a:spcAft>
              <a:buClrTx/>
              <a:buSzTx/>
              <a:buNone/>
              <a:tabLst/>
            </a:pPr>
            <a:endParaRPr kumimoji="0" lang="en-US" altLang="en-US" sz="2000" b="0" i="0" u="none" strike="noStrike" cap="none" normalizeH="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None/>
              <a:tabLst/>
            </a:pPr>
            <a:r>
              <a:rPr lang="en-US" altLang="en-US" sz="2000" baseline="0" dirty="0">
                <a:latin typeface="Arial" panose="020B0604020202020204" pitchFamily="34" charset="0"/>
              </a:rPr>
              <a:t>4. </a:t>
            </a:r>
            <a:r>
              <a:rPr kumimoji="0" lang="en-US" altLang="en-US" sz="2000" b="0" i="0" u="none" strike="noStrike" cap="none" normalizeH="0" baseline="0" dirty="0">
                <a:ln>
                  <a:noFill/>
                </a:ln>
                <a:solidFill>
                  <a:schemeClr val="tx1"/>
                </a:solidFill>
                <a:effectLst/>
                <a:latin typeface="Arial" panose="020B0604020202020204" pitchFamily="34" charset="0"/>
              </a:rPr>
              <a:t>The chief aim of Interpretation is not instruction, but provocation.</a:t>
            </a:r>
            <a:r>
              <a:rPr kumimoji="0" lang="en-US" altLang="en-US" sz="2000" b="0" i="0" u="none" strike="noStrike" cap="none" normalizeH="0" dirty="0">
                <a:ln>
                  <a:noFill/>
                </a:ln>
                <a:solidFill>
                  <a:schemeClr val="tx1"/>
                </a:solidFill>
                <a:effectLst/>
                <a:latin typeface="Arial" panose="020B0604020202020204" pitchFamily="34" charset="0"/>
              </a:rPr>
              <a:t> </a:t>
            </a:r>
          </a:p>
          <a:p>
            <a:pPr marL="0" marR="0" lvl="0" indent="0" algn="l" defTabSz="914400" rtl="0" eaLnBrk="0" fontAlgn="base" latinLnBrk="0" hangingPunct="0">
              <a:lnSpc>
                <a:spcPct val="100000"/>
              </a:lnSpc>
              <a:spcBef>
                <a:spcPct val="0"/>
              </a:spcBef>
              <a:spcAft>
                <a:spcPct val="0"/>
              </a:spcAft>
              <a:buClrTx/>
              <a:buSzTx/>
              <a:buNone/>
              <a:tabLst/>
            </a:pPr>
            <a:endParaRPr kumimoji="0" lang="en-US" altLang="en-US" sz="2000" b="0" i="0" u="none" strike="noStrike" cap="none" normalizeH="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None/>
              <a:tabLst/>
            </a:pPr>
            <a:r>
              <a:rPr lang="en-US" altLang="en-US" sz="2000" baseline="0" dirty="0">
                <a:latin typeface="Arial" panose="020B0604020202020204" pitchFamily="34" charset="0"/>
              </a:rPr>
              <a:t>5. </a:t>
            </a:r>
            <a:r>
              <a:rPr kumimoji="0" lang="en-US" altLang="en-US" sz="2000" b="0" i="0" u="none" strike="noStrike" cap="none" normalizeH="0" baseline="0" dirty="0">
                <a:ln>
                  <a:noFill/>
                </a:ln>
                <a:solidFill>
                  <a:schemeClr val="tx1"/>
                </a:solidFill>
                <a:effectLst/>
                <a:latin typeface="Arial" panose="020B0604020202020204" pitchFamily="34" charset="0"/>
              </a:rPr>
              <a:t>Interpretation should aim to present a whole rather than a part, and must address itself to the </a:t>
            </a:r>
          </a:p>
          <a:p>
            <a:pPr marL="0" marR="0" lvl="0" indent="0" algn="l" defTabSz="914400" rtl="0" eaLnBrk="0" fontAlgn="base" latinLnBrk="0" hangingPunct="0">
              <a:lnSpc>
                <a:spcPct val="100000"/>
              </a:lnSpc>
              <a:spcBef>
                <a:spcPct val="0"/>
              </a:spcBef>
              <a:spcAft>
                <a:spcPct val="0"/>
              </a:spcAft>
              <a:buClrTx/>
              <a:buSzTx/>
              <a:buNone/>
              <a:tabLst/>
            </a:pPr>
            <a:r>
              <a:rPr lang="en-US" altLang="en-US" sz="2000" dirty="0">
                <a:latin typeface="Arial" panose="020B0604020202020204" pitchFamily="34" charset="0"/>
              </a:rPr>
              <a:t>    </a:t>
            </a:r>
            <a:r>
              <a:rPr kumimoji="0" lang="en-US" altLang="en-US" sz="2000" b="0" i="0" u="none" strike="noStrike" cap="none" normalizeH="0" baseline="0" dirty="0">
                <a:ln>
                  <a:noFill/>
                </a:ln>
                <a:solidFill>
                  <a:schemeClr val="tx1"/>
                </a:solidFill>
                <a:effectLst/>
                <a:latin typeface="Arial" panose="020B0604020202020204" pitchFamily="34" charset="0"/>
              </a:rPr>
              <a:t>whole man rather than any phase.</a:t>
            </a:r>
          </a:p>
          <a:p>
            <a:pPr marL="0" marR="0" lvl="0" indent="0" algn="l" defTabSz="914400" rtl="0" eaLnBrk="0" fontAlgn="base" latinLnBrk="0" hangingPunct="0">
              <a:lnSpc>
                <a:spcPct val="100000"/>
              </a:lnSpc>
              <a:spcBef>
                <a:spcPct val="0"/>
              </a:spcBef>
              <a:spcAft>
                <a:spcPct val="0"/>
              </a:spcAft>
              <a:buClrTx/>
              <a:buSzTx/>
              <a:buNone/>
              <a:tabLst/>
            </a:pPr>
            <a:endParaRPr kumimoji="0" lang="en-US" altLang="en-US" sz="2000" b="0" i="0" u="none" strike="noStrike" cap="none" normalizeH="0" baseline="0" dirty="0">
              <a:ln>
                <a:noFill/>
              </a:ln>
              <a:solidFill>
                <a:schemeClr val="tx1"/>
              </a:solidFill>
              <a:effectLst/>
              <a:latin typeface="Arial" panose="020B0604020202020204" pitchFamily="34" charset="0"/>
            </a:endParaRPr>
          </a:p>
          <a:p>
            <a:pPr marL="0" marR="0" lvl="0" indent="47625" algn="l" defTabSz="914400" rtl="0" eaLnBrk="0" fontAlgn="base" latinLnBrk="0" hangingPunct="0">
              <a:lnSpc>
                <a:spcPct val="100000"/>
              </a:lnSpc>
              <a:spcBef>
                <a:spcPct val="0"/>
              </a:spcBef>
              <a:spcAft>
                <a:spcPct val="0"/>
              </a:spcAft>
              <a:buClrTx/>
              <a:buSzTx/>
              <a:buFontTx/>
              <a:buAutoNum type="arabicPeriod" startAt="6"/>
              <a:tabLst/>
            </a:pPr>
            <a:r>
              <a:rPr kumimoji="0" lang="en-US" altLang="en-US" sz="2000" b="0" i="0" u="none" strike="noStrike" cap="none" normalizeH="0" baseline="0" dirty="0">
                <a:ln>
                  <a:noFill/>
                </a:ln>
                <a:solidFill>
                  <a:schemeClr val="tx1"/>
                </a:solidFill>
                <a:effectLst/>
                <a:latin typeface="Arial" panose="020B0604020202020204" pitchFamily="34" charset="0"/>
              </a:rPr>
              <a:t> Interpretation addressed to children (say up to the age of twelve) should not be a dilution of the </a:t>
            </a:r>
          </a:p>
          <a:p>
            <a:pPr marL="0" marR="0" lvl="0" indent="0" algn="l" defTabSz="914400" rtl="0" eaLnBrk="0" fontAlgn="base" latinLnBrk="0" hangingPunct="0">
              <a:lnSpc>
                <a:spcPct val="100000"/>
              </a:lnSpc>
              <a:spcBef>
                <a:spcPct val="0"/>
              </a:spcBef>
              <a:spcAft>
                <a:spcPct val="0"/>
              </a:spcAft>
              <a:buClrTx/>
              <a:buSzTx/>
              <a:buNone/>
              <a:tabLst/>
            </a:pPr>
            <a:r>
              <a:rPr kumimoji="0" lang="en-US" altLang="en-US" sz="2000" b="0" i="0" u="none" strike="noStrike" cap="none" normalizeH="0" baseline="0" dirty="0">
                <a:ln>
                  <a:noFill/>
                </a:ln>
                <a:solidFill>
                  <a:schemeClr val="tx1"/>
                </a:solidFill>
                <a:effectLst/>
                <a:latin typeface="Arial" panose="020B0604020202020204" pitchFamily="34" charset="0"/>
              </a:rPr>
              <a:t>    presentation to adults, but should follow a fundamentally different approach. To be at its best it will </a:t>
            </a:r>
          </a:p>
          <a:p>
            <a:pPr marL="0" marR="0" lvl="0" indent="0" algn="l" defTabSz="914400" rtl="0" eaLnBrk="0" fontAlgn="base" latinLnBrk="0" hangingPunct="0">
              <a:lnSpc>
                <a:spcPct val="100000"/>
              </a:lnSpc>
              <a:spcBef>
                <a:spcPct val="0"/>
              </a:spcBef>
              <a:spcAft>
                <a:spcPct val="0"/>
              </a:spcAft>
              <a:buClrTx/>
              <a:buSzTx/>
              <a:buNone/>
              <a:tabLst/>
            </a:pPr>
            <a:r>
              <a:rPr lang="en-US" altLang="en-US" sz="2000" dirty="0">
                <a:latin typeface="Arial" panose="020B0604020202020204" pitchFamily="34" charset="0"/>
              </a:rPr>
              <a:t>    </a:t>
            </a:r>
            <a:r>
              <a:rPr kumimoji="0" lang="en-US" altLang="en-US" sz="2000" b="0" i="0" u="none" strike="noStrike" cap="none" normalizeH="0" baseline="0" dirty="0">
                <a:ln>
                  <a:noFill/>
                </a:ln>
                <a:solidFill>
                  <a:schemeClr val="tx1"/>
                </a:solidFill>
                <a:effectLst/>
                <a:latin typeface="Arial" panose="020B0604020202020204" pitchFamily="34" charset="0"/>
              </a:rPr>
              <a:t>require a separate program.</a:t>
            </a:r>
          </a:p>
          <a:p>
            <a:pPr marL="0" marR="0" lvl="0" indent="47625" algn="l" defTabSz="914400" rtl="0" eaLnBrk="0" fontAlgn="base" latinLnBrk="0" hangingPunct="0">
              <a:lnSpc>
                <a:spcPct val="100000"/>
              </a:lnSpc>
              <a:spcBef>
                <a:spcPct val="0"/>
              </a:spcBef>
              <a:spcAft>
                <a:spcPct val="0"/>
              </a:spcAft>
              <a:buClrTx/>
              <a:buSzTx/>
              <a:buFontTx/>
              <a:buNone/>
              <a:tabLst/>
            </a:pPr>
            <a:endParaRPr kumimoji="0" lang="en-US" altLang="en-US" sz="2000" b="0" i="0" u="none" strike="noStrike" cap="none" normalizeH="0" baseline="0" dirty="0">
              <a:ln>
                <a:noFill/>
              </a:ln>
              <a:solidFill>
                <a:schemeClr val="tx1"/>
              </a:solidFill>
              <a:effectLst/>
              <a:latin typeface="Arial" panose="020B0604020202020204" pitchFamily="34" charset="0"/>
            </a:endParaRPr>
          </a:p>
        </p:txBody>
      </p:sp>
      <p:sp>
        <p:nvSpPr>
          <p:cNvPr id="5" name="Down Arrow 4"/>
          <p:cNvSpPr/>
          <p:nvPr/>
        </p:nvSpPr>
        <p:spPr>
          <a:xfrm>
            <a:off x="5478011" y="629175"/>
            <a:ext cx="1241571" cy="864066"/>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32898246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Pearce, Morrison and Rutledge (1998) further support Tilden’s approach.</a:t>
            </a:r>
          </a:p>
        </p:txBody>
      </p:sp>
      <p:sp>
        <p:nvSpPr>
          <p:cNvPr id="3" name="Content Placeholder 2"/>
          <p:cNvSpPr>
            <a:spLocks noGrp="1"/>
          </p:cNvSpPr>
          <p:nvPr>
            <p:ph idx="1"/>
          </p:nvPr>
        </p:nvSpPr>
        <p:spPr>
          <a:xfrm>
            <a:off x="838200" y="2072760"/>
            <a:ext cx="10515600" cy="4351338"/>
          </a:xfrm>
        </p:spPr>
        <p:txBody>
          <a:bodyPr/>
          <a:lstStyle/>
          <a:p>
            <a:r>
              <a:rPr lang="en-GB" dirty="0"/>
              <a:t>For Pearce et al…….the following 6 principles apply.</a:t>
            </a:r>
          </a:p>
          <a:p>
            <a:endParaRPr lang="en-GB" dirty="0"/>
          </a:p>
          <a:p>
            <a:r>
              <a:rPr lang="en-GB" dirty="0"/>
              <a:t>1) Vary the Interpretative Experience.</a:t>
            </a:r>
          </a:p>
          <a:p>
            <a:r>
              <a:rPr lang="en-GB" dirty="0"/>
              <a:t>2) Provide Personal Connections.</a:t>
            </a:r>
          </a:p>
          <a:p>
            <a:r>
              <a:rPr lang="en-GB" dirty="0"/>
              <a:t>3) Practise Participation.</a:t>
            </a:r>
          </a:p>
          <a:p>
            <a:r>
              <a:rPr lang="en-GB" dirty="0"/>
              <a:t>4) Organise the Interpretation ideas.</a:t>
            </a:r>
          </a:p>
          <a:p>
            <a:r>
              <a:rPr lang="en-GB" dirty="0"/>
              <a:t>5) Provide Clear Content.</a:t>
            </a:r>
          </a:p>
          <a:p>
            <a:r>
              <a:rPr lang="en-GB" dirty="0"/>
              <a:t>6) Ensure to Engage with a Range of Audiences.</a:t>
            </a:r>
          </a:p>
          <a:p>
            <a:endParaRPr lang="en-GB" dirty="0"/>
          </a:p>
        </p:txBody>
      </p:sp>
    </p:spTree>
    <p:extLst>
      <p:ext uri="{BB962C8B-B14F-4D97-AF65-F5344CB8AC3E}">
        <p14:creationId xmlns:p14="http://schemas.microsoft.com/office/powerpoint/2010/main" val="26847909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br>
              <a:rPr lang="en-GB" dirty="0"/>
            </a:br>
            <a:r>
              <a:rPr lang="en-GB" dirty="0"/>
              <a:t>What does interpretation include??</a:t>
            </a:r>
            <a:br>
              <a:rPr lang="en-GB" dirty="0"/>
            </a:br>
            <a:br>
              <a:rPr lang="en-GB" dirty="0"/>
            </a:br>
            <a:endParaRPr lang="en-GB" dirty="0"/>
          </a:p>
        </p:txBody>
      </p:sp>
      <p:sp>
        <p:nvSpPr>
          <p:cNvPr id="4" name="Content Placeholder 3"/>
          <p:cNvSpPr>
            <a:spLocks noGrp="1"/>
          </p:cNvSpPr>
          <p:nvPr>
            <p:ph idx="1"/>
          </p:nvPr>
        </p:nvSpPr>
        <p:spPr/>
        <p:txBody>
          <a:bodyPr/>
          <a:lstStyle/>
          <a:p>
            <a:endParaRPr lang="en-GB" dirty="0"/>
          </a:p>
          <a:p>
            <a:endParaRPr lang="en-GB" dirty="0"/>
          </a:p>
          <a:p>
            <a:r>
              <a:rPr lang="en-GB" dirty="0"/>
              <a:t>Give </a:t>
            </a:r>
            <a:r>
              <a:rPr lang="en-GB" u="sng" dirty="0"/>
              <a:t>your </a:t>
            </a:r>
            <a:r>
              <a:rPr lang="en-GB" dirty="0"/>
              <a:t>specific examples of interpretation……</a:t>
            </a:r>
          </a:p>
          <a:p>
            <a:endParaRPr lang="en-GB" dirty="0"/>
          </a:p>
          <a:p>
            <a:r>
              <a:rPr lang="en-GB" dirty="0"/>
              <a:t>1)…………….</a:t>
            </a:r>
          </a:p>
          <a:p>
            <a:r>
              <a:rPr lang="en-GB" dirty="0"/>
              <a:t>2)…………….</a:t>
            </a:r>
          </a:p>
          <a:p>
            <a:r>
              <a:rPr lang="en-GB" dirty="0"/>
              <a:t>3)…………….</a:t>
            </a:r>
          </a:p>
        </p:txBody>
      </p:sp>
    </p:spTree>
    <p:extLst>
      <p:ext uri="{BB962C8B-B14F-4D97-AF65-F5344CB8AC3E}">
        <p14:creationId xmlns:p14="http://schemas.microsoft.com/office/powerpoint/2010/main" val="200099607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dirty="0"/>
              <a:t>QUESTION:</a:t>
            </a:r>
          </a:p>
          <a:p>
            <a:endParaRPr lang="en-GB" dirty="0"/>
          </a:p>
          <a:p>
            <a:r>
              <a:rPr lang="en-GB" dirty="0" err="1"/>
              <a:t>Moscardo</a:t>
            </a:r>
            <a:r>
              <a:rPr lang="en-GB" dirty="0"/>
              <a:t> (1996) refers to interpretation as producing more ‘MINDFUL’ tourists - -what do you perceive this to mean?</a:t>
            </a:r>
          </a:p>
        </p:txBody>
      </p:sp>
    </p:spTree>
    <p:extLst>
      <p:ext uri="{BB962C8B-B14F-4D97-AF65-F5344CB8AC3E}">
        <p14:creationId xmlns:p14="http://schemas.microsoft.com/office/powerpoint/2010/main" val="273313784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38200" y="675504"/>
            <a:ext cx="10515600" cy="5501460"/>
          </a:xfrm>
        </p:spPr>
        <p:txBody>
          <a:bodyPr>
            <a:normAutofit lnSpcReduction="10000"/>
          </a:bodyPr>
          <a:lstStyle/>
          <a:p>
            <a:r>
              <a:rPr lang="en-GB" dirty="0">
                <a:effectLst/>
              </a:rPr>
              <a:t>Interpretation refers to the full range of ‘activities’ intended to heighten public awareness and enhance the overall understanding of a heritage site / attraction. </a:t>
            </a:r>
          </a:p>
          <a:p>
            <a:endParaRPr lang="en-GB" dirty="0"/>
          </a:p>
          <a:p>
            <a:r>
              <a:rPr lang="en-GB" dirty="0" err="1">
                <a:effectLst/>
              </a:rPr>
              <a:t>Moscardo</a:t>
            </a:r>
            <a:r>
              <a:rPr lang="en-GB" dirty="0">
                <a:effectLst/>
              </a:rPr>
              <a:t> (1996) says that - Interpretation can produce ‘Mindful’ tourists. These tourists through interpretative forms, can more effectively understand heritage – (</a:t>
            </a:r>
            <a:r>
              <a:rPr lang="en-GB" i="1" dirty="0">
                <a:effectLst/>
              </a:rPr>
              <a:t>this can be particularly pertinent for intangible heritage </a:t>
            </a:r>
            <a:r>
              <a:rPr lang="en-GB" i="1" dirty="0"/>
              <a:t>forms)</a:t>
            </a:r>
            <a:r>
              <a:rPr lang="en-GB" i="1" dirty="0">
                <a:effectLst/>
              </a:rPr>
              <a:t>.</a:t>
            </a:r>
            <a:r>
              <a:rPr lang="en-GB" dirty="0">
                <a:effectLst/>
              </a:rPr>
              <a:t> </a:t>
            </a:r>
          </a:p>
          <a:p>
            <a:endParaRPr lang="en-GB" dirty="0"/>
          </a:p>
          <a:p>
            <a:r>
              <a:rPr lang="en-GB" dirty="0">
                <a:effectLst/>
              </a:rPr>
              <a:t>Interpretation Examples can include: </a:t>
            </a:r>
            <a:r>
              <a:rPr lang="en-GB" i="1" dirty="0">
                <a:effectLst/>
              </a:rPr>
              <a:t>print and electronic publications, </a:t>
            </a:r>
            <a:r>
              <a:rPr lang="en-GB" i="1" dirty="0"/>
              <a:t>signage, exhibitions, audio visuals, </a:t>
            </a:r>
            <a:r>
              <a:rPr lang="en-GB" i="1" dirty="0">
                <a:effectLst/>
              </a:rPr>
              <a:t>public lectures, on-site and directly related off-site installations, educational programs, community activities, </a:t>
            </a:r>
            <a:r>
              <a:rPr lang="en-GB" i="1" dirty="0"/>
              <a:t>historical plays, role plays, recreated sets, </a:t>
            </a:r>
            <a:r>
              <a:rPr lang="en-GB" i="1" dirty="0">
                <a:effectLst/>
              </a:rPr>
              <a:t>ongoing research, training, and evaluation of the interpretation process itself.</a:t>
            </a:r>
            <a:endParaRPr lang="en-GB" i="1" dirty="0"/>
          </a:p>
          <a:p>
            <a:endParaRPr lang="en-GB" dirty="0"/>
          </a:p>
        </p:txBody>
      </p:sp>
    </p:spTree>
    <p:extLst>
      <p:ext uri="{BB962C8B-B14F-4D97-AF65-F5344CB8AC3E}">
        <p14:creationId xmlns:p14="http://schemas.microsoft.com/office/powerpoint/2010/main" val="75613339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CFFF13-4B93-4A11-B0C0-F11AB6F8C322}"/>
              </a:ext>
            </a:extLst>
          </p:cNvPr>
          <p:cNvSpPr>
            <a:spLocks noGrp="1"/>
          </p:cNvSpPr>
          <p:nvPr>
            <p:ph type="title"/>
          </p:nvPr>
        </p:nvSpPr>
        <p:spPr/>
        <p:txBody>
          <a:bodyPr/>
          <a:lstStyle/>
          <a:p>
            <a:r>
              <a:rPr lang="en-GB" dirty="0"/>
              <a:t>Practical Examples :</a:t>
            </a:r>
          </a:p>
        </p:txBody>
      </p:sp>
      <p:sp>
        <p:nvSpPr>
          <p:cNvPr id="3" name="Content Placeholder 2">
            <a:extLst>
              <a:ext uri="{FF2B5EF4-FFF2-40B4-BE49-F238E27FC236}">
                <a16:creationId xmlns:a16="http://schemas.microsoft.com/office/drawing/2014/main" id="{F8F6CEAE-B332-4018-932E-8672A84D3C4E}"/>
              </a:ext>
            </a:extLst>
          </p:cNvPr>
          <p:cNvSpPr>
            <a:spLocks noGrp="1"/>
          </p:cNvSpPr>
          <p:nvPr>
            <p:ph idx="1"/>
          </p:nvPr>
        </p:nvSpPr>
        <p:spPr/>
        <p:txBody>
          <a:bodyPr/>
          <a:lstStyle/>
          <a:p>
            <a:r>
              <a:rPr lang="en-GB" dirty="0"/>
              <a:t>Can you think of any best practice examples of heritage  / cultural interpretation?</a:t>
            </a:r>
          </a:p>
          <a:p>
            <a:endParaRPr lang="en-GB" dirty="0"/>
          </a:p>
          <a:p>
            <a:r>
              <a:rPr lang="en-GB" dirty="0"/>
              <a:t>Attractions / Events / Sites…………….???? </a:t>
            </a:r>
          </a:p>
        </p:txBody>
      </p:sp>
    </p:spTree>
    <p:extLst>
      <p:ext uri="{BB962C8B-B14F-4D97-AF65-F5344CB8AC3E}">
        <p14:creationId xmlns:p14="http://schemas.microsoft.com/office/powerpoint/2010/main" val="379060035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Interpretation Forms.</a:t>
            </a:r>
          </a:p>
        </p:txBody>
      </p:sp>
      <p:sp>
        <p:nvSpPr>
          <p:cNvPr id="3" name="Content Placeholder 2"/>
          <p:cNvSpPr>
            <a:spLocks noGrp="1"/>
          </p:cNvSpPr>
          <p:nvPr>
            <p:ph idx="1"/>
          </p:nvPr>
        </p:nvSpPr>
        <p:spPr/>
        <p:txBody>
          <a:bodyPr/>
          <a:lstStyle/>
          <a:p>
            <a:pPr marL="0" indent="0">
              <a:buNone/>
            </a:pPr>
            <a:endParaRPr lang="en-GB" dirty="0"/>
          </a:p>
          <a:p>
            <a:pPr marL="0" indent="0">
              <a:buNone/>
            </a:pPr>
            <a:r>
              <a:rPr lang="en-GB" dirty="0"/>
              <a:t>Can be in both PASSIVE AND ACTIVE FORMS.</a:t>
            </a:r>
          </a:p>
          <a:p>
            <a:endParaRPr lang="en-GB" dirty="0"/>
          </a:p>
          <a:p>
            <a:r>
              <a:rPr lang="en-GB" dirty="0"/>
              <a:t>Passive Forms = Signs / Exhibitions / Audio Visuals.</a:t>
            </a:r>
          </a:p>
          <a:p>
            <a:pPr marL="0" indent="0">
              <a:buNone/>
            </a:pPr>
            <a:endParaRPr lang="en-GB" dirty="0"/>
          </a:p>
          <a:p>
            <a:r>
              <a:rPr lang="en-GB" dirty="0"/>
              <a:t>Active Forms = Historical Plays / Role Plays / Recreated Sets.</a:t>
            </a:r>
          </a:p>
        </p:txBody>
      </p:sp>
    </p:spTree>
    <p:extLst>
      <p:ext uri="{BB962C8B-B14F-4D97-AF65-F5344CB8AC3E}">
        <p14:creationId xmlns:p14="http://schemas.microsoft.com/office/powerpoint/2010/main" val="384941246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Reasons for Interpretation at Heritage Attractions.</a:t>
            </a:r>
          </a:p>
        </p:txBody>
      </p:sp>
      <p:sp>
        <p:nvSpPr>
          <p:cNvPr id="3" name="Content Placeholder 2"/>
          <p:cNvSpPr>
            <a:spLocks noGrp="1"/>
          </p:cNvSpPr>
          <p:nvPr>
            <p:ph idx="1"/>
          </p:nvPr>
        </p:nvSpPr>
        <p:spPr/>
        <p:txBody>
          <a:bodyPr/>
          <a:lstStyle/>
          <a:p>
            <a:pPr marL="0" indent="0">
              <a:buNone/>
            </a:pPr>
            <a:endParaRPr lang="en-GB" dirty="0"/>
          </a:p>
          <a:p>
            <a:pPr marL="0" indent="0">
              <a:buNone/>
            </a:pPr>
            <a:r>
              <a:rPr lang="en-GB" dirty="0"/>
              <a:t>“Many exhibitions now try to help the visitor to understand and appreciate the meaning and significance of the displayed object by a variety of interpretative media”</a:t>
            </a:r>
          </a:p>
          <a:p>
            <a:pPr marL="0" indent="0">
              <a:buNone/>
            </a:pPr>
            <a:endParaRPr lang="en-GB" dirty="0"/>
          </a:p>
          <a:p>
            <a:r>
              <a:rPr lang="en-GB" dirty="0"/>
              <a:t>Uzzell – (1996 cited in Harrison  - Heritage Management p293)</a:t>
            </a:r>
          </a:p>
          <a:p>
            <a:endParaRPr lang="en-GB" dirty="0"/>
          </a:p>
          <a:p>
            <a:r>
              <a:rPr lang="en-GB" dirty="0"/>
              <a:t>Educational Factor.</a:t>
            </a:r>
          </a:p>
        </p:txBody>
      </p:sp>
      <p:sp>
        <p:nvSpPr>
          <p:cNvPr id="4" name="Down Arrow 3"/>
          <p:cNvSpPr/>
          <p:nvPr/>
        </p:nvSpPr>
        <p:spPr>
          <a:xfrm>
            <a:off x="1927654" y="4720281"/>
            <a:ext cx="906162" cy="518984"/>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33566827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Reasons for Interpretation at Heritage Attractions.</a:t>
            </a:r>
          </a:p>
        </p:txBody>
      </p:sp>
      <p:sp>
        <p:nvSpPr>
          <p:cNvPr id="3" name="Content Placeholder 2"/>
          <p:cNvSpPr>
            <a:spLocks noGrp="1"/>
          </p:cNvSpPr>
          <p:nvPr>
            <p:ph idx="1"/>
          </p:nvPr>
        </p:nvSpPr>
        <p:spPr>
          <a:xfrm>
            <a:off x="838200" y="2506662"/>
            <a:ext cx="10515600" cy="4351338"/>
          </a:xfrm>
        </p:spPr>
        <p:txBody>
          <a:bodyPr/>
          <a:lstStyle/>
          <a:p>
            <a:pPr marL="0" indent="0">
              <a:buNone/>
            </a:pPr>
            <a:r>
              <a:rPr lang="en-GB" dirty="0"/>
              <a:t>“Interpretation may be a novel way of ‘pepping’ up tired tourists attractions” </a:t>
            </a:r>
          </a:p>
          <a:p>
            <a:pPr marL="0" indent="0">
              <a:buNone/>
            </a:pPr>
            <a:r>
              <a:rPr lang="en-GB" dirty="0"/>
              <a:t>Uzzell – (1996 cited in Harrison  - Heritage Management p293)</a:t>
            </a:r>
          </a:p>
          <a:p>
            <a:pPr marL="0" indent="0">
              <a:buNone/>
            </a:pPr>
            <a:endParaRPr lang="en-GB" dirty="0"/>
          </a:p>
          <a:p>
            <a:pPr marL="0" indent="0">
              <a:buNone/>
            </a:pPr>
            <a:endParaRPr lang="en-GB" dirty="0"/>
          </a:p>
          <a:p>
            <a:r>
              <a:rPr lang="en-GB" dirty="0"/>
              <a:t>Business Development Factor (Marketing) </a:t>
            </a:r>
          </a:p>
          <a:p>
            <a:pPr marL="0" indent="0">
              <a:buNone/>
            </a:pPr>
            <a:endParaRPr lang="en-GB" dirty="0"/>
          </a:p>
          <a:p>
            <a:pPr marL="0" indent="0">
              <a:buNone/>
            </a:pPr>
            <a:endParaRPr lang="en-GB" dirty="0"/>
          </a:p>
        </p:txBody>
      </p:sp>
      <p:sp>
        <p:nvSpPr>
          <p:cNvPr id="4" name="Down Arrow 3"/>
          <p:cNvSpPr/>
          <p:nvPr/>
        </p:nvSpPr>
        <p:spPr>
          <a:xfrm>
            <a:off x="2125362" y="4151870"/>
            <a:ext cx="1021492" cy="650789"/>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399620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38200" y="889686"/>
            <a:ext cx="10515600" cy="5287277"/>
          </a:xfrm>
        </p:spPr>
        <p:txBody>
          <a:bodyPr>
            <a:normAutofit lnSpcReduction="10000"/>
          </a:bodyPr>
          <a:lstStyle/>
          <a:p>
            <a:r>
              <a:rPr lang="en-GB" dirty="0"/>
              <a:t>NB: Many theorists - --  </a:t>
            </a:r>
            <a:r>
              <a:rPr lang="en-GB" dirty="0" err="1"/>
              <a:t>eg</a:t>
            </a:r>
            <a:r>
              <a:rPr lang="en-GB" dirty="0"/>
              <a:t>; Stevens (1989) -  believe that the primary reason for introducing interpretation at heritage attractions is due to the ‘Business’ Development / Attraction Factor!</a:t>
            </a:r>
          </a:p>
          <a:p>
            <a:endParaRPr lang="en-GB" dirty="0"/>
          </a:p>
          <a:p>
            <a:r>
              <a:rPr lang="en-GB" dirty="0" err="1"/>
              <a:t>Ie</a:t>
            </a:r>
            <a:r>
              <a:rPr lang="en-GB" dirty="0"/>
              <a:t>: Increasing visitor numbers  - due to positive interpretation methods therefore leads to increasing revenue - -- £$£$£$£!</a:t>
            </a:r>
          </a:p>
          <a:p>
            <a:endParaRPr lang="en-GB" dirty="0"/>
          </a:p>
          <a:p>
            <a:r>
              <a:rPr lang="en-GB" b="1" dirty="0">
                <a:solidFill>
                  <a:srgbClr val="FF0000"/>
                </a:solidFill>
              </a:rPr>
              <a:t>Question / Debate = Could this be an issue of COMMERCIALISATION OF HERITAGE though? - - HOW COULD THIS BE AVOIDED? - - What are the principles of good interpretation…?</a:t>
            </a:r>
          </a:p>
          <a:p>
            <a:endParaRPr lang="en-GB" dirty="0"/>
          </a:p>
          <a:p>
            <a:pPr marL="0" indent="0">
              <a:buNone/>
            </a:pPr>
            <a:r>
              <a:rPr lang="en-GB" dirty="0"/>
              <a:t>   EDUCATION VRS ENTERTAINMENT CONFLICT?!?!?!?!?!?!?</a:t>
            </a:r>
          </a:p>
        </p:txBody>
      </p:sp>
      <p:cxnSp>
        <p:nvCxnSpPr>
          <p:cNvPr id="5" name="Straight Arrow Connector 4"/>
          <p:cNvCxnSpPr/>
          <p:nvPr/>
        </p:nvCxnSpPr>
        <p:spPr>
          <a:xfrm>
            <a:off x="3378230" y="1995706"/>
            <a:ext cx="24714" cy="436605"/>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5925599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F7A70F-FB48-4CC6-B4EB-CA1DEF9E0FA5}"/>
              </a:ext>
            </a:extLst>
          </p:cNvPr>
          <p:cNvSpPr>
            <a:spLocks noGrp="1"/>
          </p:cNvSpPr>
          <p:nvPr>
            <p:ph type="title"/>
          </p:nvPr>
        </p:nvSpPr>
        <p:spPr/>
        <p:txBody>
          <a:bodyPr/>
          <a:lstStyle/>
          <a:p>
            <a:r>
              <a:rPr lang="en-GB" dirty="0"/>
              <a:t>What are the principles of Good Interpretation </a:t>
            </a:r>
          </a:p>
        </p:txBody>
      </p:sp>
      <p:sp>
        <p:nvSpPr>
          <p:cNvPr id="3" name="Content Placeholder 2">
            <a:extLst>
              <a:ext uri="{FF2B5EF4-FFF2-40B4-BE49-F238E27FC236}">
                <a16:creationId xmlns:a16="http://schemas.microsoft.com/office/drawing/2014/main" id="{D50408DF-8146-423E-8668-9C05D1553B63}"/>
              </a:ext>
            </a:extLst>
          </p:cNvPr>
          <p:cNvSpPr>
            <a:spLocks noGrp="1"/>
          </p:cNvSpPr>
          <p:nvPr>
            <p:ph idx="1"/>
          </p:nvPr>
        </p:nvSpPr>
        <p:spPr/>
        <p:txBody>
          <a:bodyPr>
            <a:normAutofit/>
          </a:bodyPr>
          <a:lstStyle/>
          <a:p>
            <a:pPr marL="3657600" lvl="8" indent="0">
              <a:buNone/>
            </a:pPr>
            <a:r>
              <a:rPr lang="en-GB" sz="6600" dirty="0"/>
              <a:t>     </a:t>
            </a:r>
            <a:r>
              <a:rPr lang="en-GB" sz="9600" dirty="0"/>
              <a:t> ?</a:t>
            </a:r>
          </a:p>
        </p:txBody>
      </p:sp>
    </p:spTree>
    <p:extLst>
      <p:ext uri="{BB962C8B-B14F-4D97-AF65-F5344CB8AC3E}">
        <p14:creationId xmlns:p14="http://schemas.microsoft.com/office/powerpoint/2010/main" val="65904252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Principles for Good Interpretation</a:t>
            </a:r>
            <a:br>
              <a:rPr lang="en-GB" dirty="0"/>
            </a:br>
            <a:r>
              <a:rPr lang="en-GB" sz="2700" dirty="0"/>
              <a:t>REF: Harrison 1996.</a:t>
            </a:r>
          </a:p>
        </p:txBody>
      </p:sp>
      <p:sp>
        <p:nvSpPr>
          <p:cNvPr id="3" name="Content Placeholder 2"/>
          <p:cNvSpPr>
            <a:spLocks noGrp="1"/>
          </p:cNvSpPr>
          <p:nvPr>
            <p:ph idx="1"/>
          </p:nvPr>
        </p:nvSpPr>
        <p:spPr>
          <a:xfrm>
            <a:off x="838200" y="1952368"/>
            <a:ext cx="10515600" cy="5138995"/>
          </a:xfrm>
        </p:spPr>
        <p:txBody>
          <a:bodyPr>
            <a:normAutofit lnSpcReduction="10000"/>
          </a:bodyPr>
          <a:lstStyle/>
          <a:p>
            <a:pPr marL="0" indent="0">
              <a:buNone/>
            </a:pPr>
            <a:r>
              <a:rPr lang="en-GB" dirty="0"/>
              <a:t>1) Project a clear concept (Avoid confusion in presentation).</a:t>
            </a:r>
          </a:p>
          <a:p>
            <a:pPr marL="0" indent="0">
              <a:buNone/>
            </a:pPr>
            <a:r>
              <a:rPr lang="en-GB" dirty="0"/>
              <a:t>2) Focus on main points (Need to know basis - - - only so much information a person can absorb).</a:t>
            </a:r>
          </a:p>
          <a:p>
            <a:pPr marL="0" indent="0">
              <a:buNone/>
            </a:pPr>
            <a:r>
              <a:rPr lang="en-GB" dirty="0"/>
              <a:t>3) Provide an interactive and involving experience (Interest  / engage the visitor).</a:t>
            </a:r>
          </a:p>
          <a:p>
            <a:pPr marL="0" indent="0">
              <a:buNone/>
            </a:pPr>
            <a:r>
              <a:rPr lang="en-GB" dirty="0"/>
              <a:t>4) Focus on the human factor (People want to know about “people” - - - Emphasise the HUMAN STORY)</a:t>
            </a:r>
          </a:p>
          <a:p>
            <a:pPr marL="0" indent="0">
              <a:buNone/>
            </a:pPr>
            <a:r>
              <a:rPr lang="en-GB" dirty="0"/>
              <a:t>5) Build on pre-existing knowledge (via research  - - establish current knowledge of tourists and visitors on attractions  / history - - introduce hierarchies of knowledge).</a:t>
            </a:r>
          </a:p>
          <a:p>
            <a:pPr marL="0" indent="0">
              <a:buNone/>
            </a:pPr>
            <a:r>
              <a:rPr lang="en-GB" dirty="0"/>
              <a:t>6) Develop different interpretative methods for different audiences (consumer led).</a:t>
            </a:r>
          </a:p>
        </p:txBody>
      </p:sp>
    </p:spTree>
    <p:extLst>
      <p:ext uri="{BB962C8B-B14F-4D97-AF65-F5344CB8AC3E}">
        <p14:creationId xmlns:p14="http://schemas.microsoft.com/office/powerpoint/2010/main" val="181919102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38200" y="222422"/>
            <a:ext cx="10515600" cy="6557319"/>
          </a:xfrm>
        </p:spPr>
        <p:txBody>
          <a:bodyPr>
            <a:normAutofit fontScale="92500" lnSpcReduction="10000"/>
          </a:bodyPr>
          <a:lstStyle/>
          <a:p>
            <a:pPr marL="0" indent="0">
              <a:buNone/>
            </a:pPr>
            <a:r>
              <a:rPr lang="en-GB" dirty="0"/>
              <a:t>7) Ensure that the interpretation does not become a substitute experience - --  (</a:t>
            </a:r>
            <a:r>
              <a:rPr lang="en-GB" dirty="0" err="1"/>
              <a:t>ie</a:t>
            </a:r>
            <a:r>
              <a:rPr lang="en-GB" dirty="0"/>
              <a:t>; greater popularity in interpretation forms  - </a:t>
            </a:r>
            <a:r>
              <a:rPr lang="en-GB" dirty="0" err="1"/>
              <a:t>eg</a:t>
            </a:r>
            <a:r>
              <a:rPr lang="en-GB" dirty="0"/>
              <a:t> visitor centre, than in the attraction).</a:t>
            </a:r>
          </a:p>
          <a:p>
            <a:pPr marL="0" indent="0">
              <a:buNone/>
            </a:pPr>
            <a:endParaRPr lang="en-GB" dirty="0"/>
          </a:p>
          <a:p>
            <a:pPr marL="0" indent="0">
              <a:buNone/>
            </a:pPr>
            <a:r>
              <a:rPr lang="en-GB" dirty="0"/>
              <a:t>8) Ensure that interpretation is sympathetic to local people (meeting needs  - - - -community and visitor) - - - </a:t>
            </a:r>
            <a:r>
              <a:rPr lang="en-GB" sz="1900" i="1" dirty="0">
                <a:solidFill>
                  <a:srgbClr val="FF0000"/>
                </a:solidFill>
              </a:rPr>
              <a:t>NB: An attraction is only as successful in as much as the support it gets from its community! (</a:t>
            </a:r>
            <a:r>
              <a:rPr lang="en-GB" sz="1900" i="1" dirty="0" err="1">
                <a:solidFill>
                  <a:srgbClr val="FF0000"/>
                </a:solidFill>
              </a:rPr>
              <a:t>Doxey</a:t>
            </a:r>
            <a:r>
              <a:rPr lang="en-GB" sz="1900" i="1" dirty="0">
                <a:solidFill>
                  <a:srgbClr val="FF0000"/>
                </a:solidFill>
              </a:rPr>
              <a:t> / Mulligan’s </a:t>
            </a:r>
            <a:r>
              <a:rPr lang="en-GB" sz="1900" i="1" dirty="0" err="1">
                <a:solidFill>
                  <a:srgbClr val="FF0000"/>
                </a:solidFill>
              </a:rPr>
              <a:t>Irridex</a:t>
            </a:r>
            <a:r>
              <a:rPr lang="en-GB" sz="1900" i="1" dirty="0">
                <a:solidFill>
                  <a:srgbClr val="FF0000"/>
                </a:solidFill>
              </a:rPr>
              <a:t>)</a:t>
            </a:r>
          </a:p>
          <a:p>
            <a:pPr marL="0" indent="0">
              <a:buNone/>
            </a:pPr>
            <a:endParaRPr lang="en-GB" i="1" dirty="0">
              <a:solidFill>
                <a:srgbClr val="FF0000"/>
              </a:solidFill>
            </a:endParaRPr>
          </a:p>
          <a:p>
            <a:pPr marL="0" indent="0">
              <a:buNone/>
            </a:pPr>
            <a:r>
              <a:rPr lang="en-GB" dirty="0"/>
              <a:t>9)Ensure that interpretation is as a sequence of events / experiences (all themed elements  - - themed, restaurant, play areas…….. COMPLETE PACKAGE). </a:t>
            </a:r>
            <a:r>
              <a:rPr lang="en-GB" sz="2200" i="1" dirty="0">
                <a:solidFill>
                  <a:srgbClr val="FF0000"/>
                </a:solidFill>
              </a:rPr>
              <a:t>(RHP)</a:t>
            </a:r>
          </a:p>
          <a:p>
            <a:pPr marL="0" indent="0">
              <a:buNone/>
            </a:pPr>
            <a:endParaRPr lang="en-GB" dirty="0"/>
          </a:p>
          <a:p>
            <a:pPr marL="0" indent="0">
              <a:buNone/>
            </a:pPr>
            <a:r>
              <a:rPr lang="en-GB" dirty="0"/>
              <a:t>10) Provides a variety of methods (interpretation forms – audio visuals / role play…..) – therefore addressing differing senses.</a:t>
            </a:r>
          </a:p>
          <a:p>
            <a:pPr marL="0" indent="0">
              <a:buNone/>
            </a:pPr>
            <a:endParaRPr lang="en-GB" dirty="0"/>
          </a:p>
          <a:p>
            <a:pPr marL="0" indent="0">
              <a:buNone/>
            </a:pPr>
            <a:r>
              <a:rPr lang="en-GB" dirty="0"/>
              <a:t>11) Ensure all interpretation is evaluated regularly to keep up with technology trends  - - needs and wants…. (</a:t>
            </a:r>
            <a:r>
              <a:rPr lang="en-GB" dirty="0" err="1"/>
              <a:t>eg</a:t>
            </a:r>
            <a:r>
              <a:rPr lang="en-GB" dirty="0"/>
              <a:t>; VR / Augmented Reality……).</a:t>
            </a:r>
          </a:p>
        </p:txBody>
      </p:sp>
    </p:spTree>
    <p:extLst>
      <p:ext uri="{BB962C8B-B14F-4D97-AF65-F5344CB8AC3E}">
        <p14:creationId xmlns:p14="http://schemas.microsoft.com/office/powerpoint/2010/main" val="41035473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CAVEAT : Interpretation Sceptics (!)</a:t>
            </a:r>
          </a:p>
        </p:txBody>
      </p:sp>
      <p:sp>
        <p:nvSpPr>
          <p:cNvPr id="3" name="Content Placeholder 2"/>
          <p:cNvSpPr>
            <a:spLocks noGrp="1"/>
          </p:cNvSpPr>
          <p:nvPr>
            <p:ph idx="1"/>
          </p:nvPr>
        </p:nvSpPr>
        <p:spPr/>
        <p:txBody>
          <a:bodyPr>
            <a:normAutofit lnSpcReduction="10000"/>
          </a:bodyPr>
          <a:lstStyle/>
          <a:p>
            <a:r>
              <a:rPr lang="en-GB" dirty="0"/>
              <a:t>“Heritage has been ‘sucked’ in by tourism, public relations and marketing professionals, redefined, reconstituted and re-packaged to become an exercise in trivia”</a:t>
            </a:r>
          </a:p>
          <a:p>
            <a:pPr marL="0" indent="0">
              <a:buNone/>
            </a:pPr>
            <a:r>
              <a:rPr lang="en-GB" dirty="0"/>
              <a:t>  (Stevens 1989).</a:t>
            </a:r>
          </a:p>
          <a:p>
            <a:endParaRPr lang="en-GB" dirty="0"/>
          </a:p>
          <a:p>
            <a:r>
              <a:rPr lang="en-GB" dirty="0"/>
              <a:t>“Technological wizardry, media consultants, innovative presentations, audio animatronics, buzz words that switch on the lights in tourist board offices around the world”</a:t>
            </a:r>
          </a:p>
          <a:p>
            <a:endParaRPr lang="en-GB" dirty="0"/>
          </a:p>
          <a:p>
            <a:pPr marL="0" indent="0">
              <a:buNone/>
            </a:pPr>
            <a:r>
              <a:rPr lang="en-GB" dirty="0"/>
              <a:t>   Stevens 1989 (cited by Uzzell)</a:t>
            </a:r>
          </a:p>
          <a:p>
            <a:endParaRPr lang="en-GB" dirty="0"/>
          </a:p>
        </p:txBody>
      </p:sp>
    </p:spTree>
    <p:extLst>
      <p:ext uri="{BB962C8B-B14F-4D97-AF65-F5344CB8AC3E}">
        <p14:creationId xmlns:p14="http://schemas.microsoft.com/office/powerpoint/2010/main" val="1056234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B69054-0F38-4A00-A9BC-7F3926B02B05}"/>
              </a:ext>
            </a:extLst>
          </p:cNvPr>
          <p:cNvSpPr>
            <a:spLocks noGrp="1"/>
          </p:cNvSpPr>
          <p:nvPr>
            <p:ph type="title"/>
          </p:nvPr>
        </p:nvSpPr>
        <p:spPr/>
        <p:txBody>
          <a:bodyPr/>
          <a:lstStyle/>
          <a:p>
            <a:r>
              <a:rPr lang="en-GB" dirty="0"/>
              <a:t>Interpretation Considerations ??</a:t>
            </a:r>
          </a:p>
        </p:txBody>
      </p:sp>
      <p:sp>
        <p:nvSpPr>
          <p:cNvPr id="3" name="Content Placeholder 2">
            <a:extLst>
              <a:ext uri="{FF2B5EF4-FFF2-40B4-BE49-F238E27FC236}">
                <a16:creationId xmlns:a16="http://schemas.microsoft.com/office/drawing/2014/main" id="{BC7FE98C-96B6-4587-8D16-EAB8AF2FE7BC}"/>
              </a:ext>
            </a:extLst>
          </p:cNvPr>
          <p:cNvSpPr>
            <a:spLocks noGrp="1"/>
          </p:cNvSpPr>
          <p:nvPr>
            <p:ph idx="1"/>
          </p:nvPr>
        </p:nvSpPr>
        <p:spPr/>
        <p:txBody>
          <a:bodyPr/>
          <a:lstStyle/>
          <a:p>
            <a:r>
              <a:rPr lang="en-GB" dirty="0"/>
              <a:t>Who makes the decisions on Interpretation?</a:t>
            </a:r>
          </a:p>
          <a:p>
            <a:endParaRPr lang="en-GB" dirty="0"/>
          </a:p>
          <a:p>
            <a:r>
              <a:rPr lang="en-GB" dirty="0"/>
              <a:t>Should there be a sole focus on Educational Aspects ? </a:t>
            </a:r>
          </a:p>
          <a:p>
            <a:r>
              <a:rPr lang="en-GB" dirty="0"/>
              <a:t>Should there be a sole focus on Entertainment Aspects?</a:t>
            </a:r>
          </a:p>
          <a:p>
            <a:endParaRPr lang="en-GB" dirty="0"/>
          </a:p>
          <a:p>
            <a:endParaRPr lang="en-GB" dirty="0"/>
          </a:p>
        </p:txBody>
      </p:sp>
    </p:spTree>
    <p:extLst>
      <p:ext uri="{BB962C8B-B14F-4D97-AF65-F5344CB8AC3E}">
        <p14:creationId xmlns:p14="http://schemas.microsoft.com/office/powerpoint/2010/main" val="411647005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Interpretation Considerations:</a:t>
            </a:r>
          </a:p>
        </p:txBody>
      </p:sp>
      <p:sp>
        <p:nvSpPr>
          <p:cNvPr id="3" name="Content Placeholder 2"/>
          <p:cNvSpPr>
            <a:spLocks noGrp="1"/>
          </p:cNvSpPr>
          <p:nvPr>
            <p:ph idx="1"/>
          </p:nvPr>
        </p:nvSpPr>
        <p:spPr>
          <a:xfrm>
            <a:off x="838200" y="1548714"/>
            <a:ext cx="10515600" cy="4628249"/>
          </a:xfrm>
        </p:spPr>
        <p:txBody>
          <a:bodyPr>
            <a:normAutofit fontScale="92500" lnSpcReduction="20000"/>
          </a:bodyPr>
          <a:lstStyle/>
          <a:p>
            <a:r>
              <a:rPr lang="en-GB" dirty="0"/>
              <a:t>Who makes the decisions on Interpretation?</a:t>
            </a:r>
          </a:p>
          <a:p>
            <a:endParaRPr lang="en-GB" dirty="0"/>
          </a:p>
          <a:p>
            <a:r>
              <a:rPr lang="en-GB" dirty="0"/>
              <a:t>Should there be a sole focus on Educational Aspects ? </a:t>
            </a:r>
          </a:p>
          <a:p>
            <a:r>
              <a:rPr lang="en-GB" dirty="0"/>
              <a:t>Should there be a sole focus on Entertainment Aspects?</a:t>
            </a:r>
          </a:p>
          <a:p>
            <a:endParaRPr lang="en-GB" dirty="0"/>
          </a:p>
          <a:p>
            <a:pPr marL="0" indent="0">
              <a:buNone/>
            </a:pPr>
            <a:r>
              <a:rPr lang="en-GB" dirty="0"/>
              <a:t>___________________</a:t>
            </a:r>
          </a:p>
          <a:p>
            <a:endParaRPr lang="en-GB" dirty="0"/>
          </a:p>
          <a:p>
            <a:r>
              <a:rPr lang="en-GB" u="sng" dirty="0"/>
              <a:t>Ideally</a:t>
            </a:r>
            <a:r>
              <a:rPr lang="en-GB" dirty="0"/>
              <a:t> a balance needs to be created to address ‘visitor’ needs!! (However this does not always happen……….)</a:t>
            </a:r>
          </a:p>
          <a:p>
            <a:pPr marL="0" indent="0">
              <a:buNone/>
            </a:pPr>
            <a:endParaRPr lang="en-GB" dirty="0"/>
          </a:p>
          <a:p>
            <a:r>
              <a:rPr lang="en-GB" dirty="0"/>
              <a:t>What do you believe are the main reasons why this doesn’t happen?</a:t>
            </a:r>
          </a:p>
          <a:p>
            <a:endParaRPr lang="en-GB" dirty="0"/>
          </a:p>
        </p:txBody>
      </p:sp>
      <p:sp>
        <p:nvSpPr>
          <p:cNvPr id="4" name="Down Arrow 3"/>
          <p:cNvSpPr/>
          <p:nvPr/>
        </p:nvSpPr>
        <p:spPr>
          <a:xfrm>
            <a:off x="6174154" y="4954954"/>
            <a:ext cx="898769" cy="453292"/>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65725971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38200" y="996778"/>
            <a:ext cx="10515600" cy="5180185"/>
          </a:xfrm>
        </p:spPr>
        <p:txBody>
          <a:bodyPr/>
          <a:lstStyle/>
          <a:p>
            <a:pPr marL="0" indent="0" algn="ctr">
              <a:buNone/>
            </a:pPr>
            <a:r>
              <a:rPr lang="en-GB" sz="3600" b="1" u="sng" dirty="0"/>
              <a:t>2 Approaches to Interpretation:</a:t>
            </a:r>
          </a:p>
          <a:p>
            <a:pPr marL="0" indent="0">
              <a:buNone/>
            </a:pPr>
            <a:endParaRPr lang="en-GB" dirty="0"/>
          </a:p>
          <a:p>
            <a:pPr marL="0" indent="0">
              <a:buNone/>
            </a:pPr>
            <a:endParaRPr lang="en-GB" dirty="0"/>
          </a:p>
          <a:p>
            <a:pPr marL="0" indent="0">
              <a:buNone/>
            </a:pPr>
            <a:endParaRPr lang="en-GB" dirty="0"/>
          </a:p>
          <a:p>
            <a:pPr marL="0" indent="0" algn="ctr">
              <a:buNone/>
            </a:pPr>
            <a:r>
              <a:rPr lang="en-GB" sz="4000" dirty="0"/>
              <a:t>1) Recreation Approach</a:t>
            </a:r>
          </a:p>
          <a:p>
            <a:pPr algn="ctr"/>
            <a:endParaRPr lang="en-GB" sz="4000" dirty="0"/>
          </a:p>
          <a:p>
            <a:pPr marL="0" indent="0" algn="ctr">
              <a:buNone/>
            </a:pPr>
            <a:r>
              <a:rPr lang="en-GB" sz="4000" dirty="0"/>
              <a:t>2) Reconstruction Approach.</a:t>
            </a:r>
          </a:p>
        </p:txBody>
      </p:sp>
      <p:sp>
        <p:nvSpPr>
          <p:cNvPr id="4" name="Down Arrow 3"/>
          <p:cNvSpPr/>
          <p:nvPr/>
        </p:nvSpPr>
        <p:spPr>
          <a:xfrm>
            <a:off x="5791200" y="2117124"/>
            <a:ext cx="864973" cy="724930"/>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20617171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38200" y="494270"/>
            <a:ext cx="10515600" cy="5682693"/>
          </a:xfrm>
        </p:spPr>
        <p:txBody>
          <a:bodyPr/>
          <a:lstStyle/>
          <a:p>
            <a:r>
              <a:rPr lang="en-GB" sz="4000" b="1" u="sng" cap="all" dirty="0"/>
              <a:t>Recreation Approach:</a:t>
            </a:r>
          </a:p>
          <a:p>
            <a:pPr marL="0" indent="0">
              <a:buNone/>
            </a:pPr>
            <a:endParaRPr lang="en-GB" dirty="0"/>
          </a:p>
          <a:p>
            <a:pPr marL="0" indent="0">
              <a:buNone/>
            </a:pPr>
            <a:endParaRPr lang="en-GB" dirty="0"/>
          </a:p>
          <a:p>
            <a:pPr marL="0" indent="0">
              <a:buNone/>
            </a:pPr>
            <a:endParaRPr lang="en-GB" dirty="0"/>
          </a:p>
          <a:p>
            <a:r>
              <a:rPr lang="en-GB" dirty="0"/>
              <a:t>Case Example – </a:t>
            </a:r>
            <a:r>
              <a:rPr lang="en-GB" i="1" dirty="0"/>
              <a:t>Ironbridge Gorge Museum</a:t>
            </a:r>
          </a:p>
          <a:p>
            <a:endParaRPr lang="en-GB" dirty="0"/>
          </a:p>
          <a:p>
            <a:r>
              <a:rPr lang="en-GB" dirty="0"/>
              <a:t>Aim of Ironbridge to represent a typical East Shropshire mining community (19</a:t>
            </a:r>
            <a:r>
              <a:rPr lang="en-GB" baseline="30000" dirty="0"/>
              <a:t>th</a:t>
            </a:r>
            <a:r>
              <a:rPr lang="en-GB" dirty="0"/>
              <a:t> Century).</a:t>
            </a:r>
          </a:p>
          <a:p>
            <a:endParaRPr lang="en-GB" dirty="0"/>
          </a:p>
          <a:p>
            <a:r>
              <a:rPr lang="en-GB" dirty="0"/>
              <a:t>Recreated World  - - -past interpreted by costumed demonstrators.</a:t>
            </a:r>
          </a:p>
        </p:txBody>
      </p:sp>
      <p:sp>
        <p:nvSpPr>
          <p:cNvPr id="2" name="AutoShape 2" descr="Image result for ironbridge gorge museum"/>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4" name="Picture 3"/>
          <p:cNvPicPr>
            <a:picLocks noChangeAspect="1"/>
          </p:cNvPicPr>
          <p:nvPr/>
        </p:nvPicPr>
        <p:blipFill>
          <a:blip r:embed="rId2"/>
          <a:stretch>
            <a:fillRect/>
          </a:stretch>
        </p:blipFill>
        <p:spPr>
          <a:xfrm>
            <a:off x="7379188" y="384855"/>
            <a:ext cx="4099682" cy="2295822"/>
          </a:xfrm>
          <a:prstGeom prst="rect">
            <a:avLst/>
          </a:prstGeom>
        </p:spPr>
      </p:pic>
    </p:spTree>
    <p:extLst>
      <p:ext uri="{BB962C8B-B14F-4D97-AF65-F5344CB8AC3E}">
        <p14:creationId xmlns:p14="http://schemas.microsoft.com/office/powerpoint/2010/main" val="308740891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u="sng" dirty="0"/>
              <a:t>Recreation Approach Advantages :</a:t>
            </a:r>
            <a:br>
              <a:rPr lang="en-GB" sz="4000" b="1" u="sng" dirty="0"/>
            </a:br>
            <a:endParaRPr lang="en-GB" sz="4000" b="1" u="sng" dirty="0"/>
          </a:p>
        </p:txBody>
      </p:sp>
      <p:sp>
        <p:nvSpPr>
          <p:cNvPr id="3" name="Content Placeholder 2"/>
          <p:cNvSpPr>
            <a:spLocks noGrp="1"/>
          </p:cNvSpPr>
          <p:nvPr>
            <p:ph idx="1"/>
          </p:nvPr>
        </p:nvSpPr>
        <p:spPr>
          <a:xfrm>
            <a:off x="838200" y="1400433"/>
            <a:ext cx="10515600" cy="4933049"/>
          </a:xfrm>
        </p:spPr>
        <p:txBody>
          <a:bodyPr>
            <a:normAutofit fontScale="92500" lnSpcReduction="10000"/>
          </a:bodyPr>
          <a:lstStyle/>
          <a:p>
            <a:r>
              <a:rPr lang="en-GB" dirty="0"/>
              <a:t>1) Brings past to life – NOSTALGIA.</a:t>
            </a:r>
          </a:p>
          <a:p>
            <a:pPr marL="0" indent="0">
              <a:buNone/>
            </a:pPr>
            <a:endParaRPr lang="en-GB" dirty="0"/>
          </a:p>
          <a:p>
            <a:r>
              <a:rPr lang="en-GB" dirty="0"/>
              <a:t>2) High Emotional Appeal.</a:t>
            </a:r>
          </a:p>
          <a:p>
            <a:pPr marL="0" indent="0">
              <a:buNone/>
            </a:pPr>
            <a:endParaRPr lang="en-GB" dirty="0"/>
          </a:p>
          <a:p>
            <a:r>
              <a:rPr lang="en-GB" dirty="0"/>
              <a:t>3) Is attractive to the uncommitted + disinterested (Entertainment Focus)</a:t>
            </a:r>
          </a:p>
          <a:p>
            <a:pPr marL="0" indent="0">
              <a:buNone/>
            </a:pPr>
            <a:endParaRPr lang="en-GB" dirty="0"/>
          </a:p>
          <a:p>
            <a:r>
              <a:rPr lang="en-GB" dirty="0"/>
              <a:t>4) Fashionable Portrayal - -  Trends.</a:t>
            </a:r>
          </a:p>
          <a:p>
            <a:pPr marL="0" indent="0">
              <a:buNone/>
            </a:pPr>
            <a:endParaRPr lang="en-GB" dirty="0"/>
          </a:p>
          <a:p>
            <a:r>
              <a:rPr lang="en-GB" dirty="0"/>
              <a:t>5) Very Attractive to Visitors.</a:t>
            </a:r>
          </a:p>
          <a:p>
            <a:pPr marL="0" indent="0">
              <a:buNone/>
            </a:pPr>
            <a:endParaRPr lang="en-GB" dirty="0"/>
          </a:p>
          <a:p>
            <a:r>
              <a:rPr lang="en-GB" dirty="0"/>
              <a:t>6) Encourages Education from Identification with Characters.</a:t>
            </a:r>
          </a:p>
        </p:txBody>
      </p:sp>
    </p:spTree>
    <p:extLst>
      <p:ext uri="{BB962C8B-B14F-4D97-AF65-F5344CB8AC3E}">
        <p14:creationId xmlns:p14="http://schemas.microsoft.com/office/powerpoint/2010/main" val="371767158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994507" y="715841"/>
            <a:ext cx="10515600" cy="4351338"/>
          </a:xfrm>
        </p:spPr>
        <p:txBody>
          <a:bodyPr>
            <a:normAutofit/>
          </a:bodyPr>
          <a:lstStyle/>
          <a:p>
            <a:endParaRPr lang="en-GB" sz="3200" dirty="0"/>
          </a:p>
          <a:p>
            <a:endParaRPr lang="en-GB" sz="3200" dirty="0"/>
          </a:p>
          <a:p>
            <a:r>
              <a:rPr lang="en-GB" sz="3200" dirty="0"/>
              <a:t>What are your thoughts about point 3 (previous slide)?</a:t>
            </a:r>
          </a:p>
          <a:p>
            <a:endParaRPr lang="en-GB" sz="3200" dirty="0"/>
          </a:p>
          <a:p>
            <a:pPr marL="0" indent="0">
              <a:buNone/>
            </a:pPr>
            <a:r>
              <a:rPr lang="en-GB" sz="3200" dirty="0"/>
              <a:t>   </a:t>
            </a:r>
          </a:p>
          <a:p>
            <a:pPr marL="0" indent="0">
              <a:buNone/>
            </a:pPr>
            <a:endParaRPr lang="en-GB" sz="3200" dirty="0"/>
          </a:p>
          <a:p>
            <a:pPr marL="0" indent="0">
              <a:buNone/>
            </a:pPr>
            <a:r>
              <a:rPr lang="en-GB" sz="3200" dirty="0"/>
              <a:t>“Is attractive to the uncommitted and disinterested”</a:t>
            </a:r>
          </a:p>
          <a:p>
            <a:endParaRPr lang="en-GB" sz="3200" dirty="0"/>
          </a:p>
        </p:txBody>
      </p:sp>
      <p:sp>
        <p:nvSpPr>
          <p:cNvPr id="4" name="Down Arrow 3"/>
          <p:cNvSpPr/>
          <p:nvPr/>
        </p:nvSpPr>
        <p:spPr>
          <a:xfrm>
            <a:off x="4900247" y="2665046"/>
            <a:ext cx="1461477" cy="1352062"/>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56203154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dirty="0"/>
              <a:t>QUESTION: </a:t>
            </a:r>
          </a:p>
          <a:p>
            <a:endParaRPr lang="en-GB" dirty="0"/>
          </a:p>
          <a:p>
            <a:r>
              <a:rPr lang="en-GB" dirty="0"/>
              <a:t>WHAT COULD BE THE DISADVANTAGES OF THE RECREATION APPROACH?</a:t>
            </a:r>
          </a:p>
        </p:txBody>
      </p:sp>
    </p:spTree>
    <p:extLst>
      <p:ext uri="{BB962C8B-B14F-4D97-AF65-F5344CB8AC3E}">
        <p14:creationId xmlns:p14="http://schemas.microsoft.com/office/powerpoint/2010/main" val="76297743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u="sng" dirty="0"/>
              <a:t>Recreation Approach Disadvantages :</a:t>
            </a:r>
            <a:br>
              <a:rPr lang="en-GB" sz="4000" b="1" u="sng" dirty="0"/>
            </a:br>
            <a:endParaRPr lang="en-GB" sz="4000" b="1" u="sng" dirty="0"/>
          </a:p>
        </p:txBody>
      </p:sp>
      <p:sp>
        <p:nvSpPr>
          <p:cNvPr id="3" name="Content Placeholder 2"/>
          <p:cNvSpPr>
            <a:spLocks noGrp="1"/>
          </p:cNvSpPr>
          <p:nvPr>
            <p:ph idx="1"/>
          </p:nvPr>
        </p:nvSpPr>
        <p:spPr>
          <a:xfrm>
            <a:off x="838200" y="1433384"/>
            <a:ext cx="10515600" cy="4743579"/>
          </a:xfrm>
        </p:spPr>
        <p:txBody>
          <a:bodyPr/>
          <a:lstStyle/>
          <a:p>
            <a:endParaRPr lang="en-GB" dirty="0"/>
          </a:p>
          <a:p>
            <a:r>
              <a:rPr lang="en-GB" dirty="0"/>
              <a:t>1) Volume of visitors attracted may destroy the site (over-capacity).</a:t>
            </a:r>
          </a:p>
          <a:p>
            <a:pPr marL="0" indent="0">
              <a:buNone/>
            </a:pPr>
            <a:endParaRPr lang="en-GB" dirty="0"/>
          </a:p>
          <a:p>
            <a:r>
              <a:rPr lang="en-GB" dirty="0"/>
              <a:t>2) A community is not fixed in time - - - constantly changing. Difficult to depict all areas of early life.</a:t>
            </a:r>
          </a:p>
          <a:p>
            <a:pPr marL="0" indent="0">
              <a:buNone/>
            </a:pPr>
            <a:endParaRPr lang="en-GB" dirty="0"/>
          </a:p>
          <a:p>
            <a:r>
              <a:rPr lang="en-GB" dirty="0"/>
              <a:t>3) Recreation Approach offers </a:t>
            </a:r>
            <a:r>
              <a:rPr lang="en-GB" i="1" dirty="0"/>
              <a:t>ROMANTICISM  - - NOT REALITY. </a:t>
            </a:r>
            <a:r>
              <a:rPr lang="en-GB" dirty="0"/>
              <a:t>Projects a product of myths.</a:t>
            </a:r>
          </a:p>
        </p:txBody>
      </p:sp>
    </p:spTree>
    <p:extLst>
      <p:ext uri="{BB962C8B-B14F-4D97-AF65-F5344CB8AC3E}">
        <p14:creationId xmlns:p14="http://schemas.microsoft.com/office/powerpoint/2010/main" val="110310978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7" y="24465"/>
            <a:ext cx="11353543" cy="837694"/>
          </a:xfrm>
        </p:spPr>
        <p:txBody>
          <a:bodyPr>
            <a:normAutofit/>
          </a:bodyPr>
          <a:lstStyle/>
          <a:p>
            <a:pPr algn="ctr"/>
            <a:r>
              <a:rPr lang="en-GB" b="1" u="sng" dirty="0"/>
              <a:t>IRONBRIDGE GORGE MUSEUM (WHS) </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5984391" y="2570922"/>
            <a:ext cx="5648325" cy="3803374"/>
          </a:xfrm>
        </p:spPr>
      </p:pic>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57" y="1320135"/>
            <a:ext cx="5648325" cy="3933825"/>
          </a:xfrm>
          <a:prstGeom prst="rect">
            <a:avLst/>
          </a:prstGeom>
        </p:spPr>
      </p:pic>
      <p:pic>
        <p:nvPicPr>
          <p:cNvPr id="6" name="Picture 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819502" y="155875"/>
            <a:ext cx="2100262" cy="2100262"/>
          </a:xfrm>
          <a:prstGeom prst="rect">
            <a:avLst/>
          </a:prstGeom>
        </p:spPr>
      </p:pic>
    </p:spTree>
    <p:extLst>
      <p:ext uri="{BB962C8B-B14F-4D97-AF65-F5344CB8AC3E}">
        <p14:creationId xmlns:p14="http://schemas.microsoft.com/office/powerpoint/2010/main" val="374708526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0" y="-25779"/>
            <a:ext cx="5766486" cy="3459892"/>
          </a:xfrm>
          <a:prstGeom prst="rect">
            <a:avLst/>
          </a:prstGeom>
        </p:spPr>
      </p:pic>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890054" y="6108"/>
            <a:ext cx="6301946" cy="3396119"/>
          </a:xfrm>
          <a:prstGeom prst="rect">
            <a:avLst/>
          </a:prstGeom>
        </p:spPr>
      </p:pic>
      <p:pic>
        <p:nvPicPr>
          <p:cNvPr id="6" name="Picture 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0" y="3558746"/>
            <a:ext cx="5766486" cy="3299254"/>
          </a:xfrm>
          <a:prstGeom prst="rect">
            <a:avLst/>
          </a:prstGeom>
        </p:spPr>
      </p:pic>
      <p:pic>
        <p:nvPicPr>
          <p:cNvPr id="7" name="Picture 6"/>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5890054" y="3558746"/>
            <a:ext cx="6301946" cy="3398108"/>
          </a:xfrm>
          <a:prstGeom prst="rect">
            <a:avLst/>
          </a:prstGeom>
        </p:spPr>
      </p:pic>
    </p:spTree>
    <p:extLst>
      <p:ext uri="{BB962C8B-B14F-4D97-AF65-F5344CB8AC3E}">
        <p14:creationId xmlns:p14="http://schemas.microsoft.com/office/powerpoint/2010/main" val="85937735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marL="571500" indent="-571500">
              <a:buFont typeface="Arial" panose="020B0604020202020204" pitchFamily="34" charset="0"/>
              <a:buChar char="•"/>
            </a:pPr>
            <a:r>
              <a:rPr lang="en-GB" sz="4000" b="1" u="sng" cap="all" dirty="0"/>
              <a:t>Reconstruction Approach</a:t>
            </a:r>
          </a:p>
        </p:txBody>
      </p:sp>
      <p:sp>
        <p:nvSpPr>
          <p:cNvPr id="3" name="Content Placeholder 2"/>
          <p:cNvSpPr>
            <a:spLocks noGrp="1"/>
          </p:cNvSpPr>
          <p:nvPr>
            <p:ph idx="1"/>
          </p:nvPr>
        </p:nvSpPr>
        <p:spPr>
          <a:xfrm>
            <a:off x="838200" y="1392194"/>
            <a:ext cx="10515600" cy="5329882"/>
          </a:xfrm>
        </p:spPr>
        <p:txBody>
          <a:bodyPr>
            <a:normAutofit/>
          </a:bodyPr>
          <a:lstStyle/>
          <a:p>
            <a:pPr marL="0" indent="0" algn="just">
              <a:buNone/>
            </a:pPr>
            <a:endParaRPr lang="en-GB" dirty="0"/>
          </a:p>
          <a:p>
            <a:pPr marL="0" indent="0" algn="just">
              <a:buNone/>
            </a:pPr>
            <a:r>
              <a:rPr lang="en-GB" dirty="0"/>
              <a:t>A more objective approach – creates a channel between past and present   </a:t>
            </a:r>
          </a:p>
          <a:p>
            <a:pPr marL="0" indent="0" algn="just">
              <a:buNone/>
            </a:pPr>
            <a:endParaRPr lang="en-GB" dirty="0"/>
          </a:p>
          <a:p>
            <a:pPr marL="0" indent="0" algn="just">
              <a:buNone/>
            </a:pPr>
            <a:r>
              <a:rPr lang="en-GB" dirty="0"/>
              <a:t>(Case Study = Any natural heritage site – Heritage landscapes / Heritage Coastlines / Heritage Monuments (limited human ‘marketing’ interference).</a:t>
            </a:r>
          </a:p>
          <a:p>
            <a:pPr marL="0" indent="0" algn="just">
              <a:buNone/>
            </a:pPr>
            <a:r>
              <a:rPr lang="en-GB" dirty="0"/>
              <a:t>______________________________</a:t>
            </a:r>
          </a:p>
          <a:p>
            <a:endParaRPr lang="en-GB" dirty="0"/>
          </a:p>
        </p:txBody>
      </p:sp>
    </p:spTree>
    <p:extLst>
      <p:ext uri="{BB962C8B-B14F-4D97-AF65-F5344CB8AC3E}">
        <p14:creationId xmlns:p14="http://schemas.microsoft.com/office/powerpoint/2010/main" val="385048789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Reconstruction Approach – Advantages.</a:t>
            </a:r>
            <a:br>
              <a:rPr lang="en-GB" b="1" dirty="0"/>
            </a:br>
            <a:endParaRPr lang="en-GB" dirty="0"/>
          </a:p>
        </p:txBody>
      </p:sp>
      <p:sp>
        <p:nvSpPr>
          <p:cNvPr id="3" name="Content Placeholder 2"/>
          <p:cNvSpPr>
            <a:spLocks noGrp="1"/>
          </p:cNvSpPr>
          <p:nvPr>
            <p:ph idx="1"/>
          </p:nvPr>
        </p:nvSpPr>
        <p:spPr>
          <a:xfrm>
            <a:off x="838200" y="1428060"/>
            <a:ext cx="10515600" cy="4351338"/>
          </a:xfrm>
        </p:spPr>
        <p:txBody>
          <a:bodyPr>
            <a:normAutofit lnSpcReduction="10000"/>
          </a:bodyPr>
          <a:lstStyle/>
          <a:p>
            <a:pPr marL="0" indent="0">
              <a:buNone/>
            </a:pPr>
            <a:endParaRPr lang="en-GB" dirty="0"/>
          </a:p>
          <a:p>
            <a:pPr marL="0" indent="0">
              <a:buNone/>
            </a:pPr>
            <a:r>
              <a:rPr lang="en-GB" dirty="0"/>
              <a:t>1) More objective approach.</a:t>
            </a:r>
          </a:p>
          <a:p>
            <a:pPr marL="0" indent="0">
              <a:buNone/>
            </a:pPr>
            <a:endParaRPr lang="en-GB" dirty="0"/>
          </a:p>
          <a:p>
            <a:pPr marL="0" indent="0">
              <a:buNone/>
            </a:pPr>
            <a:r>
              <a:rPr lang="en-GB" dirty="0"/>
              <a:t>2) More accurate portrayal.</a:t>
            </a:r>
          </a:p>
          <a:p>
            <a:pPr marL="0" indent="0">
              <a:buNone/>
            </a:pPr>
            <a:endParaRPr lang="en-GB" dirty="0"/>
          </a:p>
          <a:p>
            <a:pPr marL="0" indent="0">
              <a:buNone/>
            </a:pPr>
            <a:r>
              <a:rPr lang="en-GB" dirty="0"/>
              <a:t>3) More emphasis on Education – teaches people to be more critical  / </a:t>
            </a:r>
          </a:p>
          <a:p>
            <a:pPr marL="0" indent="0">
              <a:buNone/>
            </a:pPr>
            <a:r>
              <a:rPr lang="en-GB" dirty="0"/>
              <a:t>     analytical.</a:t>
            </a:r>
          </a:p>
          <a:p>
            <a:pPr marL="0" indent="0">
              <a:buNone/>
            </a:pPr>
            <a:endParaRPr lang="en-GB" dirty="0"/>
          </a:p>
          <a:p>
            <a:pPr marL="0" indent="0">
              <a:buNone/>
            </a:pPr>
            <a:r>
              <a:rPr lang="en-GB" dirty="0"/>
              <a:t>4) Able to use more stimulating interpretative material</a:t>
            </a:r>
          </a:p>
          <a:p>
            <a:endParaRPr lang="en-GB" dirty="0"/>
          </a:p>
        </p:txBody>
      </p:sp>
    </p:spTree>
    <p:extLst>
      <p:ext uri="{BB962C8B-B14F-4D97-AF65-F5344CB8AC3E}">
        <p14:creationId xmlns:p14="http://schemas.microsoft.com/office/powerpoint/2010/main" val="208899611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u="sng" dirty="0">
                <a:solidFill>
                  <a:prstClr val="black"/>
                </a:solidFill>
              </a:rPr>
              <a:t>Reconstruction Approach – Disadvantages.</a:t>
            </a:r>
            <a:endParaRPr lang="en-GB" sz="4000" b="1" u="sng" dirty="0"/>
          </a:p>
        </p:txBody>
      </p:sp>
      <p:sp>
        <p:nvSpPr>
          <p:cNvPr id="3" name="Content Placeholder 2"/>
          <p:cNvSpPr>
            <a:spLocks noGrp="1"/>
          </p:cNvSpPr>
          <p:nvPr>
            <p:ph idx="1"/>
          </p:nvPr>
        </p:nvSpPr>
        <p:spPr/>
        <p:txBody>
          <a:bodyPr>
            <a:normAutofit fontScale="92500" lnSpcReduction="20000"/>
          </a:bodyPr>
          <a:lstStyle/>
          <a:p>
            <a:r>
              <a:rPr lang="en-GB" dirty="0"/>
              <a:t>1) Removing ‘Entertainment’ elements can result in ‘WEAK’ interest from tourism / tourists.</a:t>
            </a:r>
          </a:p>
          <a:p>
            <a:endParaRPr lang="en-GB" dirty="0"/>
          </a:p>
          <a:p>
            <a:r>
              <a:rPr lang="en-GB" dirty="0"/>
              <a:t>2) More challenging  - - portrayal (Largely reliant on visitors interpreting  / understanding the heritage site themselves) - - possible need for prior education levels(?)</a:t>
            </a:r>
          </a:p>
          <a:p>
            <a:pPr marL="0" indent="0">
              <a:buNone/>
            </a:pPr>
            <a:endParaRPr lang="en-GB" dirty="0"/>
          </a:p>
          <a:p>
            <a:r>
              <a:rPr lang="en-GB" dirty="0"/>
              <a:t>3) Tourists have to work harder - - (Greater levels of education </a:t>
            </a:r>
          </a:p>
          <a:p>
            <a:pPr marL="0" indent="0">
              <a:buNone/>
            </a:pPr>
            <a:r>
              <a:rPr lang="en-GB" dirty="0"/>
              <a:t>        required?)</a:t>
            </a:r>
          </a:p>
          <a:p>
            <a:pPr marL="0" indent="0">
              <a:buNone/>
            </a:pPr>
            <a:endParaRPr lang="en-GB" dirty="0"/>
          </a:p>
          <a:p>
            <a:r>
              <a:rPr lang="en-GB" dirty="0"/>
              <a:t>4) Requires constant change - - innovative interpretation technologies….</a:t>
            </a:r>
          </a:p>
        </p:txBody>
      </p:sp>
    </p:spTree>
    <p:extLst>
      <p:ext uri="{BB962C8B-B14F-4D97-AF65-F5344CB8AC3E}">
        <p14:creationId xmlns:p14="http://schemas.microsoft.com/office/powerpoint/2010/main" val="125117933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6519" y="365125"/>
            <a:ext cx="11197281" cy="1325563"/>
          </a:xfrm>
        </p:spPr>
        <p:txBody>
          <a:bodyPr/>
          <a:lstStyle/>
          <a:p>
            <a:r>
              <a:rPr lang="en-GB" b="1" u="sng" dirty="0"/>
              <a:t>STONEHENGE MUSEUM (WHS)</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 y="1518012"/>
            <a:ext cx="6334897" cy="5339988"/>
          </a:xfrm>
        </p:spPr>
      </p:pic>
      <p:pic>
        <p:nvPicPr>
          <p:cNvPr id="7" name="Picture 6"/>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290486" y="3805882"/>
            <a:ext cx="4341341" cy="3052118"/>
          </a:xfrm>
          <a:prstGeom prst="rect">
            <a:avLst/>
          </a:prstGeom>
        </p:spPr>
      </p:pic>
      <p:pic>
        <p:nvPicPr>
          <p:cNvPr id="10" name="Picture 9"/>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290485" y="280086"/>
            <a:ext cx="4341341" cy="3402228"/>
          </a:xfrm>
          <a:prstGeom prst="rect">
            <a:avLst/>
          </a:prstGeom>
        </p:spPr>
      </p:pic>
    </p:spTree>
    <p:extLst>
      <p:ext uri="{BB962C8B-B14F-4D97-AF65-F5344CB8AC3E}">
        <p14:creationId xmlns:p14="http://schemas.microsoft.com/office/powerpoint/2010/main" val="312070474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802936" y="2446638"/>
            <a:ext cx="4926043" cy="4351338"/>
          </a:xfrm>
          <a:prstGeom prst="rect">
            <a:avLst/>
          </a:prstGeom>
        </p:spPr>
      </p:pic>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265958" y="0"/>
            <a:ext cx="4926042" cy="2446638"/>
          </a:xfrm>
          <a:prstGeom prst="rect">
            <a:avLst/>
          </a:prstGeom>
        </p:spPr>
      </p:pic>
      <p:pic>
        <p:nvPicPr>
          <p:cNvPr id="6" name="Picture 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0" y="0"/>
            <a:ext cx="5519351" cy="4077730"/>
          </a:xfrm>
          <a:prstGeom prst="rect">
            <a:avLst/>
          </a:prstGeom>
        </p:spPr>
      </p:pic>
    </p:spTree>
    <p:extLst>
      <p:ext uri="{BB962C8B-B14F-4D97-AF65-F5344CB8AC3E}">
        <p14:creationId xmlns:p14="http://schemas.microsoft.com/office/powerpoint/2010/main" val="3295652680"/>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695</TotalTime>
  <Words>1662</Words>
  <Application>Microsoft Office PowerPoint</Application>
  <PresentationFormat>Widescreen</PresentationFormat>
  <Paragraphs>211</Paragraphs>
  <Slides>33</Slides>
  <Notes>0</Notes>
  <HiddenSlides>0</HiddenSlides>
  <MMClips>0</MMClips>
  <ScaleCrop>false</ScaleCrop>
  <HeadingPairs>
    <vt:vector size="6" baseType="variant">
      <vt:variant>
        <vt:lpstr>Fonts Used</vt:lpstr>
      </vt:variant>
      <vt:variant>
        <vt:i4>5</vt:i4>
      </vt:variant>
      <vt:variant>
        <vt:lpstr>Theme</vt:lpstr>
      </vt:variant>
      <vt:variant>
        <vt:i4>2</vt:i4>
      </vt:variant>
      <vt:variant>
        <vt:lpstr>Slide Titles</vt:lpstr>
      </vt:variant>
      <vt:variant>
        <vt:i4>33</vt:i4>
      </vt:variant>
    </vt:vector>
  </HeadingPairs>
  <TitlesOfParts>
    <vt:vector size="40" baseType="lpstr">
      <vt:lpstr>Arial</vt:lpstr>
      <vt:lpstr>Calibri</vt:lpstr>
      <vt:lpstr>Calibri Light</vt:lpstr>
      <vt:lpstr>Trebuchet MS</vt:lpstr>
      <vt:lpstr>Wingdings 3</vt:lpstr>
      <vt:lpstr>Facet</vt:lpstr>
      <vt:lpstr>Office Theme</vt:lpstr>
      <vt:lpstr>Heritage and Interpretation.</vt:lpstr>
      <vt:lpstr>PowerPoint Presentation</vt:lpstr>
      <vt:lpstr>Interpretation:</vt:lpstr>
      <vt:lpstr>PowerPoint Presentation</vt:lpstr>
      <vt:lpstr>PowerPoint Presentation</vt:lpstr>
      <vt:lpstr>Pearce, Morrison and Rutledge (1998) further support Tilden’s approach.</vt:lpstr>
      <vt:lpstr> What does interpretation include??  </vt:lpstr>
      <vt:lpstr>PowerPoint Presentation</vt:lpstr>
      <vt:lpstr>PowerPoint Presentation</vt:lpstr>
      <vt:lpstr>Practical Examples :</vt:lpstr>
      <vt:lpstr>Interpretation Forms.</vt:lpstr>
      <vt:lpstr>Reasons for Interpretation at Heritage Attractions.</vt:lpstr>
      <vt:lpstr>Reasons for Interpretation at Heritage Attractions.</vt:lpstr>
      <vt:lpstr>PowerPoint Presentation</vt:lpstr>
      <vt:lpstr>What are the principles of Good Interpretation </vt:lpstr>
      <vt:lpstr>Principles for Good Interpretation REF: Harrison 1996.</vt:lpstr>
      <vt:lpstr>PowerPoint Presentation</vt:lpstr>
      <vt:lpstr>CAVEAT : Interpretation Sceptics (!)</vt:lpstr>
      <vt:lpstr>Interpretation Considerations ??</vt:lpstr>
      <vt:lpstr>Interpretation Considerations:</vt:lpstr>
      <vt:lpstr>PowerPoint Presentation</vt:lpstr>
      <vt:lpstr>PowerPoint Presentation</vt:lpstr>
      <vt:lpstr>Recreation Approach Advantages : </vt:lpstr>
      <vt:lpstr>PowerPoint Presentation</vt:lpstr>
      <vt:lpstr>PowerPoint Presentation</vt:lpstr>
      <vt:lpstr>Recreation Approach Disadvantages : </vt:lpstr>
      <vt:lpstr>IRONBRIDGE GORGE MUSEUM (WHS) </vt:lpstr>
      <vt:lpstr>PowerPoint Presentation</vt:lpstr>
      <vt:lpstr>Reconstruction Approach</vt:lpstr>
      <vt:lpstr>Reconstruction Approach – Advantages. </vt:lpstr>
      <vt:lpstr>Reconstruction Approach – Disadvantages.</vt:lpstr>
      <vt:lpstr>STONEHENGE MUSEUM (WHS)</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Heritage and Interpretation.</dc:title>
  <dc:creator>Kathryn Flynn</dc:creator>
  <cp:lastModifiedBy>Kathryn PC</cp:lastModifiedBy>
  <cp:revision>7</cp:revision>
  <dcterms:created xsi:type="dcterms:W3CDTF">2016-02-24T11:02:33Z</dcterms:created>
  <dcterms:modified xsi:type="dcterms:W3CDTF">2022-03-06T21:48:02Z</dcterms:modified>
</cp:coreProperties>
</file>