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8" r:id="rId5"/>
    <p:sldId id="352" r:id="rId6"/>
    <p:sldId id="469" r:id="rId7"/>
    <p:sldId id="487" r:id="rId8"/>
    <p:sldId id="467" r:id="rId9"/>
    <p:sldId id="483" r:id="rId10"/>
    <p:sldId id="482" r:id="rId11"/>
    <p:sldId id="484" r:id="rId12"/>
    <p:sldId id="478" r:id="rId13"/>
    <p:sldId id="480" r:id="rId14"/>
    <p:sldId id="481" r:id="rId15"/>
    <p:sldId id="479" r:id="rId16"/>
    <p:sldId id="470" r:id="rId17"/>
    <p:sldId id="485" r:id="rId18"/>
    <p:sldId id="432" r:id="rId19"/>
    <p:sldId id="486" r:id="rId20"/>
    <p:sldId id="444" r:id="rId21"/>
    <p:sldId id="443" r:id="rId22"/>
    <p:sldId id="488" r:id="rId23"/>
    <p:sldId id="489" r:id="rId24"/>
    <p:sldId id="490" r:id="rId25"/>
    <p:sldId id="491" r:id="rId26"/>
    <p:sldId id="493" r:id="rId27"/>
    <p:sldId id="435" r:id="rId2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817" autoAdjust="0"/>
  </p:normalViewPr>
  <p:slideViewPr>
    <p:cSldViewPr>
      <p:cViewPr varScale="1">
        <p:scale>
          <a:sx n="58" d="100"/>
          <a:sy n="58" d="100"/>
        </p:scale>
        <p:origin x="152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Morning session – </a:t>
            </a:r>
            <a:r>
              <a:rPr lang="en-GB" b="1" i="1" dirty="0"/>
              <a:t>Careers Service Introduction &amp; Myth-busting  </a:t>
            </a:r>
            <a:endParaRPr lang="en-GB" dirty="0"/>
          </a:p>
          <a:p>
            <a:r>
              <a:rPr lang="en-GB" dirty="0"/>
              <a:t>There has never been more Careers information available to you or the means of access. However, much of it is poor or out of context, </a:t>
            </a:r>
            <a:r>
              <a:rPr lang="en-GB" i="1" dirty="0"/>
              <a:t>loose spurious ‘blog filler’ to keep the writer’s mortgage paid or scare stories to sell space</a:t>
            </a:r>
            <a:r>
              <a:rPr lang="en-GB" dirty="0"/>
              <a:t>. Let your Careers Service debunk some of the misinformation out there and any preconceptions you may have already had.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790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3033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745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baseline="0" dirty="0" smtClean="0"/>
              <a:t>Graduates will receive an email from UniversityOfWalesTrinitySaintDavid@GraduateOutcomes.ac.uk inviting them to complete the online survey.  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They will also receive contact via telephone (to include texts from </a:t>
            </a:r>
            <a:r>
              <a:rPr lang="en-GB" baseline="0" dirty="0" err="1" smtClean="0"/>
              <a:t>GradOutcomes</a:t>
            </a:r>
            <a:r>
              <a:rPr lang="en-GB" baseline="0" dirty="0" smtClean="0"/>
              <a:t>) if they have yet to complete the online survey.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GB" baseline="0" dirty="0" smtClean="0"/>
              <a:t>The survey looks at all activities they are undertaking,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employment, (employed or self-employment/freelance), starting or running own business, developing a creative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or professional portfolio, voluntary or unpaid work,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further study or are doing something else, and to what extent your qualification played a part.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State</a:t>
            </a:r>
            <a:r>
              <a:rPr lang="en-GB" sz="12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importance of their participation in the survey 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help current and future students gain an insight into career destinations and development. Their responses will also help UWTSD to evaluate and promote our courses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allows policy makers, charities, journalists, researchers and others to understand the higher education sector and the state of the graduate labour market.</a:t>
            </a:r>
          </a:p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REMIND</a:t>
            </a:r>
            <a:r>
              <a:rPr lang="en-GB" sz="12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THEM TO CHECK THEIR CONTACT DETAILS AND MAKE SURE THEY ARE UP-TO-DATE BEFORE THEY COMPLETE THEIR STUDIES SO THAT THEY CAN BE CONTACTED TO COMPLETE THE SURVEY</a:t>
            </a:r>
          </a:p>
          <a:p>
            <a:r>
              <a:rPr lang="en-GB" sz="12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WHILST THEY ARE STUDENTS THEY CAN DO THIS VIA THE </a:t>
            </a:r>
            <a:r>
              <a:rPr lang="en-GB" sz="1200" b="1" i="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MyTSD</a:t>
            </a:r>
            <a:r>
              <a:rPr lang="en-GB" sz="12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PORTAL</a:t>
            </a:r>
          </a:p>
          <a:p>
            <a:endParaRPr lang="en-GB" sz="1200" b="1" i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AFTER COMPLETING STUDIES THEY CAN UPDATE THEIR DETAILS VIA THE ONLINE FORM ACCESSIBLE VIA UWTSD CAREERS WEBSITE OR WWW.UWTSD.AC.UK/STAYCONNECTED</a:t>
            </a:r>
            <a:endParaRPr lang="en-GB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7C27F9-334C-4150-BF0C-4C516AD12871}" type="slidenum">
              <a:rPr lang="en-GB" smtClean="0">
                <a:solidFill>
                  <a:prstClr val="black"/>
                </a:solidFill>
              </a:rPr>
              <a:pPr/>
              <a:t>19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4494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8063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 minute</a:t>
            </a:r>
            <a:r>
              <a:rPr lang="en-GB" baseline="0" dirty="0" smtClean="0"/>
              <a:t> video in English -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the survey is about and why they should take part. Contains background music.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8647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 minute</a:t>
            </a:r>
            <a:r>
              <a:rPr lang="en-GB" baseline="0" dirty="0" smtClean="0"/>
              <a:t> video in Welsh -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the survey is about and why they should take part. Contains background music.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196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s://www.uwtsd.ac.uk/student-life/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twitter.com/UWTSDCareers" TargetMode="External"/><Relationship Id="rId13" Type="http://schemas.openxmlformats.org/officeDocument/2006/relationships/image" Target="../media/image12.jpeg"/><Relationship Id="rId3" Type="http://schemas.openxmlformats.org/officeDocument/2006/relationships/image" Target="../media/image5.png"/><Relationship Id="rId7" Type="http://schemas.openxmlformats.org/officeDocument/2006/relationships/image" Target="NULL"/><Relationship Id="rId12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wtsd.ac.uk/careers/10-great-reasons-to-make-an-appointment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gowales/" TargetMode="External"/><Relationship Id="rId2" Type="http://schemas.openxmlformats.org/officeDocument/2006/relationships/hyperlink" Target="http://www.uwtsd.ac.uk/cy/gowales/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hyperlink" Target="https://www.uwtsd.ac.uk/careers/example-appointment-requests/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mailto:angela.evans@uwtsd.ac.uk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owales.co.uk/" TargetMode="External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g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TotfFOlCtYo" TargetMode="Externa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0VLxFSLtd8Q" TargetMode="External"/><Relationship Id="rId5" Type="http://schemas.openxmlformats.org/officeDocument/2006/relationships/image" Target="../media/image27.jpeg"/><Relationship Id="rId4" Type="http://schemas.openxmlformats.org/officeDocument/2006/relationships/image" Target="../media/image2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8.e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827584" y="1556792"/>
            <a:ext cx="3672408" cy="3816424"/>
          </a:xfrm>
        </p:spPr>
        <p:txBody>
          <a:bodyPr>
            <a:norm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Cyflwyno’r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err="1" smtClean="0">
                <a:solidFill>
                  <a:schemeClr val="bg1"/>
                </a:solidFill>
              </a:rPr>
              <a:t>Gwasanaeth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Gyrfaoedd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4716016" y="1268760"/>
            <a:ext cx="3672408" cy="381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chemeClr val="bg1"/>
                </a:solidFill>
              </a:rPr>
              <a:t>Careers Service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Introduction </a:t>
            </a:r>
          </a:p>
        </p:txBody>
      </p:sp>
    </p:spTree>
    <p:extLst>
      <p:ext uri="{BB962C8B-B14F-4D97-AF65-F5344CB8AC3E}">
        <p14:creationId xmlns:p14="http://schemas.microsoft.com/office/powerpoint/2010/main" val="19459466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6285211"/>
              </p:ext>
            </p:extLst>
          </p:nvPr>
        </p:nvGraphicFramePr>
        <p:xfrm>
          <a:off x="611559" y="548677"/>
          <a:ext cx="7992888" cy="4896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algn="ctr"/>
                      <a:r>
                        <a:rPr lang="en-GB" sz="3600" b="0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Eitem</a:t>
                      </a:r>
                      <a:endParaRPr lang="en-GB" sz="3600" b="0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0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Rh.</a:t>
                      </a:r>
                      <a:r>
                        <a:rPr lang="en-GB" sz="3600" b="0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/ No.</a:t>
                      </a:r>
                      <a:endParaRPr lang="en-GB" sz="3600" b="0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0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Item</a:t>
                      </a:r>
                      <a:endParaRPr lang="en-GB" sz="3600" b="0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i="1" dirty="0" smtClean="0">
                          <a:solidFill>
                            <a:srgbClr val="0070C0"/>
                          </a:solidFill>
                        </a:rPr>
                        <a:t>Pwy ydym ni?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dirty="0" smtClean="0">
                          <a:solidFill>
                            <a:srgbClr val="0070C0"/>
                          </a:solidFill>
                        </a:rPr>
                        <a:t>Who we are?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Mynediad  gwasanaeth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Accessing the service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lvl="0" indent="0" algn="ctr">
                        <a:buNone/>
                      </a:pPr>
                      <a:r>
                        <a:rPr lang="cy-GB" sz="1600" b="1" i="1" dirty="0" smtClean="0">
                          <a:solidFill>
                            <a:srgbClr val="0070C0"/>
                          </a:solidFill>
                        </a:rPr>
                        <a:t>Pam rydym yn bodoli?</a:t>
                      </a:r>
                      <a:endParaRPr lang="en-GB" sz="1600" b="1" i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Why we exist?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Hyn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gallwn</a:t>
                      </a:r>
                      <a:endParaRPr lang="en-GB" sz="16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helpu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gyda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(&amp;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sut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)?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What we can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help you</a:t>
                      </a:r>
                      <a:r>
                        <a:rPr lang="en-GB" sz="1600" b="1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with (&amp; how)?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Yr hyn na allwn ni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eich helpu gyda?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What</a:t>
                      </a:r>
                      <a:r>
                        <a:rPr lang="cy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we </a:t>
                      </a:r>
                      <a:r>
                        <a:rPr lang="cy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can’t</a:t>
                      </a:r>
                      <a:r>
                        <a:rPr lang="cy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help </a:t>
                      </a:r>
                      <a:r>
                        <a:rPr lang="cy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you</a:t>
                      </a:r>
                      <a:r>
                        <a:rPr lang="cy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with</a:t>
                      </a:r>
                      <a:r>
                        <a:rPr lang="cy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pellach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Further information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464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4238" y="1442878"/>
            <a:ext cx="3810000" cy="3810000"/>
          </a:xfrm>
          <a:prstGeom prst="rect">
            <a:avLst/>
          </a:prstGeom>
        </p:spPr>
      </p:pic>
      <p:pic>
        <p:nvPicPr>
          <p:cNvPr id="5" name="Content Placeholder 4">
            <a:hlinkClick r:id="rId2"/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72" y="1442878"/>
            <a:ext cx="3810000" cy="38100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981" y="4290131"/>
            <a:ext cx="2900708" cy="936104"/>
          </a:xfrm>
          <a:solidFill>
            <a:schemeClr val="tx2"/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CAREERS &amp; EMPLOYABILITY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434293" y="5004780"/>
            <a:ext cx="1922447" cy="53536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Find out more</a:t>
            </a:r>
            <a:endParaRPr lang="en-GB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3346254"/>
              </p:ext>
            </p:extLst>
          </p:nvPr>
        </p:nvGraphicFramePr>
        <p:xfrm>
          <a:off x="719572" y="332656"/>
          <a:ext cx="7992888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3485127604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1056867705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758507847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1" i="1" dirty="0" smtClean="0">
                          <a:solidFill>
                            <a:srgbClr val="0070C0"/>
                          </a:solidFill>
                        </a:rPr>
                        <a:t>Pwy ydym ni?</a:t>
                      </a:r>
                      <a:endParaRPr lang="en-GB" sz="54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8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48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1" dirty="0" smtClean="0">
                          <a:solidFill>
                            <a:srgbClr val="0070C0"/>
                          </a:solidFill>
                        </a:rPr>
                        <a:t>Who we are?</a:t>
                      </a:r>
                      <a:endParaRPr lang="en-GB" sz="48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2364072"/>
                  </a:ext>
                </a:extLst>
              </a:tr>
            </a:tbl>
          </a:graphicData>
        </a:graphic>
      </p:graphicFrame>
      <p:sp>
        <p:nvSpPr>
          <p:cNvPr id="7" name="Content Placeholder 3"/>
          <p:cNvSpPr txBox="1">
            <a:spLocks/>
          </p:cNvSpPr>
          <p:nvPr/>
        </p:nvSpPr>
        <p:spPr>
          <a:xfrm>
            <a:off x="902775" y="4292055"/>
            <a:ext cx="2900708" cy="936104"/>
          </a:xfrm>
          <a:prstGeom prst="rect">
            <a:avLst/>
          </a:prstGeom>
          <a:solidFill>
            <a:schemeClr val="tx2"/>
          </a:solidFill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b="1" dirty="0" smtClean="0">
                <a:solidFill>
                  <a:schemeClr val="bg1"/>
                </a:solidFill>
              </a:rPr>
              <a:t>GYRFAOEDD &amp; CHYFLOGADWYEDD</a:t>
            </a:r>
          </a:p>
          <a:p>
            <a:pPr marL="0" indent="0">
              <a:buFont typeface="Arial" pitchFamily="34" charset="0"/>
              <a:buNone/>
            </a:pPr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1237287" y="4982434"/>
            <a:ext cx="1922447" cy="53536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 smtClean="0"/>
              <a:t>Darganfod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05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endParaRPr lang="cy-GB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Yn gefnogol 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Yn gyfeillgar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Ddim yn barnu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Yn annibynnol 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Yn gyfrinachol</a:t>
            </a:r>
          </a:p>
          <a:p>
            <a:pPr marL="0" indent="0" algn="ctr">
              <a:buNone/>
            </a:pPr>
            <a:endParaRPr lang="cy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y-GB" b="1" dirty="0">
                <a:solidFill>
                  <a:srgbClr val="002060"/>
                </a:solidFill>
              </a:rPr>
              <a:t>Ymarferwyr Cyngor &amp; </a:t>
            </a:r>
            <a:r>
              <a:rPr lang="cy-GB" b="1" dirty="0" smtClean="0">
                <a:solidFill>
                  <a:srgbClr val="002060"/>
                </a:solidFill>
              </a:rPr>
              <a:t>Arweiniad </a:t>
            </a:r>
            <a:r>
              <a:rPr lang="cy-GB" b="1" dirty="0">
                <a:solidFill>
                  <a:srgbClr val="002060"/>
                </a:solidFill>
              </a:rPr>
              <a:t>Cymwys broffesiynol. 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endParaRPr lang="en-GB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Supportive </a:t>
            </a:r>
            <a:endParaRPr lang="en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Friendly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Non-judgemental</a:t>
            </a:r>
            <a:endParaRPr lang="en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002060"/>
                </a:solidFill>
              </a:rPr>
              <a:t>Independent 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Confidential</a:t>
            </a:r>
          </a:p>
          <a:p>
            <a:pPr marL="0" indent="0" algn="ctr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</a:rPr>
              <a:t>Professionally </a:t>
            </a:r>
            <a:r>
              <a:rPr lang="en-GB" b="1" dirty="0" smtClean="0">
                <a:solidFill>
                  <a:srgbClr val="002060"/>
                </a:solidFill>
              </a:rPr>
              <a:t>qualified. Trained </a:t>
            </a:r>
            <a:r>
              <a:rPr lang="en-GB" b="1" dirty="0">
                <a:solidFill>
                  <a:srgbClr val="002060"/>
                </a:solidFill>
              </a:rPr>
              <a:t>Careers Advice &amp; Guidance </a:t>
            </a:r>
            <a:r>
              <a:rPr lang="en-GB" b="1" dirty="0" smtClean="0">
                <a:solidFill>
                  <a:srgbClr val="002060"/>
                </a:solidFill>
              </a:rPr>
              <a:t>practitioners</a:t>
            </a:r>
          </a:p>
          <a:p>
            <a:pPr marL="0" indent="0" algn="ctr">
              <a:buNone/>
            </a:pPr>
            <a:endParaRPr lang="en-GB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GB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2899497"/>
              </p:ext>
            </p:extLst>
          </p:nvPr>
        </p:nvGraphicFramePr>
        <p:xfrm>
          <a:off x="651756" y="274638"/>
          <a:ext cx="7992888" cy="9941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3485127604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1056867705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758507847"/>
                    </a:ext>
                  </a:extLst>
                </a:gridCol>
              </a:tblGrid>
              <a:tr h="99412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Rydym</a:t>
                      </a:r>
                      <a:r>
                        <a:rPr lang="en-GB" sz="4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…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8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48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We are …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23640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060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9512" y="5949280"/>
            <a:ext cx="1319573" cy="64331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8652" t="17584" r="9744" b="37462"/>
          <a:stretch/>
        </p:blipFill>
        <p:spPr>
          <a:xfrm>
            <a:off x="1459305" y="2171027"/>
            <a:ext cx="2107959" cy="75857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9503151D-8213-4368-8130-7F2993F44B4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000"/>
                    </a14:imgEffect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5335880" y="4700469"/>
            <a:ext cx="2164892" cy="381037"/>
          </a:xfrm>
          <a:prstGeom prst="rect">
            <a:avLst/>
          </a:prstGeom>
          <a:effectLst>
            <a:reflection stA="95000" endPos="7000" dist="50800" dir="5400000" sy="-100000" algn="bl" rotWithShape="0"/>
          </a:effectLst>
        </p:spPr>
      </p:pic>
      <p:pic>
        <p:nvPicPr>
          <p:cNvPr id="10" name="Picture 9">
            <a:hlinkClick r:id="rId8"/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5" t="19887" r="6370" b="21038"/>
          <a:stretch/>
        </p:blipFill>
        <p:spPr>
          <a:xfrm>
            <a:off x="5644394" y="1729696"/>
            <a:ext cx="2238661" cy="820619"/>
          </a:xfrm>
          <a:prstGeom prst="rect">
            <a:avLst/>
          </a:prstGeom>
        </p:spPr>
      </p:pic>
      <p:pic>
        <p:nvPicPr>
          <p:cNvPr id="11" name="Content Placeholder 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418685" y="3667044"/>
            <a:ext cx="2232248" cy="825335"/>
          </a:xfrm>
          <a:prstGeom prst="rect">
            <a:avLst/>
          </a:prstGeom>
        </p:spPr>
      </p:pic>
      <p:pic>
        <p:nvPicPr>
          <p:cNvPr id="12" name="Content Placeholder 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854741"/>
            <a:ext cx="750155" cy="750155"/>
          </a:xfrm>
          <a:prstGeom prst="rect">
            <a:avLst/>
          </a:prstGeom>
        </p:spPr>
      </p:pic>
      <p:pic>
        <p:nvPicPr>
          <p:cNvPr id="13" name="Picture 1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1BDE351B-8BC1-4860-AAB8-CCA8E7FD180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306" y="5668729"/>
            <a:ext cx="769973" cy="769973"/>
          </a:xfrm>
          <a:prstGeom prst="rect">
            <a:avLst/>
          </a:prstGeom>
        </p:spPr>
      </p:pic>
      <p:pic>
        <p:nvPicPr>
          <p:cNvPr id="14" name="Content Placeholder 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5880" y="3321916"/>
            <a:ext cx="2855691" cy="89240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6418326" y="6438702"/>
            <a:ext cx="270522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chemeClr val="bg1">
                    <a:lumMod val="65000"/>
                  </a:schemeClr>
                </a:solidFill>
                <a:latin typeface="Arial Rounded MT Bold" panose="020F0704030504030204" pitchFamily="34" charset="0"/>
              </a:rPr>
              <a:t>By </a:t>
            </a:r>
            <a:r>
              <a:rPr lang="en-GB" sz="1400" dirty="0" err="1">
                <a:solidFill>
                  <a:schemeClr val="bg1">
                    <a:lumMod val="65000"/>
                  </a:schemeClr>
                </a:solidFill>
                <a:latin typeface="Arial Rounded MT Bold" panose="020F0704030504030204" pitchFamily="34" charset="0"/>
              </a:rPr>
              <a:t>libberry's</a:t>
            </a:r>
            <a:r>
              <a:rPr lang="en-GB" sz="1400" dirty="0">
                <a:solidFill>
                  <a:schemeClr val="bg1">
                    <a:lumMod val="65000"/>
                  </a:schemeClr>
                </a:solidFill>
                <a:latin typeface="Arial Rounded MT Bold" panose="020F0704030504030204" pitchFamily="34" charset="0"/>
              </a:rPr>
              <a:t> Clipart, CC0 1.0</a:t>
            </a:r>
            <a:endParaRPr lang="en-GB" sz="1400" dirty="0">
              <a:solidFill>
                <a:schemeClr val="bg1">
                  <a:lumMod val="65000"/>
                </a:schemeClr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3401550"/>
              </p:ext>
            </p:extLst>
          </p:nvPr>
        </p:nvGraphicFramePr>
        <p:xfrm>
          <a:off x="611560" y="414494"/>
          <a:ext cx="7992888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984985197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1121925073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3099063801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Mynediad  gwasanaeth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8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48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Accessing the service</a:t>
                      </a:r>
                      <a:endParaRPr lang="en-GB" sz="24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379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391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3000"/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16632"/>
            <a:ext cx="7498196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6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8000"/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hlinkClick r:id="rId4"/>
          </p:cNvPr>
          <p:cNvSpPr/>
          <p:nvPr/>
        </p:nvSpPr>
        <p:spPr>
          <a:xfrm>
            <a:off x="0" y="-315416"/>
            <a:ext cx="2160240" cy="37702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3900" b="0" cap="none" spc="0" dirty="0" smtClean="0">
                <a:ln w="0"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</a:rPr>
              <a:t>?</a:t>
            </a:r>
            <a:endParaRPr lang="en-US" sz="23900" b="0" cap="none" spc="0" dirty="0">
              <a:ln w="0"/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2007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1">
                    <a:lumMod val="75000"/>
                  </a:schemeClr>
                </a:solidFill>
              </a:rPr>
              <a:t>‘we</a:t>
            </a:r>
            <a:endParaRPr lang="en-GB" sz="2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144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228" y="188640"/>
            <a:ext cx="7498196" cy="1434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611" y="1612087"/>
            <a:ext cx="3641099" cy="307105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0193" y="2547451"/>
            <a:ext cx="69762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7200" dirty="0">
                <a:solidFill>
                  <a:srgbClr val="7030A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7581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228" y="188640"/>
            <a:ext cx="7498196" cy="1434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611" y="1612087"/>
            <a:ext cx="3641099" cy="3071058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858781" y="4575570"/>
            <a:ext cx="3641099" cy="1008112"/>
          </a:xfrm>
          <a:prstGeom prst="roundRect">
            <a:avLst>
              <a:gd name="adj" fmla="val 50000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/>
              <a:t>Arweiniad</a:t>
            </a:r>
            <a:r>
              <a:rPr lang="en-GB" sz="2400" dirty="0" smtClean="0"/>
              <a:t> </a:t>
            </a:r>
            <a:r>
              <a:rPr lang="en-GB" sz="2400" dirty="0" err="1" smtClean="0"/>
              <a:t>Gyrfaoedd</a:t>
            </a:r>
            <a:r>
              <a:rPr lang="en-GB" sz="2400" dirty="0" smtClean="0"/>
              <a:t> / Careers Guidance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4940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228" y="188640"/>
            <a:ext cx="7498196" cy="14341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619" y="1612087"/>
            <a:ext cx="3503776" cy="307105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611" y="1612087"/>
            <a:ext cx="3641099" cy="3071058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858781" y="4575570"/>
            <a:ext cx="3641099" cy="1008112"/>
          </a:xfrm>
          <a:prstGeom prst="roundRect">
            <a:avLst>
              <a:gd name="adj" fmla="val 50000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/>
              <a:t>Arweiniad</a:t>
            </a:r>
            <a:r>
              <a:rPr lang="en-GB" sz="2400" dirty="0" smtClean="0"/>
              <a:t> </a:t>
            </a:r>
            <a:r>
              <a:rPr lang="en-GB" sz="2400" dirty="0" err="1" smtClean="0"/>
              <a:t>Gyrfaoedd</a:t>
            </a:r>
            <a:r>
              <a:rPr lang="en-GB" sz="2400" dirty="0" smtClean="0"/>
              <a:t> / Careers Guidance </a:t>
            </a:r>
            <a:endParaRPr lang="en-GB" sz="2400" dirty="0"/>
          </a:p>
        </p:txBody>
      </p:sp>
      <p:sp>
        <p:nvSpPr>
          <p:cNvPr id="2" name="Plus 1"/>
          <p:cNvSpPr/>
          <p:nvPr/>
        </p:nvSpPr>
        <p:spPr>
          <a:xfrm>
            <a:off x="3851920" y="2564904"/>
            <a:ext cx="1725822" cy="1572558"/>
          </a:xfrm>
          <a:prstGeom prst="mathPlu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358616" y="2348880"/>
            <a:ext cx="69762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7200" dirty="0">
                <a:solidFill>
                  <a:srgbClr val="7030A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80750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228" y="188640"/>
            <a:ext cx="7498196" cy="14341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619" y="1612087"/>
            <a:ext cx="3503776" cy="307105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611" y="1612087"/>
            <a:ext cx="3641099" cy="3071058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4813223" y="4575570"/>
            <a:ext cx="3535689" cy="1008112"/>
          </a:xfrm>
          <a:prstGeom prst="roundRect">
            <a:avLst>
              <a:gd name="adj" fmla="val 50000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/>
              <a:t>Cyflogadwyedd</a:t>
            </a:r>
            <a:r>
              <a:rPr lang="en-GB" sz="2400" dirty="0"/>
              <a:t> / Employability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58781" y="4575570"/>
            <a:ext cx="3641099" cy="1008112"/>
          </a:xfrm>
          <a:prstGeom prst="roundRect">
            <a:avLst>
              <a:gd name="adj" fmla="val 50000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/>
              <a:t>Arweiniad</a:t>
            </a:r>
            <a:r>
              <a:rPr lang="en-GB" sz="2400" dirty="0" smtClean="0"/>
              <a:t> </a:t>
            </a:r>
            <a:r>
              <a:rPr lang="en-GB" sz="2400" dirty="0" err="1" smtClean="0"/>
              <a:t>Gyrfaoedd</a:t>
            </a:r>
            <a:r>
              <a:rPr lang="en-GB" sz="2400" dirty="0" smtClean="0"/>
              <a:t> / Careers Guidance </a:t>
            </a:r>
            <a:endParaRPr lang="en-GB" sz="2400" dirty="0"/>
          </a:p>
        </p:txBody>
      </p:sp>
      <p:sp>
        <p:nvSpPr>
          <p:cNvPr id="2" name="Plus 1"/>
          <p:cNvSpPr/>
          <p:nvPr/>
        </p:nvSpPr>
        <p:spPr>
          <a:xfrm>
            <a:off x="3851920" y="2564904"/>
            <a:ext cx="1725822" cy="1572558"/>
          </a:xfrm>
          <a:prstGeom prst="mathPlu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971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i="1" dirty="0" err="1" smtClean="0">
                <a:solidFill>
                  <a:srgbClr val="0070C0"/>
                </a:solidFill>
              </a:rPr>
              <a:t>Cyflogadwyedd</a:t>
            </a:r>
            <a:r>
              <a:rPr lang="en-GB" sz="3600" i="1" dirty="0" smtClean="0">
                <a:solidFill>
                  <a:srgbClr val="0070C0"/>
                </a:solidFill>
              </a:rPr>
              <a:t> / Employability</a:t>
            </a:r>
            <a:endParaRPr lang="en-GB" sz="3600" i="1" dirty="0">
              <a:solidFill>
                <a:srgbClr val="0070C0"/>
              </a:solidFill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09600" y="17526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itchFamily="34" charset="0"/>
              <a:buNone/>
            </a:pPr>
            <a:r>
              <a:rPr lang="en-GB" i="1" dirty="0" smtClean="0">
                <a:solidFill>
                  <a:srgbClr val="002060"/>
                </a:solidFill>
              </a:rPr>
              <a:t>"A </a:t>
            </a:r>
            <a:r>
              <a:rPr lang="en-GB" i="1" dirty="0" smtClean="0">
                <a:solidFill>
                  <a:srgbClr val="FF0000"/>
                </a:solidFill>
              </a:rPr>
              <a:t>set </a:t>
            </a:r>
            <a:r>
              <a:rPr lang="en-GB" i="1" dirty="0" smtClean="0">
                <a:solidFill>
                  <a:srgbClr val="002060"/>
                </a:solidFill>
              </a:rPr>
              <a:t>of achievements, understandings and personal attributes that make individuals </a:t>
            </a:r>
            <a:r>
              <a:rPr lang="en-GB" i="1" dirty="0" smtClean="0">
                <a:solidFill>
                  <a:srgbClr val="FF0000"/>
                </a:solidFill>
              </a:rPr>
              <a:t>more likely </a:t>
            </a:r>
            <a:r>
              <a:rPr lang="en-GB" i="1" dirty="0" smtClean="0">
                <a:solidFill>
                  <a:srgbClr val="002060"/>
                </a:solidFill>
              </a:rPr>
              <a:t>to gain employment and to be successful in their </a:t>
            </a:r>
            <a:r>
              <a:rPr lang="en-GB" i="1" dirty="0" smtClean="0">
                <a:solidFill>
                  <a:srgbClr val="FF0000"/>
                </a:solidFill>
              </a:rPr>
              <a:t>chosen</a:t>
            </a:r>
            <a:r>
              <a:rPr lang="en-GB" i="1" dirty="0" smtClean="0">
                <a:solidFill>
                  <a:srgbClr val="002060"/>
                </a:solidFill>
              </a:rPr>
              <a:t> occupations". </a:t>
            </a:r>
          </a:p>
          <a:p>
            <a:pPr marL="0" indent="0" algn="just">
              <a:buFont typeface="Arial" pitchFamily="34" charset="0"/>
              <a:buNone/>
            </a:pPr>
            <a:endParaRPr lang="en-GB" i="1" dirty="0" smtClean="0">
              <a:solidFill>
                <a:srgbClr val="002060"/>
              </a:solidFill>
            </a:endParaRPr>
          </a:p>
          <a:p>
            <a:pPr marL="0" indent="0" algn="r">
              <a:buFont typeface="Arial" pitchFamily="34" charset="0"/>
              <a:buNone/>
            </a:pPr>
            <a:r>
              <a:rPr lang="en-GB" sz="2400" dirty="0" smtClean="0"/>
              <a:t>                                             	   </a:t>
            </a: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Peter Knight &amp; </a:t>
            </a:r>
            <a:r>
              <a:rPr lang="en-GB" sz="1800" dirty="0" err="1" smtClean="0">
                <a:solidFill>
                  <a:schemeClr val="accent1">
                    <a:lumMod val="75000"/>
                  </a:schemeClr>
                </a:solidFill>
              </a:rPr>
              <a:t>Mantz</a:t>
            </a: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 smtClean="0">
                <a:solidFill>
                  <a:schemeClr val="accent1">
                    <a:lumMod val="75000"/>
                  </a:schemeClr>
                </a:solidFill>
              </a:rPr>
              <a:t>Yorke</a:t>
            </a: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            </a:t>
            </a:r>
          </a:p>
          <a:p>
            <a:pPr marL="0" indent="0" algn="r">
              <a:buFont typeface="Arial" pitchFamily="34" charset="0"/>
              <a:buNone/>
            </a:pP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		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</a:rPr>
              <a:t> (HEFCE/DfES ESECT group)</a:t>
            </a: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54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412776"/>
            <a:ext cx="4172272" cy="4176465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 marL="0" indent="0" algn="ctr">
              <a:buNone/>
            </a:pPr>
            <a:endParaRPr lang="cy-GB" altLang="en-US" sz="3200" b="1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3200" b="1" dirty="0" smtClean="0">
                <a:ea typeface="ＭＳ Ｐゴシック" pitchFamily="34" charset="-128"/>
              </a:rPr>
              <a:t>Cyngor </a:t>
            </a:r>
            <a:r>
              <a:rPr lang="cy-GB" altLang="en-US" sz="3200" b="1" dirty="0">
                <a:ea typeface="ＭＳ Ｐゴシック" pitchFamily="34" charset="-128"/>
              </a:rPr>
              <a:t>a Chyfarwyddyd </a:t>
            </a:r>
            <a:r>
              <a:rPr lang="cy-GB" altLang="en-US" sz="3200" b="1" dirty="0" smtClean="0">
                <a:ea typeface="ＭＳ Ｐゴシック" pitchFamily="34" charset="-128"/>
              </a:rPr>
              <a:t>Gyrfa. Gwybodaeth &amp; Addysg Gyrfaoedd </a:t>
            </a:r>
          </a:p>
          <a:p>
            <a:pPr marL="0" indent="0" algn="ctr">
              <a:buNone/>
            </a:pPr>
            <a:endParaRPr lang="cy-GB" altLang="en-US" sz="3200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3200" b="1" dirty="0" smtClean="0">
                <a:ea typeface="ＭＳ Ｐゴシック" pitchFamily="34" charset="-128"/>
              </a:rPr>
              <a:t>Datblygu syniadau Yrfaoedd</a:t>
            </a:r>
          </a:p>
          <a:p>
            <a:pPr marL="0" indent="0" algn="ctr">
              <a:buNone/>
            </a:pPr>
            <a:r>
              <a:rPr lang="cy-GB" altLang="en-US" sz="3200" dirty="0">
                <a:ea typeface="ＭＳ Ｐゴシック" pitchFamily="34" charset="-128"/>
              </a:rPr>
              <a:t>Ymchwilio a chymharu opsiynau</a:t>
            </a:r>
            <a:endParaRPr lang="cy-GB" altLang="en-US" sz="3200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endParaRPr lang="cy-GB" altLang="en-US" sz="3200" dirty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3200" b="1" dirty="0" smtClean="0">
                <a:ea typeface="ＭＳ Ｐゴシック" pitchFamily="34" charset="-128"/>
              </a:rPr>
              <a:t>Ceisiadau swyddi:</a:t>
            </a:r>
          </a:p>
          <a:p>
            <a:pPr marL="0" indent="0" algn="ctr">
              <a:buNone/>
            </a:pPr>
            <a:r>
              <a:rPr lang="cy-GB" altLang="en-US" sz="3200" noProof="1" smtClean="0">
                <a:ea typeface="ＭＳ Ｐゴシック" pitchFamily="34" charset="-128"/>
              </a:rPr>
              <a:t>Strategaeth        ‘Ar-spec’</a:t>
            </a:r>
          </a:p>
          <a:p>
            <a:pPr marL="0" indent="0" algn="ctr">
              <a:buNone/>
            </a:pPr>
            <a:r>
              <a:rPr lang="cy-GB" altLang="en-US" sz="3200" noProof="1" smtClean="0">
                <a:ea typeface="ＭＳ Ｐゴシック" pitchFamily="34" charset="-128"/>
              </a:rPr>
              <a:t>CVs</a:t>
            </a:r>
            <a:r>
              <a:rPr lang="cy-GB" altLang="en-US" sz="3200" dirty="0">
                <a:ea typeface="ＭＳ Ｐゴシック" pitchFamily="34" charset="-128"/>
              </a:rPr>
              <a:t>, ffurflenni cais </a:t>
            </a:r>
            <a:r>
              <a:rPr lang="cy-GB" altLang="en-US" sz="3200" dirty="0" smtClean="0">
                <a:ea typeface="ＭＳ Ｐゴシック" pitchFamily="34" charset="-128"/>
              </a:rPr>
              <a:t>&amp; cyfweld   </a:t>
            </a:r>
          </a:p>
          <a:p>
            <a:pPr marL="0" indent="0" algn="ctr">
              <a:buNone/>
            </a:pPr>
            <a:endParaRPr lang="cy-GB" altLang="en-US" sz="3200" b="1" dirty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3200" b="1" dirty="0">
                <a:ea typeface="ＭＳ Ｐゴシック" pitchFamily="34" charset="-128"/>
              </a:rPr>
              <a:t>Swyddi, Swyddi gwag</a:t>
            </a:r>
            <a:r>
              <a:rPr lang="cy-GB" altLang="en-US" sz="3200" dirty="0">
                <a:ea typeface="ＭＳ Ｐゴシック" pitchFamily="34" charset="-128"/>
              </a:rPr>
              <a:t>, </a:t>
            </a:r>
            <a:endParaRPr lang="cy-GB" altLang="en-US" sz="3200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3200" dirty="0" smtClean="0">
                <a:solidFill>
                  <a:srgbClr val="FF0000"/>
                </a:solidFill>
                <a:ea typeface="ＭＳ Ｐゴシック" pitchFamily="34" charset="-128"/>
                <a:hlinkClick r:id="rId2"/>
              </a:rPr>
              <a:t>GO Wales </a:t>
            </a:r>
            <a:r>
              <a:rPr lang="cy-GB" altLang="en-US" sz="3200" b="1" dirty="0" smtClean="0">
                <a:ea typeface="ＭＳ Ｐゴシック" pitchFamily="34" charset="-128"/>
              </a:rPr>
              <a:t>/</a:t>
            </a:r>
            <a:r>
              <a:rPr lang="cy-GB" altLang="en-US" sz="3200" dirty="0" smtClean="0">
                <a:ea typeface="ＭＳ Ｐゴシック" pitchFamily="34" charset="-128"/>
              </a:rPr>
              <a:t>Profiad gwaith, </a:t>
            </a:r>
            <a:r>
              <a:rPr lang="cy-GB" altLang="en-US" sz="2900" dirty="0" smtClean="0">
                <a:ea typeface="ＭＳ Ｐゴシック" pitchFamily="34" charset="-128"/>
              </a:rPr>
              <a:t>Gwirfoddoli </a:t>
            </a:r>
          </a:p>
          <a:p>
            <a:pPr marL="0" indent="0" algn="ctr">
              <a:buNone/>
            </a:pPr>
            <a:endParaRPr lang="cy-GB" altLang="en-US" sz="3200" b="1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3200" b="1" dirty="0" smtClean="0">
                <a:ea typeface="ＭＳ Ｐゴシック" pitchFamily="34" charset="-128"/>
              </a:rPr>
              <a:t>Astudio ôl-raddedig: </a:t>
            </a:r>
            <a:r>
              <a:rPr lang="cy-GB" altLang="en-US" sz="2900" b="1" dirty="0" smtClean="0">
                <a:ea typeface="ＭＳ Ｐゴシック" pitchFamily="34" charset="-128"/>
              </a:rPr>
              <a:t>Dewis/Ymgeisio  </a:t>
            </a:r>
          </a:p>
          <a:p>
            <a:pPr marL="0" indent="0" algn="ctr">
              <a:buNone/>
            </a:pPr>
            <a:endParaRPr lang="cy-GB" altLang="en-US" sz="3200" dirty="0">
              <a:ea typeface="ＭＳ Ｐゴシック" pitchFamily="34" charset="-128"/>
            </a:endParaRPr>
          </a:p>
          <a:p>
            <a:pPr marL="0" indent="0" algn="ctr">
              <a:buNone/>
            </a:pPr>
            <a:endParaRPr lang="cy-GB" altLang="en-US" sz="2600" dirty="0" smtClean="0">
              <a:ea typeface="ＭＳ Ｐゴシック" pitchFamily="34" charset="-128"/>
            </a:endParaRPr>
          </a:p>
          <a:p>
            <a:endParaRPr lang="cy-GB" altLang="en-US" dirty="0">
              <a:ea typeface="ＭＳ Ｐゴシック" pitchFamily="34" charset="-128"/>
            </a:endParaRPr>
          </a:p>
          <a:p>
            <a:endParaRPr lang="cy-GB" altLang="en-US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100264" cy="4176465"/>
          </a:xfrm>
          <a:solidFill>
            <a:schemeClr val="bg2">
              <a:lumMod val="90000"/>
            </a:schemeClr>
          </a:solidFill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endParaRPr lang="cy-GB" altLang="en-US" sz="3200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3200" b="1" dirty="0" smtClean="0">
                <a:ea typeface="ＭＳ Ｐゴシック" pitchFamily="34" charset="-128"/>
              </a:rPr>
              <a:t>Careers </a:t>
            </a:r>
            <a:r>
              <a:rPr lang="cy-GB" altLang="en-US" sz="3200" b="1" dirty="0">
                <a:ea typeface="ＭＳ Ｐゴシック" pitchFamily="34" charset="-128"/>
              </a:rPr>
              <a:t>Advice &amp; Guidance </a:t>
            </a:r>
            <a:endParaRPr lang="cy-GB" altLang="en-US" sz="3200" b="1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3200" b="1" dirty="0" smtClean="0">
                <a:ea typeface="ＭＳ Ｐゴシック" pitchFamily="34" charset="-128"/>
              </a:rPr>
              <a:t>Careers Information &amp; Education</a:t>
            </a:r>
          </a:p>
          <a:p>
            <a:pPr marL="0" indent="0" algn="ctr">
              <a:buNone/>
            </a:pPr>
            <a:r>
              <a:rPr lang="cy-GB" altLang="en-US" sz="3200" dirty="0" smtClean="0">
                <a:ea typeface="ＭＳ Ｐゴシック" pitchFamily="34" charset="-128"/>
              </a:rPr>
              <a:t> </a:t>
            </a:r>
          </a:p>
          <a:p>
            <a:pPr marL="0" indent="0" algn="ctr">
              <a:buNone/>
            </a:pPr>
            <a:r>
              <a:rPr lang="cy-GB" altLang="en-US" sz="3200" b="1" dirty="0" err="1" smtClean="0">
                <a:ea typeface="ＭＳ Ｐゴシック" pitchFamily="34" charset="-128"/>
              </a:rPr>
              <a:t>Generating</a:t>
            </a:r>
            <a:r>
              <a:rPr lang="cy-GB" altLang="en-US" sz="3200" b="1" dirty="0" smtClean="0">
                <a:ea typeface="ＭＳ Ｐゴシック" pitchFamily="34" charset="-128"/>
              </a:rPr>
              <a:t> Careers </a:t>
            </a:r>
            <a:r>
              <a:rPr lang="cy-GB" altLang="en-US" sz="3200" b="1" dirty="0" err="1">
                <a:ea typeface="ＭＳ Ｐゴシック" pitchFamily="34" charset="-128"/>
              </a:rPr>
              <a:t>i</a:t>
            </a:r>
            <a:r>
              <a:rPr lang="cy-GB" altLang="en-US" sz="3200" b="1" dirty="0" err="1" smtClean="0">
                <a:ea typeface="ＭＳ Ｐゴシック" pitchFamily="34" charset="-128"/>
              </a:rPr>
              <a:t>deas</a:t>
            </a:r>
            <a:endParaRPr lang="cy-GB" altLang="en-US" sz="3200" b="1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3200" dirty="0" err="1" smtClean="0">
                <a:ea typeface="ＭＳ Ｐゴシック" pitchFamily="34" charset="-128"/>
              </a:rPr>
              <a:t>Researching</a:t>
            </a:r>
            <a:r>
              <a:rPr lang="cy-GB" altLang="en-US" sz="3200" dirty="0" smtClean="0">
                <a:ea typeface="ＭＳ Ｐゴシック" pitchFamily="34" charset="-128"/>
              </a:rPr>
              <a:t> &amp; </a:t>
            </a:r>
            <a:r>
              <a:rPr lang="cy-GB" altLang="en-US" sz="3200" dirty="0" err="1" smtClean="0">
                <a:ea typeface="ＭＳ Ｐゴシック" pitchFamily="34" charset="-128"/>
              </a:rPr>
              <a:t>comparing</a:t>
            </a:r>
            <a:r>
              <a:rPr lang="cy-GB" altLang="en-US" sz="3200" dirty="0" smtClean="0">
                <a:ea typeface="ＭＳ Ｐゴシック" pitchFamily="34" charset="-128"/>
              </a:rPr>
              <a:t> </a:t>
            </a:r>
            <a:r>
              <a:rPr lang="cy-GB" altLang="en-US" sz="3200" dirty="0" err="1" smtClean="0">
                <a:ea typeface="ＭＳ Ｐゴシック" pitchFamily="34" charset="-128"/>
              </a:rPr>
              <a:t>options</a:t>
            </a:r>
            <a:endParaRPr lang="cy-GB" altLang="en-US" sz="3200" dirty="0">
              <a:ea typeface="ＭＳ Ｐゴシック" pitchFamily="34" charset="-128"/>
            </a:endParaRPr>
          </a:p>
          <a:p>
            <a:pPr marL="0" indent="0" algn="ctr">
              <a:buNone/>
            </a:pPr>
            <a:endParaRPr lang="cy-GB" altLang="en-US" sz="3200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3200" b="1" dirty="0" smtClean="0">
                <a:ea typeface="ＭＳ Ｐゴシック" pitchFamily="34" charset="-128"/>
              </a:rPr>
              <a:t>Job </a:t>
            </a:r>
            <a:r>
              <a:rPr lang="en-GB" altLang="en-US" sz="3200" b="1" dirty="0" smtClean="0">
                <a:ea typeface="ＭＳ Ｐゴシック" pitchFamily="34" charset="-128"/>
              </a:rPr>
              <a:t>applications:</a:t>
            </a:r>
          </a:p>
          <a:p>
            <a:pPr marL="0" indent="0" algn="ctr">
              <a:buNone/>
            </a:pPr>
            <a:r>
              <a:rPr lang="en-GB" altLang="en-US" sz="3200" dirty="0" smtClean="0">
                <a:ea typeface="ＭＳ Ｐゴシック" pitchFamily="34" charset="-128"/>
              </a:rPr>
              <a:t>Strategy     Speculative </a:t>
            </a:r>
          </a:p>
          <a:p>
            <a:pPr marL="0" indent="0" algn="ctr">
              <a:buNone/>
            </a:pPr>
            <a:r>
              <a:rPr lang="en-GB" altLang="en-US" sz="3200" noProof="1" smtClean="0">
                <a:ea typeface="ＭＳ Ｐゴシック" pitchFamily="34" charset="-128"/>
              </a:rPr>
              <a:t>CVs, F</a:t>
            </a:r>
            <a:r>
              <a:rPr lang="en-GB" altLang="en-US" sz="3200" dirty="0" err="1" smtClean="0">
                <a:ea typeface="ＭＳ Ｐゴシック" pitchFamily="34" charset="-128"/>
              </a:rPr>
              <a:t>orms</a:t>
            </a:r>
            <a:r>
              <a:rPr lang="cy-GB" altLang="en-US" sz="3200" dirty="0" smtClean="0">
                <a:ea typeface="ＭＳ Ｐゴシック" pitchFamily="34" charset="-128"/>
              </a:rPr>
              <a:t> &amp; Interviewing   </a:t>
            </a:r>
            <a:endParaRPr lang="cy-GB" altLang="en-US" sz="3200" dirty="0">
              <a:ea typeface="ＭＳ Ｐゴシック" pitchFamily="34" charset="-128"/>
            </a:endParaRPr>
          </a:p>
          <a:p>
            <a:pPr marL="0" indent="0" algn="ctr">
              <a:buNone/>
            </a:pPr>
            <a:endParaRPr lang="cy-GB" altLang="en-US" sz="3200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3200" b="1" dirty="0">
                <a:ea typeface="ＭＳ Ｐゴシック" pitchFamily="34" charset="-128"/>
              </a:rPr>
              <a:t>Jobs, </a:t>
            </a:r>
            <a:r>
              <a:rPr lang="cy-GB" altLang="en-US" sz="3200" b="1" dirty="0" err="1">
                <a:ea typeface="ＭＳ Ｐゴシック" pitchFamily="34" charset="-128"/>
              </a:rPr>
              <a:t>Vacancies</a:t>
            </a:r>
            <a:r>
              <a:rPr lang="cy-GB" altLang="en-US" sz="3200" b="1" dirty="0">
                <a:ea typeface="ＭＳ Ｐゴシック" pitchFamily="34" charset="-128"/>
              </a:rPr>
              <a:t> </a:t>
            </a:r>
          </a:p>
          <a:p>
            <a:pPr marL="0" indent="0" algn="ctr">
              <a:buNone/>
            </a:pPr>
            <a:r>
              <a:rPr lang="cy-GB" altLang="en-US" sz="3200" dirty="0" smtClean="0">
                <a:solidFill>
                  <a:schemeClr val="accent5">
                    <a:lumMod val="20000"/>
                    <a:lumOff val="80000"/>
                  </a:schemeClr>
                </a:solidFill>
                <a:ea typeface="ＭＳ Ｐゴシック" pitchFamily="34" charset="-128"/>
                <a:hlinkClick r:id="rId3"/>
              </a:rPr>
              <a:t>GO Wales </a:t>
            </a:r>
            <a:r>
              <a:rPr lang="cy-GB" altLang="en-US" sz="3200" dirty="0" smtClean="0">
                <a:ea typeface="ＭＳ Ｐゴシック" pitchFamily="34" charset="-128"/>
              </a:rPr>
              <a:t>/</a:t>
            </a:r>
            <a:r>
              <a:rPr lang="cy-GB" altLang="en-US" sz="2900" dirty="0" err="1" smtClean="0">
                <a:ea typeface="ＭＳ Ｐゴシック" pitchFamily="34" charset="-128"/>
              </a:rPr>
              <a:t>Work</a:t>
            </a:r>
            <a:r>
              <a:rPr lang="cy-GB" altLang="en-US" sz="2900" dirty="0" smtClean="0">
                <a:ea typeface="ＭＳ Ｐゴシック" pitchFamily="34" charset="-128"/>
              </a:rPr>
              <a:t> </a:t>
            </a:r>
            <a:r>
              <a:rPr lang="cy-GB" altLang="en-US" sz="2900" dirty="0" err="1" smtClean="0">
                <a:ea typeface="ＭＳ Ｐゴシック" pitchFamily="34" charset="-128"/>
              </a:rPr>
              <a:t>exp</a:t>
            </a:r>
            <a:r>
              <a:rPr lang="cy-GB" altLang="en-US" sz="2900" dirty="0" smtClean="0">
                <a:ea typeface="ＭＳ Ｐゴシック" pitchFamily="34" charset="-128"/>
              </a:rPr>
              <a:t>. / </a:t>
            </a:r>
            <a:r>
              <a:rPr lang="cy-GB" altLang="en-US" sz="3200" dirty="0" err="1" smtClean="0">
                <a:ea typeface="ＭＳ Ｐゴシック" pitchFamily="34" charset="-128"/>
              </a:rPr>
              <a:t>Volunteering</a:t>
            </a:r>
            <a:r>
              <a:rPr lang="cy-GB" altLang="en-US" sz="3200" dirty="0" smtClean="0">
                <a:ea typeface="ＭＳ Ｐゴシック" pitchFamily="34" charset="-128"/>
              </a:rPr>
              <a:t>, </a:t>
            </a:r>
          </a:p>
          <a:p>
            <a:pPr marL="0" indent="0" algn="ctr">
              <a:buNone/>
            </a:pPr>
            <a:endParaRPr lang="cy-GB" altLang="en-US" sz="3200" b="1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3200" b="1" dirty="0" smtClean="0">
                <a:ea typeface="ＭＳ Ｐゴシック" pitchFamily="34" charset="-128"/>
              </a:rPr>
              <a:t>Post-</a:t>
            </a:r>
            <a:r>
              <a:rPr lang="cy-GB" altLang="en-US" sz="3200" b="1" dirty="0" err="1" smtClean="0">
                <a:ea typeface="ＭＳ Ｐゴシック" pitchFamily="34" charset="-128"/>
              </a:rPr>
              <a:t>Grad</a:t>
            </a:r>
            <a:r>
              <a:rPr lang="cy-GB" altLang="en-US" sz="3200" b="1" dirty="0" smtClean="0">
                <a:ea typeface="ＭＳ Ｐゴシック" pitchFamily="34" charset="-128"/>
              </a:rPr>
              <a:t>. Study: options/applics.</a:t>
            </a:r>
          </a:p>
          <a:p>
            <a:pPr marL="0" indent="0" algn="ctr">
              <a:buNone/>
            </a:pPr>
            <a:endParaRPr lang="cy-GB" altLang="en-US" sz="3200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endParaRPr lang="cy-GB" altLang="en-US" sz="3200" dirty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5551187"/>
              </p:ext>
            </p:extLst>
          </p:nvPr>
        </p:nvGraphicFramePr>
        <p:xfrm>
          <a:off x="499356" y="260648"/>
          <a:ext cx="7992888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3610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Hyn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gallwn</a:t>
                      </a:r>
                      <a:endParaRPr lang="en-GB" sz="2000" b="0" i="0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helpu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gyda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(&amp;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sut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)?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3600" b="1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What we can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help you with (&amp; how)?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4399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8073141"/>
              </p:ext>
            </p:extLst>
          </p:nvPr>
        </p:nvGraphicFramePr>
        <p:xfrm>
          <a:off x="683568" y="260648"/>
          <a:ext cx="7992888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3610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Hyn</a:t>
                      </a:r>
                      <a:r>
                        <a:rPr lang="en-GB" sz="24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24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gallwn</a:t>
                      </a:r>
                      <a:endParaRPr lang="en-GB" sz="24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24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4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helpu</a:t>
                      </a:r>
                      <a:r>
                        <a:rPr lang="en-GB" sz="24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4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gyda</a:t>
                      </a:r>
                      <a:r>
                        <a:rPr lang="en-GB" sz="24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(&amp;</a:t>
                      </a:r>
                      <a:r>
                        <a:rPr lang="en-GB" sz="24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sut</a:t>
                      </a:r>
                      <a:r>
                        <a:rPr lang="en-GB" sz="24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)?</a:t>
                      </a:r>
                      <a:endParaRPr lang="en-GB" sz="24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What we can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help you with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(&amp; how)?</a:t>
                      </a:r>
                      <a:endParaRPr lang="en-GB" sz="24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054" y="1568207"/>
            <a:ext cx="7204402" cy="3312369"/>
          </a:xfrm>
          <a:prstGeom prst="rect">
            <a:avLst/>
          </a:prstGeom>
        </p:spPr>
      </p:pic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5512066" y="3723623"/>
            <a:ext cx="2900708" cy="1008112"/>
          </a:xfrm>
          <a:solidFill>
            <a:schemeClr val="tx2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 smtClean="0">
                <a:solidFill>
                  <a:schemeClr val="bg1"/>
                </a:solidFill>
              </a:rPr>
              <a:t>CAREERS APPOINTMENTS: </a:t>
            </a:r>
          </a:p>
          <a:p>
            <a:pPr marL="0" indent="0">
              <a:buNone/>
            </a:pPr>
            <a:r>
              <a:rPr lang="en-GB" sz="1800" b="1" dirty="0" smtClean="0">
                <a:solidFill>
                  <a:schemeClr val="bg1"/>
                </a:solidFill>
              </a:rPr>
              <a:t>EXAMPLE REQUESTS</a:t>
            </a: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5796136" y="4674057"/>
            <a:ext cx="1922447" cy="53536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Find out more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6601" y="2132856"/>
            <a:ext cx="432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>
                    <a:lumMod val="85000"/>
                  </a:schemeClr>
                </a:solidFill>
                <a:sym typeface="Wingdings 2" panose="05020102010507070707" pitchFamily="18" charset="2"/>
              </a:rPr>
              <a:t></a:t>
            </a:r>
            <a:r>
              <a:rPr lang="en-GB" dirty="0" smtClean="0">
                <a:solidFill>
                  <a:schemeClr val="bg1">
                    <a:lumMod val="85000"/>
                  </a:schemeClr>
                </a:solidFill>
                <a:sym typeface="Wingdings 2" panose="05020102010507070707" pitchFamily="18" charset="2"/>
              </a:rPr>
              <a:t>MB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1691680" y="3752183"/>
            <a:ext cx="2900708" cy="982563"/>
          </a:xfrm>
          <a:solidFill>
            <a:schemeClr val="tx2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 smtClean="0">
                <a:solidFill>
                  <a:schemeClr val="bg1"/>
                </a:solidFill>
              </a:rPr>
              <a:t>APWYNTIADAU </a:t>
            </a:r>
          </a:p>
          <a:p>
            <a:pPr marL="0" indent="0">
              <a:buNone/>
            </a:pPr>
            <a:r>
              <a:rPr lang="en-GB" sz="1800" b="1" dirty="0" smtClean="0">
                <a:solidFill>
                  <a:schemeClr val="bg1"/>
                </a:solidFill>
              </a:rPr>
              <a:t>GYRFA:</a:t>
            </a:r>
            <a:endParaRPr lang="en-GB" sz="18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</a:rPr>
              <a:t>GOFYNION </a:t>
            </a:r>
            <a:r>
              <a:rPr lang="en-GB" sz="1800" b="1" dirty="0" smtClean="0">
                <a:solidFill>
                  <a:schemeClr val="bg1"/>
                </a:solidFill>
              </a:rPr>
              <a:t>ESIAMPL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1979712" y="4731735"/>
            <a:ext cx="1922447" cy="53536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 smtClean="0"/>
              <a:t>Darganfod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54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95536" y="908720"/>
            <a:ext cx="4038600" cy="5040561"/>
          </a:xfrm>
          <a:solidFill>
            <a:schemeClr val="bg1"/>
          </a:solidFill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indent="0" algn="just">
              <a:buNone/>
            </a:pPr>
            <a:r>
              <a:rPr lang="cy-GB" dirty="0">
                <a:solidFill>
                  <a:srgbClr val="002060"/>
                </a:solidFill>
              </a:rPr>
              <a:t>Ysgrifennu neu wirio sillafu / gramadeg eich CV, cais neu ddatganiad personol</a:t>
            </a:r>
          </a:p>
          <a:p>
            <a:pPr marL="0" indent="0" algn="just">
              <a:buNone/>
            </a:pPr>
            <a:endParaRPr lang="cy-GB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cy-GB" dirty="0">
                <a:solidFill>
                  <a:srgbClr val="002060"/>
                </a:solidFill>
              </a:rPr>
              <a:t>Dweud beth dylech chi ei wneud </a:t>
            </a:r>
            <a:r>
              <a:rPr lang="cy-GB" noProof="1">
                <a:solidFill>
                  <a:srgbClr val="002060"/>
                </a:solidFill>
              </a:rPr>
              <a:t>â’ch</a:t>
            </a:r>
            <a:r>
              <a:rPr lang="cy-GB" dirty="0">
                <a:solidFill>
                  <a:srgbClr val="002060"/>
                </a:solidFill>
              </a:rPr>
              <a:t> bywyd </a:t>
            </a:r>
            <a:r>
              <a:rPr lang="cy-GB" i="1" dirty="0">
                <a:solidFill>
                  <a:schemeClr val="accent2">
                    <a:lumMod val="50000"/>
                  </a:schemeClr>
                </a:solidFill>
              </a:rPr>
              <a:t>OND ... </a:t>
            </a:r>
          </a:p>
          <a:p>
            <a:pPr marL="0" indent="0" algn="just">
              <a:buNone/>
            </a:pPr>
            <a:r>
              <a:rPr lang="cy-GB" i="1" noProof="1">
                <a:solidFill>
                  <a:schemeClr val="accent2">
                    <a:lumMod val="50000"/>
                  </a:schemeClr>
                </a:solidFill>
              </a:rPr>
              <a:t>ni’n</a:t>
            </a:r>
            <a:r>
              <a:rPr lang="cy-GB" i="1" dirty="0">
                <a:solidFill>
                  <a:schemeClr val="accent2">
                    <a:lumMod val="50000"/>
                  </a:schemeClr>
                </a:solidFill>
              </a:rPr>
              <a:t> helpu chi wneud hyn! </a:t>
            </a:r>
          </a:p>
          <a:p>
            <a:pPr marL="0" indent="0" algn="just">
              <a:buNone/>
            </a:pPr>
            <a:endParaRPr lang="cy-GB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r>
              <a:rPr lang="cy-GB" dirty="0">
                <a:solidFill>
                  <a:srgbClr val="002060"/>
                </a:solidFill>
              </a:rPr>
              <a:t>Ymchwilio i’r holl opsiynau drosoch chi </a:t>
            </a:r>
            <a:r>
              <a:rPr lang="cy-GB" i="1" dirty="0">
                <a:solidFill>
                  <a:schemeClr val="accent2">
                    <a:lumMod val="50000"/>
                  </a:schemeClr>
                </a:solidFill>
              </a:rPr>
              <a:t>OND ... rydym </a:t>
            </a:r>
            <a:r>
              <a:rPr lang="cy-GB" i="1" noProof="1">
                <a:solidFill>
                  <a:schemeClr val="accent2">
                    <a:lumMod val="50000"/>
                  </a:schemeClr>
                </a:solidFill>
              </a:rPr>
              <a:t>ni’n </a:t>
            </a:r>
            <a:r>
              <a:rPr lang="cy-GB" i="1" dirty="0">
                <a:solidFill>
                  <a:schemeClr val="accent2">
                    <a:lumMod val="50000"/>
                  </a:schemeClr>
                </a:solidFill>
              </a:rPr>
              <a:t>eich helpu chi i gael y sgiliau i wneud hyn </a:t>
            </a:r>
          </a:p>
          <a:p>
            <a:pPr marL="0" indent="0" algn="just">
              <a:buNone/>
            </a:pPr>
            <a:endParaRPr lang="cy-GB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y-GB" dirty="0">
                <a:solidFill>
                  <a:srgbClr val="002060"/>
                </a:solidFill>
              </a:rPr>
              <a:t>Cynghori ynghylch rheolau </a:t>
            </a:r>
            <a:r>
              <a:rPr lang="cy-GB" noProof="1">
                <a:solidFill>
                  <a:srgbClr val="002060"/>
                </a:solidFill>
              </a:rPr>
              <a:t>Fisâu</a:t>
            </a:r>
            <a:r>
              <a:rPr lang="cy-GB" dirty="0">
                <a:solidFill>
                  <a:srgbClr val="002060"/>
                </a:solidFill>
              </a:rPr>
              <a:t> a Mewnfudo DU  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731152" y="893617"/>
            <a:ext cx="4038600" cy="5040561"/>
          </a:xfrm>
          <a:solidFill>
            <a:schemeClr val="bg1"/>
          </a:solidFill>
          <a:ln>
            <a:solidFill>
              <a:srgbClr val="FFFFFF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Write or spell/grammar check your CV, </a:t>
            </a:r>
            <a:r>
              <a:rPr lang="en-GB" dirty="0" smtClean="0">
                <a:solidFill>
                  <a:srgbClr val="002060"/>
                </a:solidFill>
              </a:rPr>
              <a:t>application </a:t>
            </a:r>
            <a:r>
              <a:rPr lang="en-GB" dirty="0">
                <a:solidFill>
                  <a:srgbClr val="002060"/>
                </a:solidFill>
              </a:rPr>
              <a:t>or personal </a:t>
            </a:r>
            <a:r>
              <a:rPr lang="en-GB" dirty="0" smtClean="0">
                <a:solidFill>
                  <a:srgbClr val="002060"/>
                </a:solidFill>
              </a:rPr>
              <a:t>statement</a:t>
            </a:r>
          </a:p>
          <a:p>
            <a:pPr marL="0" indent="0" algn="just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</a:rPr>
              <a:t>Tell you what you should do with your life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</a:rPr>
              <a:t>BUT …</a:t>
            </a:r>
            <a:r>
              <a:rPr lang="en-GB" dirty="0" smtClean="0">
                <a:solidFill>
                  <a:srgbClr val="002060"/>
                </a:solidFill>
              </a:rPr>
              <a:t> </a:t>
            </a:r>
          </a:p>
          <a:p>
            <a:pPr marL="0" indent="0" algn="just">
              <a:buNone/>
            </a:pPr>
            <a:r>
              <a:rPr lang="en-GB" i="1" dirty="0">
                <a:solidFill>
                  <a:schemeClr val="accent2">
                    <a:lumMod val="50000"/>
                  </a:schemeClr>
                </a:solidFill>
              </a:rPr>
              <a:t>we help you do this! </a:t>
            </a:r>
          </a:p>
          <a:p>
            <a:pPr marL="0" indent="0" algn="just">
              <a:buNone/>
            </a:pPr>
            <a:endParaRPr lang="en-GB" dirty="0" smtClean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en-GB" dirty="0" smtClean="0">
                <a:solidFill>
                  <a:srgbClr val="002060"/>
                </a:solidFill>
              </a:rPr>
              <a:t>Research </a:t>
            </a:r>
            <a:r>
              <a:rPr lang="en-GB" dirty="0">
                <a:solidFill>
                  <a:srgbClr val="002060"/>
                </a:solidFill>
              </a:rPr>
              <a:t>all your options for you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</a:rPr>
              <a:t>BUT </a:t>
            </a:r>
            <a:r>
              <a:rPr lang="en-GB" i="1" dirty="0" smtClean="0">
                <a:solidFill>
                  <a:schemeClr val="accent2">
                    <a:lumMod val="50000"/>
                  </a:schemeClr>
                </a:solidFill>
              </a:rPr>
              <a:t>….. we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</a:rPr>
              <a:t>help you acquire the skill to do this </a:t>
            </a:r>
          </a:p>
          <a:p>
            <a:pPr marL="0" indent="0" algn="just">
              <a:buNone/>
            </a:pPr>
            <a:endParaRPr lang="en-GB" dirty="0" smtClean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en-GB" dirty="0" smtClean="0">
                <a:solidFill>
                  <a:srgbClr val="002060"/>
                </a:solidFill>
              </a:rPr>
              <a:t>Advise </a:t>
            </a:r>
            <a:r>
              <a:rPr lang="en-GB" dirty="0">
                <a:solidFill>
                  <a:srgbClr val="002060"/>
                </a:solidFill>
              </a:rPr>
              <a:t>on UKVI rules 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7351972"/>
              </p:ext>
            </p:extLst>
          </p:nvPr>
        </p:nvGraphicFramePr>
        <p:xfrm>
          <a:off x="523797" y="116632"/>
          <a:ext cx="8384435" cy="6789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777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066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     Ni allwn ...           </a:t>
                      </a:r>
                      <a:r>
                        <a:rPr lang="cy-GB" sz="3200" b="1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3200" b="1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Can’t</a:t>
                      </a:r>
                      <a:r>
                        <a:rPr lang="cy-GB" sz="32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...</a:t>
                      </a:r>
                      <a:endParaRPr lang="en-GB" sz="3200" b="0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331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7157193"/>
              </p:ext>
            </p:extLst>
          </p:nvPr>
        </p:nvGraphicFramePr>
        <p:xfrm>
          <a:off x="395536" y="332656"/>
          <a:ext cx="8568952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563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Gwybodaeth pellach</a:t>
                      </a: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Further information</a:t>
                      </a: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878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620" y="343335"/>
            <a:ext cx="4646273" cy="154618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1520" y="2231817"/>
            <a:ext cx="3921277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Programme is for young students </a:t>
            </a:r>
            <a:r>
              <a:rPr lang="en-GB" sz="1400" b="1" dirty="0"/>
              <a:t>under 25 </a:t>
            </a:r>
            <a:r>
              <a:rPr lang="en-GB" sz="1400" dirty="0"/>
              <a:t>on higher education courses in Wales who find it challenging to secure good quality career relevant work experience. We organise</a:t>
            </a:r>
            <a:r>
              <a:rPr lang="en-GB" sz="1100" dirty="0" smtClean="0"/>
              <a:t>:</a:t>
            </a:r>
          </a:p>
          <a:p>
            <a:endParaRPr lang="en-GB" sz="1100" dirty="0" smtClean="0"/>
          </a:p>
          <a:p>
            <a:pPr algn="ctr"/>
            <a:r>
              <a:rPr lang="en-GB" sz="2800" b="1" dirty="0" smtClean="0">
                <a:solidFill>
                  <a:srgbClr val="0070C0"/>
                </a:solidFill>
              </a:rPr>
              <a:t>Work …. Shadowing, Tasters &amp; Placements        </a:t>
            </a:r>
          </a:p>
          <a:p>
            <a:endParaRPr lang="en-GB" dirty="0" smtClean="0"/>
          </a:p>
          <a:p>
            <a:r>
              <a:rPr lang="en-US" sz="1200" b="1" dirty="0" smtClean="0"/>
              <a:t>To </a:t>
            </a:r>
            <a:r>
              <a:rPr lang="en-US" sz="1200" b="1" dirty="0"/>
              <a:t>find out more about the </a:t>
            </a:r>
            <a:r>
              <a:rPr lang="en-US" sz="1200" b="1" dirty="0" err="1"/>
              <a:t>Programme</a:t>
            </a:r>
            <a:r>
              <a:rPr lang="en-US" sz="1200" b="1" dirty="0"/>
              <a:t> </a:t>
            </a:r>
            <a:r>
              <a:rPr lang="en-US" sz="1200" b="1" dirty="0" smtClean="0"/>
              <a:t>&amp; eligibility, contact </a:t>
            </a:r>
            <a:r>
              <a:rPr lang="en-US" sz="1200" b="1" dirty="0"/>
              <a:t>your university careers </a:t>
            </a:r>
            <a:r>
              <a:rPr lang="en-US" sz="1200" b="1" dirty="0" smtClean="0"/>
              <a:t>service: 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4572001" y="2227280"/>
            <a:ext cx="4377836" cy="2877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dirty="0"/>
              <a:t>Rhaglen ar gyfer myfyrwyr ifanc </a:t>
            </a:r>
            <a:r>
              <a:rPr lang="cy-GB" sz="1400" b="1" dirty="0"/>
              <a:t>o dan 25</a:t>
            </a:r>
            <a:r>
              <a:rPr lang="cy-GB" sz="1400" dirty="0"/>
              <a:t> ar gyrsiau addysg uwch yng Nghymru sy’n cael cryn her sicrhau profiad gwaith perthnasol o ansawdd da. Rydyn ni’n trefnu</a:t>
            </a:r>
            <a:r>
              <a:rPr lang="cy-GB" sz="1400" dirty="0" smtClean="0"/>
              <a:t>:</a:t>
            </a:r>
          </a:p>
          <a:p>
            <a:endParaRPr lang="cy-GB" sz="1100" dirty="0" smtClean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2600" b="1" dirty="0" smtClean="0">
                <a:solidFill>
                  <a:srgbClr val="0070C0"/>
                </a:solidFill>
              </a:rPr>
              <a:t>Cyfleoedd .... cysgodi, blasu &amp; lleoliadau gwaith</a:t>
            </a:r>
          </a:p>
          <a:p>
            <a:endParaRPr lang="en-US" sz="1100" b="1" dirty="0" smtClean="0"/>
          </a:p>
          <a:p>
            <a:endParaRPr lang="en-US" sz="1100" b="1" dirty="0"/>
          </a:p>
          <a:p>
            <a:r>
              <a:rPr lang="cy-GB" sz="1100" b="1" dirty="0" smtClean="0"/>
              <a:t>Am mwy o </a:t>
            </a:r>
            <a:r>
              <a:rPr lang="cy-GB" sz="1100" b="1" dirty="0"/>
              <a:t>wybodaeth am y Rhaglen </a:t>
            </a:r>
            <a:r>
              <a:rPr lang="cy-GB" sz="1100" b="1" dirty="0" smtClean="0"/>
              <a:t>&amp; meini prawf, cysylltwch gyda eich </a:t>
            </a:r>
            <a:r>
              <a:rPr lang="cy-GB" sz="1100" b="1" dirty="0"/>
              <a:t>gwasanaethau </a:t>
            </a:r>
            <a:r>
              <a:rPr lang="cy-GB" sz="1100" b="1" dirty="0" smtClean="0"/>
              <a:t>gyrfaoedd</a:t>
            </a:r>
            <a:r>
              <a:rPr lang="en-US" sz="1100" b="1" dirty="0" smtClean="0"/>
              <a:t>:</a:t>
            </a:r>
            <a:endParaRPr lang="en-GB" sz="1100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74128" y="4942786"/>
            <a:ext cx="71272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b="1" dirty="0"/>
          </a:p>
          <a:p>
            <a:pPr algn="ctr"/>
            <a:r>
              <a:rPr lang="en-GB" b="1" dirty="0"/>
              <a:t>Angela Evans / 01267 225158 / </a:t>
            </a:r>
            <a:r>
              <a:rPr lang="en-GB" b="1" dirty="0">
                <a:hlinkClick r:id="rId3"/>
              </a:rPr>
              <a:t>angela.evans@uwtsd.ac.uk</a:t>
            </a:r>
            <a:endParaRPr lang="en-GB" b="1" dirty="0"/>
          </a:p>
        </p:txBody>
      </p:sp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802" y="355350"/>
            <a:ext cx="1581148" cy="120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093294" y="1679231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5"/>
              </a:rPr>
              <a:t>www.gowales.co.uk</a:t>
            </a:r>
            <a:r>
              <a:rPr lang="en-GB" sz="14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574710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2"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	</a:t>
            </a:r>
            <a:endParaRPr lang="en-GB" sz="2800" i="1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2031945"/>
            <a:ext cx="4536504" cy="35572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cy-GB" sz="2400" dirty="0" smtClean="0">
                <a:cs typeface="Arial" panose="020B0604020202020204" pitchFamily="34" charset="0"/>
              </a:rPr>
              <a:t>Yn </a:t>
            </a:r>
            <a:r>
              <a:rPr lang="cy-GB" sz="2400" dirty="0">
                <a:cs typeface="Arial" panose="020B0604020202020204" pitchFamily="34" charset="0"/>
              </a:rPr>
              <a:t>eich arolygu 15 mis ar ôl </a:t>
            </a:r>
            <a:r>
              <a:rPr lang="cy-GB" sz="2400" dirty="0" smtClean="0">
                <a:cs typeface="Arial" panose="020B0604020202020204" pitchFamily="34" charset="0"/>
              </a:rPr>
              <a:t>cwblhau eich astudiaethau</a:t>
            </a:r>
            <a:endParaRPr lang="cy-GB" sz="2400" dirty="0">
              <a:cs typeface="Arial" panose="020B0604020202020204" pitchFamily="34" charset="0"/>
            </a:endParaRPr>
          </a:p>
          <a:p>
            <a:pPr marL="0" indent="0" algn="dist">
              <a:buNone/>
            </a:pPr>
            <a:endParaRPr lang="cy-GB" sz="2400" dirty="0" smtClean="0"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y-GB" sz="2200" dirty="0" smtClean="0">
                <a:cs typeface="Arial" panose="020B0604020202020204" pitchFamily="34" charset="0"/>
              </a:rPr>
              <a:t>I ddysgu am eich gweithgareddau </a:t>
            </a:r>
          </a:p>
          <a:p>
            <a:pPr marL="0" indent="0" algn="ctr">
              <a:buNone/>
            </a:pPr>
            <a:r>
              <a:rPr lang="cy-GB" sz="2200" dirty="0" smtClean="0">
                <a:cs typeface="Arial" panose="020B0604020202020204" pitchFamily="34" charset="0"/>
              </a:rPr>
              <a:t>a’ch safbwyntiau</a:t>
            </a:r>
          </a:p>
          <a:p>
            <a:pPr marL="0" indent="0" algn="ctr">
              <a:buNone/>
            </a:pPr>
            <a:r>
              <a:rPr lang="en-GB" sz="2200" dirty="0"/>
              <a:t/>
            </a:r>
            <a:br>
              <a:rPr lang="en-GB" sz="2200" dirty="0"/>
            </a:br>
            <a:r>
              <a:rPr lang="en-GB" sz="2200" dirty="0" err="1" smtClean="0"/>
              <a:t>Canlyniadau'n</a:t>
            </a:r>
            <a:r>
              <a:rPr lang="en-GB" sz="2200" dirty="0" smtClean="0"/>
              <a:t> </a:t>
            </a:r>
            <a:r>
              <a:rPr lang="en-GB" sz="2200" dirty="0" err="1"/>
              <a:t>hysbysu</a:t>
            </a:r>
            <a:r>
              <a:rPr lang="en-GB" sz="2200" dirty="0"/>
              <a:t> </a:t>
            </a:r>
            <a:r>
              <a:rPr lang="en-GB" sz="2200" dirty="0" err="1"/>
              <a:t>darpar</a:t>
            </a:r>
            <a:r>
              <a:rPr lang="en-GB" sz="2200" dirty="0"/>
              <a:t> </a:t>
            </a:r>
            <a:r>
              <a:rPr lang="en-GB" sz="2200" dirty="0" err="1"/>
              <a:t>fyfyrwyr</a:t>
            </a:r>
            <a:r>
              <a:rPr lang="en-GB" sz="2200" dirty="0"/>
              <a:t> a </a:t>
            </a:r>
            <a:r>
              <a:rPr lang="en-GB" sz="2200" dirty="0" err="1"/>
              <a:t>pholisi</a:t>
            </a:r>
            <a:r>
              <a:rPr lang="en-GB" sz="2200" dirty="0"/>
              <a:t> </a:t>
            </a:r>
            <a:r>
              <a:rPr lang="en-GB" sz="2200" dirty="0" err="1"/>
              <a:t>addysg</a:t>
            </a:r>
            <a:r>
              <a:rPr lang="en-GB" sz="2200" dirty="0"/>
              <a:t> </a:t>
            </a:r>
            <a:r>
              <a:rPr lang="en-GB" sz="2200" dirty="0" err="1"/>
              <a:t>uwch</a:t>
            </a:r>
            <a:endParaRPr lang="cy-GB" sz="2200" dirty="0" smtClean="0"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y-GB" sz="2400" dirty="0" smtClean="0"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y-GB" sz="2400" dirty="0" smtClean="0"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y-GB" sz="2400" dirty="0"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dirty="0"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2031945"/>
            <a:ext cx="4176464" cy="355729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cs typeface="Arial" panose="020B0604020202020204" pitchFamily="34" charset="0"/>
              </a:rPr>
              <a:t>Surveys </a:t>
            </a:r>
            <a:r>
              <a:rPr lang="en-GB" sz="2400" dirty="0" smtClean="0">
                <a:cs typeface="Arial" panose="020B0604020202020204" pitchFamily="34" charset="0"/>
              </a:rPr>
              <a:t>you </a:t>
            </a:r>
            <a:r>
              <a:rPr lang="en-GB" sz="2400" dirty="0">
                <a:cs typeface="Arial" panose="020B0604020202020204" pitchFamily="34" charset="0"/>
              </a:rPr>
              <a:t>15 months </a:t>
            </a:r>
            <a:r>
              <a:rPr lang="en-GB" sz="2400" dirty="0" smtClean="0">
                <a:cs typeface="Arial" panose="020B0604020202020204" pitchFamily="34" charset="0"/>
              </a:rPr>
              <a:t>after completing your studies</a:t>
            </a:r>
          </a:p>
          <a:p>
            <a:pPr marL="0" indent="0" algn="ctr">
              <a:buNone/>
            </a:pPr>
            <a:endParaRPr lang="en-GB" sz="2400" dirty="0" smtClean="0"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200" dirty="0" smtClean="0">
                <a:cs typeface="Arial" panose="020B0604020202020204" pitchFamily="34" charset="0"/>
              </a:rPr>
              <a:t>To learn about your activities and perspectives</a:t>
            </a:r>
          </a:p>
          <a:p>
            <a:pPr marL="0" indent="0" algn="ctr">
              <a:buNone/>
            </a:pPr>
            <a:endParaRPr lang="en-GB" sz="2200" dirty="0"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200" dirty="0" smtClean="0">
                <a:cs typeface="Arial" panose="020B0604020202020204" pitchFamily="34" charset="0"/>
              </a:rPr>
              <a:t>Results inform prospective students and higher education policy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495333"/>
            <a:ext cx="7390438" cy="1315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753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182"/>
          <a:stretch/>
        </p:blipFill>
        <p:spPr>
          <a:xfrm>
            <a:off x="179512" y="1801426"/>
            <a:ext cx="4248472" cy="256367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539"/>
          <a:stretch/>
        </p:blipFill>
        <p:spPr>
          <a:xfrm>
            <a:off x="4716016" y="1801426"/>
            <a:ext cx="4263570" cy="256367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7596336" cy="1352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08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76672"/>
            <a:ext cx="6660232" cy="1185899"/>
          </a:xfrm>
          <a:prstGeom prst="rect">
            <a:avLst/>
          </a:prstGeom>
        </p:spPr>
      </p:pic>
      <p:pic>
        <p:nvPicPr>
          <p:cNvPr id="2" name="TotfFOlCtYo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286000" y="2143125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8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76672"/>
            <a:ext cx="6660232" cy="1185899"/>
          </a:xfrm>
          <a:prstGeom prst="rect">
            <a:avLst/>
          </a:prstGeom>
        </p:spPr>
      </p:pic>
      <p:pic>
        <p:nvPicPr>
          <p:cNvPr id="3" name="0VLxFSLtd8Q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286000" y="2143125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06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0" y="0"/>
          <a:ext cx="9144000" cy="58298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Document" r:id="rId3" imgW="9785381" imgH="5634087" progId="Word.Document.12">
                  <p:embed/>
                </p:oleObj>
              </mc:Choice>
              <mc:Fallback>
                <p:oleObj name="Document" r:id="rId3" imgW="9785381" imgH="5634087" progId="Word.Document.12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4000" cy="58298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0" y="5301208"/>
            <a:ext cx="9144000" cy="43691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460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827584" y="1556792"/>
            <a:ext cx="3672408" cy="3816424"/>
          </a:xfrm>
        </p:spPr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Cwestiynau</a:t>
            </a:r>
            <a:r>
              <a:rPr lang="en-GB" dirty="0" smtClean="0">
                <a:solidFill>
                  <a:schemeClr val="bg1"/>
                </a:solidFill>
              </a:rPr>
              <a:t>?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4716016" y="1556792"/>
            <a:ext cx="3672408" cy="381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chemeClr val="bg1"/>
                </a:solidFill>
              </a:rPr>
              <a:t>Questions?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2877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2571</TotalTime>
  <Words>896</Words>
  <Application>Microsoft Office PowerPoint</Application>
  <PresentationFormat>On-screen Show (4:3)</PresentationFormat>
  <Paragraphs>195</Paragraphs>
  <Slides>24</Slides>
  <Notes>7</Notes>
  <HiddenSlides>0</HiddenSlides>
  <MMClips>2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ＭＳ Ｐゴシック</vt:lpstr>
      <vt:lpstr>Arial</vt:lpstr>
      <vt:lpstr>Arial Rounded MT Bold</vt:lpstr>
      <vt:lpstr>Calibri</vt:lpstr>
      <vt:lpstr>Myriad Pro</vt:lpstr>
      <vt:lpstr>Times New Roman</vt:lpstr>
      <vt:lpstr>Wingdings 2</vt:lpstr>
      <vt:lpstr>20140311PresentationUWTSDTemplate</vt:lpstr>
      <vt:lpstr>Document</vt:lpstr>
      <vt:lpstr>Cyflwyno’r  Gwasanaeth Gyrfaoedd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‘we</vt:lpstr>
      <vt:lpstr>PowerPoint Presentation</vt:lpstr>
      <vt:lpstr>PowerPoint Presentation</vt:lpstr>
      <vt:lpstr>PowerPoint Presentation</vt:lpstr>
      <vt:lpstr>PowerPoint Presentation</vt:lpstr>
      <vt:lpstr>Cyflogadwyedd / Employability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Cwestiynau?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Mark Thomas</cp:lastModifiedBy>
  <cp:revision>281</cp:revision>
  <cp:lastPrinted>2019-09-17T15:20:28Z</cp:lastPrinted>
  <dcterms:created xsi:type="dcterms:W3CDTF">2015-04-14T15:21:28Z</dcterms:created>
  <dcterms:modified xsi:type="dcterms:W3CDTF">2019-09-23T09:39:04Z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