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3" r:id="rId1"/>
  </p:sldMasterIdLst>
  <p:notesMasterIdLst>
    <p:notesMasterId r:id="rId7"/>
  </p:notesMasterIdLst>
  <p:sldIdLst>
    <p:sldId id="256" r:id="rId2"/>
    <p:sldId id="311" r:id="rId3"/>
    <p:sldId id="312" r:id="rId4"/>
    <p:sldId id="313" r:id="rId5"/>
    <p:sldId id="301" r:id="rId6"/>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ni Williams" initials="JW" lastIdx="1" clrIdx="0">
    <p:extLst>
      <p:ext uri="{19B8F6BF-5375-455C-9EA6-DF929625EA0E}">
        <p15:presenceInfo xmlns:p15="http://schemas.microsoft.com/office/powerpoint/2012/main" userId="f0c1b372bc1fb18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5024"/>
    <a:srgbClr val="E70FC8"/>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334" autoAdjust="0"/>
    <p:restoredTop sz="94660" autoAdjust="0"/>
  </p:normalViewPr>
  <p:slideViewPr>
    <p:cSldViewPr>
      <p:cViewPr varScale="1">
        <p:scale>
          <a:sx n="71" d="100"/>
          <a:sy n="71" d="100"/>
        </p:scale>
        <p:origin x="354" y="60"/>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BA733D-B24C-4B24-94F5-5C1702C6F489}" type="datetimeFigureOut">
              <a:rPr lang="en-GB" smtClean="0"/>
              <a:t>23/03/2020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460BEC-DC3C-4D61-9A10-622C5A5ABC18}" type="slidenum">
              <a:rPr lang="en-GB" smtClean="0"/>
              <a:t>‹#›</a:t>
            </a:fld>
            <a:endParaRPr lang="en-GB"/>
          </a:p>
        </p:txBody>
      </p:sp>
    </p:spTree>
    <p:extLst>
      <p:ext uri="{BB962C8B-B14F-4D97-AF65-F5344CB8AC3E}">
        <p14:creationId xmlns:p14="http://schemas.microsoft.com/office/powerpoint/2010/main" val="501214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460BEC-DC3C-4D61-9A10-622C5A5ABC18}" type="slidenum">
              <a:rPr lang="en-GB" smtClean="0"/>
              <a:t>1</a:t>
            </a:fld>
            <a:endParaRPr lang="en-GB"/>
          </a:p>
        </p:txBody>
      </p:sp>
    </p:spTree>
    <p:extLst>
      <p:ext uri="{BB962C8B-B14F-4D97-AF65-F5344CB8AC3E}">
        <p14:creationId xmlns:p14="http://schemas.microsoft.com/office/powerpoint/2010/main" val="20734422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777F05C2-CDBE-48C4-8DD8-D07085842344}"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3684278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5664122D-BF51-474B-A2CE-072ABA2A36E0}"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1671224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12" name="Date Placeholder 11"/>
          <p:cNvSpPr>
            <a:spLocks noGrp="1"/>
          </p:cNvSpPr>
          <p:nvPr>
            <p:ph type="dt" sz="half" idx="10"/>
          </p:nvPr>
        </p:nvSpPr>
        <p:spPr/>
        <p:txBody>
          <a:bodyPr/>
          <a:lstStyle/>
          <a:p>
            <a:pPr>
              <a:defRPr/>
            </a:pPr>
            <a:endParaRPr lang="en-GB"/>
          </a:p>
        </p:txBody>
      </p:sp>
      <p:sp>
        <p:nvSpPr>
          <p:cNvPr id="13" name="Slide Number Placeholder 12"/>
          <p:cNvSpPr>
            <a:spLocks noGrp="1"/>
          </p:cNvSpPr>
          <p:nvPr>
            <p:ph type="sldNum" sz="quarter" idx="11"/>
          </p:nvPr>
        </p:nvSpPr>
        <p:spPr/>
        <p:txBody>
          <a:bodyPr/>
          <a:lstStyle/>
          <a:p>
            <a:pPr>
              <a:defRPr/>
            </a:pPr>
            <a:fld id="{2A987078-23F6-49D5-9FD3-BA940EB561BB}"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extLst>
      <p:ext uri="{BB962C8B-B14F-4D97-AF65-F5344CB8AC3E}">
        <p14:creationId xmlns:p14="http://schemas.microsoft.com/office/powerpoint/2010/main" val="1262392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1"/>
          </p:nvPr>
        </p:nvSpPr>
        <p:spPr/>
        <p:txBody>
          <a:bodyPr/>
          <a:lstStyle/>
          <a:p>
            <a:pPr>
              <a:defRPr/>
            </a:pPr>
            <a:fld id="{8412A0D4-52EC-4C8D-8670-39E208BE82D8}" type="slidenum">
              <a:rPr lang="en-GB" smtClean="0"/>
              <a:pPr>
                <a:defRPr/>
              </a:pPr>
              <a:t>‹#›</a:t>
            </a:fld>
            <a:endParaRPr lang="en-GB"/>
          </a:p>
        </p:txBody>
      </p:sp>
      <p:sp>
        <p:nvSpPr>
          <p:cNvPr id="10" name="Footer Placeholder 9"/>
          <p:cNvSpPr>
            <a:spLocks noGrp="1"/>
          </p:cNvSpPr>
          <p:nvPr>
            <p:ph type="ftr" sz="quarter" idx="12"/>
          </p:nvPr>
        </p:nvSpPr>
        <p:spPr/>
        <p:txBody>
          <a:bodyPr/>
          <a:lstStyle/>
          <a:p>
            <a:pPr>
              <a:defRPr/>
            </a:pPr>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8636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E008E866-3912-4A1A-80CF-A6915FCBACDD}"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3026148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96CF9D6A-9D45-48F9-8C86-898AAAFA3031}"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2525174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1"/>
          </p:nvPr>
        </p:nvSpPr>
        <p:spPr/>
        <p:txBody>
          <a:bodyPr/>
          <a:lstStyle/>
          <a:p>
            <a:pPr>
              <a:defRPr/>
            </a:pPr>
            <a:fld id="{D52C3A4F-2409-4CAB-830B-4FB40D4F73BF}" type="slidenum">
              <a:rPr lang="en-GB" smtClean="0"/>
              <a:pPr>
                <a:defRPr/>
              </a:pPr>
              <a:t>‹#›</a:t>
            </a:fld>
            <a:endParaRPr lang="en-GB"/>
          </a:p>
        </p:txBody>
      </p:sp>
      <p:sp>
        <p:nvSpPr>
          <p:cNvPr id="7" name="Footer Placeholder 6"/>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205902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888E0083-88E5-40B5-8439-511E85EC412C}"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173355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pPr>
              <a:defRPr/>
            </a:pPr>
            <a:endParaRPr lang="en-GB"/>
          </a:p>
        </p:txBody>
      </p:sp>
      <p:sp>
        <p:nvSpPr>
          <p:cNvPr id="14" name="Slide Number Placeholder 13"/>
          <p:cNvSpPr>
            <a:spLocks noGrp="1"/>
          </p:cNvSpPr>
          <p:nvPr>
            <p:ph type="sldNum" sz="quarter" idx="11"/>
          </p:nvPr>
        </p:nvSpPr>
        <p:spPr/>
        <p:txBody>
          <a:bodyPr/>
          <a:lstStyle/>
          <a:p>
            <a:pPr>
              <a:defRPr/>
            </a:pPr>
            <a:fld id="{43DEC6FB-BD3F-44C7-B46A-DCADB7D8BA3D}" type="slidenum">
              <a:rPr lang="en-GB" smtClean="0"/>
              <a:pPr>
                <a:defRPr/>
              </a:pPr>
              <a:t>‹#›</a:t>
            </a:fld>
            <a:endParaRPr lang="en-GB"/>
          </a:p>
        </p:txBody>
      </p:sp>
      <p:sp>
        <p:nvSpPr>
          <p:cNvPr id="15" name="Footer Placeholder 14"/>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997450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077B4D0-B03E-4C4A-868C-38FAE51E55FB}" type="slidenum">
              <a:rPr lang="en-GB" smtClean="0"/>
              <a:pPr>
                <a:defRPr/>
              </a:pPr>
              <a:t>‹#›</a:t>
            </a:fld>
            <a:endParaRPr lang="en-GB"/>
          </a:p>
        </p:txBody>
      </p:sp>
    </p:spTree>
    <p:extLst>
      <p:ext uri="{BB962C8B-B14F-4D97-AF65-F5344CB8AC3E}">
        <p14:creationId xmlns:p14="http://schemas.microsoft.com/office/powerpoint/2010/main" val="3505877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1D25920-6DA5-4936-87DF-ECCE5B130E6A}" type="slidenum">
              <a:rPr lang="en-GB" smtClean="0"/>
              <a:pPr>
                <a:defRPr/>
              </a:pPr>
              <a:t>‹#›</a:t>
            </a:fld>
            <a:endParaRPr lang="en-GB"/>
          </a:p>
        </p:txBody>
      </p:sp>
    </p:spTree>
    <p:extLst>
      <p:ext uri="{BB962C8B-B14F-4D97-AF65-F5344CB8AC3E}">
        <p14:creationId xmlns:p14="http://schemas.microsoft.com/office/powerpoint/2010/main" val="3832725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EEE6A7E-20AC-4140-822A-FFEE88C44D49}" type="slidenum">
              <a:rPr lang="en-GB" smtClean="0"/>
              <a:pPr>
                <a:defRPr/>
              </a:pPr>
              <a:t>‹#›</a:t>
            </a:fld>
            <a:endParaRPr lang="en-GB"/>
          </a:p>
        </p:txBody>
      </p:sp>
    </p:spTree>
    <p:extLst>
      <p:ext uri="{BB962C8B-B14F-4D97-AF65-F5344CB8AC3E}">
        <p14:creationId xmlns:p14="http://schemas.microsoft.com/office/powerpoint/2010/main" val="2548448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pPr>
              <a:defRPr/>
            </a:pPr>
            <a:endParaRPr lang="en-GB"/>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pPr>
              <a:defRPr/>
            </a:pPr>
            <a:endParaRPr lang="en-GB"/>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pPr>
              <a:defRPr/>
            </a:pPr>
            <a:fld id="{3EEE6A7E-20AC-4140-822A-FFEE88C44D49}" type="slidenum">
              <a:rPr lang="en-GB" smtClean="0"/>
              <a:pPr>
                <a:defRPr/>
              </a:pPr>
              <a:t>‹#›</a:t>
            </a:fld>
            <a:endParaRPr lang="en-GB"/>
          </a:p>
        </p:txBody>
      </p:sp>
    </p:spTree>
    <p:extLst>
      <p:ext uri="{BB962C8B-B14F-4D97-AF65-F5344CB8AC3E}">
        <p14:creationId xmlns:p14="http://schemas.microsoft.com/office/powerpoint/2010/main" val="2948678462"/>
      </p:ext>
    </p:extLst>
  </p:cSld>
  <p:clrMap bg1="dk1" tx1="lt1" bg2="dk2" tx2="lt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 id="2147483875" r:id="rId12"/>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395536" y="1124744"/>
            <a:ext cx="8352928" cy="1800200"/>
          </a:xfrm>
          <a:solidFill>
            <a:schemeClr val="accent3">
              <a:lumMod val="50000"/>
            </a:schemeClr>
          </a:solidFill>
        </p:spPr>
        <p:txBody>
          <a:bodyPr/>
          <a:lstStyle/>
          <a:p>
            <a:pPr algn="ctr">
              <a:defRPr/>
            </a:pPr>
            <a:r>
              <a:rPr lang="en-GB" sz="4000" dirty="0">
                <a:solidFill>
                  <a:srgbClr val="FFFF00"/>
                </a:solidFill>
                <a:effectLst/>
                <a:latin typeface="Poor Richard" panose="02080502050505020702" pitchFamily="18" charset="0"/>
              </a:rPr>
              <a:t>FINDING </a:t>
            </a:r>
            <a:r>
              <a:rPr lang="en-GB" sz="4000" b="0" dirty="0">
                <a:solidFill>
                  <a:srgbClr val="FFFF00"/>
                </a:solidFill>
                <a:effectLst/>
                <a:latin typeface="Poor Richard" panose="02080502050505020702" pitchFamily="18" charset="0"/>
              </a:rPr>
              <a:t>THE CHILD IN OUR TIME</a:t>
            </a:r>
            <a:br>
              <a:rPr lang="en-GB" sz="4000" b="0" dirty="0">
                <a:solidFill>
                  <a:srgbClr val="FFFF00"/>
                </a:solidFill>
                <a:effectLst/>
                <a:latin typeface="Poor Richard" panose="02080502050505020702" pitchFamily="18" charset="0"/>
              </a:rPr>
            </a:br>
            <a:br>
              <a:rPr lang="en-GB" sz="1200" b="0" dirty="0">
                <a:solidFill>
                  <a:srgbClr val="FFFF00"/>
                </a:solidFill>
                <a:effectLst/>
                <a:latin typeface="Stencil" panose="040409050D0802020404" pitchFamily="82" charset="0"/>
              </a:rPr>
            </a:br>
            <a:r>
              <a:rPr lang="en-GB" sz="4000" b="0" i="1" dirty="0">
                <a:effectLst/>
                <a:latin typeface="Poor Richard" panose="02080502050505020702" pitchFamily="18" charset="0"/>
              </a:rPr>
              <a:t>The Child in Time</a:t>
            </a:r>
            <a:endParaRPr lang="en-GB" sz="1000" dirty="0">
              <a:effectLst/>
              <a:latin typeface="+mn-lt"/>
            </a:endParaRPr>
          </a:p>
        </p:txBody>
      </p:sp>
      <p:sp>
        <p:nvSpPr>
          <p:cNvPr id="4099" name="Rectangle 3"/>
          <p:cNvSpPr>
            <a:spLocks noGrp="1" noChangeArrowheads="1"/>
          </p:cNvSpPr>
          <p:nvPr>
            <p:ph type="subTitle" idx="1"/>
          </p:nvPr>
        </p:nvSpPr>
        <p:spPr>
          <a:xfrm>
            <a:off x="1331640" y="116632"/>
            <a:ext cx="7624936" cy="625475"/>
          </a:xfrm>
        </p:spPr>
        <p:txBody>
          <a:bodyPr>
            <a:normAutofit/>
          </a:bodyPr>
          <a:lstStyle/>
          <a:p>
            <a:pPr algn="r">
              <a:defRPr/>
            </a:pPr>
            <a:r>
              <a:rPr lang="en-GB" sz="2800" dirty="0">
                <a:effectLst/>
                <a:latin typeface="Perpetua Titling MT" pitchFamily="18" charset="0"/>
              </a:rPr>
              <a:t>CSEN7030 /hpen7008: The Child in Time</a:t>
            </a:r>
          </a:p>
        </p:txBody>
      </p:sp>
      <p:sp>
        <p:nvSpPr>
          <p:cNvPr id="2" name="Rectangle 1">
            <a:extLst>
              <a:ext uri="{FF2B5EF4-FFF2-40B4-BE49-F238E27FC236}">
                <a16:creationId xmlns:a16="http://schemas.microsoft.com/office/drawing/2014/main" id="{A230B818-8B61-4AA6-A6C3-B5E4FA2466AD}"/>
              </a:ext>
            </a:extLst>
          </p:cNvPr>
          <p:cNvSpPr/>
          <p:nvPr/>
        </p:nvSpPr>
        <p:spPr>
          <a:xfrm>
            <a:off x="377862" y="3429000"/>
            <a:ext cx="8352928" cy="2862322"/>
          </a:xfrm>
          <a:prstGeom prst="rect">
            <a:avLst/>
          </a:prstGeom>
        </p:spPr>
        <p:txBody>
          <a:bodyPr wrap="square">
            <a:spAutoFit/>
          </a:bodyPr>
          <a:lstStyle/>
          <a:p>
            <a:r>
              <a:rPr lang="en-GB" sz="2000" dirty="0">
                <a:latin typeface="+mn-lt"/>
              </a:rPr>
              <a:t>Alice sighed wearily. `</a:t>
            </a:r>
            <a:r>
              <a:rPr lang="en-GB" sz="2000" dirty="0">
                <a:solidFill>
                  <a:srgbClr val="FFFF00"/>
                </a:solidFill>
                <a:latin typeface="+mn-lt"/>
              </a:rPr>
              <a:t>I think you might do something better with the time,' </a:t>
            </a:r>
            <a:r>
              <a:rPr lang="en-GB" sz="2000" dirty="0">
                <a:latin typeface="+mn-lt"/>
              </a:rPr>
              <a:t>she said, `than waste it in asking riddles that have no answers.'</a:t>
            </a:r>
            <a:br>
              <a:rPr lang="en-GB" sz="2000" dirty="0">
                <a:latin typeface="+mn-lt"/>
              </a:rPr>
            </a:br>
            <a:r>
              <a:rPr lang="en-GB" sz="2000" dirty="0">
                <a:latin typeface="+mn-lt"/>
              </a:rPr>
              <a:t>`If you knew Time as well as I do,' said the Hatter, `you wouldn't talk about wasting it. It's him.'</a:t>
            </a:r>
            <a:br>
              <a:rPr lang="en-GB" sz="2000" dirty="0">
                <a:latin typeface="+mn-lt"/>
              </a:rPr>
            </a:br>
            <a:r>
              <a:rPr lang="en-GB" sz="2000" dirty="0">
                <a:latin typeface="+mn-lt"/>
              </a:rPr>
              <a:t>`I don't know what you mean,' said Alice.</a:t>
            </a:r>
            <a:br>
              <a:rPr lang="en-GB" sz="2000" dirty="0">
                <a:latin typeface="+mn-lt"/>
              </a:rPr>
            </a:br>
            <a:r>
              <a:rPr lang="en-GB" sz="2000" dirty="0">
                <a:latin typeface="+mn-lt"/>
              </a:rPr>
              <a:t>[…] `He won't stand beating. Now, if you only kept on good terms with him, he'd do almost anything you liked with the clock. For instance, suppose it were nine o'clock in the morning, just time to begin lessons: you'd only have to whisper a hint to Time, and round goes the clock in a twinkling! Half-past one, time for dinner</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8F7AB4A-EDF9-49BB-9656-D4934D520AB9}"/>
              </a:ext>
            </a:extLst>
          </p:cNvPr>
          <p:cNvSpPr>
            <a:spLocks noGrp="1"/>
          </p:cNvSpPr>
          <p:nvPr>
            <p:ph idx="1"/>
          </p:nvPr>
        </p:nvSpPr>
        <p:spPr>
          <a:xfrm>
            <a:off x="323528" y="963378"/>
            <a:ext cx="8119864" cy="5373216"/>
          </a:xfrm>
        </p:spPr>
        <p:txBody>
          <a:bodyPr>
            <a:normAutofit/>
          </a:bodyPr>
          <a:lstStyle/>
          <a:p>
            <a:pPr marL="18288" indent="0">
              <a:buNone/>
            </a:pPr>
            <a:r>
              <a:rPr lang="en-GB" sz="2200" i="1" dirty="0">
                <a:effectLst/>
              </a:rPr>
              <a:t>By the end of this module students should be able to: </a:t>
            </a:r>
          </a:p>
          <a:p>
            <a:pPr marL="18288" indent="0">
              <a:buNone/>
            </a:pPr>
            <a:endParaRPr lang="en-GB" sz="1200" i="1" dirty="0">
              <a:effectLst/>
            </a:endParaRPr>
          </a:p>
          <a:p>
            <a:pPr lvl="1">
              <a:buFont typeface="Arial" panose="020B0604020202020204" pitchFamily="34" charset="0"/>
              <a:buChar char="•"/>
            </a:pPr>
            <a:r>
              <a:rPr lang="en-GB" dirty="0">
                <a:effectLst/>
              </a:rPr>
              <a:t> </a:t>
            </a:r>
            <a:r>
              <a:rPr lang="en-GB" sz="2200" dirty="0">
                <a:effectLst/>
              </a:rPr>
              <a:t>demonstrate  advanced and sustained understanding of the historical and cultural construction of the figure of the child;</a:t>
            </a:r>
          </a:p>
          <a:p>
            <a:pPr lvl="1">
              <a:buFont typeface="Arial" panose="020B0604020202020204" pitchFamily="34" charset="0"/>
              <a:buChar char="•"/>
            </a:pPr>
            <a:r>
              <a:rPr lang="en-GB" sz="2200" dirty="0">
                <a:effectLst/>
              </a:rPr>
              <a:t>demonstrate a detailed knowledge and understanding of the cultural and </a:t>
            </a:r>
            <a:r>
              <a:rPr lang="en-GB" sz="2200" dirty="0">
                <a:solidFill>
                  <a:srgbClr val="FFFF00"/>
                </a:solidFill>
                <a:effectLst/>
              </a:rPr>
              <a:t>historical significance of child figures in mainstream and children’s literary texts</a:t>
            </a:r>
            <a:r>
              <a:rPr lang="en-GB" sz="2200" dirty="0">
                <a:effectLst/>
              </a:rPr>
              <a:t>; </a:t>
            </a:r>
          </a:p>
          <a:p>
            <a:pPr lvl="1">
              <a:buFont typeface="Arial" panose="020B0604020202020204" pitchFamily="34" charset="0"/>
              <a:buChar char="•"/>
            </a:pPr>
            <a:r>
              <a:rPr lang="en-GB" sz="2200" dirty="0">
                <a:effectLst/>
              </a:rPr>
              <a:t>account for the emergence of the child as a significant </a:t>
            </a:r>
            <a:r>
              <a:rPr lang="en-GB" sz="2200" dirty="0" err="1">
                <a:effectLst/>
              </a:rPr>
              <a:t>topos</a:t>
            </a:r>
            <a:r>
              <a:rPr lang="en-GB" sz="2200" dirty="0">
                <a:effectLst/>
              </a:rPr>
              <a:t> within the development of the novel;</a:t>
            </a:r>
          </a:p>
          <a:p>
            <a:pPr lvl="1">
              <a:buFont typeface="Arial" panose="020B0604020202020204" pitchFamily="34" charset="0"/>
              <a:buChar char="•"/>
            </a:pPr>
            <a:r>
              <a:rPr lang="en-GB" sz="2200" dirty="0">
                <a:effectLst/>
              </a:rPr>
              <a:t>demonstrate a critically informed understanding of the evolution of children’s literature and of its depictions of children;  </a:t>
            </a:r>
          </a:p>
          <a:p>
            <a:pPr lvl="1">
              <a:buFont typeface="Arial" panose="020B0604020202020204" pitchFamily="34" charset="0"/>
              <a:buChar char="•"/>
            </a:pPr>
            <a:r>
              <a:rPr lang="en-GB" sz="2200" dirty="0">
                <a:effectLst/>
              </a:rPr>
              <a:t> employ a range of different critical and theoretical perspectives in order to make informed readings of literary texts.</a:t>
            </a:r>
            <a:endParaRPr lang="en-GB" sz="2200" dirty="0"/>
          </a:p>
        </p:txBody>
      </p:sp>
      <p:sp>
        <p:nvSpPr>
          <p:cNvPr id="3" name="Title 2">
            <a:extLst>
              <a:ext uri="{FF2B5EF4-FFF2-40B4-BE49-F238E27FC236}">
                <a16:creationId xmlns:a16="http://schemas.microsoft.com/office/drawing/2014/main" id="{3304C01B-2045-48A0-B9B5-9A4D59109E5F}"/>
              </a:ext>
            </a:extLst>
          </p:cNvPr>
          <p:cNvSpPr>
            <a:spLocks noGrp="1"/>
          </p:cNvSpPr>
          <p:nvPr>
            <p:ph type="title"/>
          </p:nvPr>
        </p:nvSpPr>
        <p:spPr>
          <a:xfrm>
            <a:off x="800100" y="332656"/>
            <a:ext cx="7543800" cy="640432"/>
          </a:xfrm>
        </p:spPr>
        <p:txBody>
          <a:bodyPr/>
          <a:lstStyle/>
          <a:p>
            <a:r>
              <a:rPr lang="en-GB" sz="3200" dirty="0">
                <a:solidFill>
                  <a:srgbClr val="FFFF00"/>
                </a:solidFill>
                <a:effectLst/>
              </a:rPr>
              <a:t>LEARNING OUTCOMES</a:t>
            </a:r>
            <a:endParaRPr lang="en-GB" dirty="0">
              <a:solidFill>
                <a:srgbClr val="FFFF00"/>
              </a:solidFill>
            </a:endParaRPr>
          </a:p>
        </p:txBody>
      </p:sp>
    </p:spTree>
    <p:extLst>
      <p:ext uri="{BB962C8B-B14F-4D97-AF65-F5344CB8AC3E}">
        <p14:creationId xmlns:p14="http://schemas.microsoft.com/office/powerpoint/2010/main" val="2584740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BFC8107-4151-4439-8B4B-2C4736E63A76}"/>
              </a:ext>
            </a:extLst>
          </p:cNvPr>
          <p:cNvSpPr>
            <a:spLocks noGrp="1"/>
          </p:cNvSpPr>
          <p:nvPr>
            <p:ph idx="1"/>
          </p:nvPr>
        </p:nvSpPr>
        <p:spPr>
          <a:xfrm>
            <a:off x="459904" y="1268760"/>
            <a:ext cx="8432576" cy="5400600"/>
          </a:xfrm>
        </p:spPr>
        <p:txBody>
          <a:bodyPr>
            <a:normAutofit fontScale="92500"/>
          </a:bodyPr>
          <a:lstStyle/>
          <a:p>
            <a:pPr marL="18288" indent="0">
              <a:buNone/>
            </a:pPr>
            <a:r>
              <a:rPr lang="en-GB" dirty="0">
                <a:effectLst/>
              </a:rPr>
              <a:t>first thinking of the cultural and historical context this book was produced in the 1980s so c 15 years on from </a:t>
            </a:r>
            <a:r>
              <a:rPr lang="en-GB" i="1" dirty="0" err="1">
                <a:effectLst/>
              </a:rPr>
              <a:t>Chocky</a:t>
            </a:r>
            <a:r>
              <a:rPr lang="en-GB" i="1" dirty="0">
                <a:effectLst/>
              </a:rPr>
              <a:t>.</a:t>
            </a:r>
            <a:r>
              <a:rPr lang="en-GB" dirty="0">
                <a:effectLst/>
              </a:rPr>
              <a:t>  Rise of the authoritarian right under Margaret Thatcher. Again the child serves as an index of value in society becoming increasingly materialistic. </a:t>
            </a:r>
          </a:p>
          <a:p>
            <a:pPr marL="18288" indent="0">
              <a:buNone/>
            </a:pPr>
            <a:r>
              <a:rPr lang="en-GB" dirty="0">
                <a:effectLst/>
              </a:rPr>
              <a:t>‘Back to basics’ was one of Thatcher’s key slogans – heralding a nostalgic ‘return’ to a particular version of Victorian values. These values of course were enterprise, innovation, self-determination, and national pride in the superiority of the British way of life.  As in the earlier model there are 2 contrasting models of the child: the innocent ideal and the predatory feral. Stephen’s beloved daughter is lost in a supermarket but we enter the book seeing the child as beggar manipulating the adults from whom they are begging. </a:t>
            </a:r>
          </a:p>
          <a:p>
            <a:pPr marL="18288" indent="0">
              <a:buNone/>
            </a:pPr>
            <a:endParaRPr lang="en-GB" dirty="0">
              <a:effectLst/>
            </a:endParaRPr>
          </a:p>
          <a:p>
            <a:pPr marL="18288" indent="0">
              <a:buNone/>
            </a:pPr>
            <a:r>
              <a:rPr lang="en-GB" dirty="0">
                <a:effectLst/>
              </a:rPr>
              <a:t>By framing the layers of his narrative in its historical moment McEwan is commenting on the values of a world defined only in monetary terms. This is expressed in the childcare handbook which seems to be in the process of being constructed throughout most of the book – but which has already been written. In this the construction of images of the child is ideological and the thought the image of the child captured by either liberals such as Stephen or by Conservatives such as the Prime Minister become the key to understanding a whole approach towards life.</a:t>
            </a:r>
          </a:p>
          <a:p>
            <a:pPr marL="18288" indent="0">
              <a:buNone/>
            </a:pPr>
            <a:endParaRPr lang="en-GB" dirty="0">
              <a:effectLst/>
            </a:endParaRPr>
          </a:p>
        </p:txBody>
      </p:sp>
      <p:sp>
        <p:nvSpPr>
          <p:cNvPr id="3" name="Title 2">
            <a:extLst>
              <a:ext uri="{FF2B5EF4-FFF2-40B4-BE49-F238E27FC236}">
                <a16:creationId xmlns:a16="http://schemas.microsoft.com/office/drawing/2014/main" id="{17236A73-BFF5-41F1-A59B-0059CEEE10FF}"/>
              </a:ext>
            </a:extLst>
          </p:cNvPr>
          <p:cNvSpPr>
            <a:spLocks noGrp="1"/>
          </p:cNvSpPr>
          <p:nvPr>
            <p:ph type="title"/>
          </p:nvPr>
        </p:nvSpPr>
        <p:spPr>
          <a:xfrm>
            <a:off x="755576" y="188640"/>
            <a:ext cx="7543800" cy="698376"/>
          </a:xfrm>
        </p:spPr>
        <p:txBody>
          <a:bodyPr/>
          <a:lstStyle/>
          <a:p>
            <a:r>
              <a:rPr lang="en-GB" sz="3200" i="1" dirty="0">
                <a:solidFill>
                  <a:srgbClr val="FFFF00"/>
                </a:solidFill>
                <a:effectLst/>
              </a:rPr>
              <a:t>Child in Time - </a:t>
            </a:r>
            <a:r>
              <a:rPr lang="en-GB" sz="3200" dirty="0">
                <a:solidFill>
                  <a:srgbClr val="FFFF00"/>
                </a:solidFill>
                <a:effectLst/>
              </a:rPr>
              <a:t>Introduction</a:t>
            </a:r>
          </a:p>
        </p:txBody>
      </p:sp>
    </p:spTree>
    <p:extLst>
      <p:ext uri="{BB962C8B-B14F-4D97-AF65-F5344CB8AC3E}">
        <p14:creationId xmlns:p14="http://schemas.microsoft.com/office/powerpoint/2010/main" val="4122475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BFC8107-4151-4439-8B4B-2C4736E63A76}"/>
              </a:ext>
            </a:extLst>
          </p:cNvPr>
          <p:cNvSpPr>
            <a:spLocks noGrp="1"/>
          </p:cNvSpPr>
          <p:nvPr>
            <p:ph idx="1"/>
          </p:nvPr>
        </p:nvSpPr>
        <p:spPr>
          <a:xfrm>
            <a:off x="459904" y="1268760"/>
            <a:ext cx="8432576" cy="5400600"/>
          </a:xfrm>
        </p:spPr>
        <p:txBody>
          <a:bodyPr>
            <a:normAutofit/>
          </a:bodyPr>
          <a:lstStyle/>
          <a:p>
            <a:pPr marL="18288" indent="0">
              <a:buNone/>
            </a:pPr>
            <a:r>
              <a:rPr lang="en-GB" dirty="0">
                <a:effectLst/>
              </a:rPr>
              <a:t>McEwan is interested in children and in time and time itself is very different from the different perspectives of his mother and father, of his own memories of the past, of Charles Darke’s own sense of an absent childhood he wished he had had but never did and which he finally attempts to recover as a man in his 50s. This idea of time as both subjective and objective, of curves rather than straight lines, of stopping and starting with mood changes and the sense of loss or achievement. </a:t>
            </a:r>
          </a:p>
          <a:p>
            <a:pPr marL="18288" indent="0">
              <a:buNone/>
            </a:pPr>
            <a:r>
              <a:rPr lang="en-GB" dirty="0">
                <a:effectLst/>
              </a:rPr>
              <a:t> Stephen gets on with his life and imagines a parallel life in which his lost daughter continues to grow invisibly. This may be biology however in the larger narrative that runs throughout this text the stories that are told to children and about children weave into that biology framing and twisting it in different ways. </a:t>
            </a:r>
          </a:p>
          <a:p>
            <a:pPr marL="18288" indent="0">
              <a:buNone/>
            </a:pPr>
            <a:r>
              <a:rPr lang="en-GB" dirty="0"/>
              <a:t>First Stephen writes his novel, </a:t>
            </a:r>
            <a:r>
              <a:rPr lang="en-GB" i="1" dirty="0"/>
              <a:t>Lemonade</a:t>
            </a:r>
            <a:r>
              <a:rPr lang="en-GB" dirty="0"/>
              <a:t>. This is a novel which he wrote initially for himself not for children   And although we do not get to read any of it </a:t>
            </a:r>
            <a:r>
              <a:rPr lang="en-GB" dirty="0" err="1"/>
              <a:t>it</a:t>
            </a:r>
            <a:r>
              <a:rPr lang="en-GB" dirty="0"/>
              <a:t> sounds like it’s dripping in saccharin. It’s a story that makes middle-class parents feel good about themselves  and makes middle-class children feel they are favoured. There are strong echoes of Victorian golden age novels with the secure social support of the children. </a:t>
            </a:r>
          </a:p>
          <a:p>
            <a:pPr marL="18288" indent="0">
              <a:buNone/>
            </a:pPr>
            <a:endParaRPr lang="en-GB" dirty="0">
              <a:effectLst/>
            </a:endParaRPr>
          </a:p>
        </p:txBody>
      </p:sp>
      <p:sp>
        <p:nvSpPr>
          <p:cNvPr id="3" name="Title 2">
            <a:extLst>
              <a:ext uri="{FF2B5EF4-FFF2-40B4-BE49-F238E27FC236}">
                <a16:creationId xmlns:a16="http://schemas.microsoft.com/office/drawing/2014/main" id="{17236A73-BFF5-41F1-A59B-0059CEEE10FF}"/>
              </a:ext>
            </a:extLst>
          </p:cNvPr>
          <p:cNvSpPr>
            <a:spLocks noGrp="1"/>
          </p:cNvSpPr>
          <p:nvPr>
            <p:ph type="title"/>
          </p:nvPr>
        </p:nvSpPr>
        <p:spPr>
          <a:xfrm>
            <a:off x="755576" y="188640"/>
            <a:ext cx="7543800" cy="698376"/>
          </a:xfrm>
        </p:spPr>
        <p:txBody>
          <a:bodyPr/>
          <a:lstStyle/>
          <a:p>
            <a:r>
              <a:rPr lang="en-GB" sz="3200" i="1" dirty="0">
                <a:solidFill>
                  <a:srgbClr val="FFFF00"/>
                </a:solidFill>
                <a:effectLst/>
              </a:rPr>
              <a:t>Child in Time – </a:t>
            </a:r>
            <a:r>
              <a:rPr lang="en-GB" sz="3200" dirty="0">
                <a:solidFill>
                  <a:srgbClr val="FFFF00"/>
                </a:solidFill>
                <a:effectLst/>
              </a:rPr>
              <a:t>Introduction 2</a:t>
            </a:r>
          </a:p>
        </p:txBody>
      </p:sp>
    </p:spTree>
    <p:extLst>
      <p:ext uri="{BB962C8B-B14F-4D97-AF65-F5344CB8AC3E}">
        <p14:creationId xmlns:p14="http://schemas.microsoft.com/office/powerpoint/2010/main" val="529735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rgbClr val="005024"/>
        </a:solidFill>
        <a:effectLst/>
      </p:bgPr>
    </p:bg>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D287C32-A060-45C7-9C54-7F689A93110F}"/>
              </a:ext>
            </a:extLst>
          </p:cNvPr>
          <p:cNvSpPr>
            <a:spLocks noGrp="1"/>
          </p:cNvSpPr>
          <p:nvPr>
            <p:ph idx="1"/>
          </p:nvPr>
        </p:nvSpPr>
        <p:spPr>
          <a:xfrm>
            <a:off x="683568" y="1556792"/>
            <a:ext cx="7474024" cy="4248472"/>
          </a:xfrm>
        </p:spPr>
        <p:txBody>
          <a:bodyPr>
            <a:normAutofit/>
          </a:bodyPr>
          <a:lstStyle/>
          <a:p>
            <a:pPr marL="18288" indent="0">
              <a:buNone/>
            </a:pPr>
            <a:r>
              <a:rPr lang="en-GB" sz="2400" dirty="0">
                <a:effectLst/>
              </a:rPr>
              <a:t>It was not always the case that a large minority comprising the weakest members of society wore special clothes, were freed from the routines of work and of many constraints on their behaviour and were able to devote much of their time to play. It should be remembered that childhood is not a natural occurrence. There was a time when children were treated like small adults. </a:t>
            </a:r>
            <a:r>
              <a:rPr lang="en-GB" sz="2400" dirty="0">
                <a:solidFill>
                  <a:srgbClr val="FFFF00"/>
                </a:solidFill>
                <a:effectLst/>
              </a:rPr>
              <a:t>Childhood is an invention, a social construct, made possible by society as it increased in sophistication and resourced  </a:t>
            </a:r>
            <a:br>
              <a:rPr lang="en-GB" sz="2400" dirty="0">
                <a:effectLst/>
              </a:rPr>
            </a:br>
            <a:r>
              <a:rPr lang="en-GB" sz="2400" dirty="0">
                <a:effectLst/>
              </a:rPr>
              <a:t>			 Ian McEwan, </a:t>
            </a:r>
            <a:r>
              <a:rPr lang="en-GB" sz="2400" i="1" dirty="0">
                <a:effectLst/>
              </a:rPr>
              <a:t>The Child in Time</a:t>
            </a:r>
            <a:br>
              <a:rPr lang="en-GB" sz="2400" i="1" dirty="0">
                <a:effectLst/>
              </a:rPr>
            </a:br>
            <a:endParaRPr lang="en-GB" sz="2400" i="1" dirty="0"/>
          </a:p>
        </p:txBody>
      </p:sp>
      <p:sp>
        <p:nvSpPr>
          <p:cNvPr id="3" name="Title 2">
            <a:extLst>
              <a:ext uri="{FF2B5EF4-FFF2-40B4-BE49-F238E27FC236}">
                <a16:creationId xmlns:a16="http://schemas.microsoft.com/office/drawing/2014/main" id="{2874F552-995B-4716-8B9E-95DAFD2422E7}"/>
              </a:ext>
            </a:extLst>
          </p:cNvPr>
          <p:cNvSpPr>
            <a:spLocks noGrp="1"/>
          </p:cNvSpPr>
          <p:nvPr>
            <p:ph type="title"/>
          </p:nvPr>
        </p:nvSpPr>
        <p:spPr>
          <a:xfrm>
            <a:off x="572666" y="188640"/>
            <a:ext cx="8343900" cy="914400"/>
          </a:xfrm>
        </p:spPr>
        <p:txBody>
          <a:bodyPr/>
          <a:lstStyle/>
          <a:p>
            <a:r>
              <a:rPr lang="en-GB" sz="3600" dirty="0">
                <a:solidFill>
                  <a:srgbClr val="FFFF00"/>
                </a:solidFill>
              </a:rPr>
              <a:t>The invention of childhood</a:t>
            </a:r>
          </a:p>
        </p:txBody>
      </p:sp>
    </p:spTree>
    <p:extLst>
      <p:ext uri="{BB962C8B-B14F-4D97-AF65-F5344CB8AC3E}">
        <p14:creationId xmlns:p14="http://schemas.microsoft.com/office/powerpoint/2010/main" val="13857137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Custom 1">
      <a:majorFont>
        <a:latin typeface="Perpetua Titling MT"/>
        <a:ea typeface=""/>
        <a:cs typeface=""/>
      </a:majorFont>
      <a:minorFont>
        <a:latin typeface="Perpetua"/>
        <a:ea typeface=""/>
        <a:cs typeface=""/>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extLst>
    <a:ext uri="{05A4C25C-085E-4340-85A3-A5531E510DB2}">
      <thm15:themeFamily xmlns:thm15="http://schemas.microsoft.com/office/thememl/2012/main" name="mod" id="{8D966693-D3CA-425B-8C49-C78EB3E0C087}" vid="{69A039BD-CE67-412B-BDFC-78875A365A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1101</TotalTime>
  <Words>871</Words>
  <Application>Microsoft Office PowerPoint</Application>
  <PresentationFormat>On-screen Show (4:3)</PresentationFormat>
  <Paragraphs>23</Paragraphs>
  <Slides>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vt:i4>
      </vt:variant>
    </vt:vector>
  </HeadingPairs>
  <TitlesOfParts>
    <vt:vector size="13" baseType="lpstr">
      <vt:lpstr>Arial</vt:lpstr>
      <vt:lpstr>Calibri</vt:lpstr>
      <vt:lpstr>Perpetua</vt:lpstr>
      <vt:lpstr>Perpetua Titling MT</vt:lpstr>
      <vt:lpstr>Poor Richard</vt:lpstr>
      <vt:lpstr>Stencil</vt:lpstr>
      <vt:lpstr>Wingdings</vt:lpstr>
      <vt:lpstr>mod</vt:lpstr>
      <vt:lpstr>FINDING THE CHILD IN OUR TIME  The Child in Time</vt:lpstr>
      <vt:lpstr>LEARNING OUTCOMES</vt:lpstr>
      <vt:lpstr>Child in Time - Introduction</vt:lpstr>
      <vt:lpstr>Child in Time – Introduction 2</vt:lpstr>
      <vt:lpstr>The invention of childhood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85</cp:revision>
  <dcterms:created xsi:type="dcterms:W3CDTF">1601-01-01T00:00:00Z</dcterms:created>
  <dcterms:modified xsi:type="dcterms:W3CDTF">2020-03-23T13:35:46Z</dcterms:modified>
</cp:coreProperties>
</file>