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10693400" cy="7556500"/>
  <p:notesSz cx="6858000" cy="9144000"/>
  <p:embeddedFontLst>
    <p:embeddedFont>
      <p:font typeface="Glacial Indifference" panose="020B0604020202020204" charset="0"/>
      <p:regular r:id="rId3"/>
    </p:embeddedFont>
    <p:embeddedFont>
      <p:font typeface="Glacial Indifference Bold" panose="020B0604020202020204" charset="0"/>
      <p:regular r:id="rId4"/>
    </p:embeddedFont>
    <p:embeddedFont>
      <p:font typeface="League Spartan" panose="020B0604020202020204" charset="0"/>
      <p:regular r:id="rId5"/>
    </p:embeddedFont>
    <p:embeddedFont>
      <p:font typeface="Poppins Bold" panose="020B0604020202020204" charset="0"/>
      <p:regular r:id="rId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4650" autoAdjust="0"/>
    <p:restoredTop sz="94622" autoAdjust="0"/>
  </p:normalViewPr>
  <p:slideViewPr>
    <p:cSldViewPr>
      <p:cViewPr varScale="1">
        <p:scale>
          <a:sx n="82" d="100"/>
          <a:sy n="82" d="100"/>
        </p:scale>
        <p:origin x="1579" y="8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font" Target="fonts/font1.fntdata"/><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5" Type="http://schemas.openxmlformats.org/officeDocument/2006/relationships/font" Target="fonts/font3.fntdata"/><Relationship Id="rId10" Type="http://schemas.openxmlformats.org/officeDocument/2006/relationships/tableStyles" Target="tableStyles.xml"/><Relationship Id="rId4" Type="http://schemas.openxmlformats.org/officeDocument/2006/relationships/font" Target="fonts/font2.fntdata"/><Relationship Id="rId9"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lineChart>
        <c:grouping val="standard"/>
        <c:varyColors val="0"/>
        <c:ser>
          <c:idx val="0"/>
          <c:order val="0"/>
          <c:tx>
            <c:strRef>
              <c:f>Sheet1!$B$1</c:f>
              <c:strCache>
                <c:ptCount val="1"/>
                <c:pt idx="0">
                  <c:v>As much as wanted</c:v>
                </c:pt>
              </c:strCache>
            </c:strRef>
          </c:tx>
          <c:spPr>
            <a:ln w="19050">
              <a:solidFill>
                <a:srgbClr val="3C5C63"/>
              </a:solidFill>
            </a:ln>
          </c:spPr>
          <c:marker>
            <c:symbol val="diamond"/>
            <c:size val="4"/>
            <c:spPr>
              <a:solidFill>
                <a:srgbClr val="3C5C63"/>
              </a:solidFill>
              <a:ln>
                <a:solidFill>
                  <a:srgbClr val="3C5C63"/>
                </a:solidFill>
              </a:ln>
            </c:spPr>
          </c:marker>
          <c:dLbls>
            <c:numFmt formatCode="0.0" sourceLinked="0"/>
            <c:spPr>
              <a:noFill/>
              <a:ln>
                <a:noFill/>
              </a:ln>
              <a:effectLst/>
            </c:spPr>
            <c:txPr>
              <a:bodyPr/>
              <a:lstStyle/>
              <a:p>
                <a:pPr>
                  <a:defRPr sz="450">
                    <a:solidFill>
                      <a:srgbClr val="3C5C63"/>
                    </a:solidFill>
                    <a:latin typeface="Glacial Indifference"/>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2020–21</c:v>
                </c:pt>
                <c:pt idx="1">
                  <c:v>2021–22</c:v>
                </c:pt>
                <c:pt idx="2">
                  <c:v>2022–23</c:v>
                </c:pt>
                <c:pt idx="3">
                  <c:v>2023–24</c:v>
                </c:pt>
                <c:pt idx="4">
                  <c:v>2024–25</c:v>
                </c:pt>
              </c:strCache>
            </c:strRef>
          </c:cat>
          <c:val>
            <c:numRef>
              <c:f>Sheet1!$B$2:$B$6</c:f>
              <c:numCache>
                <c:formatCode>General</c:formatCode>
                <c:ptCount val="5"/>
                <c:pt idx="0">
                  <c:v>34.4</c:v>
                </c:pt>
                <c:pt idx="1">
                  <c:v>40.6</c:v>
                </c:pt>
                <c:pt idx="2">
                  <c:v>44.4</c:v>
                </c:pt>
                <c:pt idx="3">
                  <c:v>45.6</c:v>
                </c:pt>
                <c:pt idx="4">
                  <c:v>45.4</c:v>
                </c:pt>
              </c:numCache>
            </c:numRef>
          </c:val>
          <c:smooth val="0"/>
          <c:extLst>
            <c:ext xmlns:c16="http://schemas.microsoft.com/office/drawing/2014/chart" uri="{C3380CC4-5D6E-409C-BE32-E72D297353CC}">
              <c16:uniqueId val="{00000000-77D3-4773-BF99-41AE7708141E}"/>
            </c:ext>
          </c:extLst>
        </c:ser>
        <c:ser>
          <c:idx val="1"/>
          <c:order val="1"/>
          <c:tx>
            <c:strRef>
              <c:f>Sheet1!$C$1</c:f>
              <c:strCache>
                <c:ptCount val="1"/>
                <c:pt idx="0">
                  <c:v>Some, but not enough</c:v>
                </c:pt>
              </c:strCache>
            </c:strRef>
          </c:tx>
          <c:spPr>
            <a:ln w="19050">
              <a:solidFill>
                <a:srgbClr val="540E10"/>
              </a:solidFill>
            </a:ln>
          </c:spPr>
          <c:marker>
            <c:symbol val="square"/>
            <c:size val="4"/>
            <c:spPr>
              <a:solidFill>
                <a:srgbClr val="540E10"/>
              </a:solidFill>
              <a:ln>
                <a:solidFill>
                  <a:srgbClr val="540E10"/>
                </a:solidFill>
              </a:ln>
            </c:spPr>
          </c:marker>
          <c:dLbls>
            <c:numFmt formatCode="0.0" sourceLinked="0"/>
            <c:spPr>
              <a:noFill/>
              <a:ln>
                <a:noFill/>
              </a:ln>
              <a:effectLst/>
            </c:spPr>
            <c:txPr>
              <a:bodyPr/>
              <a:lstStyle/>
              <a:p>
                <a:pPr>
                  <a:defRPr sz="450">
                    <a:solidFill>
                      <a:srgbClr val="540E10"/>
                    </a:solidFill>
                    <a:latin typeface="Glacial Indifference"/>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2020–21</c:v>
                </c:pt>
                <c:pt idx="1">
                  <c:v>2021–22</c:v>
                </c:pt>
                <c:pt idx="2">
                  <c:v>2022–23</c:v>
                </c:pt>
                <c:pt idx="3">
                  <c:v>2023–24</c:v>
                </c:pt>
                <c:pt idx="4">
                  <c:v>2024–25</c:v>
                </c:pt>
              </c:strCache>
            </c:strRef>
          </c:cat>
          <c:val>
            <c:numRef>
              <c:f>Sheet1!$C$2:$C$6</c:f>
              <c:numCache>
                <c:formatCode>General</c:formatCode>
                <c:ptCount val="5"/>
                <c:pt idx="0">
                  <c:v>22.5</c:v>
                </c:pt>
                <c:pt idx="1">
                  <c:v>19.399999999999999</c:v>
                </c:pt>
                <c:pt idx="2">
                  <c:v>17.5</c:v>
                </c:pt>
                <c:pt idx="3">
                  <c:v>16.399999999999999</c:v>
                </c:pt>
                <c:pt idx="4">
                  <c:v>16.2</c:v>
                </c:pt>
              </c:numCache>
            </c:numRef>
          </c:val>
          <c:smooth val="0"/>
          <c:extLst>
            <c:ext xmlns:c16="http://schemas.microsoft.com/office/drawing/2014/chart" uri="{C3380CC4-5D6E-409C-BE32-E72D297353CC}">
              <c16:uniqueId val="{00000001-77D3-4773-BF99-41AE7708141E}"/>
            </c:ext>
          </c:extLst>
        </c:ser>
        <c:ser>
          <c:idx val="2"/>
          <c:order val="2"/>
          <c:tx>
            <c:strRef>
              <c:f>Sheet1!$D$1</c:f>
              <c:strCache>
                <c:ptCount val="1"/>
                <c:pt idx="0">
                  <c:v>Little, socially isolated</c:v>
                </c:pt>
              </c:strCache>
            </c:strRef>
          </c:tx>
          <c:spPr>
            <a:ln w="19050">
              <a:solidFill>
                <a:srgbClr val="B5382F"/>
              </a:solidFill>
            </a:ln>
          </c:spPr>
          <c:marker>
            <c:symbol val="triangle"/>
            <c:size val="4"/>
            <c:spPr>
              <a:solidFill>
                <a:srgbClr val="B5382F"/>
              </a:solidFill>
              <a:ln>
                <a:solidFill>
                  <a:srgbClr val="B5382F"/>
                </a:solidFill>
              </a:ln>
            </c:spPr>
          </c:marker>
          <c:dLbls>
            <c:numFmt formatCode="0.0" sourceLinked="0"/>
            <c:spPr>
              <a:noFill/>
              <a:ln>
                <a:noFill/>
              </a:ln>
              <a:effectLst/>
            </c:spPr>
            <c:txPr>
              <a:bodyPr/>
              <a:lstStyle/>
              <a:p>
                <a:pPr>
                  <a:defRPr sz="450">
                    <a:solidFill>
                      <a:srgbClr val="B5382F"/>
                    </a:solidFill>
                    <a:latin typeface="Glacial Indifference"/>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2020–21</c:v>
                </c:pt>
                <c:pt idx="1">
                  <c:v>2021–22</c:v>
                </c:pt>
                <c:pt idx="2">
                  <c:v>2022–23</c:v>
                </c:pt>
                <c:pt idx="3">
                  <c:v>2023–24</c:v>
                </c:pt>
                <c:pt idx="4">
                  <c:v>2024–25</c:v>
                </c:pt>
              </c:strCache>
            </c:strRef>
          </c:cat>
          <c:val>
            <c:numRef>
              <c:f>Sheet1!$D$2:$D$6</c:f>
              <c:numCache>
                <c:formatCode>General</c:formatCode>
                <c:ptCount val="5"/>
                <c:pt idx="0">
                  <c:v>13.2</c:v>
                </c:pt>
                <c:pt idx="1">
                  <c:v>8.3000000000000007</c:v>
                </c:pt>
                <c:pt idx="2">
                  <c:v>6.7</c:v>
                </c:pt>
                <c:pt idx="3">
                  <c:v>6.8</c:v>
                </c:pt>
                <c:pt idx="4">
                  <c:v>6.8</c:v>
                </c:pt>
              </c:numCache>
            </c:numRef>
          </c:val>
          <c:smooth val="0"/>
          <c:extLst>
            <c:ext xmlns:c16="http://schemas.microsoft.com/office/drawing/2014/chart" uri="{C3380CC4-5D6E-409C-BE32-E72D297353CC}">
              <c16:uniqueId val="{00000002-77D3-4773-BF99-41AE7708141E}"/>
            </c:ext>
          </c:extLst>
        </c:ser>
        <c:dLbls>
          <c:showLegendKey val="0"/>
          <c:showVal val="0"/>
          <c:showCatName val="0"/>
          <c:showSerName val="0"/>
          <c:showPercent val="0"/>
          <c:showBubbleSize val="0"/>
        </c:dLbls>
        <c:marker val="1"/>
        <c:smooth val="0"/>
        <c:axId val="2118791784"/>
        <c:axId val="2140495176"/>
      </c:lineChart>
      <c:catAx>
        <c:axId val="2118791784"/>
        <c:scaling>
          <c:orientation val="minMax"/>
        </c:scaling>
        <c:delete val="0"/>
        <c:axPos val="b"/>
        <c:numFmt formatCode="General" sourceLinked="0"/>
        <c:majorTickMark val="out"/>
        <c:minorTickMark val="none"/>
        <c:tickLblPos val="nextTo"/>
        <c:spPr>
          <a:ln>
            <a:solidFill>
              <a:srgbClr val="540E10"/>
            </a:solidFill>
          </a:ln>
        </c:spPr>
        <c:txPr>
          <a:bodyPr/>
          <a:lstStyle/>
          <a:p>
            <a:pPr>
              <a:defRPr sz="450">
                <a:latin typeface="Glacial Indifference"/>
              </a:defRPr>
            </a:pPr>
            <a:endParaRPr lang="en-US"/>
          </a:p>
        </c:txPr>
        <c:crossAx val="2140495176"/>
        <c:crosses val="autoZero"/>
        <c:auto val="1"/>
        <c:lblAlgn val="ctr"/>
        <c:lblOffset val="100"/>
        <c:noMultiLvlLbl val="0"/>
      </c:catAx>
      <c:valAx>
        <c:axId val="2140495176"/>
        <c:scaling>
          <c:orientation val="minMax"/>
          <c:max val="52"/>
          <c:min val="0"/>
        </c:scaling>
        <c:delete val="0"/>
        <c:axPos val="l"/>
        <c:majorGridlines>
          <c:spPr>
            <a:ln w="5080">
              <a:solidFill>
                <a:srgbClr val="D9C98A"/>
              </a:solidFill>
            </a:ln>
          </c:spPr>
        </c:majorGridlines>
        <c:numFmt formatCode="General" sourceLinked="1"/>
        <c:majorTickMark val="out"/>
        <c:minorTickMark val="none"/>
        <c:tickLblPos val="nextTo"/>
        <c:spPr>
          <a:ln>
            <a:noFill/>
          </a:ln>
        </c:spPr>
        <c:txPr>
          <a:bodyPr/>
          <a:lstStyle/>
          <a:p>
            <a:pPr>
              <a:defRPr sz="450">
                <a:latin typeface="Glacial Indifference"/>
              </a:defRPr>
            </a:pPr>
            <a:endParaRPr lang="en-US"/>
          </a:p>
        </c:txPr>
        <c:crossAx val="2118791784"/>
        <c:crosses val="autoZero"/>
        <c:crossBetween val="between"/>
        <c:majorUnit val="10"/>
      </c:valAx>
      <c:spPr>
        <a:noFill/>
        <a:ln>
          <a:noFill/>
        </a:ln>
      </c:spPr>
    </c:plotArea>
    <c:legend>
      <c:legendPos val="b"/>
      <c:overlay val="0"/>
      <c:txPr>
        <a:bodyPr/>
        <a:lstStyle/>
        <a:p>
          <a:pPr>
            <a:defRPr sz="430">
              <a:latin typeface="Glacial Indifference"/>
            </a:defRPr>
          </a:pPr>
          <a:endParaRPr lang="en-US"/>
        </a:p>
      </c:txPr>
    </c:legend>
    <c:plotVisOnly val="1"/>
    <c:dispBlanksAs val="gap"/>
    <c:showDLblsOverMax val="0"/>
  </c:chart>
  <c:spPr>
    <a:noFill/>
    <a:ln>
      <a:noFill/>
    </a:ln>
  </c:spPr>
  <c:txPr>
    <a:bodyPr/>
    <a:lstStyle/>
    <a:p>
      <a:pPr>
        <a:defRPr sz="500">
          <a:solidFill>
            <a:srgbClr val="540E10"/>
          </a:solidFill>
          <a:latin typeface="Glacial Indifference"/>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bar"/>
        <c:grouping val="clustered"/>
        <c:varyColors val="0"/>
        <c:ser>
          <c:idx val="0"/>
          <c:order val="0"/>
          <c:tx>
            <c:strRef>
              <c:f>Sheet1!$B$1</c:f>
              <c:strCache>
                <c:ptCount val="1"/>
                <c:pt idx="0">
                  <c:v>Often or always lonely (%)</c:v>
                </c:pt>
              </c:strCache>
            </c:strRef>
          </c:tx>
          <c:spPr>
            <a:solidFill>
              <a:srgbClr val="3C5C63"/>
            </a:solidFill>
          </c:spPr>
          <c:invertIfNegative val="1"/>
          <c:dPt>
            <c:idx val="1"/>
            <c:invertIfNegative val="1"/>
            <c:bubble3D val="0"/>
            <c:spPr>
              <a:solidFill>
                <a:srgbClr val="540E10"/>
              </a:solidFill>
            </c:spPr>
            <c:extLst>
              <c:ext xmlns:c16="http://schemas.microsoft.com/office/drawing/2014/chart" uri="{C3380CC4-5D6E-409C-BE32-E72D297353CC}">
                <c16:uniqueId val="{00000001-3FF3-46DB-B460-9FE7C2B01230}"/>
              </c:ext>
            </c:extLst>
          </c:dPt>
          <c:dLbls>
            <c:numFmt formatCode="0.#" sourceLinked="0"/>
            <c:spPr>
              <a:noFill/>
              <a:ln>
                <a:noFill/>
              </a:ln>
              <a:effectLst/>
            </c:spPr>
            <c:txPr>
              <a:bodyPr/>
              <a:lstStyle/>
              <a:p>
                <a:pPr>
                  <a:defRPr sz="480">
                    <a:solidFill>
                      <a:srgbClr val="540E10"/>
                    </a:solidFill>
                    <a:latin typeface="Glacial Indifference"/>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Disabled adults (16+)</c:v>
                </c:pt>
                <c:pt idx="1">
                  <c:v>Social care users (all ages)</c:v>
                </c:pt>
                <c:pt idx="2">
                  <c:v>All adults (16+)</c:v>
                </c:pt>
                <c:pt idx="3">
                  <c:v>Aged 75+</c:v>
                </c:pt>
                <c:pt idx="4">
                  <c:v>Aged 65–74</c:v>
                </c:pt>
                <c:pt idx="5">
                  <c:v>Non-disabled adults (16+)</c:v>
                </c:pt>
              </c:strCache>
            </c:strRef>
          </c:cat>
          <c:val>
            <c:numRef>
              <c:f>Sheet1!$B$2:$B$7</c:f>
              <c:numCache>
                <c:formatCode>General</c:formatCode>
                <c:ptCount val="6"/>
                <c:pt idx="0">
                  <c:v>14</c:v>
                </c:pt>
                <c:pt idx="1">
                  <c:v>11.4</c:v>
                </c:pt>
                <c:pt idx="2">
                  <c:v>7</c:v>
                </c:pt>
                <c:pt idx="3">
                  <c:v>5</c:v>
                </c:pt>
                <c:pt idx="4">
                  <c:v>4</c:v>
                </c:pt>
                <c:pt idx="5">
                  <c:v>3</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2-3FF3-46DB-B460-9FE7C2B01230}"/>
            </c:ext>
          </c:extLst>
        </c:ser>
        <c:dLbls>
          <c:showLegendKey val="0"/>
          <c:showVal val="0"/>
          <c:showCatName val="0"/>
          <c:showSerName val="0"/>
          <c:showPercent val="0"/>
          <c:showBubbleSize val="0"/>
        </c:dLbls>
        <c:gapWidth val="45"/>
        <c:axId val="-2068027336"/>
        <c:axId val="-2113994440"/>
      </c:barChart>
      <c:catAx>
        <c:axId val="-2068027336"/>
        <c:scaling>
          <c:orientation val="maxMin"/>
        </c:scaling>
        <c:delete val="0"/>
        <c:axPos val="l"/>
        <c:numFmt formatCode="General" sourceLinked="0"/>
        <c:majorTickMark val="out"/>
        <c:minorTickMark val="none"/>
        <c:tickLblPos val="nextTo"/>
        <c:spPr>
          <a:ln>
            <a:solidFill>
              <a:srgbClr val="540E10"/>
            </a:solidFill>
          </a:ln>
        </c:spPr>
        <c:txPr>
          <a:bodyPr/>
          <a:lstStyle/>
          <a:p>
            <a:pPr>
              <a:defRPr sz="450">
                <a:latin typeface="Glacial Indifference"/>
              </a:defRPr>
            </a:pPr>
            <a:endParaRPr lang="en-US"/>
          </a:p>
        </c:txPr>
        <c:crossAx val="-2113994440"/>
        <c:crosses val="autoZero"/>
        <c:auto val="1"/>
        <c:lblAlgn val="ctr"/>
        <c:lblOffset val="100"/>
        <c:noMultiLvlLbl val="0"/>
      </c:catAx>
      <c:valAx>
        <c:axId val="-2113994440"/>
        <c:scaling>
          <c:orientation val="minMax"/>
          <c:max val="17"/>
          <c:min val="0"/>
        </c:scaling>
        <c:delete val="1"/>
        <c:axPos val="t"/>
        <c:numFmt formatCode="General" sourceLinked="1"/>
        <c:majorTickMark val="out"/>
        <c:minorTickMark val="none"/>
        <c:tickLblPos val="nextTo"/>
        <c:crossAx val="-2068027336"/>
        <c:crosses val="autoZero"/>
        <c:crossBetween val="between"/>
      </c:valAx>
      <c:spPr>
        <a:noFill/>
        <a:ln>
          <a:noFill/>
        </a:ln>
      </c:spPr>
    </c:plotArea>
    <c:plotVisOnly val="1"/>
    <c:dispBlanksAs val="gap"/>
    <c:showDLblsOverMax val="1"/>
  </c:chart>
  <c:spPr>
    <a:noFill/>
    <a:ln>
      <a:noFill/>
    </a:ln>
  </c:spPr>
  <c:txPr>
    <a:bodyPr/>
    <a:lstStyle/>
    <a:p>
      <a:pPr>
        <a:defRPr sz="500">
          <a:solidFill>
            <a:srgbClr val="540E10"/>
          </a:solidFill>
          <a:latin typeface="Glacial Indifference"/>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ageuk.org.uk/siteassets/documents/reports-and-publications/reports-and-briefings/reports-and-briefings/loneliness/you-are-not-alone-in-feeling-lonely---parliamentary-briefing-.pdf" TargetMode="External"/><Relationship Id="rId13" Type="http://schemas.openxmlformats.org/officeDocument/2006/relationships/hyperlink" Target="https://www.gov.uk/government/statistics/personal-social-services-adult-social-care-survey-report-england-2024-to-2025/personal-social-services-ascs-report-england-2024-to-2025-methodology" TargetMode="External"/><Relationship Id="rId3" Type="http://schemas.openxmlformats.org/officeDocument/2006/relationships/image" Target="../media/image2.svg"/><Relationship Id="rId7" Type="http://schemas.openxmlformats.org/officeDocument/2006/relationships/image" Target="../media/image6.png"/><Relationship Id="rId12" Type="http://schemas.openxmlformats.org/officeDocument/2006/relationships/hyperlink" Target="https://www.gov.uk/government/statistics/personal-social-services-adult-social-care-survey-report-england-2024-to-2025/personal-social-services-ascs-report-england-2024-to-2025-commentary" TargetMode="External"/><Relationship Id="rId17" Type="http://schemas.openxmlformats.org/officeDocument/2006/relationships/chart" Target="../charts/chart2.xml"/><Relationship Id="rId2" Type="http://schemas.openxmlformats.org/officeDocument/2006/relationships/image" Target="../media/image1.svg"/><Relationship Id="rId16" Type="http://schemas.openxmlformats.org/officeDocument/2006/relationships/chart" Target="../charts/chart1.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https://www.gov.uk/government/statistics/personal-social-services-adult-social-care-survey-report-england-2024-to-2025" TargetMode="External"/><Relationship Id="rId5" Type="http://schemas.openxmlformats.org/officeDocument/2006/relationships/image" Target="../media/image4.png"/><Relationship Id="rId15" Type="http://schemas.openxmlformats.org/officeDocument/2006/relationships/hyperlink" Target="https://www.ons.gov.uk/peoplepopulationandcommunity/populationandmigration/populationestimates/bulletins/populationandhouseholdestimatesenglandandwales/census2021" TargetMode="External"/><Relationship Id="rId10" Type="http://schemas.openxmlformats.org/officeDocument/2006/relationships/hyperlink" Target="https://www.gov.uk/government/statistics/community-and-engagement-survey-202526-loneliness/community-and-engagement-survey-202526-loneliness-report" TargetMode="External"/><Relationship Id="rId4" Type="http://schemas.openxmlformats.org/officeDocument/2006/relationships/image" Target="../media/image3.png"/><Relationship Id="rId9" Type="http://schemas.openxmlformats.org/officeDocument/2006/relationships/hyperlink" Target="https://ageuk.org.uk/latest-press/articles/age-uks-new-report-shows-you-are-not-alone-in-feeling-lonely" TargetMode="External"/><Relationship Id="rId14" Type="http://schemas.openxmlformats.org/officeDocument/2006/relationships/hyperlink" Target="https://www.gov.uk/government/statistics/personal-social-services-adult-social-care-survey-report-england-2024-to-2025/personal-social-services-ascs-report-england-2024-to-2025-data-quality-state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9F4F1"/>
        </a:solidFill>
        <a:effectLst/>
      </p:bgPr>
    </p:bg>
    <p:spTree>
      <p:nvGrpSpPr>
        <p:cNvPr id="1" name=""/>
        <p:cNvGrpSpPr/>
        <p:nvPr/>
      </p:nvGrpSpPr>
      <p:grpSpPr>
        <a:xfrm>
          <a:off x="0" y="0"/>
          <a:ext cx="0" cy="0"/>
          <a:chOff x="0" y="0"/>
          <a:chExt cx="0" cy="0"/>
        </a:xfrm>
      </p:grpSpPr>
      <p:sp>
        <p:nvSpPr>
          <p:cNvPr id="2" name="Freeform 2"/>
          <p:cNvSpPr/>
          <p:nvPr/>
        </p:nvSpPr>
        <p:spPr>
          <a:xfrm>
            <a:off x="0" y="-88831"/>
            <a:ext cx="10693400" cy="1056314"/>
          </a:xfrm>
          <a:custGeom>
            <a:avLst/>
            <a:gdLst/>
            <a:ahLst/>
            <a:cxnLst/>
            <a:rect l="l" t="t" r="r" b="b"/>
            <a:pathLst>
              <a:path w="11725094" h="1173899">
                <a:moveTo>
                  <a:pt x="0" y="0"/>
                </a:moveTo>
                <a:lnTo>
                  <a:pt x="11725094" y="0"/>
                </a:lnTo>
                <a:lnTo>
                  <a:pt x="11725094" y="1173899"/>
                </a:lnTo>
                <a:lnTo>
                  <a:pt x="0" y="1173899"/>
                </a:lnTo>
                <a:lnTo>
                  <a:pt x="0" y="0"/>
                </a:lnTo>
                <a:close/>
              </a:path>
            </a:pathLst>
          </a:custGeom>
          <a:blipFill>
            <a:blip>
              <a:extLst>
                <a:ext uri="{96DAC541-7B7A-43D3-8B79-37D633B846F1}">
                  <asvg:svgBlip xmlns:asvg="http://schemas.microsoft.com/office/drawing/2016/SVG/main" r:embed="rId2"/>
                </a:ext>
              </a:extLst>
            </a:blip>
            <a:stretch>
              <a:fillRect t="-305" b="-305"/>
            </a:stretch>
          </a:blipFill>
        </p:spPr>
      </p:sp>
      <p:sp>
        <p:nvSpPr>
          <p:cNvPr id="3" name="Freeform 3"/>
          <p:cNvSpPr/>
          <p:nvPr/>
        </p:nvSpPr>
        <p:spPr>
          <a:xfrm>
            <a:off x="343452" y="805263"/>
            <a:ext cx="10008327" cy="508997"/>
          </a:xfrm>
          <a:custGeom>
            <a:avLst/>
            <a:gdLst/>
            <a:ahLst/>
            <a:cxnLst/>
            <a:rect l="l" t="t" r="r" b="b"/>
            <a:pathLst>
              <a:path w="10008327" h="508997">
                <a:moveTo>
                  <a:pt x="0" y="0"/>
                </a:moveTo>
                <a:lnTo>
                  <a:pt x="10008328" y="0"/>
                </a:lnTo>
                <a:lnTo>
                  <a:pt x="10008328" y="508997"/>
                </a:lnTo>
                <a:lnTo>
                  <a:pt x="0" y="508997"/>
                </a:lnTo>
                <a:lnTo>
                  <a:pt x="0" y="0"/>
                </a:lnTo>
                <a:close/>
              </a:path>
            </a:pathLst>
          </a:custGeom>
          <a:blipFill>
            <a:blip>
              <a:extLst>
                <a:ext uri="{96DAC541-7B7A-43D3-8B79-37D633B846F1}">
                  <asvg:svgBlip xmlns:asvg="http://schemas.microsoft.com/office/drawing/2016/SVG/main" r:embed="rId3"/>
                </a:ext>
              </a:extLst>
            </a:blip>
            <a:stretch>
              <a:fillRect t="-512" b="-514"/>
            </a:stretch>
          </a:blipFill>
        </p:spPr>
      </p:sp>
      <p:sp>
        <p:nvSpPr>
          <p:cNvPr id="66" name="Card References"/>
          <p:cNvSpPr/>
          <p:nvPr/>
        </p:nvSpPr>
        <p:spPr>
          <a:xfrm>
            <a:off x="3014758" y="4660000"/>
            <a:ext cx="4639466" cy="2620000"/>
          </a:xfrm>
          <a:prstGeom prst="roundRect">
            <a:avLst>
              <a:gd name="adj" fmla="val 3244"/>
            </a:avLst>
          </a:prstGeom>
          <a:solidFill>
            <a:srgbClr val="FBECAC"/>
          </a:solidFill>
          <a:ln>
            <a:noFill/>
          </a:ln>
        </p:spPr>
        <p:txBody>
          <a:bodyPr rtlCol="0" anchor="ctr"/>
          <a:lstStyle/>
          <a:p>
            <a:pPr algn="ctr"/>
            <a:endParaRPr/>
          </a:p>
        </p:txBody>
      </p:sp>
      <p:sp>
        <p:nvSpPr>
          <p:cNvPr id="53" name="Card Prevalence"/>
          <p:cNvSpPr/>
          <p:nvPr/>
        </p:nvSpPr>
        <p:spPr>
          <a:xfrm>
            <a:off x="3014758" y="1370000"/>
            <a:ext cx="4639466" cy="3200000"/>
          </a:xfrm>
          <a:prstGeom prst="roundRect">
            <a:avLst>
              <a:gd name="adj" fmla="val 2656"/>
            </a:avLst>
          </a:prstGeom>
          <a:solidFill>
            <a:srgbClr val="FBECAC"/>
          </a:solidFill>
          <a:ln>
            <a:noFill/>
          </a:ln>
        </p:spPr>
        <p:txBody>
          <a:bodyPr rtlCol="0" anchor="ctr"/>
          <a:lstStyle/>
          <a:p>
            <a:pPr algn="ctr"/>
            <a:endParaRPr/>
          </a:p>
        </p:txBody>
      </p:sp>
      <p:sp>
        <p:nvSpPr>
          <p:cNvPr id="52" name="Card Research Impact"/>
          <p:cNvSpPr/>
          <p:nvPr/>
        </p:nvSpPr>
        <p:spPr>
          <a:xfrm>
            <a:off x="7765866" y="3860000"/>
            <a:ext cx="2585914" cy="2150000"/>
          </a:xfrm>
          <a:prstGeom prst="roundRect">
            <a:avLst>
              <a:gd name="adj" fmla="val 3953"/>
            </a:avLst>
          </a:prstGeom>
          <a:solidFill>
            <a:srgbClr val="E1A243"/>
          </a:solidFill>
          <a:ln>
            <a:noFill/>
          </a:ln>
        </p:spPr>
        <p:txBody>
          <a:bodyPr rtlCol="0" anchor="ctr"/>
          <a:lstStyle/>
          <a:p>
            <a:pPr algn="ctr"/>
            <a:endParaRPr/>
          </a:p>
        </p:txBody>
      </p:sp>
      <p:sp>
        <p:nvSpPr>
          <p:cNvPr id="51" name="Card Question Aim Objectives"/>
          <p:cNvSpPr/>
          <p:nvPr/>
        </p:nvSpPr>
        <p:spPr>
          <a:xfrm>
            <a:off x="7765866" y="1370000"/>
            <a:ext cx="2585914" cy="2400000"/>
          </a:xfrm>
          <a:prstGeom prst="roundRect">
            <a:avLst>
              <a:gd name="adj" fmla="val 3541"/>
            </a:avLst>
          </a:prstGeom>
          <a:solidFill>
            <a:srgbClr val="FBECAC"/>
          </a:solidFill>
          <a:ln>
            <a:noFill/>
          </a:ln>
        </p:spPr>
        <p:txBody>
          <a:bodyPr rtlCol="0" anchor="ctr"/>
          <a:lstStyle/>
          <a:p>
            <a:pPr algn="ctr"/>
            <a:endParaRPr/>
          </a:p>
        </p:txBody>
      </p:sp>
      <p:sp>
        <p:nvSpPr>
          <p:cNvPr id="50" name="Card Rationale"/>
          <p:cNvSpPr/>
          <p:nvPr/>
        </p:nvSpPr>
        <p:spPr>
          <a:xfrm>
            <a:off x="332813" y="1370000"/>
            <a:ext cx="2510428" cy="2560000"/>
          </a:xfrm>
          <a:prstGeom prst="roundRect">
            <a:avLst>
              <a:gd name="adj" fmla="val 3385"/>
            </a:avLst>
          </a:prstGeom>
          <a:solidFill>
            <a:srgbClr val="E1A243"/>
          </a:solidFill>
          <a:ln>
            <a:noFill/>
          </a:ln>
        </p:spPr>
        <p:txBody>
          <a:bodyPr rtlCol="0" anchor="ctr"/>
          <a:lstStyle/>
          <a:p>
            <a:pPr algn="ctr"/>
            <a:endParaRPr/>
          </a:p>
        </p:txBody>
      </p:sp>
      <p:grpSp>
        <p:nvGrpSpPr>
          <p:cNvPr id="4" name="Group 4"/>
          <p:cNvGrpSpPr/>
          <p:nvPr/>
        </p:nvGrpSpPr>
        <p:grpSpPr>
          <a:xfrm>
            <a:off x="332813" y="4030000"/>
            <a:ext cx="2519153" cy="1548479"/>
            <a:chOff x="0" y="0"/>
            <a:chExt cx="3358871" cy="2064639"/>
          </a:xfrm>
        </p:grpSpPr>
        <p:sp>
          <p:nvSpPr>
            <p:cNvPr id="5" name="Freeform 5"/>
            <p:cNvSpPr/>
            <p:nvPr/>
          </p:nvSpPr>
          <p:spPr>
            <a:xfrm>
              <a:off x="0" y="0"/>
              <a:ext cx="3358896" cy="2064639"/>
            </a:xfrm>
            <a:custGeom>
              <a:avLst/>
              <a:gdLst/>
              <a:ahLst/>
              <a:cxnLst/>
              <a:rect l="l" t="t" r="r" b="b"/>
              <a:pathLst>
                <a:path w="3358896" h="2064639">
                  <a:moveTo>
                    <a:pt x="0" y="0"/>
                  </a:moveTo>
                  <a:lnTo>
                    <a:pt x="3358896" y="0"/>
                  </a:lnTo>
                  <a:lnTo>
                    <a:pt x="3358896" y="2064639"/>
                  </a:lnTo>
                  <a:lnTo>
                    <a:pt x="0" y="2064639"/>
                  </a:lnTo>
                  <a:lnTo>
                    <a:pt x="0" y="0"/>
                  </a:lnTo>
                  <a:close/>
                </a:path>
              </a:pathLst>
            </a:custGeom>
            <a:blipFill>
              <a:blip r:embed="rId4"/>
              <a:stretch>
                <a:fillRect l="-2091" r="-2091"/>
              </a:stretch>
            </a:blipFill>
            <a:ln w="18860" cap="sq">
              <a:solidFill>
                <a:srgbClr val="000000"/>
              </a:solidFill>
              <a:prstDash val="solid"/>
              <a:miter/>
            </a:ln>
          </p:spPr>
        </p:sp>
      </p:grpSp>
      <p:grpSp>
        <p:nvGrpSpPr>
          <p:cNvPr id="8" name="Group 8"/>
          <p:cNvGrpSpPr/>
          <p:nvPr/>
        </p:nvGrpSpPr>
        <p:grpSpPr>
          <a:xfrm>
            <a:off x="7765866" y="6127551"/>
            <a:ext cx="2614727" cy="1152449"/>
            <a:chOff x="0" y="0"/>
            <a:chExt cx="3486302" cy="1536598"/>
          </a:xfrm>
        </p:grpSpPr>
        <p:sp>
          <p:nvSpPr>
            <p:cNvPr id="9" name="Freeform 9"/>
            <p:cNvSpPr/>
            <p:nvPr/>
          </p:nvSpPr>
          <p:spPr>
            <a:xfrm>
              <a:off x="0" y="0"/>
              <a:ext cx="3486277" cy="1536573"/>
            </a:xfrm>
            <a:custGeom>
              <a:avLst/>
              <a:gdLst/>
              <a:ahLst/>
              <a:cxnLst/>
              <a:rect l="l" t="t" r="r" b="b"/>
              <a:pathLst>
                <a:path w="3486277" h="1536573">
                  <a:moveTo>
                    <a:pt x="0" y="0"/>
                  </a:moveTo>
                  <a:lnTo>
                    <a:pt x="3486277" y="0"/>
                  </a:lnTo>
                  <a:lnTo>
                    <a:pt x="3486277" y="1536573"/>
                  </a:lnTo>
                  <a:lnTo>
                    <a:pt x="0" y="1536573"/>
                  </a:lnTo>
                  <a:lnTo>
                    <a:pt x="0" y="0"/>
                  </a:lnTo>
                  <a:close/>
                </a:path>
              </a:pathLst>
            </a:custGeom>
            <a:blipFill>
              <a:blip r:embed="rId5"/>
              <a:stretch>
                <a:fillRect t="-13792" b="-13792"/>
              </a:stretch>
            </a:blipFill>
            <a:ln w="19044" cap="sq">
              <a:solidFill>
                <a:srgbClr val="000000"/>
              </a:solidFill>
              <a:prstDash val="solid"/>
              <a:miter/>
            </a:ln>
          </p:spPr>
        </p:sp>
      </p:grpSp>
      <p:grpSp>
        <p:nvGrpSpPr>
          <p:cNvPr id="10" name="Group 10"/>
          <p:cNvGrpSpPr/>
          <p:nvPr/>
        </p:nvGrpSpPr>
        <p:grpSpPr>
          <a:xfrm>
            <a:off x="332813" y="5919382"/>
            <a:ext cx="2510428" cy="1360618"/>
            <a:chOff x="0" y="0"/>
            <a:chExt cx="3486302" cy="1814157"/>
          </a:xfrm>
        </p:grpSpPr>
        <p:sp>
          <p:nvSpPr>
            <p:cNvPr id="11" name="Freeform 11"/>
            <p:cNvSpPr/>
            <p:nvPr/>
          </p:nvSpPr>
          <p:spPr>
            <a:xfrm>
              <a:off x="0" y="0"/>
              <a:ext cx="3486277" cy="1814195"/>
            </a:xfrm>
            <a:custGeom>
              <a:avLst/>
              <a:gdLst/>
              <a:ahLst/>
              <a:cxnLst/>
              <a:rect l="l" t="t" r="r" b="b"/>
              <a:pathLst>
                <a:path w="3486277" h="1814195">
                  <a:moveTo>
                    <a:pt x="0" y="0"/>
                  </a:moveTo>
                  <a:lnTo>
                    <a:pt x="3486277" y="0"/>
                  </a:lnTo>
                  <a:lnTo>
                    <a:pt x="3486277" y="1814195"/>
                  </a:lnTo>
                  <a:lnTo>
                    <a:pt x="0" y="1814195"/>
                  </a:lnTo>
                  <a:lnTo>
                    <a:pt x="0" y="0"/>
                  </a:lnTo>
                  <a:close/>
                </a:path>
              </a:pathLst>
            </a:custGeom>
            <a:blipFill>
              <a:blip r:embed="rId6"/>
              <a:stretch>
                <a:fillRect l="-9424" r="-9425" b="2"/>
              </a:stretch>
            </a:blipFill>
            <a:ln w="19044" cap="sq">
              <a:solidFill>
                <a:srgbClr val="000000"/>
              </a:solidFill>
              <a:prstDash val="solid"/>
              <a:miter/>
            </a:ln>
          </p:spPr>
        </p:sp>
      </p:grpSp>
      <p:grpSp>
        <p:nvGrpSpPr>
          <p:cNvPr id="26" name="Group 26"/>
          <p:cNvGrpSpPr/>
          <p:nvPr/>
        </p:nvGrpSpPr>
        <p:grpSpPr>
          <a:xfrm>
            <a:off x="42424" y="51606"/>
            <a:ext cx="1024042" cy="397993"/>
            <a:chOff x="0" y="0"/>
            <a:chExt cx="1365390" cy="530657"/>
          </a:xfrm>
        </p:grpSpPr>
        <p:sp>
          <p:nvSpPr>
            <p:cNvPr id="27" name="Freeform 27"/>
            <p:cNvSpPr/>
            <p:nvPr/>
          </p:nvSpPr>
          <p:spPr>
            <a:xfrm>
              <a:off x="0" y="0"/>
              <a:ext cx="1365377" cy="530606"/>
            </a:xfrm>
            <a:custGeom>
              <a:avLst/>
              <a:gdLst/>
              <a:ahLst/>
              <a:cxnLst/>
              <a:rect l="l" t="t" r="r" b="b"/>
              <a:pathLst>
                <a:path w="1365377" h="530606">
                  <a:moveTo>
                    <a:pt x="0" y="0"/>
                  </a:moveTo>
                  <a:lnTo>
                    <a:pt x="1365377" y="0"/>
                  </a:lnTo>
                  <a:lnTo>
                    <a:pt x="1365377" y="530606"/>
                  </a:lnTo>
                  <a:lnTo>
                    <a:pt x="0" y="530606"/>
                  </a:lnTo>
                  <a:lnTo>
                    <a:pt x="0" y="0"/>
                  </a:lnTo>
                  <a:close/>
                </a:path>
              </a:pathLst>
            </a:custGeom>
            <a:blipFill>
              <a:blip r:embed="rId7"/>
              <a:stretch>
                <a:fillRect b="-9"/>
              </a:stretch>
            </a:blipFill>
          </p:spPr>
        </p:sp>
      </p:grpSp>
      <p:sp>
        <p:nvSpPr>
          <p:cNvPr id="31" name="TextBox 31"/>
          <p:cNvSpPr txBox="1"/>
          <p:nvPr/>
        </p:nvSpPr>
        <p:spPr>
          <a:xfrm>
            <a:off x="402813" y="1425000"/>
            <a:ext cx="2370428" cy="146075"/>
          </a:xfrm>
          <a:prstGeom prst="rect">
            <a:avLst/>
          </a:prstGeom>
        </p:spPr>
        <p:txBody>
          <a:bodyPr lIns="0" tIns="0" rIns="0" bIns="0" rtlCol="0" anchor="t">
            <a:spAutoFit/>
          </a:bodyPr>
          <a:lstStyle/>
          <a:p>
            <a:pPr algn="ctr">
              <a:lnSpc>
                <a:spcPts val="1119"/>
              </a:lnSpc>
              <a:spcBef>
                <a:spcPts val="0"/>
              </a:spcBef>
            </a:pPr>
            <a:r>
              <a:rPr lang="en-GB" sz="798">
                <a:solidFill>
                  <a:srgbClr val="540E10"/>
                </a:solidFill>
                <a:latin typeface="League Spartan"/>
                <a:ea typeface="League Spartan"/>
                <a:cs typeface="League Spartan"/>
                <a:sym typeface="League Spartan"/>
              </a:rPr>
              <a:t>Rationale for Conducting the Research</a:t>
            </a:r>
          </a:p>
        </p:txBody>
      </p:sp>
      <p:sp>
        <p:nvSpPr>
          <p:cNvPr id="32" name="TextBox 32"/>
          <p:cNvSpPr txBox="1"/>
          <p:nvPr/>
        </p:nvSpPr>
        <p:spPr>
          <a:xfrm>
            <a:off x="422813" y="1640000"/>
            <a:ext cx="2330428" cy="2154436"/>
          </a:xfrm>
          <a:prstGeom prst="rect">
            <a:avLst/>
          </a:prstGeom>
        </p:spPr>
        <p:txBody>
          <a:bodyPr lIns="0" tIns="0" rIns="0" bIns="0" rtlCol="0" anchor="t">
            <a:spAutoFit/>
          </a:bodyPr>
          <a:lstStyle/>
          <a:p>
            <a:pPr algn="just">
              <a:lnSpc>
                <a:spcPts val="699"/>
              </a:lnSpc>
              <a:spcBef>
                <a:spcPts val="0"/>
              </a:spcBef>
            </a:pPr>
            <a:r>
              <a:rPr lang="en-GB" sz="600" dirty="0">
                <a:solidFill>
                  <a:srgbClr val="540E10"/>
                </a:solidFill>
                <a:latin typeface="Glacial Indifference"/>
                <a:ea typeface="Glacial Indifference"/>
                <a:cs typeface="Glacial Indifference"/>
                <a:sym typeface="Glacial Indifference"/>
              </a:rPr>
              <a:t>Social isolation is the most important social public health and social care problem of older adults in England (</a:t>
            </a:r>
            <a:r>
              <a:rPr lang="en-GB" sz="600" dirty="0" err="1">
                <a:solidFill>
                  <a:srgbClr val="540E10"/>
                </a:solidFill>
                <a:latin typeface="Glacial Indifference"/>
                <a:ea typeface="Glacial Indifference"/>
                <a:cs typeface="Glacial Indifference"/>
                <a:sym typeface="Glacial Indifference"/>
              </a:rPr>
              <a:t>Kadotani</a:t>
            </a:r>
            <a:r>
              <a:rPr lang="en-GB" sz="600" dirty="0">
                <a:solidFill>
                  <a:srgbClr val="540E10"/>
                </a:solidFill>
                <a:latin typeface="Glacial Indifference"/>
                <a:ea typeface="Glacial Indifference"/>
                <a:cs typeface="Glacial Indifference"/>
                <a:sym typeface="Glacial Indifference"/>
              </a:rPr>
              <a:t> et al., 2022). It is caused by a decreased social life within the community, a low level of meaningful relationships and less chance to engage in community life, and is often provoked by bereavement, retirement, poor mobility, long term illness and lack of transportation (DHSC, 2025). It is attributed to loneliness, depression, anxiety and low self-esteem (Brandt et al., 2022), and the health and wellbeing are at risk, in addition to loneliness and isolation (Hong et al., 2023).</a:t>
            </a:r>
          </a:p>
          <a:p>
            <a:pPr algn="just">
              <a:lnSpc>
                <a:spcPts val="699"/>
              </a:lnSpc>
              <a:spcBef>
                <a:spcPts val="0"/>
              </a:spcBef>
            </a:pPr>
            <a:r>
              <a:rPr lang="en-GB" sz="600" dirty="0">
                <a:solidFill>
                  <a:srgbClr val="540E10"/>
                </a:solidFill>
                <a:latin typeface="Glacial Indifference"/>
                <a:ea typeface="Glacial Indifference"/>
                <a:cs typeface="Glacial Indifference"/>
                <a:sym typeface="Glacial Indifference"/>
              </a:rPr>
              <a:t>The need is growing: between 2011 and 2021, the number of the residents aged 65 and older who constituted the proportion of the England and Wales population rose to 18.6 compared to 16.4 (ONS, 2022). National data documented that the elderly are not alone either, but little is known about the elderly whose support is home or community based and do not have family support and social relations (Vasile et al., 2024). Social exclusion is also associated with poorer mental health as observed among other populations such as adolescents and adults with severe mental illnesses (Jenkins et al., 2023).</a:t>
            </a:r>
          </a:p>
          <a:p>
            <a:pPr algn="just">
              <a:lnSpc>
                <a:spcPts val="699"/>
              </a:lnSpc>
              <a:spcBef>
                <a:spcPts val="0"/>
              </a:spcBef>
            </a:pPr>
            <a:r>
              <a:rPr lang="en-GB" sz="600" dirty="0">
                <a:solidFill>
                  <a:srgbClr val="540E10"/>
                </a:solidFill>
                <a:latin typeface="Glacial Indifference"/>
                <a:ea typeface="Glacial Indifference"/>
                <a:cs typeface="Glacial Indifference"/>
                <a:sym typeface="Glacial Indifference"/>
              </a:rPr>
              <a:t>This is because studying the impact of isolation on the mental health and wellbeing of the aged in the community receiving community social care in England would help detect vulnerable individuals earlier (DHSC, 2026b), and speculate whether they receive the help they need in terms of social and emotional support.</a:t>
            </a:r>
          </a:p>
        </p:txBody>
      </p:sp>
      <p:sp>
        <p:nvSpPr>
          <p:cNvPr id="33" name="TextBox 33"/>
          <p:cNvSpPr txBox="1"/>
          <p:nvPr/>
        </p:nvSpPr>
        <p:spPr>
          <a:xfrm>
            <a:off x="7835866" y="1425000"/>
            <a:ext cx="2445914" cy="146075"/>
          </a:xfrm>
          <a:prstGeom prst="rect">
            <a:avLst/>
          </a:prstGeom>
        </p:spPr>
        <p:txBody>
          <a:bodyPr lIns="0" tIns="0" rIns="0" bIns="0" rtlCol="0" anchor="t">
            <a:spAutoFit/>
          </a:bodyPr>
          <a:lstStyle/>
          <a:p>
            <a:pPr algn="ctr">
              <a:lnSpc>
                <a:spcPts val="1119"/>
              </a:lnSpc>
              <a:spcBef>
                <a:spcPts val="0"/>
              </a:spcBef>
            </a:pPr>
            <a:r>
              <a:rPr lang="en-GB" sz="798">
                <a:solidFill>
                  <a:srgbClr val="540E10"/>
                </a:solidFill>
                <a:latin typeface="League Spartan"/>
                <a:ea typeface="League Spartan"/>
                <a:cs typeface="League Spartan"/>
                <a:sym typeface="League Spartan"/>
              </a:rPr>
              <a:t>Research Question, Aim and Objectives</a:t>
            </a:r>
          </a:p>
        </p:txBody>
      </p:sp>
      <p:sp>
        <p:nvSpPr>
          <p:cNvPr id="34" name="TextBox 34"/>
          <p:cNvSpPr txBox="1"/>
          <p:nvPr/>
        </p:nvSpPr>
        <p:spPr>
          <a:xfrm>
            <a:off x="7855866" y="1640000"/>
            <a:ext cx="2405914" cy="2000000"/>
          </a:xfrm>
          <a:prstGeom prst="rect">
            <a:avLst/>
          </a:prstGeom>
        </p:spPr>
        <p:txBody>
          <a:bodyPr lIns="0" tIns="0" rIns="0" bIns="0" rtlCol="0" anchor="t">
            <a:spAutoFit/>
          </a:bodyPr>
          <a:lstStyle/>
          <a:p>
            <a:pPr algn="just">
              <a:lnSpc>
                <a:spcPts val="699"/>
              </a:lnSpc>
              <a:spcBef>
                <a:spcPts val="0"/>
              </a:spcBef>
            </a:pPr>
            <a:r>
              <a:rPr lang="en-GB" sz="600" b="1" dirty="0">
                <a:solidFill>
                  <a:srgbClr val="540E10"/>
                </a:solidFill>
                <a:latin typeface="Glacial Indifference"/>
                <a:ea typeface="Glacial Indifference"/>
                <a:cs typeface="Glacial Indifference"/>
                <a:sym typeface="Glacial Indifference"/>
              </a:rPr>
              <a:t>Research question</a:t>
            </a:r>
          </a:p>
          <a:p>
            <a:pPr algn="just">
              <a:lnSpc>
                <a:spcPts val="699"/>
              </a:lnSpc>
              <a:spcBef>
                <a:spcPts val="0"/>
              </a:spcBef>
            </a:pPr>
            <a:r>
              <a:rPr lang="en-GB" sz="600" dirty="0">
                <a:solidFill>
                  <a:srgbClr val="540E10"/>
                </a:solidFill>
                <a:latin typeface="Glacial Indifference"/>
                <a:ea typeface="Glacial Indifference"/>
                <a:cs typeface="Glacial Indifference"/>
                <a:sym typeface="Glacial Indifference"/>
              </a:rPr>
              <a:t>What is the impact of social isolation on the mental health and psychological wellbeing of older adults receiving community social care services in England?</a:t>
            </a:r>
          </a:p>
          <a:p>
            <a:pPr algn="just">
              <a:lnSpc>
                <a:spcPts val="699"/>
              </a:lnSpc>
              <a:spcBef>
                <a:spcPts val="300"/>
              </a:spcBef>
            </a:pPr>
            <a:r>
              <a:rPr lang="en-GB" sz="600" b="1" dirty="0">
                <a:solidFill>
                  <a:srgbClr val="540E10"/>
                </a:solidFill>
                <a:latin typeface="Glacial Indifference"/>
                <a:ea typeface="Glacial Indifference"/>
                <a:cs typeface="Glacial Indifference"/>
                <a:sym typeface="Glacial Indifference"/>
              </a:rPr>
              <a:t>Aim</a:t>
            </a:r>
          </a:p>
          <a:p>
            <a:pPr algn="just">
              <a:lnSpc>
                <a:spcPts val="699"/>
              </a:lnSpc>
              <a:spcBef>
                <a:spcPts val="0"/>
              </a:spcBef>
            </a:pPr>
            <a:r>
              <a:rPr lang="en-GB" sz="600" dirty="0">
                <a:solidFill>
                  <a:srgbClr val="540E10"/>
                </a:solidFill>
                <a:latin typeface="Glacial Indifference"/>
                <a:ea typeface="Glacial Indifference"/>
                <a:cs typeface="Glacial Indifference"/>
                <a:sym typeface="Glacial Indifference"/>
              </a:rPr>
              <a:t>To critically investigate the impact of social isolation on the mental health and psychological wellbeing of older adults receiving community social care services in England.</a:t>
            </a:r>
          </a:p>
          <a:p>
            <a:pPr algn="just">
              <a:lnSpc>
                <a:spcPts val="699"/>
              </a:lnSpc>
              <a:spcBef>
                <a:spcPts val="300"/>
              </a:spcBef>
            </a:pPr>
            <a:r>
              <a:rPr lang="en-GB" sz="600" b="1" dirty="0">
                <a:solidFill>
                  <a:srgbClr val="540E10"/>
                </a:solidFill>
                <a:latin typeface="Glacial Indifference"/>
                <a:ea typeface="Glacial Indifference"/>
                <a:cs typeface="Glacial Indifference"/>
                <a:sym typeface="Glacial Indifference"/>
              </a:rPr>
              <a:t>Objectives</a:t>
            </a:r>
          </a:p>
          <a:p>
            <a:pPr marL="227308" lvl="2" indent="-171450" algn="just">
              <a:lnSpc>
                <a:spcPts val="699"/>
              </a:lnSpc>
              <a:spcBef>
                <a:spcPts val="100"/>
              </a:spcBef>
              <a:buFont typeface="Arial" panose="020B0604020202020204" pitchFamily="34" charset="0"/>
              <a:buChar char="•"/>
            </a:pPr>
            <a:r>
              <a:rPr lang="en-GB" sz="600" dirty="0">
                <a:solidFill>
                  <a:srgbClr val="540E10"/>
                </a:solidFill>
                <a:latin typeface="Glacial Indifference"/>
                <a:ea typeface="Glacial Indifference"/>
                <a:cs typeface="Glacial Indifference"/>
                <a:sym typeface="Glacial Indifference"/>
              </a:rPr>
              <a:t>To examine the prevalence and contributing factors of social isolation among older adults receiving community social care services in England.</a:t>
            </a:r>
          </a:p>
          <a:p>
            <a:pPr marL="227308" lvl="2" indent="-171450" algn="just">
              <a:lnSpc>
                <a:spcPts val="699"/>
              </a:lnSpc>
              <a:spcBef>
                <a:spcPts val="100"/>
              </a:spcBef>
              <a:buFont typeface="Arial" panose="020B0604020202020204" pitchFamily="34" charset="0"/>
              <a:buChar char="•"/>
            </a:pPr>
            <a:r>
              <a:rPr lang="en-GB" sz="600" dirty="0">
                <a:solidFill>
                  <a:srgbClr val="540E10"/>
                </a:solidFill>
                <a:latin typeface="Glacial Indifference"/>
                <a:ea typeface="Glacial Indifference"/>
                <a:cs typeface="Glacial Indifference"/>
                <a:sym typeface="Glacial Indifference"/>
              </a:rPr>
              <a:t>To investigate the relationship between social isolation and mental health outcomes, including depressive symptoms, anxiety and psychological distress.</a:t>
            </a:r>
          </a:p>
          <a:p>
            <a:pPr marL="227308" lvl="2" indent="-171450" algn="just">
              <a:lnSpc>
                <a:spcPts val="699"/>
              </a:lnSpc>
              <a:spcBef>
                <a:spcPts val="100"/>
              </a:spcBef>
              <a:buFont typeface="Arial" panose="020B0604020202020204" pitchFamily="34" charset="0"/>
              <a:buChar char="•"/>
            </a:pPr>
            <a:r>
              <a:rPr lang="en-GB" sz="600" dirty="0">
                <a:solidFill>
                  <a:srgbClr val="540E10"/>
                </a:solidFill>
                <a:latin typeface="Glacial Indifference"/>
                <a:ea typeface="Glacial Indifference"/>
                <a:cs typeface="Glacial Indifference"/>
                <a:sym typeface="Glacial Indifference"/>
              </a:rPr>
              <a:t>To assess how social isolation is associated with psychological wellbeing, quality of life and perceived independence among adults receiving community social care.</a:t>
            </a:r>
          </a:p>
          <a:p>
            <a:pPr marL="227308" lvl="2" indent="-171450" algn="just">
              <a:lnSpc>
                <a:spcPts val="699"/>
              </a:lnSpc>
              <a:spcBef>
                <a:spcPts val="100"/>
              </a:spcBef>
              <a:buFont typeface="Arial" panose="020B0604020202020204" pitchFamily="34" charset="0"/>
              <a:buChar char="•"/>
            </a:pPr>
            <a:r>
              <a:rPr lang="en-GB" sz="600" dirty="0">
                <a:solidFill>
                  <a:srgbClr val="540E10"/>
                </a:solidFill>
                <a:latin typeface="Glacial Indifference"/>
                <a:ea typeface="Glacial Indifference"/>
                <a:cs typeface="Glacial Indifference"/>
                <a:sym typeface="Glacial Indifference"/>
              </a:rPr>
              <a:t>To identify evidence-based community interventions and professional support strategies that could reduce social isolation and improve mental health and wellbeing among this population.</a:t>
            </a:r>
          </a:p>
        </p:txBody>
      </p:sp>
      <p:sp>
        <p:nvSpPr>
          <p:cNvPr id="35" name="TextBox 35"/>
          <p:cNvSpPr txBox="1"/>
          <p:nvPr/>
        </p:nvSpPr>
        <p:spPr>
          <a:xfrm>
            <a:off x="7835866" y="3915000"/>
            <a:ext cx="2445914" cy="146075"/>
          </a:xfrm>
          <a:prstGeom prst="rect">
            <a:avLst/>
          </a:prstGeom>
        </p:spPr>
        <p:txBody>
          <a:bodyPr lIns="0" tIns="0" rIns="0" bIns="0" rtlCol="0" anchor="t">
            <a:spAutoFit/>
          </a:bodyPr>
          <a:lstStyle/>
          <a:p>
            <a:pPr algn="ctr">
              <a:lnSpc>
                <a:spcPts val="1119"/>
              </a:lnSpc>
              <a:spcBef>
                <a:spcPts val="0"/>
              </a:spcBef>
            </a:pPr>
            <a:r>
              <a:rPr lang="en-GB" sz="798">
                <a:solidFill>
                  <a:srgbClr val="540E10"/>
                </a:solidFill>
                <a:latin typeface="League Spartan"/>
                <a:ea typeface="League Spartan"/>
                <a:cs typeface="League Spartan"/>
                <a:sym typeface="League Spartan"/>
              </a:rPr>
              <a:t>Potential Research Impact</a:t>
            </a:r>
          </a:p>
        </p:txBody>
      </p:sp>
      <p:sp>
        <p:nvSpPr>
          <p:cNvPr id="36" name="TextBox 36"/>
          <p:cNvSpPr txBox="1"/>
          <p:nvPr/>
        </p:nvSpPr>
        <p:spPr>
          <a:xfrm>
            <a:off x="7855866" y="4130000"/>
            <a:ext cx="2405914" cy="1705595"/>
          </a:xfrm>
          <a:prstGeom prst="rect">
            <a:avLst/>
          </a:prstGeom>
        </p:spPr>
        <p:txBody>
          <a:bodyPr lIns="0" tIns="0" rIns="0" bIns="0" rtlCol="0" anchor="t">
            <a:spAutoFit/>
          </a:bodyPr>
          <a:lstStyle/>
          <a:p>
            <a:pPr algn="just">
              <a:lnSpc>
                <a:spcPts val="699"/>
              </a:lnSpc>
              <a:spcBef>
                <a:spcPts val="0"/>
              </a:spcBef>
            </a:pPr>
            <a:r>
              <a:rPr lang="en-GB" sz="600" b="1" dirty="0">
                <a:solidFill>
                  <a:srgbClr val="540E10"/>
                </a:solidFill>
                <a:latin typeface="Glacial Indifference"/>
                <a:ea typeface="Glacial Indifference"/>
                <a:cs typeface="Glacial Indifference"/>
                <a:sym typeface="Glacial Indifference"/>
              </a:rPr>
              <a:t>Older adults. The results can be used to assist older individuals to expand social networks, alleviate loneliness and enhance mental health (</a:t>
            </a:r>
            <a:r>
              <a:rPr lang="en-GB" sz="600" b="1" dirty="0" err="1">
                <a:solidFill>
                  <a:srgbClr val="540E10"/>
                </a:solidFill>
                <a:latin typeface="Glacial Indifference"/>
                <a:ea typeface="Glacial Indifference"/>
                <a:cs typeface="Glacial Indifference"/>
                <a:sym typeface="Glacial Indifference"/>
              </a:rPr>
              <a:t>Kadotani</a:t>
            </a:r>
            <a:r>
              <a:rPr lang="en-GB" sz="600" b="1" dirty="0">
                <a:solidFill>
                  <a:srgbClr val="540E10"/>
                </a:solidFill>
                <a:latin typeface="Glacial Indifference"/>
                <a:ea typeface="Glacial Indifference"/>
                <a:cs typeface="Glacial Indifference"/>
                <a:sym typeface="Glacial Indifference"/>
              </a:rPr>
              <a:t> et al., 2022), ensure security, autonomy and quality of life (Age UK, 2024a).</a:t>
            </a:r>
          </a:p>
          <a:p>
            <a:pPr algn="just">
              <a:lnSpc>
                <a:spcPts val="699"/>
              </a:lnSpc>
              <a:spcBef>
                <a:spcPts val="0"/>
              </a:spcBef>
            </a:pPr>
            <a:r>
              <a:rPr lang="en-GB" sz="600" b="1" dirty="0">
                <a:solidFill>
                  <a:srgbClr val="540E10"/>
                </a:solidFill>
                <a:latin typeface="Glacial Indifference"/>
                <a:ea typeface="Glacial Indifference"/>
                <a:cs typeface="Glacial Indifference"/>
                <a:sym typeface="Glacial Indifference"/>
              </a:rPr>
              <a:t>Practice. Perhaps as part of regular assessment, social workers, community care practitioners and occupational therapists might incorporate social connectedness into their regular care planning strategies, identify barriers such as mobility and bereavement and transport and refer older adults to the local services Filia et al., 2025.</a:t>
            </a:r>
          </a:p>
          <a:p>
            <a:pPr algn="just">
              <a:lnSpc>
                <a:spcPts val="699"/>
              </a:lnSpc>
              <a:spcBef>
                <a:spcPts val="0"/>
              </a:spcBef>
            </a:pPr>
            <a:r>
              <a:rPr lang="en-GB" sz="600" b="1" dirty="0">
                <a:solidFill>
                  <a:srgbClr val="540E10"/>
                </a:solidFill>
                <a:latin typeface="Glacial Indifference"/>
                <a:ea typeface="Glacial Indifference"/>
                <a:cs typeface="Glacial Indifference"/>
                <a:sym typeface="Glacial Indifference"/>
              </a:rPr>
              <a:t>Services and policy. Providers could identify the most vulnerable to emotional distress and focus intervention on individual persons and approaches such as befriending, social prescribing and community participation </a:t>
            </a:r>
            <a:r>
              <a:rPr lang="en-GB" sz="600" b="1" dirty="0" err="1">
                <a:solidFill>
                  <a:srgbClr val="540E10"/>
                </a:solidFill>
                <a:latin typeface="Glacial Indifference"/>
                <a:ea typeface="Glacial Indifference"/>
                <a:cs typeface="Glacial Indifference"/>
                <a:sym typeface="Glacial Indifference"/>
              </a:rPr>
              <a:t>programues</a:t>
            </a:r>
            <a:r>
              <a:rPr lang="en-GB" sz="600" b="1" dirty="0">
                <a:solidFill>
                  <a:srgbClr val="540E10"/>
                </a:solidFill>
                <a:latin typeface="Glacial Indifference"/>
                <a:ea typeface="Glacial Indifference"/>
                <a:cs typeface="Glacial Indifference"/>
                <a:sym typeface="Glacial Indifference"/>
              </a:rPr>
              <a:t> and work with voluntary organisations, community groups and primary care teams. Adult social care planning, preventive services and health commissioning (Jenkins et al., 2023) could use the results to utilize the available resources and preferences of older adults. The study design will be based on to draw causal conclusions.</a:t>
            </a:r>
            <a:endParaRPr lang="en-GB" sz="600" dirty="0">
              <a:solidFill>
                <a:srgbClr val="540E10"/>
              </a:solidFill>
              <a:latin typeface="Glacial Indifference"/>
              <a:ea typeface="Glacial Indifference"/>
              <a:cs typeface="Glacial Indifference"/>
              <a:sym typeface="Glacial Indifference"/>
            </a:endParaRPr>
          </a:p>
        </p:txBody>
      </p:sp>
      <p:sp>
        <p:nvSpPr>
          <p:cNvPr id="43" name="TextBox 43"/>
          <p:cNvSpPr txBox="1"/>
          <p:nvPr/>
        </p:nvSpPr>
        <p:spPr>
          <a:xfrm>
            <a:off x="3084758" y="1425000"/>
            <a:ext cx="4499466" cy="146075"/>
          </a:xfrm>
          <a:prstGeom prst="rect">
            <a:avLst/>
          </a:prstGeom>
        </p:spPr>
        <p:txBody>
          <a:bodyPr lIns="0" tIns="0" rIns="0" bIns="0" rtlCol="0" anchor="t">
            <a:spAutoFit/>
          </a:bodyPr>
          <a:lstStyle/>
          <a:p>
            <a:pPr algn="ctr">
              <a:lnSpc>
                <a:spcPts val="1119"/>
              </a:lnSpc>
              <a:spcBef>
                <a:spcPts val="0"/>
              </a:spcBef>
            </a:pPr>
            <a:r>
              <a:rPr lang="en-GB" sz="798" dirty="0">
                <a:solidFill>
                  <a:srgbClr val="540E10"/>
                </a:solidFill>
                <a:latin typeface="League Spartan"/>
                <a:ea typeface="League Spartan"/>
                <a:cs typeface="League Spartan"/>
                <a:sym typeface="League Spartan"/>
              </a:rPr>
              <a:t>Prevalence of Social Isolation and Loneliness among Older Adults in England</a:t>
            </a:r>
          </a:p>
        </p:txBody>
      </p:sp>
      <p:sp>
        <p:nvSpPr>
          <p:cNvPr id="45" name="TextBox 45"/>
          <p:cNvSpPr txBox="1"/>
          <p:nvPr/>
        </p:nvSpPr>
        <p:spPr>
          <a:xfrm>
            <a:off x="3084758" y="4715000"/>
            <a:ext cx="4499466" cy="146075"/>
          </a:xfrm>
          <a:prstGeom prst="rect">
            <a:avLst/>
          </a:prstGeom>
        </p:spPr>
        <p:txBody>
          <a:bodyPr lIns="0" tIns="0" rIns="0" bIns="0" rtlCol="0" anchor="t">
            <a:spAutoFit/>
          </a:bodyPr>
          <a:lstStyle/>
          <a:p>
            <a:pPr algn="ctr">
              <a:lnSpc>
                <a:spcPts val="1119"/>
              </a:lnSpc>
              <a:spcBef>
                <a:spcPts val="0"/>
              </a:spcBef>
            </a:pPr>
            <a:r>
              <a:rPr lang="en-GB" sz="798">
                <a:solidFill>
                  <a:srgbClr val="540E10"/>
                </a:solidFill>
                <a:latin typeface="League Spartan"/>
                <a:ea typeface="League Spartan"/>
                <a:cs typeface="League Spartan"/>
                <a:sym typeface="League Spartan"/>
              </a:rPr>
              <a:t>Reference List</a:t>
            </a:r>
          </a:p>
        </p:txBody>
      </p:sp>
      <p:sp>
        <p:nvSpPr>
          <p:cNvPr id="46" name="TextBox 46"/>
          <p:cNvSpPr txBox="1"/>
          <p:nvPr/>
        </p:nvSpPr>
        <p:spPr>
          <a:xfrm>
            <a:off x="3104758" y="4930000"/>
            <a:ext cx="4459466" cy="2290000"/>
          </a:xfrm>
          <a:prstGeom prst="rect">
            <a:avLst/>
          </a:prstGeom>
        </p:spPr>
        <p:txBody>
          <a:bodyPr lIns="0" tIns="0" rIns="0" bIns="0" numCol="2" spcCol="110000" rtlCol="0" anchor="t">
            <a:spAutoFit/>
          </a:bodyPr>
          <a:lstStyle/>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Age UK (2024a) You are not alone in feeling lonely: Parliamentary briefing. Available at: </a:t>
            </a:r>
            <a:r>
              <a:rPr lang="en-GB" sz="399" u="sng" dirty="0">
                <a:solidFill>
                  <a:srgbClr val="540E10"/>
                </a:solidFill>
                <a:latin typeface="Glacial Indifference"/>
                <a:ea typeface="Glacial Indifference"/>
                <a:cs typeface="Glacial Indifference"/>
                <a:sym typeface="Glacial Indifference"/>
                <a:hlinkClick r:id="rId8"/>
              </a:rPr>
              <a:t>https://www.ageuk.org.uk/siteassets/documents/reports-and-publications/reports-and-briefings/reports-and-briefings/loneliness/you-are-not-alone-in-feeling-lonely---parliamentary-briefing-.pdf</a:t>
            </a:r>
            <a:r>
              <a:rPr lang="en-GB" sz="399" dirty="0">
                <a:solidFill>
                  <a:srgbClr val="540E10"/>
                </a:solidFill>
                <a:latin typeface="Glacial Indifference"/>
                <a:ea typeface="Glacial Indifference"/>
                <a:cs typeface="Glacial Indifference"/>
                <a:sym typeface="Glacial Indifference"/>
              </a:rPr>
              <a:t> (Accessed: 18 October 2026).</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Age UK (2024b) Age UK’s new report shows you are not alone in feeling lonely. Available at: </a:t>
            </a:r>
            <a:r>
              <a:rPr lang="en-GB" sz="399" u="sng" dirty="0">
                <a:solidFill>
                  <a:srgbClr val="540E10"/>
                </a:solidFill>
                <a:latin typeface="Glacial Indifference"/>
                <a:ea typeface="Glacial Indifference"/>
                <a:cs typeface="Glacial Indifference"/>
                <a:sym typeface="Glacial Indifference"/>
                <a:hlinkClick r:id="rId9"/>
              </a:rPr>
              <a:t>https://ageuk.org.uk/latest-press/articles/age-uks-new-report-shows-you-are-not-alone-in-feeling-lonely</a:t>
            </a:r>
            <a:r>
              <a:rPr lang="en-GB" sz="399" dirty="0">
                <a:solidFill>
                  <a:srgbClr val="540E10"/>
                </a:solidFill>
                <a:latin typeface="Glacial Indifference"/>
                <a:ea typeface="Glacial Indifference"/>
                <a:cs typeface="Glacial Indifference"/>
                <a:sym typeface="Glacial Indifference"/>
              </a:rPr>
              <a:t> (Accessed: 24 October 2026).</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Brandt, L., Liu, S., Heim, C. and Heinz, A., 2022. The effects of social isolation stress and discrimination on mental health. Translational psychiatry, 12(1), p.398.</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Department for Digital, Culture, Media and Sport (2026) Community and Engagement Survey 2025/26 – loneliness: report. Available at: </a:t>
            </a:r>
            <a:r>
              <a:rPr lang="en-GB" sz="399" u="sng" dirty="0">
                <a:solidFill>
                  <a:srgbClr val="540E10"/>
                </a:solidFill>
                <a:latin typeface="Glacial Indifference"/>
                <a:ea typeface="Glacial Indifference"/>
                <a:cs typeface="Glacial Indifference"/>
                <a:sym typeface="Glacial Indifference"/>
                <a:hlinkClick r:id="rId10"/>
              </a:rPr>
              <a:t>https://www.gov.uk/government/statistics/community-and-engagement-survey-202526-loneliness/community-and-engagement-survey-202526-loneliness-report</a:t>
            </a:r>
            <a:r>
              <a:rPr lang="en-GB" sz="399" dirty="0">
                <a:solidFill>
                  <a:srgbClr val="540E10"/>
                </a:solidFill>
                <a:latin typeface="Glacial Indifference"/>
                <a:ea typeface="Glacial Indifference"/>
                <a:cs typeface="Glacial Indifference"/>
                <a:sym typeface="Glacial Indifference"/>
              </a:rPr>
              <a:t> (Accessed: 24 October 2026).</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Department of Health and Social Care (2025) Personal social services adult social care survey report, England: 2024 to 2025. Available at: </a:t>
            </a:r>
            <a:r>
              <a:rPr lang="en-GB" sz="399" u="sng" dirty="0">
                <a:solidFill>
                  <a:srgbClr val="540E10"/>
                </a:solidFill>
                <a:latin typeface="Glacial Indifference"/>
                <a:ea typeface="Glacial Indifference"/>
                <a:cs typeface="Glacial Indifference"/>
                <a:sym typeface="Glacial Indifference"/>
                <a:hlinkClick r:id="rId11"/>
              </a:rPr>
              <a:t>https://www.gov.uk/government/statistics/personal-social-services-adult-social-care-survey-report-england-2024-to-2025</a:t>
            </a:r>
            <a:r>
              <a:rPr lang="en-GB" sz="399" dirty="0">
                <a:solidFill>
                  <a:srgbClr val="540E10"/>
                </a:solidFill>
                <a:latin typeface="Glacial Indifference"/>
                <a:ea typeface="Glacial Indifference"/>
                <a:cs typeface="Glacial Indifference"/>
                <a:sym typeface="Glacial Indifference"/>
              </a:rPr>
              <a:t> (Accessed: 18 October 2026).</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Department of Health and Social Care (2026a) Personal social services adult social care survey report, England: 2024 to 2025 – commentary. Available at: </a:t>
            </a:r>
            <a:r>
              <a:rPr lang="en-GB" sz="399" u="sng" dirty="0">
                <a:solidFill>
                  <a:srgbClr val="540E10"/>
                </a:solidFill>
                <a:latin typeface="Glacial Indifference"/>
                <a:ea typeface="Glacial Indifference"/>
                <a:cs typeface="Glacial Indifference"/>
                <a:sym typeface="Glacial Indifference"/>
                <a:hlinkClick r:id="rId12"/>
              </a:rPr>
              <a:t>https://www.gov.uk/government/statistics/personal-social-services-adult-social-care-survey-report-england-2024-to-2025/personal-social-services-ascs-report-england-2024-to-2025-commentary</a:t>
            </a:r>
            <a:r>
              <a:rPr lang="en-GB" sz="399" dirty="0">
                <a:solidFill>
                  <a:srgbClr val="540E10"/>
                </a:solidFill>
                <a:latin typeface="Glacial Indifference"/>
                <a:ea typeface="Glacial Indifference"/>
                <a:cs typeface="Glacial Indifference"/>
                <a:sym typeface="Glacial Indifference"/>
              </a:rPr>
              <a:t> (Accessed: 18 October 2026).</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Department of Health and Social Care (2026b) Personal social services adult social care survey report, England: 2024 to 2025 – methodology. Available at: </a:t>
            </a:r>
            <a:r>
              <a:rPr lang="en-GB" sz="399" u="sng" dirty="0">
                <a:solidFill>
                  <a:srgbClr val="540E10"/>
                </a:solidFill>
                <a:latin typeface="Glacial Indifference"/>
                <a:ea typeface="Glacial Indifference"/>
                <a:cs typeface="Glacial Indifference"/>
                <a:sym typeface="Glacial Indifference"/>
                <a:hlinkClick r:id="rId13"/>
              </a:rPr>
              <a:t>https://www.gov.uk/government/statistics/personal-social-services-adult-social-care-survey-report-england-2024-to-2025/personal-social-services-ascs-report-england-2024-to-2025-methodology</a:t>
            </a:r>
            <a:r>
              <a:rPr lang="en-GB" sz="399" dirty="0">
                <a:solidFill>
                  <a:srgbClr val="540E10"/>
                </a:solidFill>
                <a:latin typeface="Glacial Indifference"/>
                <a:ea typeface="Glacial Indifference"/>
                <a:cs typeface="Glacial Indifference"/>
                <a:sym typeface="Glacial Indifference"/>
              </a:rPr>
              <a:t> (Accessed: 18 October 2026).</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Department of Health and Social Care (2026c) Personal social services adult social care survey report, England: 2024 to 2025 – data quality statement. Available at: </a:t>
            </a:r>
            <a:r>
              <a:rPr lang="en-GB" sz="399" u="sng" dirty="0">
                <a:solidFill>
                  <a:srgbClr val="540E10"/>
                </a:solidFill>
                <a:latin typeface="Glacial Indifference"/>
                <a:ea typeface="Glacial Indifference"/>
                <a:cs typeface="Glacial Indifference"/>
                <a:sym typeface="Glacial Indifference"/>
                <a:hlinkClick r:id="rId14"/>
              </a:rPr>
              <a:t>https://www.gov.uk/government/statistics/personal-social-services-adult-social-care-survey-report-england-2024-to-2025/personal-social-services-ascs-report-england-2024-to-2025-data-quality-statement</a:t>
            </a:r>
            <a:r>
              <a:rPr lang="en-GB" sz="399" dirty="0">
                <a:solidFill>
                  <a:srgbClr val="540E10"/>
                </a:solidFill>
                <a:latin typeface="Glacial Indifference"/>
                <a:ea typeface="Glacial Indifference"/>
                <a:cs typeface="Glacial Indifference"/>
                <a:sym typeface="Glacial Indifference"/>
              </a:rPr>
              <a:t> (Accessed: 18 October 2026).</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Filia, K., Teo, S.M., Brennan, N., Freeburn, T., Baker, D., Browne, V., Watson, A., </a:t>
            </a:r>
            <a:r>
              <a:rPr lang="en-GB" sz="399" dirty="0" err="1">
                <a:solidFill>
                  <a:srgbClr val="540E10"/>
                </a:solidFill>
                <a:latin typeface="Glacial Indifference"/>
                <a:ea typeface="Glacial Indifference"/>
                <a:cs typeface="Glacial Indifference"/>
                <a:sym typeface="Glacial Indifference"/>
              </a:rPr>
              <a:t>Menssink</a:t>
            </a:r>
            <a:r>
              <a:rPr lang="en-GB" sz="399" dirty="0">
                <a:solidFill>
                  <a:srgbClr val="540E10"/>
                </a:solidFill>
                <a:latin typeface="Glacial Indifference"/>
                <a:ea typeface="Glacial Indifference"/>
                <a:cs typeface="Glacial Indifference"/>
                <a:sym typeface="Glacial Indifference"/>
              </a:rPr>
              <a:t>, J., Prasad, A., Killackey, E. and McGorry, P.D., 2025. Interrelationships between social exclusion, mental health and wellbeing in adolescents: insights from a national Youth Survey. Epidemiology and Psychiatric Sciences, 34, p.e5.</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Hong, J.H., Nakamura, J.S., Berkman, L.F., Chen, F.S., Shiba, K., Chen, Y., Kim, E.S. and VanderWeele, T.J., 2023. Are loneliness and social isolation equal threats to health and well-being? An outcome-wide longitudinal approach. SSM-Population Health, 23, p.101459.</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Jenkins, G.T., Janich, N., Wu, S. and Shafer, M., 2023. Social isolation and mental health: Evidence from adults with serious mental illness. Psychiatric rehabilitation journal, 46(2), p.148.</a:t>
            </a:r>
          </a:p>
          <a:p>
            <a:pPr marL="0" indent="0" algn="l">
              <a:lnSpc>
                <a:spcPts val="559"/>
              </a:lnSpc>
              <a:spcBef>
                <a:spcPts val="0"/>
              </a:spcBef>
              <a:buNone/>
            </a:pPr>
            <a:r>
              <a:rPr lang="en-GB" sz="399" dirty="0" err="1">
                <a:solidFill>
                  <a:srgbClr val="540E10"/>
                </a:solidFill>
                <a:latin typeface="Glacial Indifference"/>
                <a:ea typeface="Glacial Indifference"/>
                <a:cs typeface="Glacial Indifference"/>
                <a:sym typeface="Glacial Indifference"/>
              </a:rPr>
              <a:t>Kadotani</a:t>
            </a:r>
            <a:r>
              <a:rPr lang="en-GB" sz="399" dirty="0">
                <a:solidFill>
                  <a:srgbClr val="540E10"/>
                </a:solidFill>
                <a:latin typeface="Glacial Indifference"/>
                <a:ea typeface="Glacial Indifference"/>
                <a:cs typeface="Glacial Indifference"/>
                <a:sym typeface="Glacial Indifference"/>
              </a:rPr>
              <a:t>, H., Okajima, I., Yang, K. and Lim, M.H., 2022. The impact of social isolation and loneliness on mental health and wellbeing. Frontiers in Public Health, 10, p.1106216.</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Office for National Statistics (2022) Population and household estimates, England and Wales: Census 2021. Available at: </a:t>
            </a:r>
            <a:r>
              <a:rPr lang="en-GB" sz="399" u="sng" dirty="0">
                <a:solidFill>
                  <a:srgbClr val="540E10"/>
                </a:solidFill>
                <a:latin typeface="Glacial Indifference"/>
                <a:ea typeface="Glacial Indifference"/>
                <a:cs typeface="Glacial Indifference"/>
                <a:sym typeface="Glacial Indifference"/>
                <a:hlinkClick r:id="rId15"/>
              </a:rPr>
              <a:t>https://www.ons.gov.uk/peoplepopulationandcommunity/populationandmigration/populationestimates/bulletins/populationandhouseholdestimatesenglandandwales/census2021</a:t>
            </a:r>
            <a:r>
              <a:rPr lang="en-GB" sz="399" dirty="0">
                <a:solidFill>
                  <a:srgbClr val="540E10"/>
                </a:solidFill>
                <a:latin typeface="Glacial Indifference"/>
                <a:ea typeface="Glacial Indifference"/>
                <a:cs typeface="Glacial Indifference"/>
                <a:sym typeface="Glacial Indifference"/>
              </a:rPr>
              <a:t> (Accessed: 24 October 2026).</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Vasile, M., Aartsen, M., </a:t>
            </a:r>
            <a:r>
              <a:rPr lang="en-GB" sz="399" dirty="0" err="1">
                <a:solidFill>
                  <a:srgbClr val="540E10"/>
                </a:solidFill>
                <a:latin typeface="Glacial Indifference"/>
                <a:ea typeface="Glacial Indifference"/>
                <a:cs typeface="Glacial Indifference"/>
                <a:sym typeface="Glacial Indifference"/>
              </a:rPr>
              <a:t>Precupetu</a:t>
            </a:r>
            <a:r>
              <a:rPr lang="en-GB" sz="399" dirty="0">
                <a:solidFill>
                  <a:srgbClr val="540E10"/>
                </a:solidFill>
                <a:latin typeface="Glacial Indifference"/>
                <a:ea typeface="Glacial Indifference"/>
                <a:cs typeface="Glacial Indifference"/>
                <a:sym typeface="Glacial Indifference"/>
              </a:rPr>
              <a:t>, I., </a:t>
            </a:r>
            <a:r>
              <a:rPr lang="en-GB" sz="399" dirty="0" err="1">
                <a:solidFill>
                  <a:srgbClr val="540E10"/>
                </a:solidFill>
                <a:latin typeface="Glacial Indifference"/>
                <a:ea typeface="Glacial Indifference"/>
                <a:cs typeface="Glacial Indifference"/>
                <a:sym typeface="Glacial Indifference"/>
              </a:rPr>
              <a:t>Tufă</a:t>
            </a:r>
            <a:r>
              <a:rPr lang="en-GB" sz="399" dirty="0">
                <a:solidFill>
                  <a:srgbClr val="540E10"/>
                </a:solidFill>
                <a:latin typeface="Glacial Indifference"/>
                <a:ea typeface="Glacial Indifference"/>
                <a:cs typeface="Glacial Indifference"/>
                <a:sym typeface="Glacial Indifference"/>
              </a:rPr>
              <a:t>, L., Dumitrescu, D.A. and Radogna, R.M., 2024. Association Between Social Isolation and Mental Well-Being in Later Life. What is the Role of Loneliness? Applied Research in Quality of Life, 19(1), pp.245-267.</a:t>
            </a:r>
          </a:p>
          <a:p>
            <a:pPr marL="0" indent="0" algn="l">
              <a:lnSpc>
                <a:spcPts val="559"/>
              </a:lnSpc>
              <a:spcBef>
                <a:spcPts val="0"/>
              </a:spcBef>
              <a:buNone/>
            </a:pPr>
            <a:r>
              <a:rPr lang="en-GB" sz="399" dirty="0">
                <a:solidFill>
                  <a:srgbClr val="540E10"/>
                </a:solidFill>
                <a:latin typeface="Glacial Indifference"/>
                <a:ea typeface="Glacial Indifference"/>
                <a:cs typeface="Glacial Indifference"/>
                <a:sym typeface="Glacial Indifference"/>
              </a:rPr>
              <a:t>Victor, C., </a:t>
            </a:r>
            <a:r>
              <a:rPr lang="en-GB" sz="399" dirty="0" err="1">
                <a:solidFill>
                  <a:srgbClr val="540E10"/>
                </a:solidFill>
                <a:latin typeface="Glacial Indifference"/>
                <a:ea typeface="Glacial Indifference"/>
                <a:cs typeface="Glacial Indifference"/>
                <a:sym typeface="Glacial Indifference"/>
              </a:rPr>
              <a:t>Scambler</a:t>
            </a:r>
            <a:r>
              <a:rPr lang="en-GB" sz="399" dirty="0">
                <a:solidFill>
                  <a:srgbClr val="540E10"/>
                </a:solidFill>
                <a:latin typeface="Glacial Indifference"/>
                <a:ea typeface="Glacial Indifference"/>
                <a:cs typeface="Glacial Indifference"/>
                <a:sym typeface="Glacial Indifference"/>
              </a:rPr>
              <a:t>, S., Bowling, A. and Bond, J., 2005. The prevalence of, and risk factors for, loneliness in later life: a survey of older people in Great Britain. Ageing &amp; Society, 25(6), pp.357-375.</a:t>
            </a:r>
          </a:p>
        </p:txBody>
      </p:sp>
      <p:sp>
        <p:nvSpPr>
          <p:cNvPr id="47" name="TextBox 47"/>
          <p:cNvSpPr txBox="1"/>
          <p:nvPr/>
        </p:nvSpPr>
        <p:spPr>
          <a:xfrm>
            <a:off x="2179606" y="44329"/>
            <a:ext cx="6336020" cy="336204"/>
          </a:xfrm>
          <a:prstGeom prst="rect">
            <a:avLst/>
          </a:prstGeom>
        </p:spPr>
        <p:txBody>
          <a:bodyPr lIns="0" tIns="0" rIns="0" bIns="0" rtlCol="0" anchor="t">
            <a:spAutoFit/>
          </a:bodyPr>
          <a:lstStyle/>
          <a:p>
            <a:pPr algn="ctr">
              <a:lnSpc>
                <a:spcPts val="2450"/>
              </a:lnSpc>
            </a:pPr>
            <a:r>
              <a:rPr lang="en-US" sz="1750" b="1" dirty="0">
                <a:solidFill>
                  <a:srgbClr val="F9F4F1"/>
                </a:solidFill>
                <a:latin typeface="Glacial Indifference Bold"/>
                <a:ea typeface="Glacial Indifference Bold"/>
                <a:cs typeface="Glacial Indifference Bold"/>
                <a:sym typeface="Glacial Indifference Bold"/>
              </a:rPr>
              <a:t>Component 1 Poster Presentation</a:t>
            </a:r>
          </a:p>
        </p:txBody>
      </p:sp>
      <p:sp>
        <p:nvSpPr>
          <p:cNvPr id="48" name="TextBox 48"/>
          <p:cNvSpPr txBox="1"/>
          <p:nvPr/>
        </p:nvSpPr>
        <p:spPr>
          <a:xfrm>
            <a:off x="1646825" y="880605"/>
            <a:ext cx="7398420" cy="433168"/>
          </a:xfrm>
          <a:prstGeom prst="rect">
            <a:avLst/>
          </a:prstGeom>
        </p:spPr>
        <p:txBody>
          <a:bodyPr lIns="0" tIns="0" rIns="0" bIns="0" rtlCol="0" anchor="t">
            <a:spAutoFit/>
          </a:bodyPr>
          <a:lstStyle/>
          <a:p>
            <a:pPr algn="ctr">
              <a:lnSpc>
                <a:spcPts val="1606"/>
              </a:lnSpc>
            </a:pPr>
            <a:r>
              <a:rPr lang="en-US" sz="1147" b="1">
                <a:solidFill>
                  <a:srgbClr val="F9F4F1"/>
                </a:solidFill>
                <a:latin typeface="Poppins Bold"/>
                <a:ea typeface="Poppins Bold"/>
                <a:cs typeface="Poppins Bold"/>
                <a:sym typeface="Poppins Bold"/>
              </a:rPr>
              <a:t>The Impact of Social Isolation on Mental Health and Wellbeing among Older Adults Receiving Community Social Care Services in England</a:t>
            </a:r>
          </a:p>
        </p:txBody>
      </p:sp>
      <p:sp>
        <p:nvSpPr>
          <p:cNvPr id="49" name="TextBox 49"/>
          <p:cNvSpPr txBox="1"/>
          <p:nvPr/>
        </p:nvSpPr>
        <p:spPr>
          <a:xfrm>
            <a:off x="3064440" y="329670"/>
            <a:ext cx="4566361" cy="488980"/>
          </a:xfrm>
          <a:prstGeom prst="rect">
            <a:avLst/>
          </a:prstGeom>
        </p:spPr>
        <p:txBody>
          <a:bodyPr lIns="0" tIns="0" rIns="0" bIns="0" rtlCol="0" anchor="t">
            <a:spAutoFit/>
          </a:bodyPr>
          <a:lstStyle/>
          <a:p>
            <a:pPr algn="ctr">
              <a:lnSpc>
                <a:spcPts val="1332"/>
              </a:lnSpc>
            </a:pPr>
            <a:r>
              <a:rPr lang="en-US" sz="951" b="1" dirty="0">
                <a:solidFill>
                  <a:srgbClr val="F9F4F1"/>
                </a:solidFill>
                <a:latin typeface="Glacial Indifference Bold"/>
                <a:ea typeface="Glacial Indifference Bold"/>
                <a:cs typeface="Glacial Indifference Bold"/>
                <a:sym typeface="Glacial Indifference Bold"/>
              </a:rPr>
              <a:t>Student ID: 2529437</a:t>
            </a:r>
          </a:p>
          <a:p>
            <a:pPr algn="ctr">
              <a:lnSpc>
                <a:spcPts val="1332"/>
              </a:lnSpc>
            </a:pPr>
            <a:r>
              <a:rPr lang="en-US" sz="951" b="1" dirty="0">
                <a:solidFill>
                  <a:srgbClr val="F9F4F1"/>
                </a:solidFill>
                <a:latin typeface="Glacial Indifference Bold"/>
                <a:ea typeface="Glacial Indifference Bold"/>
                <a:cs typeface="Glacial Indifference Bold"/>
                <a:sym typeface="Glacial Indifference Bold"/>
              </a:rPr>
              <a:t>Student Name: Himani </a:t>
            </a:r>
            <a:r>
              <a:rPr lang="en-US" sz="951" b="1" dirty="0" err="1">
                <a:solidFill>
                  <a:srgbClr val="F9F4F1"/>
                </a:solidFill>
                <a:latin typeface="Glacial Indifference Bold"/>
                <a:ea typeface="Glacial Indifference Bold"/>
                <a:cs typeface="Glacial Indifference Bold"/>
                <a:sym typeface="Glacial Indifference Bold"/>
              </a:rPr>
              <a:t>Vasantkumar</a:t>
            </a:r>
            <a:r>
              <a:rPr lang="en-US" sz="951" b="1">
                <a:solidFill>
                  <a:srgbClr val="F9F4F1"/>
                </a:solidFill>
                <a:latin typeface="Glacial Indifference Bold"/>
                <a:ea typeface="Glacial Indifference Bold"/>
                <a:cs typeface="Glacial Indifference Bold"/>
                <a:sym typeface="Glacial Indifference Bold"/>
              </a:rPr>
              <a:t> Prajapati </a:t>
            </a:r>
            <a:endParaRPr lang="en-US" sz="951" b="1" dirty="0">
              <a:solidFill>
                <a:srgbClr val="F9F4F1"/>
              </a:solidFill>
              <a:latin typeface="Glacial Indifference Bold"/>
              <a:ea typeface="Glacial Indifference Bold"/>
              <a:cs typeface="Glacial Indifference Bold"/>
              <a:sym typeface="Glacial Indifference Bold"/>
            </a:endParaRPr>
          </a:p>
          <a:p>
            <a:pPr algn="ctr">
              <a:lnSpc>
                <a:spcPts val="1332"/>
              </a:lnSpc>
            </a:pPr>
            <a:r>
              <a:rPr lang="en-US" sz="951" b="1" dirty="0">
                <a:solidFill>
                  <a:srgbClr val="F9F4F1"/>
                </a:solidFill>
                <a:latin typeface="Glacial Indifference Bold"/>
                <a:ea typeface="Glacial Indifference Bold"/>
                <a:cs typeface="Glacial Indifference Bold"/>
                <a:sym typeface="Glacial Indifference Bold"/>
              </a:rPr>
              <a:t>Course: MSc Public Health and Social Care in Practice</a:t>
            </a:r>
          </a:p>
        </p:txBody>
      </p:sp>
      <p:sp>
        <p:nvSpPr>
          <p:cNvPr id="54" name="Callout 1"/>
          <p:cNvSpPr/>
          <p:nvPr/>
        </p:nvSpPr>
        <p:spPr>
          <a:xfrm>
            <a:off x="3099758" y="1620000"/>
            <a:ext cx="1436488" cy="400000"/>
          </a:xfrm>
          <a:prstGeom prst="roundRect">
            <a:avLst>
              <a:gd name="adj" fmla="val 12000"/>
            </a:avLst>
          </a:prstGeom>
          <a:solidFill>
            <a:srgbClr val="E1A243"/>
          </a:solidFill>
          <a:ln>
            <a:noFill/>
          </a:ln>
        </p:spPr>
        <p:txBody>
          <a:bodyPr rtlCol="0" anchor="ctr"/>
          <a:lstStyle/>
          <a:p>
            <a:pPr algn="ctr"/>
            <a:endParaRPr/>
          </a:p>
        </p:txBody>
      </p:sp>
      <p:sp>
        <p:nvSpPr>
          <p:cNvPr id="55" name="Callout text 1"/>
          <p:cNvSpPr txBox="1"/>
          <p:nvPr/>
        </p:nvSpPr>
        <p:spPr>
          <a:xfrm>
            <a:off x="3139758" y="1655000"/>
            <a:ext cx="1356488" cy="350000"/>
          </a:xfrm>
          <a:prstGeom prst="rect">
            <a:avLst/>
          </a:prstGeom>
          <a:noFill/>
        </p:spPr>
        <p:txBody>
          <a:bodyPr wrap="square" lIns="0" tIns="0" rIns="0" bIns="0" rtlCol="0" anchor="t"/>
          <a:lstStyle/>
          <a:p>
            <a:pPr algn="ctr">
              <a:lnSpc>
                <a:spcPts val="1300"/>
              </a:lnSpc>
              <a:spcBef>
                <a:spcPts val="0"/>
              </a:spcBef>
            </a:pPr>
            <a:r>
              <a:rPr lang="en-GB" sz="1100">
                <a:solidFill>
                  <a:srgbClr val="540E10"/>
                </a:solidFill>
                <a:latin typeface="League Spartan"/>
                <a:ea typeface="League Spartan"/>
                <a:cs typeface="League Spartan"/>
                <a:sym typeface="League Spartan"/>
              </a:rPr>
              <a:t>11.1 million</a:t>
            </a:r>
          </a:p>
          <a:p>
            <a:pPr algn="ctr">
              <a:lnSpc>
                <a:spcPts val="560"/>
              </a:lnSpc>
              <a:spcBef>
                <a:spcPts val="0"/>
              </a:spcBef>
            </a:pPr>
            <a:r>
              <a:rPr lang="en-GB" sz="450">
                <a:solidFill>
                  <a:srgbClr val="540E10"/>
                </a:solidFill>
                <a:latin typeface="Glacial Indifference"/>
                <a:ea typeface="Glacial Indifference"/>
                <a:cs typeface="Glacial Indifference"/>
                <a:sym typeface="Glacial Indifference"/>
              </a:rPr>
              <a:t>people aged 65+ in England and Wales (18.6% of the population), Census 2021</a:t>
            </a:r>
          </a:p>
        </p:txBody>
      </p:sp>
      <p:sp>
        <p:nvSpPr>
          <p:cNvPr id="56" name="Callout 2"/>
          <p:cNvSpPr/>
          <p:nvPr/>
        </p:nvSpPr>
        <p:spPr>
          <a:xfrm>
            <a:off x="4616246" y="1620000"/>
            <a:ext cx="1436488" cy="400000"/>
          </a:xfrm>
          <a:prstGeom prst="roundRect">
            <a:avLst>
              <a:gd name="adj" fmla="val 12000"/>
            </a:avLst>
          </a:prstGeom>
          <a:solidFill>
            <a:srgbClr val="E1A243"/>
          </a:solidFill>
          <a:ln>
            <a:noFill/>
          </a:ln>
        </p:spPr>
        <p:txBody>
          <a:bodyPr rtlCol="0" anchor="ctr"/>
          <a:lstStyle/>
          <a:p>
            <a:pPr algn="ctr"/>
            <a:endParaRPr/>
          </a:p>
        </p:txBody>
      </p:sp>
      <p:sp>
        <p:nvSpPr>
          <p:cNvPr id="57" name="Callout text 2"/>
          <p:cNvSpPr txBox="1"/>
          <p:nvPr/>
        </p:nvSpPr>
        <p:spPr>
          <a:xfrm>
            <a:off x="4656246" y="1655000"/>
            <a:ext cx="1356488" cy="350000"/>
          </a:xfrm>
          <a:prstGeom prst="rect">
            <a:avLst/>
          </a:prstGeom>
          <a:noFill/>
        </p:spPr>
        <p:txBody>
          <a:bodyPr wrap="square" lIns="0" tIns="0" rIns="0" bIns="0" rtlCol="0" anchor="t"/>
          <a:lstStyle/>
          <a:p>
            <a:pPr algn="ctr">
              <a:lnSpc>
                <a:spcPts val="1300"/>
              </a:lnSpc>
              <a:spcBef>
                <a:spcPts val="0"/>
              </a:spcBef>
            </a:pPr>
            <a:r>
              <a:rPr lang="en-GB" sz="1100">
                <a:solidFill>
                  <a:srgbClr val="540E10"/>
                </a:solidFill>
                <a:latin typeface="League Spartan"/>
                <a:ea typeface="League Spartan"/>
                <a:cs typeface="League Spartan"/>
                <a:sym typeface="League Spartan"/>
              </a:rPr>
              <a:t>6.8% (44,000)</a:t>
            </a:r>
          </a:p>
          <a:p>
            <a:pPr algn="ctr">
              <a:lnSpc>
                <a:spcPts val="560"/>
              </a:lnSpc>
              <a:spcBef>
                <a:spcPts val="0"/>
              </a:spcBef>
            </a:pPr>
            <a:r>
              <a:rPr lang="en-GB" sz="450">
                <a:solidFill>
                  <a:srgbClr val="540E10"/>
                </a:solidFill>
                <a:latin typeface="Glacial Indifference"/>
                <a:ea typeface="Glacial Indifference"/>
                <a:cs typeface="Glacial Indifference"/>
                <a:sym typeface="Glacial Indifference"/>
              </a:rPr>
              <a:t>adult social care users who felt socially isolated, England 2024–25</a:t>
            </a:r>
          </a:p>
        </p:txBody>
      </p:sp>
      <p:sp>
        <p:nvSpPr>
          <p:cNvPr id="58" name="Callout 3"/>
          <p:cNvSpPr/>
          <p:nvPr/>
        </p:nvSpPr>
        <p:spPr>
          <a:xfrm>
            <a:off x="6132734" y="1620000"/>
            <a:ext cx="1436488" cy="400000"/>
          </a:xfrm>
          <a:prstGeom prst="roundRect">
            <a:avLst>
              <a:gd name="adj" fmla="val 12000"/>
            </a:avLst>
          </a:prstGeom>
          <a:solidFill>
            <a:srgbClr val="E1A243"/>
          </a:solidFill>
          <a:ln>
            <a:noFill/>
          </a:ln>
        </p:spPr>
        <p:txBody>
          <a:bodyPr rtlCol="0" anchor="ctr"/>
          <a:lstStyle/>
          <a:p>
            <a:pPr algn="ctr"/>
            <a:endParaRPr/>
          </a:p>
        </p:txBody>
      </p:sp>
      <p:sp>
        <p:nvSpPr>
          <p:cNvPr id="59" name="Callout text 3"/>
          <p:cNvSpPr txBox="1"/>
          <p:nvPr/>
        </p:nvSpPr>
        <p:spPr>
          <a:xfrm>
            <a:off x="6172734" y="1655000"/>
            <a:ext cx="1356488" cy="350000"/>
          </a:xfrm>
          <a:prstGeom prst="rect">
            <a:avLst/>
          </a:prstGeom>
          <a:noFill/>
        </p:spPr>
        <p:txBody>
          <a:bodyPr wrap="square" lIns="0" tIns="0" rIns="0" bIns="0" rtlCol="0" anchor="t"/>
          <a:lstStyle/>
          <a:p>
            <a:pPr algn="ctr">
              <a:lnSpc>
                <a:spcPts val="1300"/>
              </a:lnSpc>
              <a:spcBef>
                <a:spcPts val="0"/>
              </a:spcBef>
            </a:pPr>
            <a:r>
              <a:rPr lang="en-GB" sz="1100">
                <a:solidFill>
                  <a:srgbClr val="540E10"/>
                </a:solidFill>
                <a:latin typeface="League Spartan"/>
                <a:ea typeface="League Spartan"/>
                <a:cs typeface="League Spartan"/>
                <a:sym typeface="League Spartan"/>
              </a:rPr>
              <a:t>11.4% (73,480)</a:t>
            </a:r>
          </a:p>
          <a:p>
            <a:pPr algn="ctr">
              <a:lnSpc>
                <a:spcPts val="560"/>
              </a:lnSpc>
              <a:spcBef>
                <a:spcPts val="0"/>
              </a:spcBef>
            </a:pPr>
            <a:r>
              <a:rPr lang="en-GB" sz="450">
                <a:solidFill>
                  <a:srgbClr val="540E10"/>
                </a:solidFill>
                <a:latin typeface="Glacial Indifference"/>
                <a:ea typeface="Glacial Indifference"/>
                <a:cs typeface="Glacial Indifference"/>
                <a:sym typeface="Glacial Indifference"/>
              </a:rPr>
              <a:t>adult social care users who felt often or always lonely, England 2024–25</a:t>
            </a:r>
          </a:p>
        </p:txBody>
      </p:sp>
      <p:graphicFrame>
        <p:nvGraphicFramePr>
          <p:cNvPr id="60" name="Chart Trend"/>
          <p:cNvGraphicFramePr>
            <a:graphicFrameLocks noGrp="1"/>
          </p:cNvGraphicFramePr>
          <p:nvPr>
            <p:extLst>
              <p:ext uri="{D42A27DB-BD31-4B8C-83A1-F6EECF244321}">
                <p14:modId xmlns:p14="http://schemas.microsoft.com/office/powerpoint/2010/main" val="1161973393"/>
              </p:ext>
            </p:extLst>
          </p:nvPr>
        </p:nvGraphicFramePr>
        <p:xfrm>
          <a:off x="3099758" y="2194850"/>
          <a:ext cx="2194733" cy="1050000"/>
        </p:xfrm>
        <a:graphic>
          <a:graphicData uri="http://schemas.openxmlformats.org/drawingml/2006/chart">
            <c:chart xmlns:c="http://schemas.openxmlformats.org/drawingml/2006/chart" xmlns:r="http://schemas.openxmlformats.org/officeDocument/2006/relationships" r:id="rId16"/>
          </a:graphicData>
        </a:graphic>
      </p:graphicFrame>
      <p:graphicFrame>
        <p:nvGraphicFramePr>
          <p:cNvPr id="61" name="Chart England context"/>
          <p:cNvGraphicFramePr>
            <a:graphicFrameLocks noGrp="1"/>
          </p:cNvGraphicFramePr>
          <p:nvPr>
            <p:extLst>
              <p:ext uri="{D42A27DB-BD31-4B8C-83A1-F6EECF244321}">
                <p14:modId xmlns:p14="http://schemas.microsoft.com/office/powerpoint/2010/main" val="2645160854"/>
              </p:ext>
            </p:extLst>
          </p:nvPr>
        </p:nvGraphicFramePr>
        <p:xfrm>
          <a:off x="5374491" y="2194850"/>
          <a:ext cx="2194733" cy="1050000"/>
        </p:xfrm>
        <a:graphic>
          <a:graphicData uri="http://schemas.openxmlformats.org/drawingml/2006/chart">
            <c:chart xmlns:c="http://schemas.openxmlformats.org/drawingml/2006/chart" xmlns:r="http://schemas.openxmlformats.org/officeDocument/2006/relationships" r:id="rId17"/>
          </a:graphicData>
        </a:graphic>
      </p:graphicFrame>
      <p:sp>
        <p:nvSpPr>
          <p:cNvPr id="62" name="Caption Social conta"/>
          <p:cNvSpPr txBox="1"/>
          <p:nvPr/>
        </p:nvSpPr>
        <p:spPr>
          <a:xfrm>
            <a:off x="3099758" y="2080000"/>
            <a:ext cx="2194733" cy="180000"/>
          </a:xfrm>
          <a:prstGeom prst="rect">
            <a:avLst/>
          </a:prstGeom>
          <a:noFill/>
        </p:spPr>
        <p:txBody>
          <a:bodyPr wrap="square" lIns="0" tIns="0" rIns="0" bIns="0" rtlCol="0" anchor="t"/>
          <a:lstStyle/>
          <a:p>
            <a:pPr algn="ctr">
              <a:lnSpc>
                <a:spcPts val="600"/>
              </a:lnSpc>
              <a:spcBef>
                <a:spcPts val="0"/>
              </a:spcBef>
            </a:pPr>
            <a:r>
              <a:rPr lang="en-GB" sz="500" b="1">
                <a:solidFill>
                  <a:srgbClr val="540E10"/>
                </a:solidFill>
                <a:latin typeface="Glacial Indifference"/>
                <a:ea typeface="Glacial Indifference"/>
                <a:cs typeface="Glacial Indifference"/>
                <a:sym typeface="Glacial Indifference"/>
              </a:rPr>
              <a:t>Social contact of adult social care users, England (%): DHSC (2026a)</a:t>
            </a:r>
          </a:p>
        </p:txBody>
      </p:sp>
      <p:sp>
        <p:nvSpPr>
          <p:cNvPr id="63" name="Caption Often or alw"/>
          <p:cNvSpPr txBox="1"/>
          <p:nvPr/>
        </p:nvSpPr>
        <p:spPr>
          <a:xfrm>
            <a:off x="5374491" y="2080000"/>
            <a:ext cx="2194733" cy="180000"/>
          </a:xfrm>
          <a:prstGeom prst="rect">
            <a:avLst/>
          </a:prstGeom>
          <a:noFill/>
        </p:spPr>
        <p:txBody>
          <a:bodyPr wrap="square" lIns="0" tIns="0" rIns="0" bIns="0" rtlCol="0" anchor="t"/>
          <a:lstStyle/>
          <a:p>
            <a:pPr algn="ctr">
              <a:lnSpc>
                <a:spcPts val="600"/>
              </a:lnSpc>
              <a:spcBef>
                <a:spcPts val="0"/>
              </a:spcBef>
            </a:pPr>
            <a:r>
              <a:rPr lang="en-GB" sz="500" b="1">
                <a:solidFill>
                  <a:srgbClr val="540E10"/>
                </a:solidFill>
                <a:latin typeface="Glacial Indifference"/>
                <a:ea typeface="Glacial Indifference"/>
                <a:cs typeface="Glacial Indifference"/>
                <a:sym typeface="Glacial Indifference"/>
              </a:rPr>
              <a:t>Often or always lonely, England (%): DHSC (2026a); DCMS (2026)</a:t>
            </a:r>
          </a:p>
        </p:txBody>
      </p:sp>
      <p:sp>
        <p:nvSpPr>
          <p:cNvPr id="64" name="Prevalence text 1"/>
          <p:cNvSpPr txBox="1"/>
          <p:nvPr/>
        </p:nvSpPr>
        <p:spPr>
          <a:xfrm>
            <a:off x="3105942" y="3229436"/>
            <a:ext cx="2189733" cy="1333698"/>
          </a:xfrm>
          <a:prstGeom prst="rect">
            <a:avLst/>
          </a:prstGeom>
          <a:noFill/>
        </p:spPr>
        <p:txBody>
          <a:bodyPr wrap="square" lIns="0" tIns="0" rIns="0" bIns="0" rtlCol="0" anchor="t">
            <a:spAutoFit/>
          </a:bodyPr>
          <a:lstStyle/>
          <a:p>
            <a:pPr algn="just">
              <a:lnSpc>
                <a:spcPts val="699"/>
              </a:lnSpc>
              <a:spcBef>
                <a:spcPts val="0"/>
              </a:spcBef>
            </a:pPr>
            <a:r>
              <a:rPr lang="en-GB" sz="600" b="1" dirty="0">
                <a:solidFill>
                  <a:srgbClr val="540E10"/>
                </a:solidFill>
                <a:latin typeface="Glacial Indifference"/>
                <a:ea typeface="Glacial Indifference"/>
                <a:cs typeface="Glacial Indifference"/>
                <a:sym typeface="Glacial Indifference"/>
              </a:rPr>
              <a:t>Older population. </a:t>
            </a:r>
            <a:r>
              <a:rPr lang="en-GB" sz="600" dirty="0">
                <a:solidFill>
                  <a:srgbClr val="540E10"/>
                </a:solidFill>
                <a:latin typeface="Glacial Indifference"/>
                <a:ea typeface="Glacial Indifference"/>
                <a:cs typeface="Glacial Indifference"/>
                <a:sym typeface="Glacial Indifference"/>
              </a:rPr>
              <a:t>In 2021, 11.1 million people (18.6%) in England and Wales were aged 65 and over, up from 9.2 million (16.4%) in 2011 (ONS, 2022).</a:t>
            </a:r>
          </a:p>
          <a:p>
            <a:pPr algn="just">
              <a:lnSpc>
                <a:spcPts val="699"/>
              </a:lnSpc>
              <a:spcBef>
                <a:spcPts val="250"/>
              </a:spcBef>
            </a:pPr>
            <a:r>
              <a:rPr lang="en-GB" sz="600" b="1" dirty="0">
                <a:solidFill>
                  <a:srgbClr val="540E10"/>
                </a:solidFill>
                <a:latin typeface="Glacial Indifference"/>
                <a:ea typeface="Glacial Indifference"/>
                <a:cs typeface="Glacial Indifference"/>
                <a:sym typeface="Glacial Indifference"/>
              </a:rPr>
              <a:t>Social care users. </a:t>
            </a:r>
            <a:r>
              <a:rPr lang="en-GB" sz="600" dirty="0">
                <a:solidFill>
                  <a:srgbClr val="540E10"/>
                </a:solidFill>
                <a:latin typeface="Glacial Indifference"/>
                <a:ea typeface="Glacial Indifference"/>
                <a:cs typeface="Glacial Indifference"/>
                <a:sym typeface="Glacial Indifference"/>
              </a:rPr>
              <a:t>In 2024–25, 643,050 people received long-term adult social care in England and 58.9% (378,770) were aged 65+. Only 45.4% had as much social contact as they wanted, 16.2% had some but not enough, 6.8% (44,000) felt socially isolated and 11.4% (73,480) were often or always lonely (DHSC, 2026a).</a:t>
            </a:r>
          </a:p>
          <a:p>
            <a:pPr algn="just">
              <a:lnSpc>
                <a:spcPts val="699"/>
              </a:lnSpc>
              <a:spcBef>
                <a:spcPts val="250"/>
              </a:spcBef>
            </a:pPr>
            <a:r>
              <a:rPr lang="en-GB" sz="600" b="1" dirty="0">
                <a:solidFill>
                  <a:srgbClr val="540E10"/>
                </a:solidFill>
                <a:latin typeface="Glacial Indifference"/>
                <a:ea typeface="Glacial Indifference"/>
                <a:cs typeface="Glacial Indifference"/>
                <a:sym typeface="Glacial Indifference"/>
              </a:rPr>
              <a:t>Trend. </a:t>
            </a:r>
            <a:r>
              <a:rPr lang="en-GB" sz="600" dirty="0">
                <a:solidFill>
                  <a:srgbClr val="540E10"/>
                </a:solidFill>
                <a:latin typeface="Glacial Indifference"/>
                <a:ea typeface="Glacial Indifference"/>
                <a:cs typeface="Glacial Indifference"/>
                <a:sym typeface="Glacial Indifference"/>
              </a:rPr>
              <a:t>Isolation fell from 13.2% in 2020–21 to 6.8% and has been flat since 2022–23, while the share with as much contact as wanted rose from 34.4% to 45.4% (DHSC, 2026a). The 2020–21 survey was voluntary and covered only 18 local authorities (DHSC, 2026c).</a:t>
            </a:r>
          </a:p>
        </p:txBody>
      </p:sp>
      <p:sp>
        <p:nvSpPr>
          <p:cNvPr id="65" name="Prevalence text 2"/>
          <p:cNvSpPr txBox="1"/>
          <p:nvPr/>
        </p:nvSpPr>
        <p:spPr>
          <a:xfrm>
            <a:off x="5385675" y="3229436"/>
            <a:ext cx="2189733" cy="1243930"/>
          </a:xfrm>
          <a:prstGeom prst="rect">
            <a:avLst/>
          </a:prstGeom>
          <a:noFill/>
        </p:spPr>
        <p:txBody>
          <a:bodyPr wrap="square" lIns="0" tIns="0" rIns="0" bIns="0" rtlCol="0" anchor="t">
            <a:spAutoFit/>
          </a:bodyPr>
          <a:lstStyle/>
          <a:p>
            <a:pPr algn="just">
              <a:lnSpc>
                <a:spcPts val="699"/>
              </a:lnSpc>
              <a:spcBef>
                <a:spcPts val="0"/>
              </a:spcBef>
            </a:pPr>
            <a:r>
              <a:rPr lang="en-GB" sz="600" b="1" dirty="0">
                <a:solidFill>
                  <a:srgbClr val="540E10"/>
                </a:solidFill>
                <a:latin typeface="Glacial Indifference"/>
                <a:ea typeface="Glacial Indifference"/>
                <a:cs typeface="Glacial Indifference"/>
                <a:sym typeface="Glacial Indifference"/>
              </a:rPr>
              <a:t>Mental health. </a:t>
            </a:r>
            <a:r>
              <a:rPr lang="en-GB" sz="600" dirty="0">
                <a:solidFill>
                  <a:srgbClr val="540E10"/>
                </a:solidFill>
                <a:latin typeface="Glacial Indifference"/>
                <a:ea typeface="Glacial Indifference"/>
                <a:cs typeface="Glacial Indifference"/>
                <a:sym typeface="Glacial Indifference"/>
              </a:rPr>
              <a:t>8.5% (54,340) of users were extremely anxious or depressed on the day of the survey (DHSC, 2026a). Among people aged 65+ who are often lonely, nine in ten are also unhappy or depressed, compared with four in ten of those hardly ever lonely (Age UK, 2024b).</a:t>
            </a:r>
          </a:p>
          <a:p>
            <a:pPr algn="just">
              <a:lnSpc>
                <a:spcPts val="699"/>
              </a:lnSpc>
              <a:spcBef>
                <a:spcPts val="250"/>
              </a:spcBef>
            </a:pPr>
            <a:r>
              <a:rPr lang="en-GB" sz="600" b="1" dirty="0">
                <a:solidFill>
                  <a:srgbClr val="540E10"/>
                </a:solidFill>
                <a:latin typeface="Glacial Indifference"/>
                <a:ea typeface="Glacial Indifference"/>
                <a:cs typeface="Glacial Indifference"/>
                <a:sym typeface="Glacial Indifference"/>
              </a:rPr>
              <a:t>England context. </a:t>
            </a:r>
            <a:r>
              <a:rPr lang="en-GB" sz="600" dirty="0">
                <a:solidFill>
                  <a:srgbClr val="540E10"/>
                </a:solidFill>
                <a:latin typeface="Glacial Indifference"/>
                <a:ea typeface="Glacial Indifference"/>
                <a:cs typeface="Glacial Indifference"/>
                <a:sym typeface="Glacial Indifference"/>
              </a:rPr>
              <a:t>7% of adults report feeling lonely often or always, including 4% of those aged 65–74 and 5% of those aged 75+, but 14% of disabled people (DCMS, 2026). Social care users report higher rates (11.4%), although the surveys differ in sample and method.</a:t>
            </a:r>
          </a:p>
          <a:p>
            <a:pPr algn="just">
              <a:lnSpc>
                <a:spcPts val="699"/>
              </a:lnSpc>
              <a:spcBef>
                <a:spcPts val="250"/>
              </a:spcBef>
            </a:pPr>
            <a:r>
              <a:rPr lang="en-GB" sz="600" b="1" dirty="0">
                <a:solidFill>
                  <a:srgbClr val="540E10"/>
                </a:solidFill>
                <a:latin typeface="Glacial Indifference"/>
                <a:ea typeface="Glacial Indifference"/>
                <a:cs typeface="Glacial Indifference"/>
                <a:sym typeface="Glacial Indifference"/>
              </a:rPr>
              <a:t>Contributing factors. </a:t>
            </a:r>
            <a:r>
              <a:rPr lang="en-GB" sz="600" dirty="0">
                <a:solidFill>
                  <a:srgbClr val="540E10"/>
                </a:solidFill>
                <a:latin typeface="Glacial Indifference"/>
                <a:ea typeface="Glacial Indifference"/>
                <a:cs typeface="Glacial Indifference"/>
                <a:sym typeface="Glacial Indifference"/>
              </a:rPr>
              <a:t>Bereavement, retirement, reduced mobility, long-term illness, loss of independence, lack of transport and stigma (DHSC, 2025; Age UK, 2024a; Victor et al., 2005).</a:t>
            </a:r>
          </a:p>
        </p:txBody>
      </p:sp>
      <p:sp>
        <p:nvSpPr>
          <p:cNvPr id="6" name="TextBox 5">
            <a:extLst>
              <a:ext uri="{FF2B5EF4-FFF2-40B4-BE49-F238E27FC236}">
                <a16:creationId xmlns:a16="http://schemas.microsoft.com/office/drawing/2014/main" id="{8721E4E8-1EC4-5F9A-676C-964C41485791}"/>
              </a:ext>
            </a:extLst>
          </p:cNvPr>
          <p:cNvSpPr txBox="1"/>
          <p:nvPr/>
        </p:nvSpPr>
        <p:spPr>
          <a:xfrm>
            <a:off x="6172734" y="449561"/>
            <a:ext cx="184731" cy="369332"/>
          </a:xfrm>
          <a:prstGeom prst="rect">
            <a:avLst/>
          </a:prstGeom>
          <a:noFill/>
        </p:spPr>
        <p:txBody>
          <a:bodyPr wrap="none" rtlCol="0">
            <a:spAutoFit/>
          </a:bodyPr>
          <a:lstStyle/>
          <a:p>
            <a:endParaRPr lang="en-IN"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1874</Words>
  <Application>Microsoft Office PowerPoint</Application>
  <PresentationFormat>Custom</PresentationFormat>
  <Paragraphs>54</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Glacial Indifference Bold</vt:lpstr>
      <vt:lpstr>Poppins Bold</vt:lpstr>
      <vt:lpstr>League Spartan</vt:lpstr>
      <vt:lpstr>Calibri</vt:lpstr>
      <vt:lpstr>Glacial Indifference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Practice-Based Research.pptx</dc:title>
  <dc:creator>Shubhojit Manik</dc:creator>
  <cp:lastModifiedBy>PRAJAPATI HIMANI</cp:lastModifiedBy>
  <cp:revision>5</cp:revision>
  <dcterms:created xsi:type="dcterms:W3CDTF">2006-08-16T00:00:00Z</dcterms:created>
  <dcterms:modified xsi:type="dcterms:W3CDTF">2026-10-25T11:52:49Z</dcterms:modified>
  <dc:identifier>DAHYqUNF02Q</dc:identifier>
</cp:coreProperties>
</file>