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handoutMasterIdLst>
    <p:handoutMasterId r:id="rId27"/>
  </p:handoutMasterIdLst>
  <p:sldIdLst>
    <p:sldId id="264" r:id="rId5"/>
    <p:sldId id="276" r:id="rId6"/>
    <p:sldId id="281" r:id="rId7"/>
    <p:sldId id="282" r:id="rId8"/>
    <p:sldId id="283" r:id="rId9"/>
    <p:sldId id="284" r:id="rId10"/>
    <p:sldId id="285" r:id="rId11"/>
    <p:sldId id="286" r:id="rId12"/>
    <p:sldId id="287" r:id="rId13"/>
    <p:sldId id="289" r:id="rId14"/>
    <p:sldId id="290" r:id="rId15"/>
    <p:sldId id="291" r:id="rId16"/>
    <p:sldId id="292" r:id="rId17"/>
    <p:sldId id="293" r:id="rId18"/>
    <p:sldId id="294" r:id="rId19"/>
    <p:sldId id="295" r:id="rId20"/>
    <p:sldId id="296" r:id="rId21"/>
    <p:sldId id="298" r:id="rId22"/>
    <p:sldId id="297" r:id="rId23"/>
    <p:sldId id="299" r:id="rId24"/>
    <p:sldId id="300" r:id="rId25"/>
  </p:sldIdLst>
  <p:sldSz cx="12188825" cy="6858000"/>
  <p:notesSz cx="6858000" cy="9144000"/>
  <p:defaultTextStyle>
    <a:defPPr rtl="0">
      <a:defRPr lang="en-gb"/>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CAF0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2325" autoAdjust="0"/>
  </p:normalViewPr>
  <p:slideViewPr>
    <p:cSldViewPr showGuides="1">
      <p:cViewPr varScale="1">
        <p:scale>
          <a:sx n="76" d="100"/>
          <a:sy n="76" d="100"/>
        </p:scale>
        <p:origin x="126" y="516"/>
      </p:cViewPr>
      <p:guideLst>
        <p:guide pos="3839"/>
        <p:guide orient="horz" pos="2160"/>
      </p:guideLst>
    </p:cSldViewPr>
  </p:slideViewPr>
  <p:notesTextViewPr>
    <p:cViewPr>
      <p:scale>
        <a:sx n="1" d="1"/>
        <a:sy n="1" d="1"/>
      </p:scale>
      <p:origin x="0" y="0"/>
    </p:cViewPr>
  </p:notesTextViewPr>
  <p:notesViewPr>
    <p:cSldViewPr>
      <p:cViewPr varScale="1">
        <p:scale>
          <a:sx n="90" d="100"/>
          <a:sy n="90" d="100"/>
        </p:scale>
        <p:origin x="302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FC46FA63-D707-4B8C-96CC-B557CA336FCE}" type="datetime1">
              <a:rPr lang="en-GB" smtClean="0">
                <a:solidFill>
                  <a:schemeClr val="tx2"/>
                </a:solidFill>
              </a:rPr>
              <a:t>10/10/2024</a:t>
            </a:fld>
            <a:endParaRPr lang="en-GB"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FD77566-CD65-4859-9FA1-43956DC85B8C}" type="slidenum">
              <a:rPr lang="en-GB" smtClean="0">
                <a:solidFill>
                  <a:schemeClr val="tx2"/>
                </a:solidFill>
              </a:rPr>
              <a:t>‹#›</a:t>
            </a:fld>
            <a:endParaRPr lang="en-GB"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73B178AC-64BE-41F2-A7AE-E34946EE79F8}" type="datetime1">
              <a:rPr lang="en-GB" noProof="0" smtClean="0"/>
              <a:pPr/>
              <a:t>10/10/2024</a:t>
            </a:fld>
            <a:endParaRPr lang="en-GB" noProof="0"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pPr rtl="0"/>
            <a:fld id="{B8796F01-7154-41E0-B48B-A6921757531A}" type="slidenum">
              <a:rPr lang="en-GB" noProof="0" smtClean="0"/>
              <a:pPr/>
              <a:t>‹#›</a:t>
            </a:fld>
            <a:endParaRPr lang="en-GB" noProof="0"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hf hdr="0" ftr="0"/>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pPr rtl="0"/>
            <a:fld id="{B8796F01-7154-41E0-B48B-A6921757531A}" type="slidenum">
              <a:rPr lang="en-GB" smtClean="0"/>
              <a:pPr rtl="0"/>
              <a:t>1</a:t>
            </a:fld>
            <a:endParaRPr lang="en-GB" dirty="0"/>
          </a:p>
        </p:txBody>
      </p:sp>
    </p:spTree>
    <p:extLst>
      <p:ext uri="{BB962C8B-B14F-4D97-AF65-F5344CB8AC3E}">
        <p14:creationId xmlns:p14="http://schemas.microsoft.com/office/powerpoint/2010/main" val="85293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pPr rtl="0"/>
            <a:fld id="{B8796F01-7154-41E0-B48B-A6921757531A}" type="slidenum">
              <a:rPr lang="en-GB" smtClean="0"/>
              <a:pPr rtl="0"/>
              <a:t>2</a:t>
            </a:fld>
            <a:endParaRPr lang="en-GB" dirty="0"/>
          </a:p>
        </p:txBody>
      </p:sp>
    </p:spTree>
    <p:extLst>
      <p:ext uri="{BB962C8B-B14F-4D97-AF65-F5344CB8AC3E}">
        <p14:creationId xmlns:p14="http://schemas.microsoft.com/office/powerpoint/2010/main" val="2949837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rtlCol="0">
            <a:normAutofit/>
          </a:bodyPr>
          <a:lstStyle>
            <a:lvl1pPr>
              <a:lnSpc>
                <a:spcPct val="90000"/>
              </a:lnSpc>
              <a:defRPr sz="5400" cap="none" baseline="0"/>
            </a:lvl1pPr>
          </a:lstStyle>
          <a:p>
            <a:pPr rtl="0"/>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rtlCol="0">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pPr rtl="0"/>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baseline="0"/>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lvl1pPr>
              <a:defRPr/>
            </a:lvl1pPr>
          </a:lstStyle>
          <a:p>
            <a:fld id="{B43BBB81-C700-4083-8127-E310BD1DC13C}" type="datetime1">
              <a:rPr lang="en-GB" noProof="0" smtClean="0"/>
              <a:pPr/>
              <a:t>10/10/2024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A60BA0E-20D0-4E7C-B286-26C960A6788F}" type="slidenum">
              <a:rPr lang="en-GB" noProof="0" smtClean="0"/>
              <a:t>‹#›</a:t>
            </a:fld>
            <a:endParaRPr lang="en-GB" noProof="0" dirty="0"/>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rtlCol="0" anchor="t">
            <a:normAutofit/>
          </a:bodyPr>
          <a:lstStyle>
            <a:lvl1pPr algn="l">
              <a:defRPr sz="5400" b="0" cap="none" baseline="0"/>
            </a:lvl1pPr>
          </a:lstStyle>
          <a:p>
            <a:pPr rtl="0"/>
            <a:r>
              <a:rPr lang="en-US"/>
              <a:t>Click to edit Master title style</a:t>
            </a:r>
            <a:endParaRPr/>
          </a:p>
        </p:txBody>
      </p:sp>
      <p:sp>
        <p:nvSpPr>
          <p:cNvPr id="3" name="Text Placeholder 2"/>
          <p:cNvSpPr>
            <a:spLocks noGrp="1"/>
          </p:cNvSpPr>
          <p:nvPr>
            <p:ph type="body" idx="1"/>
          </p:nvPr>
        </p:nvSpPr>
        <p:spPr>
          <a:xfrm>
            <a:off x="812589" y="3124200"/>
            <a:ext cx="7008574" cy="1296987"/>
          </a:xfrm>
        </p:spPr>
        <p:txBody>
          <a:bodyPr rtlCol="0"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117309" y="1701800"/>
            <a:ext cx="4977104" cy="4470400"/>
          </a:xfrm>
        </p:spPr>
        <p:txBody>
          <a:bodyPr rtlCol="0">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297559" y="1701800"/>
            <a:ext cx="4977104" cy="4470400"/>
          </a:xfrm>
        </p:spPr>
        <p:txBody>
          <a:bodyPr rtlCol="0">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lvl1pPr>
              <a:defRPr/>
            </a:lvl1pPr>
          </a:lstStyle>
          <a:p>
            <a:fld id="{47CAB8BD-5A87-4DB5-924A-8B2AB5CF8B74}" type="datetime1">
              <a:rPr lang="en-GB" noProof="0" smtClean="0"/>
              <a:pPr/>
              <a:t>10/10/2024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EB37DED6-D4C7-42EE-AB49-D2E39E64FDE4}" type="slidenum">
              <a:rPr lang="en-GB" noProof="0" smtClean="0"/>
              <a:t>‹#›</a:t>
            </a:fld>
            <a:endParaRPr lang="en-GB" noProof="0" dirty="0"/>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21372" y="1608836"/>
            <a:ext cx="4973041" cy="512064"/>
          </a:xfrm>
        </p:spPr>
        <p:txBody>
          <a:bodyPr rtlCol="0"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rtl="0"/>
            <a:r>
              <a:rPr lang="en-US" noProof="0"/>
              <a:t>Click to edit Master text styles</a:t>
            </a:r>
          </a:p>
        </p:txBody>
      </p:sp>
      <p:sp>
        <p:nvSpPr>
          <p:cNvPr id="4" name="Content Placeholder 3"/>
          <p:cNvSpPr>
            <a:spLocks noGrp="1"/>
          </p:cNvSpPr>
          <p:nvPr>
            <p:ph sz="half" idx="2"/>
          </p:nvPr>
        </p:nvSpPr>
        <p:spPr>
          <a:xfrm>
            <a:off x="1117309" y="2209800"/>
            <a:ext cx="4977104" cy="3962400"/>
          </a:xfrm>
        </p:spPr>
        <p:txBody>
          <a:bodyPr rtlCol="0">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301622" y="1608836"/>
            <a:ext cx="4973041" cy="512064"/>
          </a:xfrm>
        </p:spPr>
        <p:txBody>
          <a:bodyPr rtlCol="0"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rtl="0"/>
            <a:r>
              <a:rPr lang="en-US" noProof="0"/>
              <a:t>Click to edit Master text styles</a:t>
            </a:r>
          </a:p>
        </p:txBody>
      </p:sp>
      <p:sp>
        <p:nvSpPr>
          <p:cNvPr id="6" name="Content Placeholder 5"/>
          <p:cNvSpPr>
            <a:spLocks noGrp="1"/>
          </p:cNvSpPr>
          <p:nvPr>
            <p:ph sz="quarter" idx="4"/>
          </p:nvPr>
        </p:nvSpPr>
        <p:spPr>
          <a:xfrm>
            <a:off x="6297559" y="2209800"/>
            <a:ext cx="4977104" cy="3962400"/>
          </a:xfrm>
        </p:spPr>
        <p:txBody>
          <a:bodyPr rtlCol="0">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lvl1pPr>
              <a:defRPr/>
            </a:lvl1pPr>
          </a:lstStyle>
          <a:p>
            <a:fld id="{9831163F-A609-4965-981E-2512858A6B0B}" type="datetime1">
              <a:rPr lang="en-GB" noProof="0" smtClean="0"/>
              <a:pPr/>
              <a:t>10/10/2024</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EB37DED6-D4C7-42EE-AB49-D2E39E64FDE4}" type="slidenum">
              <a:rPr lang="en-GB" noProof="0" smtClean="0"/>
              <a:t>‹#›</a:t>
            </a:fld>
            <a:endParaRPr lang="en-GB" noProof="0" dirty="0"/>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lvl1pPr>
              <a:defRPr/>
            </a:lvl1pPr>
          </a:lstStyle>
          <a:p>
            <a:fld id="{2AAD07FA-60A0-4513-81AF-BDF95D9090DF}" type="datetime1">
              <a:rPr lang="en-GB" noProof="0" smtClean="0"/>
              <a:pPr/>
              <a:t>10/10/2024</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EB37DED6-D4C7-42EE-AB49-D2E39E64FDE4}" type="slidenum">
              <a:rPr lang="en-GB" noProof="0" smtClean="0"/>
              <a:t>‹#›</a:t>
            </a:fld>
            <a:endParaRPr lang="en-GB" noProof="0" dirty="0"/>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lvl1pPr>
          </a:lstStyle>
          <a:p>
            <a:fld id="{AEA9B41F-141C-4F65-BC2A-BC13EF27A4D7}" type="datetime1">
              <a:rPr lang="en-GB" noProof="0" smtClean="0"/>
              <a:pPr/>
              <a:t>10/10/2024</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EB37DED6-D4C7-42EE-AB49-D2E39E64FDE4}" type="slidenum">
              <a:rPr lang="en-GB" noProof="0" smtClean="0"/>
              <a:t>‹#›</a:t>
            </a:fld>
            <a:endParaRPr lang="en-GB" noProof="0" dirty="0"/>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1"/>
          <p:cNvSpPr>
            <a:spLocks noGrp="1"/>
          </p:cNvSpPr>
          <p:nvPr>
            <p:ph type="title"/>
          </p:nvPr>
        </p:nvSpPr>
        <p:spPr>
          <a:xfrm>
            <a:off x="304721" y="1701800"/>
            <a:ext cx="3351927" cy="2844800"/>
          </a:xfrm>
        </p:spPr>
        <p:txBody>
          <a:bodyPr rtlCol="0" anchor="b">
            <a:normAutofit/>
          </a:bodyPr>
          <a:lstStyle>
            <a:lvl1pPr algn="l">
              <a:defRPr sz="2000" b="1"/>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4469236" y="482600"/>
            <a:ext cx="6805427" cy="5892800"/>
          </a:xfrm>
        </p:spPr>
        <p:txBody>
          <a:bodyPr rtlCol="0">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304721" y="4648200"/>
            <a:ext cx="3351927" cy="1727200"/>
          </a:xfrm>
        </p:spPr>
        <p:txBody>
          <a:bodyPr rtlCol="0">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lvl1pPr>
          </a:lstStyle>
          <a:p>
            <a:fld id="{10E95AA2-CDD5-40B0-B1CF-38A42C9DCC78}" type="datetime1">
              <a:rPr lang="en-GB" noProof="0" smtClean="0"/>
              <a:pPr/>
              <a:t>10/10/2024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2DFBB78A-01B4-41F2-96B0-677A4A282832}" type="slidenum">
              <a:rPr lang="en-GB" noProof="0" smtClean="0"/>
              <a:t>‹#›</a:t>
            </a:fld>
            <a:endParaRPr lang="en-GB" noProof="0" dirty="0"/>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1"/>
          <p:cNvSpPr>
            <a:spLocks noGrp="1"/>
          </p:cNvSpPr>
          <p:nvPr>
            <p:ph type="title"/>
          </p:nvPr>
        </p:nvSpPr>
        <p:spPr>
          <a:xfrm>
            <a:off x="2437765" y="4800600"/>
            <a:ext cx="7313295" cy="762000"/>
          </a:xfrm>
        </p:spPr>
        <p:txBody>
          <a:bodyPr rtlCol="0" anchor="b">
            <a:normAutofit/>
          </a:bodyPr>
          <a:lstStyle>
            <a:lvl1pPr algn="l">
              <a:defRPr sz="2000" b="1"/>
            </a:lvl1pPr>
          </a:lstStyle>
          <a:p>
            <a:pPr rtl="0"/>
            <a:r>
              <a:rPr lang="en-US" noProof="0"/>
              <a:t>Click to edit Master title style</a:t>
            </a:r>
            <a:endParaRPr lang="en-GB" noProof="0" dirty="0"/>
          </a:p>
        </p:txBody>
      </p:sp>
      <p:sp>
        <p:nvSpPr>
          <p:cNvPr id="3" name="Picture Placeholder 2"/>
          <p:cNvSpPr>
            <a:spLocks noGrp="1"/>
          </p:cNvSpPr>
          <p:nvPr>
            <p:ph type="pic" idx="1"/>
          </p:nvPr>
        </p:nvSpPr>
        <p:spPr>
          <a:xfrm>
            <a:off x="2437765" y="279401"/>
            <a:ext cx="7313295" cy="4448175"/>
          </a:xfrm>
        </p:spPr>
        <p:txBody>
          <a:bodyPr rtlCol="0">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2437765" y="5562600"/>
            <a:ext cx="7313295" cy="812800"/>
          </a:xfrm>
        </p:spPr>
        <p:txBody>
          <a:bodyPr rtlCol="0">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lvl1pPr>
          </a:lstStyle>
          <a:p>
            <a:fld id="{AF96DEFE-052F-4B34-8EAC-A263CB86F3A5}" type="datetime1">
              <a:rPr lang="en-GB" noProof="0" smtClean="0"/>
              <a:pPr/>
              <a:t>10/10/2024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2DFBB78A-01B4-41F2-96B0-677A4A282832}" type="slidenum">
              <a:rPr lang="en-GB" noProof="0" smtClean="0"/>
              <a:t>‹#›</a:t>
            </a:fld>
            <a:endParaRPr lang="en-GB" noProof="0" dirty="0"/>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lvl1pPr>
              <a:defRPr/>
            </a:lvl1pPr>
          </a:lstStyle>
          <a:p>
            <a:fld id="{90C41E57-B869-4F93-A8CB-3B07FB29569D}" type="datetime1">
              <a:rPr lang="en-GB" noProof="0" smtClean="0"/>
              <a:pPr/>
              <a:t>10/10/2024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591C5AD9-787D-40FA-8A4D-16A055B9AF81}" type="slidenum">
              <a:rPr lang="en-GB" noProof="0" smtClean="0"/>
              <a:t>‹#›</a:t>
            </a:fld>
            <a:endParaRPr lang="en-GB" noProof="0" dirty="0"/>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117309" y="274638"/>
            <a:ext cx="8532178" cy="5897561"/>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lvl1pPr>
              <a:defRPr/>
            </a:lvl1pPr>
          </a:lstStyle>
          <a:p>
            <a:fld id="{EB115EE6-DD38-46E5-A28F-7057CB4AE61C}" type="datetime1">
              <a:rPr lang="en-GB" noProof="0" smtClean="0"/>
              <a:pPr/>
              <a:t>10/10/2024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591C5AD9-787D-40FA-8A4D-16A055B9AF81}" type="slidenum">
              <a:rPr lang="en-GB" noProof="0" smtClean="0"/>
              <a:t>‹#›</a:t>
            </a:fld>
            <a:endParaRPr lang="en-GB" noProof="0" dirty="0"/>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CF860746-45FF-4F3F-9CE0-E6B542C01EBE}" type="datetime1">
              <a:rPr lang="en-GB" noProof="0" smtClean="0"/>
              <a:pPr/>
              <a:t>10/10/2024</a:t>
            </a:fld>
            <a:endParaRPr lang="en-GB" noProof="0" dirty="0"/>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pPr rtl="0"/>
            <a:endParaRPr lang="en-GB" noProof="0" dirty="0"/>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pPr rtl="0"/>
            <a:fld id="{EB37DED6-D4C7-42EE-AB49-D2E39E64FDE4}" type="slidenum">
              <a:rPr lang="en-GB" noProof="0" smtClean="0"/>
              <a:pPr/>
              <a:t>‹#›</a:t>
            </a:fld>
            <a:endParaRPr lang="en-GB" noProof="0" dirty="0"/>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Making the `Perfect Presentation`</a:t>
            </a:r>
            <a:endParaRPr lang="en-US" dirty="0"/>
          </a:p>
        </p:txBody>
      </p:sp>
      <p:sp>
        <p:nvSpPr>
          <p:cNvPr id="3" name="Subtitle 2"/>
          <p:cNvSpPr>
            <a:spLocks noGrp="1"/>
          </p:cNvSpPr>
          <p:nvPr>
            <p:ph type="subTitle" idx="1"/>
          </p:nvPr>
        </p:nvSpPr>
        <p:spPr/>
        <p:txBody>
          <a:bodyPr rtlCol="0"/>
          <a:lstStyle/>
          <a:p>
            <a:pPr rtl="0"/>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normAutofit/>
          </a:bodyPr>
          <a:lstStyle/>
          <a:p>
            <a:pPr rtl="0"/>
            <a:r>
              <a:rPr lang="en-US" sz="3600" dirty="0"/>
              <a:t>Aims of the lecture:</a:t>
            </a:r>
          </a:p>
        </p:txBody>
      </p:sp>
      <p:sp>
        <p:nvSpPr>
          <p:cNvPr id="14" name="Content Placeholder 13"/>
          <p:cNvSpPr>
            <a:spLocks noGrp="1"/>
          </p:cNvSpPr>
          <p:nvPr>
            <p:ph idx="1"/>
          </p:nvPr>
        </p:nvSpPr>
        <p:spPr/>
        <p:txBody>
          <a:bodyPr rtlCol="0"/>
          <a:lstStyle/>
          <a:p>
            <a:pPr rtl="0"/>
            <a:r>
              <a:rPr lang="en-GB" dirty="0"/>
              <a:t>To highlight what makes a good presentation.  </a:t>
            </a:r>
          </a:p>
          <a:p>
            <a:pPr rtl="0"/>
            <a:r>
              <a:rPr lang="en-GB" dirty="0"/>
              <a:t>To provide an example of a badly presented PowerPoint. </a:t>
            </a:r>
          </a:p>
          <a:p>
            <a:pPr rtl="0"/>
            <a:r>
              <a:rPr lang="en-GB" dirty="0"/>
              <a:t>To provide a step-by-step guide to conducting a basic PowerPoint presentation. </a:t>
            </a:r>
          </a:p>
          <a:p>
            <a:pPr rtl="0"/>
            <a:r>
              <a:rPr lang="en-GB" dirty="0"/>
              <a:t>To differentiate between a “normal” PowerPoint present, an Electronic Poster Presentation and a Physical Poster Presentation. </a:t>
            </a:r>
            <a:endParaRPr lang="en-gb" dirty="0"/>
          </a:p>
          <a:p>
            <a:pPr rtl="0"/>
            <a:endParaRPr lang="en-gb" dirty="0"/>
          </a:p>
          <a:p>
            <a:pPr marL="0" indent="0" rtl="0">
              <a:buNone/>
            </a:pPr>
            <a:endParaRPr lang="en-US" dirty="0"/>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3DE79-23C1-3C27-B1A4-FD3CD52FAB06}"/>
              </a:ext>
            </a:extLst>
          </p:cNvPr>
          <p:cNvSpPr>
            <a:spLocks noGrp="1"/>
          </p:cNvSpPr>
          <p:nvPr>
            <p:ph type="title"/>
          </p:nvPr>
        </p:nvSpPr>
        <p:spPr/>
        <p:txBody>
          <a:bodyPr>
            <a:normAutofit/>
          </a:bodyPr>
          <a:lstStyle/>
          <a:p>
            <a:r>
              <a:rPr lang="en-GB" sz="3600" dirty="0"/>
              <a:t>Consider the following:</a:t>
            </a:r>
          </a:p>
        </p:txBody>
      </p:sp>
      <p:sp>
        <p:nvSpPr>
          <p:cNvPr id="3" name="Content Placeholder 2">
            <a:extLst>
              <a:ext uri="{FF2B5EF4-FFF2-40B4-BE49-F238E27FC236}">
                <a16:creationId xmlns:a16="http://schemas.microsoft.com/office/drawing/2014/main" id="{26240001-C5E6-4922-22E5-29FCDAC2609A}"/>
              </a:ext>
            </a:extLst>
          </p:cNvPr>
          <p:cNvSpPr>
            <a:spLocks noGrp="1"/>
          </p:cNvSpPr>
          <p:nvPr>
            <p:ph idx="1"/>
          </p:nvPr>
        </p:nvSpPr>
        <p:spPr/>
        <p:txBody>
          <a:bodyPr>
            <a:normAutofit fontScale="85000" lnSpcReduction="10000"/>
          </a:bodyPr>
          <a:lstStyle/>
          <a:p>
            <a:r>
              <a:rPr lang="en-GB" dirty="0"/>
              <a:t>Deficiencies in empathy, defined as understanding and sharing in another’s emotional state or context (Eisenberg &amp; Strayer, 1987), have long been considered characteristic of aggressive and antisocial individuals (</a:t>
            </a:r>
            <a:r>
              <a:rPr lang="en-GB" dirty="0" err="1"/>
              <a:t>Cleckley</a:t>
            </a:r>
            <a:r>
              <a:rPr lang="en-GB" dirty="0"/>
              <a:t>, 1964; Hare, 1978; Hoffman, 1987). </a:t>
            </a:r>
          </a:p>
          <a:p>
            <a:r>
              <a:rPr lang="en-GB" dirty="0"/>
              <a:t>Although evidence also suggests that empathy facilitates prosocial behaviour and reduces aggressive behaviour in both children (Bryant, 1982; Eisenberg &amp; Miller, 1987; Eisenberg-Berg &amp; Lennon, 1980; </a:t>
            </a:r>
            <a:r>
              <a:rPr lang="en-GB" dirty="0" err="1"/>
              <a:t>Feshback</a:t>
            </a:r>
            <a:r>
              <a:rPr lang="en-GB" dirty="0"/>
              <a:t>, 1979; </a:t>
            </a:r>
            <a:r>
              <a:rPr lang="en-GB" dirty="0" err="1"/>
              <a:t>Feshback</a:t>
            </a:r>
            <a:r>
              <a:rPr lang="en-GB" dirty="0"/>
              <a:t> &amp; </a:t>
            </a:r>
            <a:r>
              <a:rPr lang="en-GB" dirty="0" err="1"/>
              <a:t>Feshbach</a:t>
            </a:r>
            <a:r>
              <a:rPr lang="en-GB" dirty="0"/>
              <a:t>, 1982; Miller &amp; Eisenberg, 1988; Poole, 1992) and adults (Batson, Fultz, &amp; </a:t>
            </a:r>
            <a:r>
              <a:rPr lang="en-GB" dirty="0" err="1"/>
              <a:t>Schoenrade</a:t>
            </a:r>
            <a:r>
              <a:rPr lang="en-GB" dirty="0"/>
              <a:t>, 1987; Davis, Hull, Young, &amp; Warren, 1987; Mehrabian &amp; Epstein, 1972), few studies of empathy have been conducted directly with individuals demonstrating established histories of antisocial and aggressive conduct. </a:t>
            </a:r>
          </a:p>
          <a:p>
            <a:r>
              <a:rPr lang="en-GB" dirty="0"/>
              <a:t>Nor has research on antisocial youth kept pace with important refinements in both the operationalization of empathy and related developmental theory.</a:t>
            </a:r>
          </a:p>
        </p:txBody>
      </p:sp>
      <p:sp>
        <p:nvSpPr>
          <p:cNvPr id="4" name="Date Placeholder 3">
            <a:extLst>
              <a:ext uri="{FF2B5EF4-FFF2-40B4-BE49-F238E27FC236}">
                <a16:creationId xmlns:a16="http://schemas.microsoft.com/office/drawing/2014/main" id="{31D44DEA-31AD-DC9B-D1DE-60AAF23985C4}"/>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872813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FB418-6817-B50E-2C32-8A5BC0AFD186}"/>
              </a:ext>
            </a:extLst>
          </p:cNvPr>
          <p:cNvSpPr>
            <a:spLocks noGrp="1"/>
          </p:cNvSpPr>
          <p:nvPr>
            <p:ph type="title"/>
          </p:nvPr>
        </p:nvSpPr>
        <p:spPr/>
        <p:txBody>
          <a:bodyPr>
            <a:normAutofit/>
          </a:bodyPr>
          <a:lstStyle/>
          <a:p>
            <a:r>
              <a:rPr lang="en-GB" sz="3600" dirty="0"/>
              <a:t>How would you incorporate that into an oral presentation?</a:t>
            </a:r>
          </a:p>
        </p:txBody>
      </p:sp>
      <p:sp>
        <p:nvSpPr>
          <p:cNvPr id="3" name="Content Placeholder 2">
            <a:extLst>
              <a:ext uri="{FF2B5EF4-FFF2-40B4-BE49-F238E27FC236}">
                <a16:creationId xmlns:a16="http://schemas.microsoft.com/office/drawing/2014/main" id="{2CAE1F4B-1B00-2857-A5A8-2CBECF855C93}"/>
              </a:ext>
            </a:extLst>
          </p:cNvPr>
          <p:cNvSpPr>
            <a:spLocks noGrp="1"/>
          </p:cNvSpPr>
          <p:nvPr>
            <p:ph idx="1"/>
          </p:nvPr>
        </p:nvSpPr>
        <p:spPr/>
        <p:txBody>
          <a:bodyPr/>
          <a:lstStyle/>
          <a:p>
            <a:r>
              <a:rPr lang="en-GB" dirty="0"/>
              <a:t>The main difference between the written word and giving oral presentations is? </a:t>
            </a:r>
          </a:p>
          <a:p>
            <a:r>
              <a:rPr lang="en-GB" dirty="0"/>
              <a:t>The facts are the same, but… </a:t>
            </a:r>
          </a:p>
        </p:txBody>
      </p:sp>
      <p:sp>
        <p:nvSpPr>
          <p:cNvPr id="4" name="Date Placeholder 3">
            <a:extLst>
              <a:ext uri="{FF2B5EF4-FFF2-40B4-BE49-F238E27FC236}">
                <a16:creationId xmlns:a16="http://schemas.microsoft.com/office/drawing/2014/main" id="{74022086-E264-BBCE-0CBE-FAB8D5FDB050}"/>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pic>
        <p:nvPicPr>
          <p:cNvPr id="6" name="Picture 5" descr="Person giving presentation">
            <a:extLst>
              <a:ext uri="{FF2B5EF4-FFF2-40B4-BE49-F238E27FC236}">
                <a16:creationId xmlns:a16="http://schemas.microsoft.com/office/drawing/2014/main" id="{5B060D05-59DA-976E-15BB-CB4269DE5E9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95986" y="2713485"/>
            <a:ext cx="5356970" cy="3573016"/>
          </a:xfrm>
          <a:prstGeom prst="rect">
            <a:avLst/>
          </a:prstGeom>
        </p:spPr>
      </p:pic>
    </p:spTree>
    <p:extLst>
      <p:ext uri="{BB962C8B-B14F-4D97-AF65-F5344CB8AC3E}">
        <p14:creationId xmlns:p14="http://schemas.microsoft.com/office/powerpoint/2010/main" val="2006260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E7D8-55CA-B9F3-0360-56045F00B1A4}"/>
              </a:ext>
            </a:extLst>
          </p:cNvPr>
          <p:cNvSpPr>
            <a:spLocks noGrp="1"/>
          </p:cNvSpPr>
          <p:nvPr>
            <p:ph type="title"/>
          </p:nvPr>
        </p:nvSpPr>
        <p:spPr/>
        <p:txBody>
          <a:bodyPr>
            <a:normAutofit/>
          </a:bodyPr>
          <a:lstStyle/>
          <a:p>
            <a:r>
              <a:rPr lang="en-GB" sz="3600" dirty="0"/>
              <a:t>Instead:</a:t>
            </a:r>
          </a:p>
        </p:txBody>
      </p:sp>
      <p:sp>
        <p:nvSpPr>
          <p:cNvPr id="3" name="Content Placeholder 2">
            <a:extLst>
              <a:ext uri="{FF2B5EF4-FFF2-40B4-BE49-F238E27FC236}">
                <a16:creationId xmlns:a16="http://schemas.microsoft.com/office/drawing/2014/main" id="{5F56D7B0-4B7F-4A35-2CF2-57B85F0D4487}"/>
              </a:ext>
            </a:extLst>
          </p:cNvPr>
          <p:cNvSpPr>
            <a:spLocks noGrp="1"/>
          </p:cNvSpPr>
          <p:nvPr>
            <p:ph idx="1"/>
          </p:nvPr>
        </p:nvSpPr>
        <p:spPr/>
        <p:txBody>
          <a:bodyPr>
            <a:normAutofit lnSpcReduction="10000"/>
          </a:bodyPr>
          <a:lstStyle/>
          <a:p>
            <a:r>
              <a:rPr lang="en-GB" dirty="0"/>
              <a:t>As psychologists, we know a lot about empathy. We also know that people who are aggressive and antisocial show low levels of empathy, and they have a hard time putting themselves in the place of people around them. </a:t>
            </a:r>
          </a:p>
          <a:p>
            <a:r>
              <a:rPr lang="en-GB" dirty="0"/>
              <a:t>Unfortunately, we have a long way to go in understanding the lack of empathy in people with conduct disorders. </a:t>
            </a:r>
          </a:p>
          <a:p>
            <a:endParaRPr lang="en-GB" dirty="0"/>
          </a:p>
          <a:p>
            <a:r>
              <a:rPr lang="en-GB" dirty="0">
                <a:solidFill>
                  <a:schemeClr val="accent3">
                    <a:lumMod val="75000"/>
                  </a:schemeClr>
                </a:solidFill>
              </a:rPr>
              <a:t>Start with interesting and memorable opening to capture interest (primacy effect) </a:t>
            </a:r>
          </a:p>
          <a:p>
            <a:r>
              <a:rPr lang="en-GB" dirty="0">
                <a:solidFill>
                  <a:schemeClr val="accent3">
                    <a:lumMod val="75000"/>
                  </a:schemeClr>
                </a:solidFill>
              </a:rPr>
              <a:t>Place the context (historically or factually)</a:t>
            </a:r>
          </a:p>
        </p:txBody>
      </p:sp>
      <p:sp>
        <p:nvSpPr>
          <p:cNvPr id="4" name="Date Placeholder 3">
            <a:extLst>
              <a:ext uri="{FF2B5EF4-FFF2-40B4-BE49-F238E27FC236}">
                <a16:creationId xmlns:a16="http://schemas.microsoft.com/office/drawing/2014/main" id="{522F71C1-5C8E-3990-AAF2-89D27C15C0F0}"/>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2680655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10DC-65AE-D23B-7328-72570616F2DF}"/>
              </a:ext>
            </a:extLst>
          </p:cNvPr>
          <p:cNvSpPr>
            <a:spLocks noGrp="1"/>
          </p:cNvSpPr>
          <p:nvPr>
            <p:ph type="title"/>
          </p:nvPr>
        </p:nvSpPr>
        <p:spPr/>
        <p:txBody>
          <a:bodyPr>
            <a:normAutofit/>
          </a:bodyPr>
          <a:lstStyle/>
          <a:p>
            <a:r>
              <a:rPr lang="en-GB" sz="3600" dirty="0"/>
              <a:t>Guidelines</a:t>
            </a:r>
          </a:p>
        </p:txBody>
      </p:sp>
      <p:sp>
        <p:nvSpPr>
          <p:cNvPr id="3" name="Content Placeholder 2">
            <a:extLst>
              <a:ext uri="{FF2B5EF4-FFF2-40B4-BE49-F238E27FC236}">
                <a16:creationId xmlns:a16="http://schemas.microsoft.com/office/drawing/2014/main" id="{E0081D23-CD1F-282D-ED49-479CFD55E46A}"/>
              </a:ext>
            </a:extLst>
          </p:cNvPr>
          <p:cNvSpPr>
            <a:spLocks noGrp="1"/>
          </p:cNvSpPr>
          <p:nvPr>
            <p:ph idx="1"/>
          </p:nvPr>
        </p:nvSpPr>
        <p:spPr/>
        <p:txBody>
          <a:bodyPr/>
          <a:lstStyle/>
          <a:p>
            <a:r>
              <a:rPr lang="en-GB" dirty="0"/>
              <a:t>Create graphics to illustrate your point </a:t>
            </a:r>
          </a:p>
          <a:p>
            <a:r>
              <a:rPr lang="en-GB" dirty="0"/>
              <a:t>Use minimum text- audience should be listening not reading! </a:t>
            </a:r>
          </a:p>
          <a:p>
            <a:r>
              <a:rPr lang="en-GB" dirty="0"/>
              <a:t>Keep language simple- why? </a:t>
            </a:r>
          </a:p>
          <a:p>
            <a:r>
              <a:rPr lang="en-GB" dirty="0"/>
              <a:t>Use your presentation as an `aide memoir` </a:t>
            </a:r>
          </a:p>
          <a:p>
            <a:r>
              <a:rPr lang="en-GB" dirty="0"/>
              <a:t>Do not read directly from your slides, use cue cards if necessary </a:t>
            </a:r>
          </a:p>
          <a:p>
            <a:r>
              <a:rPr lang="en-GB" dirty="0"/>
              <a:t>If someone asks a question, repeat it for the benefit of the audience before you answer </a:t>
            </a:r>
          </a:p>
        </p:txBody>
      </p:sp>
      <p:sp>
        <p:nvSpPr>
          <p:cNvPr id="4" name="Date Placeholder 3">
            <a:extLst>
              <a:ext uri="{FF2B5EF4-FFF2-40B4-BE49-F238E27FC236}">
                <a16:creationId xmlns:a16="http://schemas.microsoft.com/office/drawing/2014/main" id="{0C30C129-F40B-1752-DCE3-60601787A4B1}"/>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4262685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DD3F3-8147-D725-872D-1C83933F14DC}"/>
              </a:ext>
            </a:extLst>
          </p:cNvPr>
          <p:cNvSpPr>
            <a:spLocks noGrp="1"/>
          </p:cNvSpPr>
          <p:nvPr>
            <p:ph type="title"/>
          </p:nvPr>
        </p:nvSpPr>
        <p:spPr/>
        <p:txBody>
          <a:bodyPr>
            <a:normAutofit/>
          </a:bodyPr>
          <a:lstStyle/>
          <a:p>
            <a:r>
              <a:rPr lang="en-GB" sz="3600" dirty="0"/>
              <a:t>What to include and not!</a:t>
            </a:r>
          </a:p>
        </p:txBody>
      </p:sp>
      <p:sp>
        <p:nvSpPr>
          <p:cNvPr id="3" name="Content Placeholder 2">
            <a:extLst>
              <a:ext uri="{FF2B5EF4-FFF2-40B4-BE49-F238E27FC236}">
                <a16:creationId xmlns:a16="http://schemas.microsoft.com/office/drawing/2014/main" id="{13017981-37DD-B348-8289-53C4589A4523}"/>
              </a:ext>
            </a:extLst>
          </p:cNvPr>
          <p:cNvSpPr>
            <a:spLocks noGrp="1"/>
          </p:cNvSpPr>
          <p:nvPr>
            <p:ph idx="1"/>
          </p:nvPr>
        </p:nvSpPr>
        <p:spPr/>
        <p:txBody>
          <a:bodyPr>
            <a:normAutofit lnSpcReduction="10000"/>
          </a:bodyPr>
          <a:lstStyle/>
          <a:p>
            <a:r>
              <a:rPr lang="en-GB" dirty="0"/>
              <a:t>1. Identify the main points- do not be tempted to overload the audience </a:t>
            </a:r>
          </a:p>
          <a:p>
            <a:r>
              <a:rPr lang="en-GB" dirty="0"/>
              <a:t>2. Ensure that you provide evidence to support your main points</a:t>
            </a:r>
          </a:p>
          <a:p>
            <a:r>
              <a:rPr lang="en-GB" dirty="0"/>
              <a:t>3. Practise! Time yourself and breakdown each section into time allocations to make it easier to keep track. Poor timing will affect your grade </a:t>
            </a:r>
          </a:p>
          <a:p>
            <a:r>
              <a:rPr lang="en-GB" dirty="0"/>
              <a:t>If including results of studies, keep it simple- use a graph or table to explain and make sure you understand it!</a:t>
            </a:r>
          </a:p>
          <a:p>
            <a:r>
              <a:rPr lang="en-GB" dirty="0"/>
              <a:t>Remember the constrains of STM- too much information makes it hard for your audience to follow</a:t>
            </a:r>
          </a:p>
        </p:txBody>
      </p:sp>
      <p:sp>
        <p:nvSpPr>
          <p:cNvPr id="4" name="Date Placeholder 3">
            <a:extLst>
              <a:ext uri="{FF2B5EF4-FFF2-40B4-BE49-F238E27FC236}">
                <a16:creationId xmlns:a16="http://schemas.microsoft.com/office/drawing/2014/main" id="{6E5D9347-32B1-B483-D478-3A07C81B2A3A}"/>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2067362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4AF6E-0730-F0C3-A750-53A535A2BF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7E7705-17F9-B774-F2DD-D91DAD9C9163}"/>
              </a:ext>
            </a:extLst>
          </p:cNvPr>
          <p:cNvSpPr>
            <a:spLocks noGrp="1"/>
          </p:cNvSpPr>
          <p:nvPr>
            <p:ph idx="1"/>
          </p:nvPr>
        </p:nvSpPr>
        <p:spPr/>
        <p:txBody>
          <a:bodyPr/>
          <a:lstStyle/>
          <a:p>
            <a:r>
              <a:rPr lang="en-GB" b="1" dirty="0">
                <a:ln w="22225">
                  <a:solidFill>
                    <a:schemeClr val="accent2"/>
                  </a:solidFill>
                  <a:prstDash val="solid"/>
                </a:ln>
                <a:solidFill>
                  <a:schemeClr val="accent2">
                    <a:lumMod val="40000"/>
                    <a:lumOff val="60000"/>
                  </a:schemeClr>
                </a:solidFill>
              </a:rPr>
              <a:t>Make the colours and effects easy on the eyes- don`t make it to busy. </a:t>
            </a:r>
          </a:p>
          <a:p>
            <a:r>
              <a:rPr lang="en-GB" sz="1400" dirty="0">
                <a:solidFill>
                  <a:srgbClr val="00B050"/>
                </a:solidFill>
              </a:rPr>
              <a:t>Choose colours wisely… likewise select an appropriate size….. </a:t>
            </a:r>
          </a:p>
          <a:p>
            <a:r>
              <a:rPr lang="en-GB" dirty="0"/>
              <a:t> </a:t>
            </a:r>
            <a:r>
              <a:rPr lang="en-GB" dirty="0">
                <a:latin typeface="Algerian" panose="04020705040A02060702" pitchFamily="82" charset="0"/>
              </a:rPr>
              <a:t>Keep text font plain and simple, some styles are just too hard to read. </a:t>
            </a:r>
          </a:p>
          <a:p>
            <a:r>
              <a:rPr lang="en-GB" dirty="0">
                <a:solidFill>
                  <a:srgbClr val="FFFF00"/>
                </a:solidFill>
                <a:latin typeface="Bernard MT Condensed" panose="02050806060905020404" pitchFamily="18" charset="0"/>
              </a:rPr>
              <a:t>Don’t cram too much information on your slides as it will all merge into one totally incomprehensible mess.</a:t>
            </a:r>
          </a:p>
        </p:txBody>
      </p:sp>
      <p:sp>
        <p:nvSpPr>
          <p:cNvPr id="4" name="Date Placeholder 3">
            <a:extLst>
              <a:ext uri="{FF2B5EF4-FFF2-40B4-BE49-F238E27FC236}">
                <a16:creationId xmlns:a16="http://schemas.microsoft.com/office/drawing/2014/main" id="{5CACEE0A-2D71-C970-E054-A2C359A81A46}"/>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718328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AC2D-0C7D-6140-6104-99D8C06CFB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0EBC1B-09E5-9B33-F5B5-BE5197404A34}"/>
              </a:ext>
            </a:extLst>
          </p:cNvPr>
          <p:cNvSpPr>
            <a:spLocks noGrp="1"/>
          </p:cNvSpPr>
          <p:nvPr>
            <p:ph idx="1"/>
          </p:nvPr>
        </p:nvSpPr>
        <p:spPr/>
        <p:txBody>
          <a:bodyPr/>
          <a:lstStyle/>
          <a:p>
            <a:r>
              <a:rPr lang="en-GB" dirty="0"/>
              <a:t>Quite Possibly The World’s Worst PowerPoint Presentation Ever </a:t>
            </a:r>
          </a:p>
          <a:p>
            <a:r>
              <a:rPr lang="en-GB" dirty="0"/>
              <a:t>A Demonstration of What NOT to do When Creating and Using PowerPoint Slide Shows</a:t>
            </a:r>
          </a:p>
          <a:p>
            <a:r>
              <a:rPr lang="en-GB" dirty="0"/>
              <a:t>How to Use this Presentation  </a:t>
            </a:r>
          </a:p>
          <a:p>
            <a:r>
              <a:rPr lang="en-GB" dirty="0">
                <a:solidFill>
                  <a:srgbClr val="00B050"/>
                </a:solidFill>
              </a:rPr>
              <a:t>Watch the slide show. </a:t>
            </a:r>
          </a:p>
          <a:p>
            <a:r>
              <a:rPr lang="en-GB" dirty="0">
                <a:solidFill>
                  <a:srgbClr val="00B050"/>
                </a:solidFill>
              </a:rPr>
              <a:t>Gaze at the horrible examples of bad slide design and presentation. </a:t>
            </a:r>
          </a:p>
          <a:p>
            <a:r>
              <a:rPr lang="en-GB" dirty="0">
                <a:solidFill>
                  <a:srgbClr val="00B050"/>
                </a:solidFill>
              </a:rPr>
              <a:t>Read the hints and tips slides that follow the examples to avoid making similar mistakes! </a:t>
            </a:r>
          </a:p>
        </p:txBody>
      </p:sp>
      <p:sp>
        <p:nvSpPr>
          <p:cNvPr id="4" name="Date Placeholder 3">
            <a:extLst>
              <a:ext uri="{FF2B5EF4-FFF2-40B4-BE49-F238E27FC236}">
                <a16:creationId xmlns:a16="http://schemas.microsoft.com/office/drawing/2014/main" id="{EF2E7C7D-0D6F-71CE-A3AA-3B9BA4EC8FFF}"/>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2559283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FC31-D946-74D8-EA8A-48C555E4F09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45A3891-B7B3-55A8-8E62-CFD4DCB13B45}"/>
              </a:ext>
            </a:extLst>
          </p:cNvPr>
          <p:cNvSpPr>
            <a:spLocks noGrp="1"/>
          </p:cNvSpPr>
          <p:nvPr>
            <p:ph idx="1"/>
          </p:nvPr>
        </p:nvSpPr>
        <p:spPr/>
        <p:txBody>
          <a:bodyPr>
            <a:normAutofit fontScale="85000" lnSpcReduction="20000"/>
          </a:bodyPr>
          <a:lstStyle/>
          <a:p>
            <a:r>
              <a:rPr lang="en-GB" dirty="0"/>
              <a:t>Fresh fruit leads Chile's export mix - Chile emerges as major supplier of fresh fruit to world market due to ample natural resources, consumer demand for fresh fruit during winter season in U.S. and Europe, and incentives in agricultural policies of Chilean government, encouraging trend toward diversification of exports and development of nontraditional crops - U.S. Dept. of Agriculture, Economic Research Service Report • Chile is among the developing economies taking advantage of these trends, pursuing a free market economy. This has allowed for diversification through the expansion of fruit production for export, especially to the U.S. and Western Europe. Chile has successfully diversified its agricultural sector to the extent that it is now a major fruit exporting nation. Many countries view Chile's diversification of agriculture as a model to be followed. • Meanwhile, the U.S. remains the largest single market for Chile's fruit exports. However, increasing demand from the EC and Central and East European countries combined may eventually surpass exports to the U.S., spurring further growth in Chile's exports. • If you’ve read this far, your eyes probably hurt and you’ve been reading this tedious long-winded text instead of listening to me. I’m insulted- can’t you see I’m doing a presentation up here? Look at me! Congratulations, however, on having such good eyesight.</a:t>
            </a:r>
          </a:p>
        </p:txBody>
      </p:sp>
      <p:sp>
        <p:nvSpPr>
          <p:cNvPr id="4" name="Date Placeholder 3">
            <a:extLst>
              <a:ext uri="{FF2B5EF4-FFF2-40B4-BE49-F238E27FC236}">
                <a16:creationId xmlns:a16="http://schemas.microsoft.com/office/drawing/2014/main" id="{40DA7C20-4255-7B97-16E3-E87A00A8453B}"/>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3166298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6250B-6286-AC35-BC35-921D976B40E9}"/>
              </a:ext>
            </a:extLst>
          </p:cNvPr>
          <p:cNvSpPr>
            <a:spLocks noGrp="1"/>
          </p:cNvSpPr>
          <p:nvPr>
            <p:ph type="title"/>
          </p:nvPr>
        </p:nvSpPr>
        <p:spPr>
          <a:xfrm>
            <a:off x="304721" y="1701800"/>
            <a:ext cx="3351927" cy="2844800"/>
          </a:xfrm>
        </p:spPr>
        <p:txBody>
          <a:bodyPr anchor="b">
            <a:normAutofit/>
          </a:bodyPr>
          <a:lstStyle/>
          <a:p>
            <a:r>
              <a:rPr lang="en-GB" sz="4000" dirty="0"/>
              <a:t>Tip:</a:t>
            </a:r>
          </a:p>
        </p:txBody>
      </p:sp>
      <p:sp>
        <p:nvSpPr>
          <p:cNvPr id="3" name="Content Placeholder 2">
            <a:extLst>
              <a:ext uri="{FF2B5EF4-FFF2-40B4-BE49-F238E27FC236}">
                <a16:creationId xmlns:a16="http://schemas.microsoft.com/office/drawing/2014/main" id="{3611E882-4BAD-503E-379B-388017F06C9E}"/>
              </a:ext>
            </a:extLst>
          </p:cNvPr>
          <p:cNvSpPr>
            <a:spLocks noGrp="1"/>
          </p:cNvSpPr>
          <p:nvPr>
            <p:ph idx="1"/>
          </p:nvPr>
        </p:nvSpPr>
        <p:spPr>
          <a:xfrm>
            <a:off x="4469236" y="1701800"/>
            <a:ext cx="6805427" cy="4673600"/>
          </a:xfrm>
        </p:spPr>
        <p:txBody>
          <a:bodyPr>
            <a:normAutofit/>
          </a:bodyPr>
          <a:lstStyle/>
          <a:p>
            <a:r>
              <a:rPr lang="en-GB" dirty="0"/>
              <a:t>Too Much Text, and Font too small  </a:t>
            </a:r>
          </a:p>
          <a:p>
            <a:r>
              <a:rPr lang="en-GB" dirty="0"/>
              <a:t>Don’t put large blocks of text in your presentation. </a:t>
            </a:r>
          </a:p>
          <a:p>
            <a:r>
              <a:rPr lang="en-GB" dirty="0"/>
              <a:t>Emphasize the main points. </a:t>
            </a:r>
          </a:p>
          <a:p>
            <a:r>
              <a:rPr lang="en-GB" dirty="0"/>
              <a:t>The “Six-by-Six” Rule. </a:t>
            </a:r>
          </a:p>
          <a:p>
            <a:r>
              <a:rPr lang="en-GB" dirty="0"/>
              <a:t>Use pictures- PowerPoint is multimedia! </a:t>
            </a:r>
          </a:p>
          <a:p>
            <a:r>
              <a:rPr lang="en-GB" dirty="0"/>
              <a:t>Use a large font…at least 24-point or more. </a:t>
            </a:r>
          </a:p>
        </p:txBody>
      </p:sp>
      <p:sp>
        <p:nvSpPr>
          <p:cNvPr id="9" name="Text Placeholder 3">
            <a:extLst>
              <a:ext uri="{FF2B5EF4-FFF2-40B4-BE49-F238E27FC236}">
                <a16:creationId xmlns:a16="http://schemas.microsoft.com/office/drawing/2014/main" id="{8299B87C-7E01-5872-5296-4CB617EEA0A2}"/>
              </a:ext>
            </a:extLst>
          </p:cNvPr>
          <p:cNvSpPr>
            <a:spLocks noGrp="1"/>
          </p:cNvSpPr>
          <p:nvPr>
            <p:ph type="body" sz="half" idx="2"/>
          </p:nvPr>
        </p:nvSpPr>
        <p:spPr>
          <a:xfrm>
            <a:off x="304721" y="4648200"/>
            <a:ext cx="3351927" cy="1727200"/>
          </a:xfrm>
        </p:spPr>
        <p:txBody>
          <a:bodyPr/>
          <a:lstStyle/>
          <a:p>
            <a:endParaRPr lang="en-US"/>
          </a:p>
        </p:txBody>
      </p:sp>
      <p:sp>
        <p:nvSpPr>
          <p:cNvPr id="4" name="Date Placeholder 3">
            <a:extLst>
              <a:ext uri="{FF2B5EF4-FFF2-40B4-BE49-F238E27FC236}">
                <a16:creationId xmlns:a16="http://schemas.microsoft.com/office/drawing/2014/main" id="{CCCC4374-90D8-06A3-DBD7-77F67B5E74E2}"/>
              </a:ext>
            </a:extLst>
          </p:cNvPr>
          <p:cNvSpPr>
            <a:spLocks noGrp="1"/>
          </p:cNvSpPr>
          <p:nvPr>
            <p:ph type="dt" sz="half" idx="10"/>
          </p:nvPr>
        </p:nvSpPr>
        <p:spPr>
          <a:xfrm>
            <a:off x="1117309" y="6400801"/>
            <a:ext cx="2742486" cy="320675"/>
          </a:xfrm>
        </p:spPr>
        <p:txBody>
          <a:bodyPr anchor="b">
            <a:normAutofit/>
          </a:bodyPr>
          <a:lstStyle/>
          <a:p>
            <a:pPr>
              <a:spcAft>
                <a:spcPts val="600"/>
              </a:spcAft>
            </a:pPr>
            <a:fld id="{B43BBB81-C700-4083-8127-E310BD1DC13C}" type="datetime1">
              <a:rPr lang="en-GB" noProof="0" smtClean="0"/>
              <a:pPr>
                <a:spcAft>
                  <a:spcPts val="600"/>
                </a:spcAft>
              </a:pPr>
              <a:t>10/10/2024</a:t>
            </a:fld>
            <a:endParaRPr lang="en-GB" noProof="0"/>
          </a:p>
        </p:txBody>
      </p:sp>
    </p:spTree>
    <p:extLst>
      <p:ext uri="{BB962C8B-B14F-4D97-AF65-F5344CB8AC3E}">
        <p14:creationId xmlns:p14="http://schemas.microsoft.com/office/powerpoint/2010/main" val="926392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9988D9E-00B3-4387-9CB1-9A33DCA2EB3D}"/>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8300CB58-F20E-8918-8999-8566ADB40144}"/>
              </a:ext>
            </a:extLst>
          </p:cNvPr>
          <p:cNvSpPr>
            <a:spLocks noGrp="1"/>
          </p:cNvSpPr>
          <p:nvPr>
            <p:ph idx="1"/>
          </p:nvPr>
        </p:nvSpPr>
        <p:spPr/>
        <p:txBody>
          <a:bodyPr/>
          <a:lstStyle/>
          <a:p>
            <a:r>
              <a:rPr lang="en-GB" dirty="0">
                <a:solidFill>
                  <a:srgbClr val="FFFF00"/>
                </a:solidFill>
              </a:rPr>
              <a:t>Beginner Motorcycles </a:t>
            </a:r>
          </a:p>
          <a:p>
            <a:r>
              <a:rPr lang="en-GB" dirty="0">
                <a:solidFill>
                  <a:srgbClr val="FFFF00"/>
                </a:solidFill>
              </a:rPr>
              <a:t>My personal favourite: the Suzuki Savage </a:t>
            </a:r>
          </a:p>
          <a:p>
            <a:r>
              <a:rPr lang="en-GB" dirty="0">
                <a:solidFill>
                  <a:srgbClr val="FFFF00"/>
                </a:solidFill>
              </a:rPr>
              <a:t>Light weight (~380lbs) </a:t>
            </a:r>
          </a:p>
          <a:p>
            <a:r>
              <a:rPr lang="en-GB" dirty="0">
                <a:solidFill>
                  <a:srgbClr val="FFFF00"/>
                </a:solidFill>
              </a:rPr>
              <a:t>Adequate power (650cc engine) </a:t>
            </a:r>
          </a:p>
          <a:p>
            <a:r>
              <a:rPr lang="en-GB" dirty="0">
                <a:solidFill>
                  <a:srgbClr val="FFFF00"/>
                </a:solidFill>
              </a:rPr>
              <a:t>Low seat height fits most riders </a:t>
            </a:r>
          </a:p>
        </p:txBody>
      </p:sp>
      <p:sp>
        <p:nvSpPr>
          <p:cNvPr id="5" name="Date Placeholder 4">
            <a:extLst>
              <a:ext uri="{FF2B5EF4-FFF2-40B4-BE49-F238E27FC236}">
                <a16:creationId xmlns:a16="http://schemas.microsoft.com/office/drawing/2014/main" id="{93CDC434-C04B-7FB4-C168-AF42A2F3901E}"/>
              </a:ext>
            </a:extLst>
          </p:cNvPr>
          <p:cNvSpPr>
            <a:spLocks noGrp="1"/>
          </p:cNvSpPr>
          <p:nvPr>
            <p:ph type="dt" sz="half" idx="10"/>
          </p:nvPr>
        </p:nvSpPr>
        <p:spPr/>
        <p:txBody>
          <a:bodyPr/>
          <a:lstStyle/>
          <a:p>
            <a:fld id="{10E95AA2-CDD5-40B0-B1CF-38A42C9DCC78}" type="datetime1">
              <a:rPr lang="en-GB" noProof="0" smtClean="0"/>
              <a:pPr/>
              <a:t>10/10/2024</a:t>
            </a:fld>
            <a:endParaRPr lang="en-GB" noProof="0" dirty="0"/>
          </a:p>
        </p:txBody>
      </p:sp>
      <p:pic>
        <p:nvPicPr>
          <p:cNvPr id="9" name="Picture 8" descr="Person on motorcycle in desert">
            <a:extLst>
              <a:ext uri="{FF2B5EF4-FFF2-40B4-BE49-F238E27FC236}">
                <a16:creationId xmlns:a16="http://schemas.microsoft.com/office/drawing/2014/main" id="{12DD45AE-BD30-40D7-46CE-CEEFF9FE5E7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0596" y="0"/>
            <a:ext cx="4572000" cy="6858000"/>
          </a:xfrm>
          <a:prstGeom prst="rect">
            <a:avLst/>
          </a:prstGeom>
        </p:spPr>
      </p:pic>
    </p:spTree>
    <p:extLst>
      <p:ext uri="{BB962C8B-B14F-4D97-AF65-F5344CB8AC3E}">
        <p14:creationId xmlns:p14="http://schemas.microsoft.com/office/powerpoint/2010/main" val="477483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C9DFD-E8DB-EDAF-589F-5FFA18EB121D}"/>
              </a:ext>
            </a:extLst>
          </p:cNvPr>
          <p:cNvSpPr>
            <a:spLocks noGrp="1"/>
          </p:cNvSpPr>
          <p:nvPr>
            <p:ph type="ctrTitle"/>
          </p:nvPr>
        </p:nvSpPr>
        <p:spPr>
          <a:xfrm>
            <a:off x="4672383" y="1498601"/>
            <a:ext cx="7008574" cy="1570359"/>
          </a:xfrm>
        </p:spPr>
        <p:txBody>
          <a:bodyPr anchor="b">
            <a:normAutofit/>
          </a:bodyPr>
          <a:lstStyle/>
          <a:p>
            <a:r>
              <a:rPr lang="en-GB" dirty="0"/>
              <a:t>Tip:</a:t>
            </a:r>
          </a:p>
        </p:txBody>
      </p:sp>
      <p:sp>
        <p:nvSpPr>
          <p:cNvPr id="3" name="Content Placeholder 2">
            <a:extLst>
              <a:ext uri="{FF2B5EF4-FFF2-40B4-BE49-F238E27FC236}">
                <a16:creationId xmlns:a16="http://schemas.microsoft.com/office/drawing/2014/main" id="{750641E5-6C34-EFAF-3069-D97A72EF0464}"/>
              </a:ext>
            </a:extLst>
          </p:cNvPr>
          <p:cNvSpPr>
            <a:spLocks noGrp="1"/>
          </p:cNvSpPr>
          <p:nvPr>
            <p:ph type="subTitle" idx="1"/>
          </p:nvPr>
        </p:nvSpPr>
        <p:spPr>
          <a:xfrm>
            <a:off x="4672383" y="3068960"/>
            <a:ext cx="7008574" cy="3103240"/>
          </a:xfrm>
        </p:spPr>
        <p:txBody>
          <a:bodyPr>
            <a:normAutofit/>
          </a:bodyPr>
          <a:lstStyle/>
          <a:p>
            <a:pPr>
              <a:spcAft>
                <a:spcPts val="600"/>
              </a:spcAft>
            </a:pPr>
            <a:r>
              <a:rPr lang="en-GB" sz="2400" dirty="0"/>
              <a:t>Bad Colour Choices </a:t>
            </a:r>
          </a:p>
          <a:p>
            <a:pPr>
              <a:spcAft>
                <a:spcPts val="600"/>
              </a:spcAft>
            </a:pPr>
            <a:r>
              <a:rPr lang="en-GB" sz="2400" dirty="0"/>
              <a:t>Avoid loud, garish colours…dark text on light background is best. </a:t>
            </a:r>
          </a:p>
          <a:p>
            <a:pPr>
              <a:spcAft>
                <a:spcPts val="600"/>
              </a:spcAft>
            </a:pPr>
            <a:r>
              <a:rPr lang="en-GB" sz="2400" dirty="0"/>
              <a:t>Avoid text colours that fade into background, i.e. blue and black </a:t>
            </a:r>
          </a:p>
          <a:p>
            <a:pPr>
              <a:spcAft>
                <a:spcPts val="600"/>
              </a:spcAft>
            </a:pPr>
            <a:r>
              <a:rPr lang="en-GB" sz="2400" dirty="0"/>
              <a:t>Avoid colour-blind combinations: – Red and green – Blue and yellow </a:t>
            </a:r>
          </a:p>
        </p:txBody>
      </p:sp>
      <p:sp>
        <p:nvSpPr>
          <p:cNvPr id="4" name="Date Placeholder 3" hidden="1">
            <a:extLst>
              <a:ext uri="{FF2B5EF4-FFF2-40B4-BE49-F238E27FC236}">
                <a16:creationId xmlns:a16="http://schemas.microsoft.com/office/drawing/2014/main" id="{1E4EA009-3AA1-A809-E262-03C9A0234000}"/>
              </a:ext>
            </a:extLst>
          </p:cNvPr>
          <p:cNvSpPr>
            <a:spLocks noGrp="1"/>
          </p:cNvSpPr>
          <p:nvPr>
            <p:ph type="dt" sz="half" idx="4294967295"/>
          </p:nvPr>
        </p:nvSpPr>
        <p:spPr>
          <a:xfrm>
            <a:off x="1117309" y="6400801"/>
            <a:ext cx="2742486" cy="320675"/>
          </a:xfrm>
        </p:spPr>
        <p:txBody>
          <a:bodyPr/>
          <a:lstStyle/>
          <a:p>
            <a:pPr>
              <a:spcAft>
                <a:spcPts val="600"/>
              </a:spcAft>
            </a:pPr>
            <a:fld id="{B43BBB81-C700-4083-8127-E310BD1DC13C}" type="datetime1">
              <a:rPr lang="en-GB" noProof="0" smtClean="0"/>
              <a:pPr>
                <a:spcAft>
                  <a:spcPts val="600"/>
                </a:spcAft>
              </a:pPr>
              <a:t>10/10/2024</a:t>
            </a:fld>
            <a:endParaRPr lang="en-GB" noProof="0"/>
          </a:p>
        </p:txBody>
      </p:sp>
    </p:spTree>
    <p:extLst>
      <p:ext uri="{BB962C8B-B14F-4D97-AF65-F5344CB8AC3E}">
        <p14:creationId xmlns:p14="http://schemas.microsoft.com/office/powerpoint/2010/main" val="1820120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55128-6F1F-A8FB-1A25-5496226E58C4}"/>
              </a:ext>
            </a:extLst>
          </p:cNvPr>
          <p:cNvSpPr>
            <a:spLocks noGrp="1"/>
          </p:cNvSpPr>
          <p:nvPr>
            <p:ph type="title"/>
          </p:nvPr>
        </p:nvSpPr>
        <p:spPr/>
        <p:txBody>
          <a:bodyPr/>
          <a:lstStyle/>
          <a:p>
            <a:endParaRPr lang="en-GB" dirty="0"/>
          </a:p>
        </p:txBody>
      </p:sp>
      <p:pic>
        <p:nvPicPr>
          <p:cNvPr id="6" name="Content Placeholder 5" descr="A blue gears coming out of a head&#10;&#10;Description automatically generated">
            <a:extLst>
              <a:ext uri="{FF2B5EF4-FFF2-40B4-BE49-F238E27FC236}">
                <a16:creationId xmlns:a16="http://schemas.microsoft.com/office/drawing/2014/main" id="{58A9EEA9-9F52-F585-3129-582DF39485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73932" y="2924944"/>
            <a:ext cx="3881646" cy="2808312"/>
          </a:xfrm>
          <a:prstGeom prst="rect">
            <a:avLst/>
          </a:prstGeom>
          <a:ln w="228600" cap="sq" cmpd="thickThin">
            <a:solidFill>
              <a:srgbClr val="000000"/>
            </a:solidFill>
            <a:prstDash val="solid"/>
            <a:miter lim="800000"/>
          </a:ln>
          <a:effectLst>
            <a:innerShdw blurRad="76200">
              <a:srgbClr val="000000"/>
            </a:innerShdw>
          </a:effectLst>
        </p:spPr>
      </p:pic>
      <p:sp>
        <p:nvSpPr>
          <p:cNvPr id="4" name="Date Placeholder 3">
            <a:extLst>
              <a:ext uri="{FF2B5EF4-FFF2-40B4-BE49-F238E27FC236}">
                <a16:creationId xmlns:a16="http://schemas.microsoft.com/office/drawing/2014/main" id="{A735FC7A-F0D7-8468-2B94-61664F4493EC}"/>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pic>
        <p:nvPicPr>
          <p:cNvPr id="8" name="Picture 7" descr="A group of people sitting on a bench">
            <a:extLst>
              <a:ext uri="{FF2B5EF4-FFF2-40B4-BE49-F238E27FC236}">
                <a16:creationId xmlns:a16="http://schemas.microsoft.com/office/drawing/2014/main" id="{FE688840-3939-81F6-924A-805B0A9968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804" y="76200"/>
            <a:ext cx="4064482" cy="2704728"/>
          </a:xfrm>
          <a:prstGeom prst="rect">
            <a:avLst/>
          </a:prstGeom>
          <a:effectLst>
            <a:glow rad="228600">
              <a:schemeClr val="accent3">
                <a:satMod val="175000"/>
                <a:alpha val="40000"/>
              </a:schemeClr>
            </a:glow>
          </a:effectLst>
        </p:spPr>
      </p:pic>
      <p:pic>
        <p:nvPicPr>
          <p:cNvPr id="10" name="Picture 9" descr="A close-up of a diagram">
            <a:extLst>
              <a:ext uri="{FF2B5EF4-FFF2-40B4-BE49-F238E27FC236}">
                <a16:creationId xmlns:a16="http://schemas.microsoft.com/office/drawing/2014/main" id="{E1D40632-1902-6CF6-A864-8AACD866E4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2824" y="799728"/>
            <a:ext cx="3881646" cy="2747682"/>
          </a:xfrm>
          <a:prstGeom prst="rect">
            <a:avLst/>
          </a:prstGeom>
          <a:ln w="76200">
            <a:solidFill>
              <a:srgbClr val="FF0000"/>
            </a:solidFill>
          </a:ln>
        </p:spPr>
      </p:pic>
      <p:pic>
        <p:nvPicPr>
          <p:cNvPr id="12" name="Picture 11" descr="A mouse holding a sign">
            <a:extLst>
              <a:ext uri="{FF2B5EF4-FFF2-40B4-BE49-F238E27FC236}">
                <a16:creationId xmlns:a16="http://schemas.microsoft.com/office/drawing/2014/main" id="{A1093D04-55A9-AFD4-2F2B-B8763BB188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04470" y="2872191"/>
            <a:ext cx="3178041" cy="3746097"/>
          </a:xfrm>
          <a:prstGeom prst="rect">
            <a:avLst/>
          </a:prstGeom>
          <a:ln w="76200">
            <a:solidFill>
              <a:srgbClr val="FFFF00"/>
            </a:solidFill>
          </a:ln>
        </p:spPr>
      </p:pic>
      <p:pic>
        <p:nvPicPr>
          <p:cNvPr id="14" name="Picture 13" descr="A cartoon of two fists breaking through a wall">
            <a:extLst>
              <a:ext uri="{FF2B5EF4-FFF2-40B4-BE49-F238E27FC236}">
                <a16:creationId xmlns:a16="http://schemas.microsoft.com/office/drawing/2014/main" id="{05AF0BF0-F0F2-F9EB-DC51-A5B2478EC0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09299" y="3811658"/>
            <a:ext cx="3744357" cy="2246614"/>
          </a:xfrm>
          <a:prstGeom prst="rect">
            <a:avLst/>
          </a:prstGeom>
          <a:ln>
            <a:solidFill>
              <a:schemeClr val="tx2">
                <a:lumMod val="95000"/>
                <a:lumOff val="5000"/>
              </a:schemeClr>
            </a:solidFill>
          </a:ln>
          <a:effectLst>
            <a:reflection blurRad="6350" stA="50000" endA="300" endPos="55000" dir="5400000" sy="-100000" algn="bl" rotWithShape="0"/>
          </a:effectLst>
        </p:spPr>
      </p:pic>
    </p:spTree>
    <p:extLst>
      <p:ext uri="{BB962C8B-B14F-4D97-AF65-F5344CB8AC3E}">
        <p14:creationId xmlns:p14="http://schemas.microsoft.com/office/powerpoint/2010/main" val="3819430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98F67-86D8-89B4-12AB-D4C39EDE0CEE}"/>
              </a:ext>
            </a:extLst>
          </p:cNvPr>
          <p:cNvSpPr>
            <a:spLocks noGrp="1"/>
          </p:cNvSpPr>
          <p:nvPr>
            <p:ph type="title"/>
          </p:nvPr>
        </p:nvSpPr>
        <p:spPr>
          <a:xfrm>
            <a:off x="812589" y="5229200"/>
            <a:ext cx="7008574" cy="1146200"/>
          </a:xfrm>
        </p:spPr>
        <p:txBody>
          <a:bodyPr anchor="t">
            <a:normAutofit/>
          </a:bodyPr>
          <a:lstStyle/>
          <a:p>
            <a:r>
              <a:rPr lang="en-GB" dirty="0"/>
              <a:t>Tip:</a:t>
            </a:r>
          </a:p>
        </p:txBody>
      </p:sp>
      <p:sp>
        <p:nvSpPr>
          <p:cNvPr id="3" name="Content Placeholder 2">
            <a:extLst>
              <a:ext uri="{FF2B5EF4-FFF2-40B4-BE49-F238E27FC236}">
                <a16:creationId xmlns:a16="http://schemas.microsoft.com/office/drawing/2014/main" id="{39E83497-2F5E-63D2-65A4-4297B7CEE7D1}"/>
              </a:ext>
            </a:extLst>
          </p:cNvPr>
          <p:cNvSpPr>
            <a:spLocks noGrp="1"/>
          </p:cNvSpPr>
          <p:nvPr>
            <p:ph type="body" idx="1"/>
          </p:nvPr>
        </p:nvSpPr>
        <p:spPr>
          <a:xfrm>
            <a:off x="812589" y="764704"/>
            <a:ext cx="7008574" cy="3656483"/>
          </a:xfrm>
        </p:spPr>
        <p:txBody>
          <a:bodyPr anchor="b">
            <a:normAutofit/>
          </a:bodyPr>
          <a:lstStyle/>
          <a:p>
            <a:pPr marL="342900" indent="-342900">
              <a:spcAft>
                <a:spcPts val="600"/>
              </a:spcAft>
              <a:buFont typeface="Arial" panose="020B0604020202020204" pitchFamily="34" charset="0"/>
              <a:buChar char="•"/>
            </a:pPr>
            <a:r>
              <a:rPr lang="en-GB" sz="2400" dirty="0"/>
              <a:t>Overwhelming Pictures </a:t>
            </a:r>
          </a:p>
          <a:p>
            <a:pPr marL="342900" indent="-342900">
              <a:spcAft>
                <a:spcPts val="600"/>
              </a:spcAft>
              <a:buFont typeface="Arial" panose="020B0604020202020204" pitchFamily="34" charset="0"/>
              <a:buChar char="•"/>
            </a:pPr>
            <a:r>
              <a:rPr lang="en-GB" sz="2400" dirty="0"/>
              <a:t>Use pictures, but don’t let them use you. </a:t>
            </a:r>
          </a:p>
          <a:p>
            <a:pPr marL="342900" indent="-342900">
              <a:spcAft>
                <a:spcPts val="600"/>
              </a:spcAft>
              <a:buFont typeface="Arial" panose="020B0604020202020204" pitchFamily="34" charset="0"/>
              <a:buChar char="•"/>
            </a:pPr>
            <a:r>
              <a:rPr lang="en-GB" sz="2400" dirty="0"/>
              <a:t>Keep slides SIMPLE! Too much diverts audience away from content. </a:t>
            </a:r>
          </a:p>
          <a:p>
            <a:pPr marL="342900" indent="-342900">
              <a:spcAft>
                <a:spcPts val="600"/>
              </a:spcAft>
              <a:buFont typeface="Arial" panose="020B0604020202020204" pitchFamily="34" charset="0"/>
              <a:buChar char="•"/>
            </a:pPr>
            <a:r>
              <a:rPr lang="en-GB" sz="2400" dirty="0"/>
              <a:t>Too many pictures also make saving a presentation difficult. </a:t>
            </a:r>
          </a:p>
          <a:p>
            <a:pPr marL="342900" indent="-342900">
              <a:spcAft>
                <a:spcPts val="600"/>
              </a:spcAft>
              <a:buFont typeface="Arial" panose="020B0604020202020204" pitchFamily="34" charset="0"/>
              <a:buChar char="•"/>
            </a:pPr>
            <a:r>
              <a:rPr lang="en-GB" sz="2400" dirty="0"/>
              <a:t>1 or 2 pictures per slide is probably enough. </a:t>
            </a:r>
          </a:p>
        </p:txBody>
      </p:sp>
      <p:sp>
        <p:nvSpPr>
          <p:cNvPr id="4" name="Date Placeholder 3" hidden="1">
            <a:extLst>
              <a:ext uri="{FF2B5EF4-FFF2-40B4-BE49-F238E27FC236}">
                <a16:creationId xmlns:a16="http://schemas.microsoft.com/office/drawing/2014/main" id="{5AE8C234-6415-8827-EA13-0A41B494998C}"/>
              </a:ext>
            </a:extLst>
          </p:cNvPr>
          <p:cNvSpPr>
            <a:spLocks noGrp="1"/>
          </p:cNvSpPr>
          <p:nvPr>
            <p:ph type="dt" sz="half" idx="4294967295"/>
          </p:nvPr>
        </p:nvSpPr>
        <p:spPr>
          <a:xfrm>
            <a:off x="1117309" y="6400801"/>
            <a:ext cx="2742486" cy="320675"/>
          </a:xfrm>
        </p:spPr>
        <p:txBody>
          <a:bodyPr/>
          <a:lstStyle/>
          <a:p>
            <a:pPr>
              <a:spcAft>
                <a:spcPts val="600"/>
              </a:spcAft>
            </a:pPr>
            <a:fld id="{B43BBB81-C700-4083-8127-E310BD1DC13C}" type="datetime1">
              <a:rPr lang="en-GB" noProof="0" smtClean="0"/>
              <a:pPr>
                <a:spcAft>
                  <a:spcPts val="600"/>
                </a:spcAft>
              </a:pPr>
              <a:t>10/10/2024</a:t>
            </a:fld>
            <a:endParaRPr lang="en-GB" noProof="0"/>
          </a:p>
        </p:txBody>
      </p:sp>
    </p:spTree>
    <p:extLst>
      <p:ext uri="{BB962C8B-B14F-4D97-AF65-F5344CB8AC3E}">
        <p14:creationId xmlns:p14="http://schemas.microsoft.com/office/powerpoint/2010/main" val="4008549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BCA073-7A31-D10D-FAE5-F92201A09DB2}"/>
              </a:ext>
            </a:extLst>
          </p:cNvPr>
          <p:cNvSpPr>
            <a:spLocks noGrp="1"/>
          </p:cNvSpPr>
          <p:nvPr>
            <p:ph type="title"/>
          </p:nvPr>
        </p:nvSpPr>
        <p:spPr/>
        <p:txBody>
          <a:bodyPr/>
          <a:lstStyle/>
          <a:p>
            <a:r>
              <a:rPr lang="en-GB" dirty="0"/>
              <a:t>Racquetball fundamentals</a:t>
            </a:r>
          </a:p>
        </p:txBody>
      </p:sp>
      <p:sp>
        <p:nvSpPr>
          <p:cNvPr id="5" name="Content Placeholder 4">
            <a:extLst>
              <a:ext uri="{FF2B5EF4-FFF2-40B4-BE49-F238E27FC236}">
                <a16:creationId xmlns:a16="http://schemas.microsoft.com/office/drawing/2014/main" id="{C2A80C0F-777C-A5D9-D258-1505AD538914}"/>
              </a:ext>
            </a:extLst>
          </p:cNvPr>
          <p:cNvSpPr>
            <a:spLocks noGrp="1"/>
          </p:cNvSpPr>
          <p:nvPr>
            <p:ph idx="1"/>
          </p:nvPr>
        </p:nvSpPr>
        <p:spPr/>
        <p:txBody>
          <a:bodyPr/>
          <a:lstStyle/>
          <a:p>
            <a:r>
              <a:rPr lang="en-GB" dirty="0"/>
              <a:t>2, 3, or 4 players. </a:t>
            </a:r>
          </a:p>
          <a:p>
            <a:r>
              <a:rPr lang="en-GB" dirty="0"/>
              <a:t>1 player serves, other “returns.” </a:t>
            </a:r>
          </a:p>
          <a:p>
            <a:r>
              <a:rPr lang="en-GB" dirty="0"/>
              <a:t>Only serving player can score. </a:t>
            </a:r>
          </a:p>
          <a:p>
            <a:r>
              <a:rPr lang="en-GB" dirty="0"/>
              <a:t>Served ball must land past serving line and cannot hit back wall. </a:t>
            </a:r>
          </a:p>
          <a:p>
            <a:r>
              <a:rPr lang="en-GB" dirty="0"/>
              <a:t>Ball can only bounce once before striking front wall…but ball does not have to bounce. </a:t>
            </a:r>
          </a:p>
        </p:txBody>
      </p:sp>
    </p:spTree>
    <p:extLst>
      <p:ext uri="{BB962C8B-B14F-4D97-AF65-F5344CB8AC3E}">
        <p14:creationId xmlns:p14="http://schemas.microsoft.com/office/powerpoint/2010/main" val="4238673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heel(1)">
                                      <p:cBhvr>
                                        <p:cTn id="14" dur="20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animEffect transition="in" filter="wheel(1)">
                                      <p:cBhvr>
                                        <p:cTn id="29" dur="2000"/>
                                        <p:tgtEl>
                                          <p:spTgt spid="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nodeType="clickEffect">
                                  <p:stCondLst>
                                    <p:cond delay="0"/>
                                  </p:stCondLst>
                                  <p:childTnLst>
                                    <p:set>
                                      <p:cBhvr>
                                        <p:cTn id="33" dur="1" fill="hold">
                                          <p:stCondLst>
                                            <p:cond delay="0"/>
                                          </p:stCondLst>
                                        </p:cTn>
                                        <p:tgtEl>
                                          <p:spTgt spid="5">
                                            <p:txEl>
                                              <p:pRg st="4" end="4"/>
                                            </p:txEl>
                                          </p:spTgt>
                                        </p:tgtEl>
                                        <p:attrNameLst>
                                          <p:attrName>style.visibility</p:attrName>
                                        </p:attrNameLst>
                                      </p:cBhvr>
                                      <p:to>
                                        <p:strVal val="visible"/>
                                      </p:to>
                                    </p:set>
                                    <p:animEffect transition="in" filter="wipe(down)">
                                      <p:cBhvr>
                                        <p:cTn id="34" dur="580">
                                          <p:stCondLst>
                                            <p:cond delay="0"/>
                                          </p:stCondLst>
                                        </p:cTn>
                                        <p:tgtEl>
                                          <p:spTgt spid="5">
                                            <p:txEl>
                                              <p:pRg st="4" end="4"/>
                                            </p:txEl>
                                          </p:spTgt>
                                        </p:tgtEl>
                                      </p:cBhvr>
                                    </p:animEffect>
                                    <p:anim calcmode="lin" valueType="num">
                                      <p:cBhvr>
                                        <p:cTn id="35"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40" dur="26">
                                          <p:stCondLst>
                                            <p:cond delay="650"/>
                                          </p:stCondLst>
                                        </p:cTn>
                                        <p:tgtEl>
                                          <p:spTgt spid="5">
                                            <p:txEl>
                                              <p:pRg st="4" end="4"/>
                                            </p:txEl>
                                          </p:spTgt>
                                        </p:tgtEl>
                                      </p:cBhvr>
                                      <p:to x="100000" y="60000"/>
                                    </p:animScale>
                                    <p:animScale>
                                      <p:cBhvr>
                                        <p:cTn id="41" dur="166" decel="50000">
                                          <p:stCondLst>
                                            <p:cond delay="676"/>
                                          </p:stCondLst>
                                        </p:cTn>
                                        <p:tgtEl>
                                          <p:spTgt spid="5">
                                            <p:txEl>
                                              <p:pRg st="4" end="4"/>
                                            </p:txEl>
                                          </p:spTgt>
                                        </p:tgtEl>
                                      </p:cBhvr>
                                      <p:to x="100000" y="100000"/>
                                    </p:animScale>
                                    <p:animScale>
                                      <p:cBhvr>
                                        <p:cTn id="42" dur="26">
                                          <p:stCondLst>
                                            <p:cond delay="1312"/>
                                          </p:stCondLst>
                                        </p:cTn>
                                        <p:tgtEl>
                                          <p:spTgt spid="5">
                                            <p:txEl>
                                              <p:pRg st="4" end="4"/>
                                            </p:txEl>
                                          </p:spTgt>
                                        </p:tgtEl>
                                      </p:cBhvr>
                                      <p:to x="100000" y="80000"/>
                                    </p:animScale>
                                    <p:animScale>
                                      <p:cBhvr>
                                        <p:cTn id="43" dur="166" decel="50000">
                                          <p:stCondLst>
                                            <p:cond delay="1338"/>
                                          </p:stCondLst>
                                        </p:cTn>
                                        <p:tgtEl>
                                          <p:spTgt spid="5">
                                            <p:txEl>
                                              <p:pRg st="4" end="4"/>
                                            </p:txEl>
                                          </p:spTgt>
                                        </p:tgtEl>
                                      </p:cBhvr>
                                      <p:to x="100000" y="100000"/>
                                    </p:animScale>
                                    <p:animScale>
                                      <p:cBhvr>
                                        <p:cTn id="44" dur="26">
                                          <p:stCondLst>
                                            <p:cond delay="1642"/>
                                          </p:stCondLst>
                                        </p:cTn>
                                        <p:tgtEl>
                                          <p:spTgt spid="5">
                                            <p:txEl>
                                              <p:pRg st="4" end="4"/>
                                            </p:txEl>
                                          </p:spTgt>
                                        </p:tgtEl>
                                      </p:cBhvr>
                                      <p:to x="100000" y="90000"/>
                                    </p:animScale>
                                    <p:animScale>
                                      <p:cBhvr>
                                        <p:cTn id="45" dur="166" decel="50000">
                                          <p:stCondLst>
                                            <p:cond delay="1668"/>
                                          </p:stCondLst>
                                        </p:cTn>
                                        <p:tgtEl>
                                          <p:spTgt spid="5">
                                            <p:txEl>
                                              <p:pRg st="4" end="4"/>
                                            </p:txEl>
                                          </p:spTgt>
                                        </p:tgtEl>
                                      </p:cBhvr>
                                      <p:to x="100000" y="100000"/>
                                    </p:animScale>
                                    <p:animScale>
                                      <p:cBhvr>
                                        <p:cTn id="46" dur="26">
                                          <p:stCondLst>
                                            <p:cond delay="1808"/>
                                          </p:stCondLst>
                                        </p:cTn>
                                        <p:tgtEl>
                                          <p:spTgt spid="5">
                                            <p:txEl>
                                              <p:pRg st="4" end="4"/>
                                            </p:txEl>
                                          </p:spTgt>
                                        </p:tgtEl>
                                      </p:cBhvr>
                                      <p:to x="100000" y="95000"/>
                                    </p:animScale>
                                    <p:animScale>
                                      <p:cBhvr>
                                        <p:cTn id="47" dur="166" decel="50000">
                                          <p:stCondLst>
                                            <p:cond delay="1834"/>
                                          </p:stCondLst>
                                        </p:cTn>
                                        <p:tgtEl>
                                          <p:spTgt spid="5">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F342C-D0F1-BAC8-FD4A-FCB70EE88DCF}"/>
              </a:ext>
            </a:extLst>
          </p:cNvPr>
          <p:cNvSpPr>
            <a:spLocks noGrp="1"/>
          </p:cNvSpPr>
          <p:nvPr>
            <p:ph type="title"/>
          </p:nvPr>
        </p:nvSpPr>
        <p:spPr>
          <a:xfrm>
            <a:off x="812589" y="4869160"/>
            <a:ext cx="7008574" cy="1506240"/>
          </a:xfrm>
        </p:spPr>
        <p:txBody>
          <a:bodyPr/>
          <a:lstStyle/>
          <a:p>
            <a:r>
              <a:rPr lang="en-GB" dirty="0"/>
              <a:t>Tip:</a:t>
            </a:r>
          </a:p>
        </p:txBody>
      </p:sp>
      <p:sp>
        <p:nvSpPr>
          <p:cNvPr id="3" name="Text Placeholder 2">
            <a:extLst>
              <a:ext uri="{FF2B5EF4-FFF2-40B4-BE49-F238E27FC236}">
                <a16:creationId xmlns:a16="http://schemas.microsoft.com/office/drawing/2014/main" id="{557C8937-979D-9855-D72A-E9D5D03E7D90}"/>
              </a:ext>
            </a:extLst>
          </p:cNvPr>
          <p:cNvSpPr>
            <a:spLocks noGrp="1"/>
          </p:cNvSpPr>
          <p:nvPr>
            <p:ph type="body" idx="1"/>
          </p:nvPr>
        </p:nvSpPr>
        <p:spPr>
          <a:xfrm>
            <a:off x="812589" y="1772816"/>
            <a:ext cx="7008574" cy="2648371"/>
          </a:xfrm>
        </p:spPr>
        <p:txBody>
          <a:bodyPr>
            <a:normAutofit fontScale="77500" lnSpcReduction="20000"/>
          </a:bodyPr>
          <a:lstStyle/>
          <a:p>
            <a:pPr marL="457200" indent="-457200">
              <a:buFont typeface="Arial" panose="020B0604020202020204" pitchFamily="34" charset="0"/>
              <a:buChar char="•"/>
            </a:pPr>
            <a:r>
              <a:rPr lang="en-GB" dirty="0"/>
              <a:t>Again, keep slides simple!</a:t>
            </a:r>
          </a:p>
          <a:p>
            <a:r>
              <a:rPr lang="en-GB" dirty="0"/>
              <a:t> </a:t>
            </a:r>
          </a:p>
          <a:p>
            <a:pPr marL="457200" indent="-457200">
              <a:buFont typeface="Arial" panose="020B0604020202020204" pitchFamily="34" charset="0"/>
              <a:buChar char="•"/>
            </a:pPr>
            <a:r>
              <a:rPr lang="en-GB" dirty="0"/>
              <a:t>Apply one Slide Transition style and one Animation Scheme to ALL slides. </a:t>
            </a:r>
          </a:p>
          <a:p>
            <a:endParaRPr lang="en-GB" dirty="0"/>
          </a:p>
          <a:p>
            <a:pPr marL="457200" indent="-457200">
              <a:buFont typeface="Arial" panose="020B0604020202020204" pitchFamily="34" charset="0"/>
              <a:buChar char="•"/>
            </a:pPr>
            <a:r>
              <a:rPr lang="en-GB" dirty="0"/>
              <a:t>Don’t change between styles- a single style makes a presentation look unified.</a:t>
            </a:r>
          </a:p>
          <a:p>
            <a:endParaRPr lang="en-GB" dirty="0"/>
          </a:p>
          <a:p>
            <a:pPr marL="457200" indent="-457200">
              <a:buFont typeface="Arial" panose="020B0604020202020204" pitchFamily="34" charset="0"/>
              <a:buChar char="•"/>
            </a:pPr>
            <a:r>
              <a:rPr lang="en-GB" dirty="0"/>
              <a:t>“Busy” presentations divert audience attention from content. </a:t>
            </a:r>
          </a:p>
        </p:txBody>
      </p:sp>
    </p:spTree>
    <p:extLst>
      <p:ext uri="{BB962C8B-B14F-4D97-AF65-F5344CB8AC3E}">
        <p14:creationId xmlns:p14="http://schemas.microsoft.com/office/powerpoint/2010/main" val="19892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EBE8B4-8500-00AA-4FD9-D2E180FC5369}"/>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E5D329FA-3C83-DB53-3911-4ECE984DAA8F}"/>
              </a:ext>
            </a:extLst>
          </p:cNvPr>
          <p:cNvSpPr>
            <a:spLocks noGrp="1"/>
          </p:cNvSpPr>
          <p:nvPr>
            <p:ph idx="1"/>
          </p:nvPr>
        </p:nvSpPr>
        <p:spPr/>
        <p:txBody>
          <a:bodyPr/>
          <a:lstStyle/>
          <a:p>
            <a:r>
              <a:rPr lang="en-GB" dirty="0"/>
              <a:t>FILE NOT FOUND </a:t>
            </a:r>
          </a:p>
          <a:p>
            <a:r>
              <a:rPr lang="en-GB" dirty="0"/>
              <a:t>Microsoft PowerPoint is unable to open the requested file. This could be because your file is corrupted and/or this is an unsupported file type. Do you wish to retry or cancel? </a:t>
            </a:r>
          </a:p>
          <a:p>
            <a:r>
              <a:rPr lang="en-GB" dirty="0"/>
              <a:t>Disk is unformatted. Click “yes” to format your disk now. </a:t>
            </a:r>
          </a:p>
          <a:p>
            <a:r>
              <a:rPr lang="en-GB" dirty="0"/>
              <a:t>Boot startup failure, press any key to reboot. </a:t>
            </a:r>
          </a:p>
        </p:txBody>
      </p:sp>
    </p:spTree>
    <p:extLst>
      <p:ext uri="{BB962C8B-B14F-4D97-AF65-F5344CB8AC3E}">
        <p14:creationId xmlns:p14="http://schemas.microsoft.com/office/powerpoint/2010/main" val="300041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C91C5B-27EE-0CFA-6383-10C4ACA6A80D}"/>
              </a:ext>
            </a:extLst>
          </p:cNvPr>
          <p:cNvSpPr>
            <a:spLocks noGrp="1"/>
          </p:cNvSpPr>
          <p:nvPr>
            <p:ph type="ctrTitle"/>
          </p:nvPr>
        </p:nvSpPr>
        <p:spPr>
          <a:xfrm>
            <a:off x="4672383" y="1498601"/>
            <a:ext cx="7008574" cy="994295"/>
          </a:xfrm>
        </p:spPr>
        <p:txBody>
          <a:bodyPr/>
          <a:lstStyle/>
          <a:p>
            <a:r>
              <a:rPr lang="en-GB" dirty="0"/>
              <a:t>Tip:</a:t>
            </a:r>
          </a:p>
        </p:txBody>
      </p:sp>
      <p:sp>
        <p:nvSpPr>
          <p:cNvPr id="5" name="Subtitle 4">
            <a:extLst>
              <a:ext uri="{FF2B5EF4-FFF2-40B4-BE49-F238E27FC236}">
                <a16:creationId xmlns:a16="http://schemas.microsoft.com/office/drawing/2014/main" id="{42057B3B-066E-F2BF-E678-CFE018056275}"/>
              </a:ext>
            </a:extLst>
          </p:cNvPr>
          <p:cNvSpPr>
            <a:spLocks noGrp="1"/>
          </p:cNvSpPr>
          <p:nvPr>
            <p:ph type="subTitle" idx="1"/>
          </p:nvPr>
        </p:nvSpPr>
        <p:spPr>
          <a:xfrm>
            <a:off x="4672383" y="3429000"/>
            <a:ext cx="7008574" cy="2743200"/>
          </a:xfrm>
        </p:spPr>
        <p:txBody>
          <a:bodyPr>
            <a:normAutofit fontScale="85000" lnSpcReduction="20000"/>
          </a:bodyPr>
          <a:lstStyle/>
          <a:p>
            <a:pPr marL="457200" indent="-457200">
              <a:buFont typeface="Arial" panose="020B0604020202020204" pitchFamily="34" charset="0"/>
              <a:buChar char="•"/>
            </a:pPr>
            <a:r>
              <a:rPr lang="en-GB" dirty="0"/>
              <a:t>Something WILL go wrong- test your presentation before you show it.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Always have a backup of your presentation on hand.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Be prepared to do the presentation without the PowerPoint…professionals ALWAYS print handouts for the audience. </a:t>
            </a:r>
          </a:p>
        </p:txBody>
      </p:sp>
    </p:spTree>
    <p:extLst>
      <p:ext uri="{BB962C8B-B14F-4D97-AF65-F5344CB8AC3E}">
        <p14:creationId xmlns:p14="http://schemas.microsoft.com/office/powerpoint/2010/main" val="3677903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BBB82-4E98-6148-5136-976635DD918D}"/>
              </a:ext>
            </a:extLst>
          </p:cNvPr>
          <p:cNvSpPr>
            <a:spLocks noGrp="1"/>
          </p:cNvSpPr>
          <p:nvPr>
            <p:ph type="title"/>
          </p:nvPr>
        </p:nvSpPr>
        <p:spPr/>
        <p:txBody>
          <a:bodyPr/>
          <a:lstStyle/>
          <a:p>
            <a:r>
              <a:rPr lang="en-GB" dirty="0"/>
              <a:t>More tips:</a:t>
            </a:r>
          </a:p>
        </p:txBody>
      </p:sp>
      <p:sp>
        <p:nvSpPr>
          <p:cNvPr id="3" name="Content Placeholder 2">
            <a:extLst>
              <a:ext uri="{FF2B5EF4-FFF2-40B4-BE49-F238E27FC236}">
                <a16:creationId xmlns:a16="http://schemas.microsoft.com/office/drawing/2014/main" id="{9A21068E-5D86-FD00-E6DC-7FA97A317195}"/>
              </a:ext>
            </a:extLst>
          </p:cNvPr>
          <p:cNvSpPr>
            <a:spLocks noGrp="1"/>
          </p:cNvSpPr>
          <p:nvPr>
            <p:ph idx="1"/>
          </p:nvPr>
        </p:nvSpPr>
        <p:spPr/>
        <p:txBody>
          <a:bodyPr>
            <a:normAutofit fontScale="92500" lnSpcReduction="20000"/>
          </a:bodyPr>
          <a:lstStyle/>
          <a:p>
            <a:r>
              <a:rPr lang="en-GB" dirty="0"/>
              <a:t>Talk to your audience, not the slides- face them! </a:t>
            </a:r>
          </a:p>
          <a:p>
            <a:r>
              <a:rPr lang="en-GB" dirty="0"/>
              <a:t>Don’t just read what’s on the board…we can read that. Use a visual presentation as a starting point. </a:t>
            </a:r>
          </a:p>
          <a:p>
            <a:r>
              <a:rPr lang="en-GB" dirty="0"/>
              <a:t>Avoid apologizing for a presentation shortcomings…press on. </a:t>
            </a:r>
          </a:p>
          <a:p>
            <a:r>
              <a:rPr lang="en-GB" dirty="0"/>
              <a:t>Leave time for Q &amp; A. </a:t>
            </a:r>
          </a:p>
          <a:p>
            <a:r>
              <a:rPr lang="en-GB" dirty="0"/>
              <a:t>Check grammar! A presentation is the worst time to see misspellings. </a:t>
            </a:r>
          </a:p>
          <a:p>
            <a:r>
              <a:rPr lang="en-GB" dirty="0"/>
              <a:t>Don’t make too many slides…avoid the “slide rush” (trying to rush through the last 20 slides because you ran out of time). </a:t>
            </a:r>
          </a:p>
          <a:p>
            <a:r>
              <a:rPr lang="en-GB" dirty="0"/>
              <a:t>Cite your sources on each slide or at the end of your presentation. </a:t>
            </a:r>
          </a:p>
          <a:p>
            <a:r>
              <a:rPr lang="en-GB" dirty="0"/>
              <a:t> Remember: KEEP IT SIMPLE! </a:t>
            </a:r>
          </a:p>
        </p:txBody>
      </p:sp>
      <p:sp>
        <p:nvSpPr>
          <p:cNvPr id="4" name="Date Placeholder 3">
            <a:extLst>
              <a:ext uri="{FF2B5EF4-FFF2-40B4-BE49-F238E27FC236}">
                <a16:creationId xmlns:a16="http://schemas.microsoft.com/office/drawing/2014/main" id="{E7EE0FCC-1756-1254-1F64-06C124F4A8E7}"/>
              </a:ext>
            </a:extLst>
          </p:cNvPr>
          <p:cNvSpPr>
            <a:spLocks noGrp="1"/>
          </p:cNvSpPr>
          <p:nvPr>
            <p:ph type="dt" sz="half" idx="10"/>
          </p:nvPr>
        </p:nvSpPr>
        <p:spPr/>
        <p:txBody>
          <a:bodyPr/>
          <a:lstStyle/>
          <a:p>
            <a:fld id="{B43BBB81-C700-4083-8127-E310BD1DC13C}" type="datetime1">
              <a:rPr lang="en-GB" noProof="0" smtClean="0"/>
              <a:pPr/>
              <a:t>10/10/2024</a:t>
            </a:fld>
            <a:endParaRPr lang="en-GB" noProof="0" dirty="0"/>
          </a:p>
        </p:txBody>
      </p:sp>
    </p:spTree>
    <p:extLst>
      <p:ext uri="{BB962C8B-B14F-4D97-AF65-F5344CB8AC3E}">
        <p14:creationId xmlns:p14="http://schemas.microsoft.com/office/powerpoint/2010/main" val="3908347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060378-BB1D-7529-56AB-B02E25EB4B5C}"/>
              </a:ext>
            </a:extLst>
          </p:cNvPr>
          <p:cNvSpPr>
            <a:spLocks noGrp="1"/>
          </p:cNvSpPr>
          <p:nvPr>
            <p:ph type="ctrTitle"/>
          </p:nvPr>
        </p:nvSpPr>
        <p:spPr>
          <a:xfrm>
            <a:off x="4672383" y="1498601"/>
            <a:ext cx="7008574" cy="3298825"/>
          </a:xfrm>
        </p:spPr>
        <p:txBody>
          <a:bodyPr anchor="b">
            <a:normAutofit/>
          </a:bodyPr>
          <a:lstStyle/>
          <a:p>
            <a:r>
              <a:rPr lang="en-GB" dirty="0"/>
              <a:t>Finally…</a:t>
            </a:r>
          </a:p>
        </p:txBody>
      </p:sp>
      <p:sp>
        <p:nvSpPr>
          <p:cNvPr id="6" name="Content Placeholder 5">
            <a:extLst>
              <a:ext uri="{FF2B5EF4-FFF2-40B4-BE49-F238E27FC236}">
                <a16:creationId xmlns:a16="http://schemas.microsoft.com/office/drawing/2014/main" id="{7F55E2CD-C0FB-F504-EE9C-3AC4051ACBB5}"/>
              </a:ext>
            </a:extLst>
          </p:cNvPr>
          <p:cNvSpPr>
            <a:spLocks noGrp="1"/>
          </p:cNvSpPr>
          <p:nvPr>
            <p:ph type="subTitle" idx="1"/>
          </p:nvPr>
        </p:nvSpPr>
        <p:spPr>
          <a:xfrm>
            <a:off x="4672383" y="4927600"/>
            <a:ext cx="7008574" cy="1244600"/>
          </a:xfrm>
        </p:spPr>
        <p:txBody>
          <a:bodyPr>
            <a:normAutofit/>
          </a:bodyPr>
          <a:lstStyle/>
          <a:p>
            <a:pPr>
              <a:spcAft>
                <a:spcPts val="600"/>
              </a:spcAft>
            </a:pPr>
            <a:r>
              <a:rPr lang="en-GB" dirty="0"/>
              <a:t>Always remember to save your work!!!</a:t>
            </a:r>
          </a:p>
        </p:txBody>
      </p:sp>
      <p:sp>
        <p:nvSpPr>
          <p:cNvPr id="4" name="Date Placeholder 3" hidden="1">
            <a:extLst>
              <a:ext uri="{FF2B5EF4-FFF2-40B4-BE49-F238E27FC236}">
                <a16:creationId xmlns:a16="http://schemas.microsoft.com/office/drawing/2014/main" id="{424020FC-A840-AF4F-CEDF-96229530DDF7}"/>
              </a:ext>
            </a:extLst>
          </p:cNvPr>
          <p:cNvSpPr>
            <a:spLocks noGrp="1"/>
          </p:cNvSpPr>
          <p:nvPr>
            <p:ph type="dt" sz="half" idx="4294967295"/>
          </p:nvPr>
        </p:nvSpPr>
        <p:spPr>
          <a:xfrm>
            <a:off x="1117309" y="6400801"/>
            <a:ext cx="2742486" cy="320675"/>
          </a:xfrm>
        </p:spPr>
        <p:txBody>
          <a:bodyPr/>
          <a:lstStyle/>
          <a:p>
            <a:pPr>
              <a:spcAft>
                <a:spcPts val="600"/>
              </a:spcAft>
            </a:pPr>
            <a:fld id="{B43BBB81-C700-4083-8127-E310BD1DC13C}" type="datetime1">
              <a:rPr lang="en-GB" noProof="0" smtClean="0"/>
              <a:pPr>
                <a:spcAft>
                  <a:spcPts val="600"/>
                </a:spcAft>
              </a:pPr>
              <a:t>10/10/2024</a:t>
            </a:fld>
            <a:endParaRPr lang="en-GB" noProof="0"/>
          </a:p>
        </p:txBody>
      </p:sp>
    </p:spTree>
    <p:extLst>
      <p:ext uri="{BB962C8B-B14F-4D97-AF65-F5344CB8AC3E}">
        <p14:creationId xmlns:p14="http://schemas.microsoft.com/office/powerpoint/2010/main" val="1721346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Office_12786181_TF02787940" id="{1798802C-84EE-40F8-AA82-749FCB0DAB40}" vid="{E03FD201-C9ED-47D9-B1F3-097360176F4C}"/>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Props1.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B558C7-619B-49BE-9097-7FCBDADD4ECE}">
  <ds:schemaRefs>
    <ds:schemaRef ds:uri="http://schemas.microsoft.com/sharepoint/v3/contenttype/forms"/>
  </ds:schemaRefs>
</ds:datastoreItem>
</file>

<file path=customXml/itemProps3.xml><?xml version="1.0" encoding="utf-8"?>
<ds:datastoreItem xmlns:ds="http://schemas.openxmlformats.org/officeDocument/2006/customXml" ds:itemID="{F301D382-32B0-43EE-932C-28906AF37617}">
  <ds:schemaRefs>
    <ds:schemaRef ds:uri="http://schemas.microsoft.com/office/2006/metadata/properties"/>
    <ds:schemaRef ds:uri="http://schemas.microsoft.com/office/infopath/2007/PartnerControls"/>
    <ds:schemaRef ds:uri="4873beb7-5857-4685-be1f-d57550cc96cc"/>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1396</Words>
  <Application>Microsoft Office PowerPoint</Application>
  <PresentationFormat>Custom</PresentationFormat>
  <Paragraphs>118</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Algerian</vt:lpstr>
      <vt:lpstr>Arial</vt:lpstr>
      <vt:lpstr>Bernard MT Condensed</vt:lpstr>
      <vt:lpstr>Century Gothic</vt:lpstr>
      <vt:lpstr>Books 16x9</vt:lpstr>
      <vt:lpstr>Making the `Perfect Presentation`</vt:lpstr>
      <vt:lpstr>Aims of the lecture:</vt:lpstr>
      <vt:lpstr>Consider the following:</vt:lpstr>
      <vt:lpstr>How would you incorporate that into an oral presentation?</vt:lpstr>
      <vt:lpstr>Instead:</vt:lpstr>
      <vt:lpstr>Guidelines</vt:lpstr>
      <vt:lpstr>What to include and not!</vt:lpstr>
      <vt:lpstr>PowerPoint Presentation</vt:lpstr>
      <vt:lpstr>PowerPoint Presentation</vt:lpstr>
      <vt:lpstr>PowerPoint Presentation</vt:lpstr>
      <vt:lpstr>Tip:</vt:lpstr>
      <vt:lpstr>PowerPoint Presentation</vt:lpstr>
      <vt:lpstr>Tip:</vt:lpstr>
      <vt:lpstr>PowerPoint Presentation</vt:lpstr>
      <vt:lpstr>Tip:</vt:lpstr>
      <vt:lpstr>Racquetball fundamentals</vt:lpstr>
      <vt:lpstr>Tip:</vt:lpstr>
      <vt:lpstr>PowerPoint Presentation</vt:lpstr>
      <vt:lpstr>Tip:</vt:lpstr>
      <vt:lpstr>More tips:</vt:lpstr>
      <vt:lpstr>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2024-10-10T15:37:31Z</dcterms:created>
  <dcterms:modified xsi:type="dcterms:W3CDTF">2024-10-10T16:22:34Z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