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75" r:id="rId3"/>
    <p:sldId id="261" r:id="rId4"/>
    <p:sldId id="279" r:id="rId5"/>
    <p:sldId id="276" r:id="rId6"/>
    <p:sldId id="282" r:id="rId7"/>
    <p:sldId id="262" r:id="rId8"/>
    <p:sldId id="270" r:id="rId9"/>
    <p:sldId id="263" r:id="rId10"/>
    <p:sldId id="264" r:id="rId11"/>
    <p:sldId id="277" r:id="rId12"/>
    <p:sldId id="268" r:id="rId13"/>
    <p:sldId id="269" r:id="rId14"/>
    <p:sldId id="274" r:id="rId15"/>
    <p:sldId id="281" r:id="rId16"/>
    <p:sldId id="283" r:id="rId17"/>
    <p:sldId id="278" r:id="rId18"/>
    <p:sldId id="284" r:id="rId19"/>
    <p:sldId id="285" r:id="rId20"/>
    <p:sldId id="286" r:id="rId21"/>
    <p:sldId id="265" r:id="rId22"/>
    <p:sldId id="266" r:id="rId23"/>
    <p:sldId id="267" r:id="rId24"/>
    <p:sldId id="271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8" d="100"/>
          <a:sy n="58" d="100"/>
        </p:scale>
        <p:origin x="988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6DA55-1D24-F7FF-03FC-25A52398A2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53771E-DFB1-0512-B0DB-6E9EFAA0B6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A670AE-3E1D-9ABD-11FD-14AB741F9E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EBD34-844F-48A1-A0CF-1EF2A1736FB7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091732-C038-C310-911C-BC6FD4631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128E6F-6F69-AD3D-97C7-C36E7D10C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4439-6F19-42C6-9F63-5D9945C733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311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12197-8844-50CF-B476-F8F7EA062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3ED74-A2E9-84CA-2D27-3F94D629F7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5ED53-1AE9-0E54-32F8-988D65D9A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EBD34-844F-48A1-A0CF-1EF2A1736FB7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063EE7-8663-327D-3921-9DD21ED8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B5DAB-153E-C04D-7AE6-38AE40C55B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4439-6F19-42C6-9F63-5D9945C733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5624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5C55D-23AE-BBA0-43C2-B950413D2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29160C-C90A-D1DF-2EC6-73A1A9ADD3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FBAB73-6FF4-C24D-25F1-2E9C6BA3D4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EBD34-844F-48A1-A0CF-1EF2A1736FB7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48CF90-626B-9C42-C6AF-1CAC125135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FEFD7E-34BF-C3F0-DFCE-70D5CB2E68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4439-6F19-42C6-9F63-5D9945C733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709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69097-0151-B16B-E0BF-387D724BB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C062D9-98D8-EB03-8DDA-D8C86C64E3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0437DE-33FC-E365-9786-4D47FE1AFB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70CA56-929B-54F2-5511-6B6841DAC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EBD34-844F-48A1-A0CF-1EF2A1736FB7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DC2999-37F3-99C7-7EFD-DA906158AB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F8776B-818D-450E-F5CB-E431B8D196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4439-6F19-42C6-9F63-5D9945C733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682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D2B44-7F4E-5859-9F3E-14476FCB0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054A26-9B85-B43A-AEB6-98090BBCF5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635E9D-758C-355C-6C00-BC6CE4A4B1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1B1F3B-2000-2216-B4D7-B7E969FE59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90A125-30A0-789C-65D7-6FAD8D73046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D9EFF9-21F0-BA05-732F-FA20542EF0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EBD34-844F-48A1-A0CF-1EF2A1736FB7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A60BB8-E768-85A3-9880-374A8C616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E46CA9-BDB0-7149-6CB2-17E02EE8F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4439-6F19-42C6-9F63-5D9945C733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719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65746-F150-D74E-E9AE-8B4C05C10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BA0AB7-E8F9-69FA-E586-AEB55C754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EBD34-844F-48A1-A0CF-1EF2A1736FB7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4E17FE-3D91-55EC-050F-1C3EE37FA8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D7694-EF06-EA27-F6A1-077B8EFE6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4439-6F19-42C6-9F63-5D9945C733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7085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24E49B-38D3-2AA3-0BD3-3FD5A7DA05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EBD34-844F-48A1-A0CF-1EF2A1736FB7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8BA04E-9535-06AB-81B4-9577F270AE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DEA4B2-D949-3C9F-E26E-0713FAAFED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4439-6F19-42C6-9F63-5D9945C733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9857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D1237-5F41-77D5-8EF7-7FA687198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7F1D6-36AE-71E6-AB4D-9D1E1D23A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F8EBC7-0CDE-E8E1-6FF0-70FEA19FD7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3B7181-ECDE-F82A-DF13-CB1234448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EBD34-844F-48A1-A0CF-1EF2A1736FB7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99AE6E-2332-5F19-C5E9-BF81D36A40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D24016-16B4-A4AE-18BC-60413E79C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4439-6F19-42C6-9F63-5D9945C733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609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D3DBC-324F-7010-62EA-1061F59A6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428DC-39E3-F0D9-CAD9-D8D8D4C19F2D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E3C3B3-E1D8-AA74-D259-EA88BFD359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C548B9-014E-4C1D-7CC7-60347DDD1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EBD34-844F-48A1-A0CF-1EF2A1736FB7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FA97-C4E2-7244-1F68-73A7B7D937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070268-27D8-9C75-DC9B-2C6E62DBC8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4439-6F19-42C6-9F63-5D9945C733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576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2C0E8-E359-9874-63AD-767C286CD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5B18DE-9016-D959-48BB-0EFF568B41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2221F-D02B-5FA8-7959-7B1D51CF4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EBD34-844F-48A1-A0CF-1EF2A1736FB7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E269EE-363B-28AF-9F36-48120DF442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C1BFE8-26E8-9A3D-EF9B-BAB5952D3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4439-6F19-42C6-9F63-5D9945C733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685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C23DB0-5CAF-9416-7501-40F4503997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CE2B31-E712-A7EC-809A-CEC379B7B2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FC247A-13AE-33E5-EBD0-8C2CF3E756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DEBD34-844F-48A1-A0CF-1EF2A1736FB7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C03620-6D84-E83D-4480-07B5C38B12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6C304E-05D6-71BE-5762-3FF7F7AF8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0D4439-6F19-42C6-9F63-5D9945C733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639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CBDBC1-3BD8-B73C-6E7B-660DF09FD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4D927E-D292-5C2C-B823-E68636F419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8B655F-0498-B5D7-5EF5-77C5531C4C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DEBD34-844F-48A1-A0CF-1EF2A1736FB7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8F8ACB-B227-2E70-E479-341590F913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27D447-1644-BDE6-D052-4C4656966A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A0D4439-6F19-42C6-9F63-5D9945C733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939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shorts/vSyRKhV70vA?feature=share" TargetMode="Externa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vSyRKhV70vA?feature=oembed" TargetMode="External"/><Relationship Id="rId5" Type="http://schemas.openxmlformats.org/officeDocument/2006/relationships/image" Target="../media/image22.jpeg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MBaaqciT7Wg?feature=oembed" TargetMode="External"/><Relationship Id="rId5" Type="http://schemas.openxmlformats.org/officeDocument/2006/relationships/hyperlink" Target="https://www.youtube.com/@canoewalesslalom2676" TargetMode="External"/><Relationship Id="rId4" Type="http://schemas.openxmlformats.org/officeDocument/2006/relationships/image" Target="../media/image23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mailto:jon.haylock@paddlecymru.org.uk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hyperlink" Target="http://www.paddlecymru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CE3D8B-B215-5723-46CE-F2E722C553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008663C-B200-1B8D-9F78-0269FF4DA23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6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5D3694-F3D2-5291-5D9E-5F4A0CC8F7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686" y="1860082"/>
            <a:ext cx="10692627" cy="27095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2470379-B954-72AC-06DC-76D39007EE23}"/>
              </a:ext>
            </a:extLst>
          </p:cNvPr>
          <p:cNvSpPr txBox="1"/>
          <p:nvPr/>
        </p:nvSpPr>
        <p:spPr>
          <a:xfrm>
            <a:off x="5974355" y="4006037"/>
            <a:ext cx="5842802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prstClr val="white"/>
                </a:solidFill>
              </a:rPr>
              <a:t>“The next generation”</a:t>
            </a:r>
            <a:endParaRPr lang="en-US" sz="4000" b="1" dirty="0">
              <a:solidFill>
                <a:prstClr val="white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9820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95AF75-12AA-FB06-08AA-E30941D88B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C2D412D-5EEB-998C-3A04-339DACDF751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84C6A00E-DD03-F96D-4113-63DECA1635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26" y="407773"/>
            <a:ext cx="1532674" cy="92675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D6CFCB8-9C6B-2855-E07A-58C2F6E66C63}"/>
              </a:ext>
            </a:extLst>
          </p:cNvPr>
          <p:cNvSpPr txBox="1"/>
          <p:nvPr/>
        </p:nvSpPr>
        <p:spPr>
          <a:xfrm>
            <a:off x="6338371" y="2638111"/>
            <a:ext cx="59979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Jon Haylock 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Paddle Cymru 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National Performance Coach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jon.Haylock@paddlecymru.org.uk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6FA372C-A740-0C50-E16D-4BE45F7574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194" y="1742303"/>
            <a:ext cx="5433206" cy="3931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896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8025AC-5FEA-6A85-8AD2-EF82BEA0E1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95C8C98-759A-B719-F2C4-2C4843919AF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0CBD3B77-F2CB-ECBF-C45F-FCDBD14DBF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26" y="407773"/>
            <a:ext cx="1532674" cy="9267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A3CAAF3-85D4-F5C7-48DB-BC9E8C6DEDD9}"/>
              </a:ext>
            </a:extLst>
          </p:cNvPr>
          <p:cNvSpPr txBox="1"/>
          <p:nvPr/>
        </p:nvSpPr>
        <p:spPr>
          <a:xfrm>
            <a:off x="1809500" y="1782395"/>
            <a:ext cx="9471772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Who’s the audience? </a:t>
            </a:r>
          </a:p>
          <a:p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4000" b="1" dirty="0">
                <a:solidFill>
                  <a:schemeClr val="bg1"/>
                </a:solidFill>
              </a:rPr>
              <a:t>Young people aged 15–21, primarily reached through Instagram and Facebook</a:t>
            </a:r>
            <a:endParaRPr lang="en-US" sz="115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216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EA4157-6649-4218-755F-214A0C74E6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7BFFE62-B0BD-FFB3-675C-B73C56E93A7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58A1E0C6-7EDF-9785-753C-7D46BFFC13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26" y="407773"/>
            <a:ext cx="1532674" cy="9267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071FEF7-2764-54B3-CCB6-BC2A38939F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9830" y="871151"/>
            <a:ext cx="7928610" cy="5490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389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FB38CE-81FB-B78A-DAD9-0BA5C6B0C4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EE50DEF-972F-5581-85B5-60E9B727DC6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DB4C5353-5BBD-1E4F-5FE1-FC8D01DFC5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26" y="407773"/>
            <a:ext cx="1532674" cy="9267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1BBCC09-7240-1624-8800-FFBEA54C6D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5180" y="1092199"/>
            <a:ext cx="7983557" cy="5322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905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8ED39B-1DE1-6A86-694D-8182D8D817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FB49516-F2DB-EC2D-584F-84C3BDCA304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FC6E499B-CCB8-7969-4A6A-A80B001E6D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26" y="407773"/>
            <a:ext cx="1532674" cy="9267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3259C77-F1E8-C2E3-CD92-C519570BA7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936" y="1592168"/>
            <a:ext cx="10410127" cy="4858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41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FF8B9D-335D-1797-583A-859ED12C33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5B4086-6B29-0C3A-A8E4-2C5579E0D41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3200" dirty="0"/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AA2CE596-98DF-EC50-BB04-44FCB025B7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26" y="407773"/>
            <a:ext cx="1532674" cy="9267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A403C8A-9F17-7D0C-0F57-8F238CCDC37E}"/>
              </a:ext>
            </a:extLst>
          </p:cNvPr>
          <p:cNvSpPr txBox="1"/>
          <p:nvPr/>
        </p:nvSpPr>
        <p:spPr>
          <a:xfrm>
            <a:off x="1083325" y="1465244"/>
            <a:ext cx="10025349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 </a:t>
            </a:r>
            <a:r>
              <a:rPr lang="en-GB" sz="4000" b="1" dirty="0">
                <a:solidFill>
                  <a:schemeClr val="bg1"/>
                </a:solidFill>
              </a:rPr>
              <a:t>Aim </a:t>
            </a:r>
          </a:p>
          <a:p>
            <a:r>
              <a:rPr lang="en-GB" sz="3200" b="1" dirty="0">
                <a:solidFill>
                  <a:schemeClr val="bg1"/>
                </a:solidFill>
              </a:rPr>
              <a:t>To inspire, engage, and retain young paddlers by showing that </a:t>
            </a:r>
            <a:r>
              <a:rPr lang="en-GB" sz="3200" b="1" dirty="0" err="1">
                <a:solidFill>
                  <a:schemeClr val="bg1"/>
                </a:solidFill>
              </a:rPr>
              <a:t>paddlesport</a:t>
            </a:r>
            <a:r>
              <a:rPr lang="en-GB" sz="3200" b="1" dirty="0">
                <a:solidFill>
                  <a:schemeClr val="bg1"/>
                </a:solidFill>
              </a:rPr>
              <a:t> is inclusive, exciting, and full of opportunity.</a:t>
            </a:r>
          </a:p>
          <a:p>
            <a:br>
              <a:rPr lang="en-GB" sz="32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</a:rPr>
              <a:t>The multi platform media should encourage existing paddlers to stay in the sport while welcoming new young people to discover </a:t>
            </a:r>
            <a:r>
              <a:rPr lang="en-GB" sz="3200" b="1" dirty="0" err="1">
                <a:solidFill>
                  <a:schemeClr val="bg1"/>
                </a:solidFill>
              </a:rPr>
              <a:t>paddlesport</a:t>
            </a:r>
            <a:r>
              <a:rPr lang="en-GB" sz="3200" b="1" dirty="0">
                <a:solidFill>
                  <a:schemeClr val="bg1"/>
                </a:solidFill>
              </a:rPr>
              <a:t> for the first time. </a:t>
            </a:r>
          </a:p>
        </p:txBody>
      </p:sp>
    </p:spTree>
    <p:extLst>
      <p:ext uri="{BB962C8B-B14F-4D97-AF65-F5344CB8AC3E}">
        <p14:creationId xmlns:p14="http://schemas.microsoft.com/office/powerpoint/2010/main" val="647217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AC1748-CB13-FA09-310A-2F12535AEC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C27BF5C-9327-6450-4742-093DF3FFBD7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kumimoji="0" lang="en-US" sz="8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5F19276D-D5CE-F143-8881-4429313398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26" y="407773"/>
            <a:ext cx="1532674" cy="9267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E00F992-E9B6-7B3C-7792-FE4E4CBA67F2}"/>
              </a:ext>
            </a:extLst>
          </p:cNvPr>
          <p:cNvSpPr txBox="1"/>
          <p:nvPr/>
        </p:nvSpPr>
        <p:spPr>
          <a:xfrm>
            <a:off x="2086326" y="611255"/>
            <a:ext cx="608959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Who’s the audience? </a:t>
            </a:r>
          </a:p>
          <a:p>
            <a:endParaRPr lang="en-GB" sz="4000" b="1" dirty="0">
              <a:solidFill>
                <a:schemeClr val="bg1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ECE395F-0C9C-E473-21CB-B7FFBF84B6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6809" y="1623456"/>
            <a:ext cx="3537562" cy="471674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7FE2FB7-447A-CE34-DDB4-D346BA5527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597" y="1623457"/>
            <a:ext cx="3537561" cy="471674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1BFB06E-2752-B88F-067D-714FFCD67B5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1703" y="1623457"/>
            <a:ext cx="3537561" cy="4716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957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ACD166-A240-A969-7844-74EB373A73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3643DE8-3519-60EF-EFEF-381A581DE9F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800" dirty="0"/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12B29001-F6A6-F4D3-E6AC-4F8276A0D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26" y="407773"/>
            <a:ext cx="1532674" cy="9267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6214E5C-18EF-CB44-5C9A-9AE759385D07}"/>
              </a:ext>
            </a:extLst>
          </p:cNvPr>
          <p:cNvSpPr txBox="1"/>
          <p:nvPr/>
        </p:nvSpPr>
        <p:spPr>
          <a:xfrm>
            <a:off x="1282996" y="1291952"/>
            <a:ext cx="9626008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chemeClr val="bg1"/>
                </a:solidFill>
              </a:rPr>
              <a:t>Theme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Youth, identity, and belonging in </a:t>
            </a:r>
            <a:r>
              <a:rPr lang="en-GB" sz="2800" b="1" dirty="0" err="1">
                <a:solidFill>
                  <a:schemeClr val="bg1"/>
                </a:solidFill>
              </a:rPr>
              <a:t>paddlesport</a:t>
            </a:r>
            <a:endParaRPr lang="en-GB" sz="2800" b="1" dirty="0">
              <a:solidFill>
                <a:schemeClr val="bg1"/>
              </a:solidFill>
            </a:endParaRPr>
          </a:p>
          <a:p>
            <a:endParaRPr lang="en-GB" sz="2800" b="1" dirty="0">
              <a:solidFill>
                <a:schemeClr val="bg1"/>
              </a:solidFill>
            </a:endParaRPr>
          </a:p>
          <a:p>
            <a:r>
              <a:rPr lang="en-GB" sz="2800" b="1" dirty="0">
                <a:solidFill>
                  <a:schemeClr val="bg1"/>
                </a:solidFill>
              </a:rPr>
              <a:t>The media should feel authentic, energetic, and youth-led, capturing real voices, real journeys, and real passion on the water. </a:t>
            </a:r>
          </a:p>
          <a:p>
            <a:endParaRPr lang="en-GB" sz="2800" b="1" dirty="0">
              <a:solidFill>
                <a:schemeClr val="bg1"/>
              </a:solidFill>
            </a:endParaRPr>
          </a:p>
          <a:p>
            <a:r>
              <a:rPr lang="en-GB" sz="2800" b="1" dirty="0">
                <a:solidFill>
                  <a:schemeClr val="bg1"/>
                </a:solidFill>
              </a:rPr>
              <a:t>The tone should be aspirational but relatable, showing that there is a place for everyone in </a:t>
            </a:r>
            <a:r>
              <a:rPr lang="en-GB" sz="2800" b="1" dirty="0" err="1">
                <a:solidFill>
                  <a:schemeClr val="bg1"/>
                </a:solidFill>
              </a:rPr>
              <a:t>paddlesport</a:t>
            </a:r>
            <a:r>
              <a:rPr lang="en-GB" sz="2800" b="1" dirty="0">
                <a:solidFill>
                  <a:schemeClr val="bg1"/>
                </a:solidFill>
              </a:rPr>
              <a:t>, whether you’re just starting out or chasing high performance.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98509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5F3EEC-37BA-9AC9-4AD9-CF51763491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46BA1E-A9B5-D9D0-B21F-841A4B7AD44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n-GB" dirty="0"/>
          </a:p>
          <a:p>
            <a:pPr lvl="0"/>
            <a:endParaRPr lang="en-GB" dirty="0"/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98689721-5E92-0A3F-BE5F-67AD5040C2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26" y="407773"/>
            <a:ext cx="1532674" cy="9267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0BF76E5-482A-63D7-E16F-4AC0CB14EEF9}"/>
              </a:ext>
            </a:extLst>
          </p:cNvPr>
          <p:cNvSpPr txBox="1"/>
          <p:nvPr/>
        </p:nvSpPr>
        <p:spPr>
          <a:xfrm>
            <a:off x="1259595" y="1334530"/>
            <a:ext cx="9672809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Story Ideas and Opportunities </a:t>
            </a:r>
            <a:endParaRPr lang="en-GB" sz="32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The media may explore one or more of the following, or creatively combine them: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 lvl="0"/>
            <a:r>
              <a:rPr lang="en-GB" sz="2400" b="1" dirty="0">
                <a:solidFill>
                  <a:schemeClr val="bg1"/>
                </a:solidFill>
              </a:rPr>
              <a:t>Volunteer coaches</a:t>
            </a:r>
            <a:r>
              <a:rPr lang="en-GB" sz="2400" dirty="0">
                <a:solidFill>
                  <a:schemeClr val="bg1"/>
                </a:solidFill>
              </a:rPr>
              <a:t> – celebrating the people who inspire, mentor, and support young paddlers behind the scenes</a:t>
            </a:r>
          </a:p>
          <a:p>
            <a:pPr lvl="0"/>
            <a:endParaRPr lang="en-GB" sz="2400" dirty="0">
              <a:solidFill>
                <a:schemeClr val="bg1"/>
              </a:solidFill>
            </a:endParaRPr>
          </a:p>
          <a:p>
            <a:pPr lvl="0"/>
            <a:r>
              <a:rPr lang="en-GB" sz="2400" b="1" dirty="0">
                <a:solidFill>
                  <a:schemeClr val="bg1"/>
                </a:solidFill>
              </a:rPr>
              <a:t>A day in the life of an athlete</a:t>
            </a:r>
            <a:r>
              <a:rPr lang="en-GB" sz="2400" dirty="0">
                <a:solidFill>
                  <a:schemeClr val="bg1"/>
                </a:solidFill>
              </a:rPr>
              <a:t> - following members of the Welsh squad training in Llandysul, showcasing commitment, teamwork, and progression</a:t>
            </a:r>
          </a:p>
          <a:p>
            <a:pPr lvl="0"/>
            <a:endParaRPr lang="en-GB" sz="2400" dirty="0">
              <a:solidFill>
                <a:schemeClr val="bg1"/>
              </a:solidFill>
            </a:endParaRPr>
          </a:p>
          <a:p>
            <a:pPr lvl="0"/>
            <a:r>
              <a:rPr lang="en-GB" sz="2400" b="1" dirty="0">
                <a:solidFill>
                  <a:schemeClr val="bg1"/>
                </a:solidFill>
              </a:rPr>
              <a:t>Diversity in </a:t>
            </a:r>
            <a:r>
              <a:rPr lang="en-GB" sz="2400" b="1" dirty="0" err="1">
                <a:solidFill>
                  <a:schemeClr val="bg1"/>
                </a:solidFill>
              </a:rPr>
              <a:t>paddlesport</a:t>
            </a:r>
            <a:r>
              <a:rPr lang="en-GB" sz="2400" dirty="0">
                <a:solidFill>
                  <a:schemeClr val="bg1"/>
                </a:solidFill>
              </a:rPr>
              <a:t> – highlighting disability paddling, neurodivergent paddlers, and inclusive opportunities on the water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46581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98B4D5-16D7-4CA0-9003-3892E124ED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127AEEB-6A23-3A49-ACDB-0B0EE2C3A9E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05315B62-19FE-C412-A75B-FBBBECC6D4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26" y="407773"/>
            <a:ext cx="1532674" cy="9267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D353CBC-1C78-70C8-0ABE-572B387A71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0427" y="553780"/>
            <a:ext cx="7191145" cy="5937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872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BAAF13-2677-F470-9A19-8FE2F53BAF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21884EC-4845-BB10-470E-204D4122CE8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n-GB" dirty="0"/>
          </a:p>
          <a:p>
            <a:pPr lvl="0"/>
            <a:endParaRPr lang="en-GB" dirty="0"/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30BB8B41-A431-3A67-E452-5821D5D844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26" y="407773"/>
            <a:ext cx="1532674" cy="9267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969DEF2-E3D5-7782-C8A4-A31DB8B32B13}"/>
              </a:ext>
            </a:extLst>
          </p:cNvPr>
          <p:cNvSpPr txBox="1"/>
          <p:nvPr/>
        </p:nvSpPr>
        <p:spPr>
          <a:xfrm>
            <a:off x="1355076" y="1090670"/>
            <a:ext cx="9672809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Story Ideas and Opportunities </a:t>
            </a:r>
          </a:p>
          <a:p>
            <a:r>
              <a:rPr lang="en-GB" sz="2400" dirty="0">
                <a:solidFill>
                  <a:schemeClr val="bg1"/>
                </a:solidFill>
              </a:rPr>
              <a:t>The media may explore one or more of the following, or creatively combine them: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 lvl="0"/>
            <a:r>
              <a:rPr lang="en-GB" sz="2400" b="1" dirty="0">
                <a:solidFill>
                  <a:schemeClr val="bg1"/>
                </a:solidFill>
              </a:rPr>
              <a:t>Representation matters</a:t>
            </a:r>
            <a:r>
              <a:rPr lang="en-GB" sz="2400" dirty="0">
                <a:solidFill>
                  <a:schemeClr val="bg1"/>
                </a:solidFill>
              </a:rPr>
              <a:t> – showcasing paddlers from ethnic minority</a:t>
            </a:r>
            <a:r>
              <a:rPr lang="en-GB" sz="2400" b="1" dirty="0">
                <a:solidFill>
                  <a:schemeClr val="bg1"/>
                </a:solidFill>
              </a:rPr>
              <a:t> </a:t>
            </a:r>
            <a:r>
              <a:rPr lang="en-GB" sz="2400" dirty="0">
                <a:solidFill>
                  <a:schemeClr val="bg1"/>
                </a:solidFill>
              </a:rPr>
              <a:t>backgrounds and their experiences within the sport</a:t>
            </a:r>
          </a:p>
          <a:p>
            <a:pPr lvl="0"/>
            <a:endParaRPr lang="en-GB" sz="2400" dirty="0">
              <a:solidFill>
                <a:schemeClr val="bg1"/>
              </a:solidFill>
            </a:endParaRPr>
          </a:p>
          <a:p>
            <a:pPr lvl="0"/>
            <a:r>
              <a:rPr lang="en-GB" sz="2400" b="1" dirty="0">
                <a:solidFill>
                  <a:schemeClr val="bg1"/>
                </a:solidFill>
              </a:rPr>
              <a:t>Journey stories</a:t>
            </a:r>
            <a:r>
              <a:rPr lang="en-GB" sz="2400" dirty="0">
                <a:solidFill>
                  <a:schemeClr val="bg1"/>
                </a:solidFill>
              </a:rPr>
              <a:t> – tracing a paddler’s pathway from first time on the water to the performance team (for example, Riley, Palm Grom, Cardiff-based, and performance squad athlete)</a:t>
            </a:r>
          </a:p>
          <a:p>
            <a:pPr lvl="0"/>
            <a:endParaRPr lang="en-GB" sz="2400" dirty="0">
              <a:solidFill>
                <a:schemeClr val="bg1"/>
              </a:solidFill>
            </a:endParaRPr>
          </a:p>
          <a:p>
            <a:pPr lvl="0"/>
            <a:r>
              <a:rPr lang="en-GB" sz="2400" b="1" dirty="0">
                <a:solidFill>
                  <a:schemeClr val="bg1"/>
                </a:solidFill>
              </a:rPr>
              <a:t>Environment &amp; impact</a:t>
            </a:r>
            <a:r>
              <a:rPr lang="en-GB" sz="2400" dirty="0">
                <a:solidFill>
                  <a:schemeClr val="bg1"/>
                </a:solidFill>
              </a:rPr>
              <a:t> – exploring paddlers as guardians of the water and the positive environmental difference young people can make through the sport</a:t>
            </a:r>
          </a:p>
          <a:p>
            <a:pPr lvl="0"/>
            <a:endParaRPr lang="en-GB" sz="24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52596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334454-411E-8DC7-FC49-3463F5425B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6D20B79-6454-E3DC-6645-81132E7F0FE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n-GB" dirty="0"/>
          </a:p>
          <a:p>
            <a:pPr lvl="0"/>
            <a:endParaRPr lang="en-GB" dirty="0"/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FE7E5017-A482-0866-8CFA-E88EFD2389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26" y="407773"/>
            <a:ext cx="1532674" cy="9267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A81E99F-7A7A-6618-058E-2835848C255D}"/>
              </a:ext>
            </a:extLst>
          </p:cNvPr>
          <p:cNvSpPr txBox="1"/>
          <p:nvPr/>
        </p:nvSpPr>
        <p:spPr>
          <a:xfrm>
            <a:off x="1413831" y="1966887"/>
            <a:ext cx="9672809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Story Ideas and Opportunities </a:t>
            </a:r>
          </a:p>
          <a:p>
            <a:pPr lvl="0"/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dirty="0">
                <a:solidFill>
                  <a:schemeClr val="bg1"/>
                </a:solidFill>
              </a:rPr>
              <a:t>You are encouraged to bring your own ideas, perspectives, and storytelling styles to the project. Fresh, youth-driven concepts are not only welcomed but actively encouraged.</a:t>
            </a:r>
          </a:p>
          <a:p>
            <a:pPr lvl="0"/>
            <a:endParaRPr lang="en-GB" sz="24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1036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440457-A59A-6460-891E-B21478773C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BD1B859-6D54-1A73-340B-D144E48137C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A428CE12-3528-BC99-8A57-A3E3A02CF1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26" y="407773"/>
            <a:ext cx="1532674" cy="92675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0598630-57CF-A4A3-38AA-263065C34B8F}"/>
              </a:ext>
            </a:extLst>
          </p:cNvPr>
          <p:cNvSpPr txBox="1"/>
          <p:nvPr/>
        </p:nvSpPr>
        <p:spPr>
          <a:xfrm>
            <a:off x="3385850" y="2214390"/>
            <a:ext cx="542029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b="1" dirty="0">
                <a:solidFill>
                  <a:schemeClr val="bg1"/>
                </a:solidFill>
              </a:rPr>
              <a:t>Locations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444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D0763C-EF77-72B0-A2EA-BA79D20E86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D6983B8-5F30-E8F4-0806-75EA11C8420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B9D44EA6-969F-9EF3-086F-B76304762C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26" y="407773"/>
            <a:ext cx="1532674" cy="9267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B1819D8-2F33-3024-5926-ED70C9DF3F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7963" y="250695"/>
            <a:ext cx="4770532" cy="6356610"/>
          </a:xfrm>
          <a:prstGeom prst="rect">
            <a:avLst/>
          </a:prstGeom>
        </p:spPr>
      </p:pic>
      <p:pic>
        <p:nvPicPr>
          <p:cNvPr id="8" name="Picture 7" descr="Png Logo Instagram - Instagram logos PNG images free download : All ...">
            <a:extLst>
              <a:ext uri="{FF2B5EF4-FFF2-40B4-BE49-F238E27FC236}">
                <a16:creationId xmlns:a16="http://schemas.microsoft.com/office/drawing/2014/main" id="{8344F174-61AB-E722-5133-E936EB9D04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46" y="4801173"/>
            <a:ext cx="919759" cy="92675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EA3B364-F5FB-CA59-1481-1EA5F2191C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48711" y="2170321"/>
            <a:ext cx="2710542" cy="179506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972FD62-306B-DB58-B960-3CF4BA86C6E1}"/>
              </a:ext>
            </a:extLst>
          </p:cNvPr>
          <p:cNvSpPr txBox="1"/>
          <p:nvPr/>
        </p:nvSpPr>
        <p:spPr>
          <a:xfrm>
            <a:off x="1413505" y="5197609"/>
            <a:ext cx="36154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@Llandysul_paddlers</a:t>
            </a:r>
          </a:p>
        </p:txBody>
      </p:sp>
    </p:spTree>
    <p:extLst>
      <p:ext uri="{BB962C8B-B14F-4D97-AF65-F5344CB8AC3E}">
        <p14:creationId xmlns:p14="http://schemas.microsoft.com/office/powerpoint/2010/main" val="1870307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A081C4-251A-9317-B50D-242CD451E0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FAF5974-274E-93E5-5AF8-8FA43A9AEA1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B04A8ACC-2487-DF1B-6D5C-F4152B35D1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26" y="407773"/>
            <a:ext cx="1532674" cy="926757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CF1DA056-BE4F-8F8F-A540-59DAEB2238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317" y="758870"/>
            <a:ext cx="7509366" cy="56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7101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CB1CCD-2441-B89B-10DC-2E13859553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974125-A46F-3F0E-8E0B-BFD293A5C4F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814E327C-D317-97E2-604E-61A3267887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26" y="407773"/>
            <a:ext cx="1532674" cy="9267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53B5B71-B0C6-A132-EAEC-2D33F9BBAC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9355" y="581369"/>
            <a:ext cx="7273290" cy="598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219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EC80E7-6AA9-EE65-6B04-12A03E25ED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2B32065-7342-6950-D3CD-2702C540028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697D4D89-552B-CA8C-42B9-0FFEE47428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26" y="407773"/>
            <a:ext cx="1532674" cy="9267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9B6DE12-3A61-4621-2BB4-EBB1BA7265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4375" y="871151"/>
            <a:ext cx="7256443" cy="5442332"/>
          </a:xfrm>
          <a:prstGeom prst="rect">
            <a:avLst/>
          </a:prstGeom>
        </p:spPr>
      </p:pic>
      <p:pic>
        <p:nvPicPr>
          <p:cNvPr id="7" name="Picture 6" descr="Png Logo Instagram - Instagram logos PNG images free download : All ...">
            <a:extLst>
              <a:ext uri="{FF2B5EF4-FFF2-40B4-BE49-F238E27FC236}">
                <a16:creationId xmlns:a16="http://schemas.microsoft.com/office/drawing/2014/main" id="{B5A7AE3B-15E0-36C9-E74F-034E9E2436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6202" y="5266063"/>
            <a:ext cx="769959" cy="77581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7EDACA0-34AD-349D-415B-53CAD5E5B805}"/>
              </a:ext>
            </a:extLst>
          </p:cNvPr>
          <p:cNvSpPr txBox="1"/>
          <p:nvPr/>
        </p:nvSpPr>
        <p:spPr>
          <a:xfrm>
            <a:off x="1156161" y="5518661"/>
            <a:ext cx="21651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@Serendwr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668058D-164C-E314-48DB-9BFD84FBC0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530" y="2410852"/>
            <a:ext cx="2571750" cy="1819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9215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86F315-168C-0359-885E-C510983CD6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8D16B7D-E8E6-EB31-55A0-8AD39D21800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ABBE7032-5665-0042-7453-560496AD73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26" y="407773"/>
            <a:ext cx="1532674" cy="9267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130947D-E48C-55CB-61E2-4DAF521E2B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0808" y="243164"/>
            <a:ext cx="2533350" cy="273875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401CABB-83E4-2474-DEF6-ABDA7EB135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3831" y="3225085"/>
            <a:ext cx="3790021" cy="315633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4363251-AE4D-3A8C-EC16-E5A88DD894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16774" y="2301890"/>
            <a:ext cx="5431395" cy="407952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F59F605-159B-DD38-7855-098066B2B3F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46596" y="260485"/>
            <a:ext cx="2571750" cy="1819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099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C0F7FE-B69C-E762-CB0F-6EDF7C53E9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2C0974A-B0F6-61A3-D42E-BDB674CCF0C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7C0E888C-01D5-34F5-F28B-78CF0E8391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26" y="407773"/>
            <a:ext cx="1532674" cy="9267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5CB4159-6CE6-4AC9-311C-F2FA818172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5258" y="959972"/>
            <a:ext cx="8083647" cy="5400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808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048072-CE1D-0CDC-9B2E-97763D7930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0DD7FC0-F092-EDF6-6FC8-B2760AC105A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AE321CFD-6D41-6487-FF16-A98EE658A9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26" y="407773"/>
            <a:ext cx="1532674" cy="9267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54698AC-12CC-D086-CC8B-0D523C225D41}"/>
              </a:ext>
            </a:extLst>
          </p:cNvPr>
          <p:cNvSpPr txBox="1"/>
          <p:nvPr/>
        </p:nvSpPr>
        <p:spPr>
          <a:xfrm>
            <a:off x="1531345" y="1742303"/>
            <a:ext cx="935332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Outcome</a:t>
            </a:r>
            <a:endParaRPr lang="en-GB" sz="4000" dirty="0">
              <a:solidFill>
                <a:schemeClr val="bg1"/>
              </a:solidFill>
            </a:endParaRPr>
          </a:p>
          <a:p>
            <a:r>
              <a:rPr lang="en-GB" sz="3200" dirty="0">
                <a:solidFill>
                  <a:schemeClr val="bg1"/>
                </a:solidFill>
              </a:rPr>
              <a:t>Multi platform media optimised for social media that celebrates youth voices, builds connection, and shows that </a:t>
            </a:r>
            <a:r>
              <a:rPr lang="en-GB" sz="3200" dirty="0" err="1">
                <a:solidFill>
                  <a:schemeClr val="bg1"/>
                </a:solidFill>
              </a:rPr>
              <a:t>paddlesport</a:t>
            </a:r>
            <a:r>
              <a:rPr lang="en-GB" sz="3200" dirty="0">
                <a:solidFill>
                  <a:schemeClr val="bg1"/>
                </a:solidFill>
              </a:rPr>
              <a:t> in Wales is a place to belong, grow, and thrive, on and off the water.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7333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9F7700-B341-38DF-85C8-FDB3778415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hlinkClick r:id="rId3"/>
            <a:extLst>
              <a:ext uri="{FF2B5EF4-FFF2-40B4-BE49-F238E27FC236}">
                <a16:creationId xmlns:a16="http://schemas.microsoft.com/office/drawing/2014/main" id="{B0519C27-FB6C-EB21-A27E-E1E4F2FA026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CC507354-CF78-FB22-CB47-B18A89CC79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626" y="218575"/>
            <a:ext cx="1532674" cy="9267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FC1EAD5-B0D7-B4EA-2C57-AA51FBFC281A}"/>
              </a:ext>
            </a:extLst>
          </p:cNvPr>
          <p:cNvSpPr txBox="1"/>
          <p:nvPr/>
        </p:nvSpPr>
        <p:spPr>
          <a:xfrm>
            <a:off x="6331755" y="228873"/>
            <a:ext cx="52305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What is canoe slalom </a:t>
            </a:r>
          </a:p>
        </p:txBody>
      </p:sp>
      <p:pic>
        <p:nvPicPr>
          <p:cNvPr id="7" name="Online Media 6" title="What is Canoe Slalom? Everything you need to know!">
            <a:hlinkClick r:id="" action="ppaction://media"/>
            <a:extLst>
              <a:ext uri="{FF2B5EF4-FFF2-40B4-BE49-F238E27FC236}">
                <a16:creationId xmlns:a16="http://schemas.microsoft.com/office/drawing/2014/main" id="{3FEB58B1-E107-EBD3-8FD1-C851F5B1ABC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200626" y="133693"/>
            <a:ext cx="11664803" cy="6590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0234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8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5755DE-16D9-400E-BD58-0ABB227EA9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D256630-E140-8B9A-2A1D-999ADD50772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6D11FA1C-0965-3A2A-06B7-EA556FBDD0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26" y="407773"/>
            <a:ext cx="1532674" cy="926757"/>
          </a:xfrm>
          <a:prstGeom prst="rect">
            <a:avLst/>
          </a:prstGeom>
        </p:spPr>
      </p:pic>
      <p:pic>
        <p:nvPicPr>
          <p:cNvPr id="2" name="Online Media 1" title="Tryweryn, Llandysul &amp; Serpents Tail Pt 1 &amp; 2. (Have you got it in you?)">
            <a:hlinkClick r:id="" action="ppaction://media"/>
            <a:extLst>
              <a:ext uri="{FF2B5EF4-FFF2-40B4-BE49-F238E27FC236}">
                <a16:creationId xmlns:a16="http://schemas.microsoft.com/office/drawing/2014/main" id="{A79138AB-F210-3959-CF13-C22DA536AD3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809500" y="1415731"/>
            <a:ext cx="8772072" cy="49562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B00022A-7A98-31B4-1A4E-CDB05115EE4A}"/>
              </a:ext>
            </a:extLst>
          </p:cNvPr>
          <p:cNvSpPr txBox="1"/>
          <p:nvPr/>
        </p:nvSpPr>
        <p:spPr>
          <a:xfrm>
            <a:off x="5323113" y="599105"/>
            <a:ext cx="5693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Canoe Wales Slalom - YouTube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876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120284-EA7A-5AC3-C6EE-3D6DC45A48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63A752C-4874-0152-8FF4-F46E76B3EB1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pic>
        <p:nvPicPr>
          <p:cNvPr id="3" name="Picture 2" descr="A white and black logo&#10;&#10;AI-generated content may be incorrect.">
            <a:extLst>
              <a:ext uri="{FF2B5EF4-FFF2-40B4-BE49-F238E27FC236}">
                <a16:creationId xmlns:a16="http://schemas.microsoft.com/office/drawing/2014/main" id="{E1EB4B9D-ADB8-E6E9-7BF2-0DEFF2D5E2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826" y="407773"/>
            <a:ext cx="1532674" cy="9267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97EC102-9D83-DDD3-EF38-D175CB393817}"/>
              </a:ext>
            </a:extLst>
          </p:cNvPr>
          <p:cNvSpPr txBox="1"/>
          <p:nvPr/>
        </p:nvSpPr>
        <p:spPr>
          <a:xfrm>
            <a:off x="1043163" y="1742303"/>
            <a:ext cx="10784109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jon.haylock@paddlecymru.org.uk</a:t>
            </a:r>
            <a:endParaRPr lang="en-GB" sz="5400" b="1" dirty="0">
              <a:solidFill>
                <a:schemeClr val="bg1"/>
              </a:solidFill>
            </a:endParaRP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5400" b="1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www.Paddlecymru.org.uk</a:t>
            </a:r>
            <a:r>
              <a:rPr lang="en-GB" sz="5400" b="1" dirty="0">
                <a:solidFill>
                  <a:schemeClr val="bg1"/>
                </a:solidFill>
              </a:rPr>
              <a:t> </a:t>
            </a: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5400" b="1" dirty="0">
                <a:solidFill>
                  <a:schemeClr val="bg1"/>
                </a:solidFill>
              </a:rPr>
              <a:t>         @paddlecymru</a:t>
            </a:r>
            <a:endParaRPr lang="en-GB" sz="4400" dirty="0">
              <a:solidFill>
                <a:schemeClr val="bg1"/>
              </a:solidFill>
            </a:endParaRPr>
          </a:p>
          <a:p>
            <a:endParaRPr lang="en-GB" sz="2000" dirty="0"/>
          </a:p>
        </p:txBody>
      </p:sp>
      <p:pic>
        <p:nvPicPr>
          <p:cNvPr id="5" name="Picture 4" descr="Png Logo Instagram - Instagram logos PNG images free download : All ...">
            <a:extLst>
              <a:ext uri="{FF2B5EF4-FFF2-40B4-BE49-F238E27FC236}">
                <a16:creationId xmlns:a16="http://schemas.microsoft.com/office/drawing/2014/main" id="{F82412E5-C8E5-0A07-7D04-A35887F58C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2358" y="4714348"/>
            <a:ext cx="1098834" cy="1107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425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1186</TotalTime>
  <Words>435</Words>
  <Application>Microsoft Office PowerPoint</Application>
  <PresentationFormat>Widescreen</PresentationFormat>
  <Paragraphs>49</Paragraphs>
  <Slides>24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Jon Haylock</dc:creator>
  <cp:lastModifiedBy>Jon Haylock</cp:lastModifiedBy>
  <cp:revision>1</cp:revision>
  <dcterms:created xsi:type="dcterms:W3CDTF">2026-10-13T16:11:48Z</dcterms:created>
  <dcterms:modified xsi:type="dcterms:W3CDTF">2026-10-14T11:57:52Z</dcterms:modified>
</cp:coreProperties>
</file>