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4"/>
  </p:notesMasterIdLst>
  <p:handoutMasterIdLst>
    <p:handoutMasterId r:id="rId45"/>
  </p:handoutMasterIdLst>
  <p:sldIdLst>
    <p:sldId id="277" r:id="rId2"/>
    <p:sldId id="278" r:id="rId3"/>
    <p:sldId id="279" r:id="rId4"/>
    <p:sldId id="293" r:id="rId5"/>
    <p:sldId id="282" r:id="rId6"/>
    <p:sldId id="297" r:id="rId7"/>
    <p:sldId id="281" r:id="rId8"/>
    <p:sldId id="283" r:id="rId9"/>
    <p:sldId id="298" r:id="rId10"/>
    <p:sldId id="284" r:id="rId11"/>
    <p:sldId id="299" r:id="rId12"/>
    <p:sldId id="285" r:id="rId13"/>
    <p:sldId id="300" r:id="rId14"/>
    <p:sldId id="280" r:id="rId15"/>
    <p:sldId id="286" r:id="rId16"/>
    <p:sldId id="287" r:id="rId17"/>
    <p:sldId id="288" r:id="rId18"/>
    <p:sldId id="289" r:id="rId19"/>
    <p:sldId id="290" r:id="rId20"/>
    <p:sldId id="291" r:id="rId21"/>
    <p:sldId id="292" r:id="rId22"/>
    <p:sldId id="294" r:id="rId23"/>
    <p:sldId id="295" r:id="rId24"/>
    <p:sldId id="301" r:id="rId25"/>
    <p:sldId id="302" r:id="rId26"/>
    <p:sldId id="303" r:id="rId27"/>
    <p:sldId id="304" r:id="rId28"/>
    <p:sldId id="305" r:id="rId29"/>
    <p:sldId id="306" r:id="rId30"/>
    <p:sldId id="307" r:id="rId31"/>
    <p:sldId id="308" r:id="rId32"/>
    <p:sldId id="309" r:id="rId33"/>
    <p:sldId id="310" r:id="rId34"/>
    <p:sldId id="311" r:id="rId35"/>
    <p:sldId id="312" r:id="rId36"/>
    <p:sldId id="313" r:id="rId37"/>
    <p:sldId id="314" r:id="rId38"/>
    <p:sldId id="315" r:id="rId39"/>
    <p:sldId id="316" r:id="rId40"/>
    <p:sldId id="317" r:id="rId41"/>
    <p:sldId id="318" r:id="rId42"/>
    <p:sldId id="296" r:id="rId4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555" autoAdjust="0"/>
    <p:restoredTop sz="95794" autoAdjust="0"/>
  </p:normalViewPr>
  <p:slideViewPr>
    <p:cSldViewPr>
      <p:cViewPr varScale="1">
        <p:scale>
          <a:sx n="60" d="100"/>
          <a:sy n="60" d="100"/>
        </p:scale>
        <p:origin x="848"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Segmentation, targeting, and positioning - (STP) are fundamental concepts in marketing that help businesses effectively reach and engage their target audience. These three processes work together to define a clear marketing strategy and ensure that a product or service aligns with the needs and preferences of specific customer groups. </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6</a:t>
            </a:fld>
            <a:endParaRPr lang="en-GB" altLang="en-US"/>
          </a:p>
        </p:txBody>
      </p:sp>
    </p:spTree>
    <p:extLst>
      <p:ext uri="{BB962C8B-B14F-4D97-AF65-F5344CB8AC3E}">
        <p14:creationId xmlns:p14="http://schemas.microsoft.com/office/powerpoint/2010/main" val="937965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07/11/2025</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07/11/2025</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07/11/2025</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07/11/2025</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07/11/2025</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07/11/2025</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07/11/2025</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07/11/2025</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07/11/2025</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07/11/2025</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07/11/2025</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07/11/2025</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LCBB4014</a:t>
            </a:r>
            <a:br>
              <a:rPr lang="en-GB" altLang="en-US" b="1" dirty="0"/>
            </a:br>
            <a:br>
              <a:rPr lang="en-GB" altLang="en-US" b="1" dirty="0"/>
            </a:br>
            <a:r>
              <a:rPr lang="en-GB" altLang="en-US" b="1" dirty="0">
                <a:highlight>
                  <a:srgbClr val="FFFF00"/>
                </a:highlight>
              </a:rPr>
              <a:t>Marketing</a:t>
            </a:r>
            <a:br>
              <a:rPr lang="en-GB" altLang="en-US" sz="3600" b="1" dirty="0"/>
            </a:br>
            <a:br>
              <a:rPr lang="en-GB" altLang="en-US" sz="3600" b="1" dirty="0"/>
            </a:br>
            <a:r>
              <a:rPr lang="en-GB" altLang="en-US" sz="2400" b="1"/>
              <a:t>Week 9 </a:t>
            </a:r>
            <a:r>
              <a:rPr lang="en-GB" altLang="en-US" sz="2400" b="1" dirty="0"/>
              <a:t>– Session 2</a:t>
            </a:r>
            <a:br>
              <a:rPr lang="en-GB" altLang="en-US" sz="3600" b="1" dirty="0">
                <a:highlight>
                  <a:srgbClr val="FFFF00"/>
                </a:highlight>
              </a:rPr>
            </a:br>
            <a:endParaRPr lang="en-GB" altLang="en-US" sz="3600" b="1" dirty="0">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a:xfrm>
            <a:off x="75307" y="0"/>
            <a:ext cx="8229600" cy="476672"/>
          </a:xfrm>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a:xfrm>
            <a:off x="0" y="487693"/>
            <a:ext cx="4932040" cy="3917032"/>
          </a:xfrm>
        </p:spPr>
        <p:txBody>
          <a:bodyPr/>
          <a:lstStyle/>
          <a:p>
            <a:r>
              <a:rPr lang="en-US" sz="2000" dirty="0"/>
              <a:t>Defining Marketing</a:t>
            </a:r>
          </a:p>
          <a:p>
            <a:r>
              <a:rPr lang="en-US" sz="2000" dirty="0"/>
              <a:t>Importance of marketing in business</a:t>
            </a:r>
          </a:p>
          <a:p>
            <a:r>
              <a:rPr lang="en-US" sz="2000" dirty="0"/>
              <a:t>Market research, segmentation, targeting, and positioning </a:t>
            </a:r>
          </a:p>
          <a:p>
            <a:r>
              <a:rPr lang="en-US" sz="2000" dirty="0"/>
              <a:t>Marketing mix (7ps)</a:t>
            </a:r>
          </a:p>
          <a:p>
            <a:pPr lvl="1"/>
            <a:r>
              <a:rPr lang="en-US" sz="1800" dirty="0"/>
              <a:t>Product</a:t>
            </a:r>
          </a:p>
          <a:p>
            <a:pPr lvl="1"/>
            <a:r>
              <a:rPr lang="en-US" sz="1800" dirty="0"/>
              <a:t>Price</a:t>
            </a:r>
          </a:p>
          <a:p>
            <a:pPr lvl="1"/>
            <a:r>
              <a:rPr lang="en-US" sz="1800" dirty="0"/>
              <a:t>Promotion </a:t>
            </a:r>
          </a:p>
          <a:p>
            <a:pPr lvl="1"/>
            <a:r>
              <a:rPr lang="en-US" sz="1800" dirty="0"/>
              <a:t>Place</a:t>
            </a:r>
          </a:p>
          <a:p>
            <a:pPr lvl="1"/>
            <a:r>
              <a:rPr lang="en-US" sz="1800" dirty="0"/>
              <a:t>People</a:t>
            </a:r>
          </a:p>
          <a:p>
            <a:pPr lvl="1"/>
            <a:r>
              <a:rPr lang="en-US" sz="1800" dirty="0"/>
              <a:t>Process</a:t>
            </a:r>
          </a:p>
          <a:p>
            <a:pPr lvl="1"/>
            <a:r>
              <a:rPr lang="en-US" sz="1800" dirty="0"/>
              <a:t>Physical evidence</a:t>
            </a:r>
          </a:p>
          <a:p>
            <a:pPr marL="457200" lvl="1" indent="0">
              <a:buNone/>
            </a:pPr>
            <a:endParaRPr lang="en-US" sz="2000" dirty="0"/>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
        <p:nvSpPr>
          <p:cNvPr id="7" name="TextBox 6">
            <a:extLst>
              <a:ext uri="{FF2B5EF4-FFF2-40B4-BE49-F238E27FC236}">
                <a16:creationId xmlns:a16="http://schemas.microsoft.com/office/drawing/2014/main" id="{FF2AE83E-DD62-AE72-0944-90B4752BB026}"/>
              </a:ext>
            </a:extLst>
          </p:cNvPr>
          <p:cNvSpPr txBox="1"/>
          <p:nvPr/>
        </p:nvSpPr>
        <p:spPr>
          <a:xfrm>
            <a:off x="4355976" y="487693"/>
            <a:ext cx="4599214" cy="3416320"/>
          </a:xfrm>
          <a:prstGeom prst="rect">
            <a:avLst/>
          </a:prstGeom>
          <a:noFill/>
        </p:spPr>
        <p:txBody>
          <a:bodyPr wrap="square">
            <a:spAutoFit/>
          </a:bodyPr>
          <a:lstStyle/>
          <a:p>
            <a:pPr lvl="1">
              <a:buFont typeface="Arial" panose="020B0604020202020204" pitchFamily="34" charset="0"/>
              <a:buChar char="•"/>
            </a:pPr>
            <a:r>
              <a:rPr lang="en-US" sz="2000" dirty="0">
                <a:latin typeface="+mn-lt"/>
                <a:cs typeface="+mn-cs"/>
              </a:rPr>
              <a:t>The product life cycle</a:t>
            </a:r>
          </a:p>
          <a:p>
            <a:pPr lvl="2"/>
            <a:r>
              <a:rPr lang="en-US" sz="2000" dirty="0">
                <a:latin typeface="+mn-lt"/>
                <a:cs typeface="+mn-cs"/>
              </a:rPr>
              <a:t>Introduction</a:t>
            </a:r>
          </a:p>
          <a:p>
            <a:pPr lvl="2"/>
            <a:r>
              <a:rPr lang="en-US" sz="2000" dirty="0">
                <a:latin typeface="+mn-lt"/>
                <a:cs typeface="+mn-cs"/>
              </a:rPr>
              <a:t>Growth </a:t>
            </a:r>
          </a:p>
          <a:p>
            <a:pPr lvl="2"/>
            <a:r>
              <a:rPr lang="en-US" sz="2000" dirty="0">
                <a:latin typeface="+mn-lt"/>
                <a:cs typeface="+mn-cs"/>
              </a:rPr>
              <a:t>Maturity</a:t>
            </a:r>
          </a:p>
          <a:p>
            <a:pPr lvl="2"/>
            <a:r>
              <a:rPr lang="en-US" sz="2000" dirty="0">
                <a:latin typeface="+mn-lt"/>
                <a:cs typeface="+mn-cs"/>
              </a:rPr>
              <a:t>Decline</a:t>
            </a:r>
          </a:p>
          <a:p>
            <a:pPr lvl="1">
              <a:buFont typeface="Arial" panose="020B0604020202020204" pitchFamily="34" charset="0"/>
              <a:buChar char="•"/>
            </a:pPr>
            <a:r>
              <a:rPr lang="en-US" sz="2000" dirty="0">
                <a:latin typeface="+mn-lt"/>
                <a:cs typeface="+mn-cs"/>
              </a:rPr>
              <a:t>Marketing and economy</a:t>
            </a:r>
          </a:p>
          <a:p>
            <a:pPr lvl="2"/>
            <a:r>
              <a:rPr lang="en-US" sz="2000" dirty="0">
                <a:latin typeface="+mn-lt"/>
                <a:cs typeface="+mn-cs"/>
              </a:rPr>
              <a:t>Consumerism</a:t>
            </a:r>
          </a:p>
          <a:p>
            <a:pPr lvl="1">
              <a:buFont typeface="Arial" panose="020B0604020202020204" pitchFamily="34" charset="0"/>
              <a:buChar char="•"/>
            </a:pPr>
            <a:r>
              <a:rPr lang="en-US" sz="2000" dirty="0">
                <a:latin typeface="+mn-lt"/>
                <a:cs typeface="+mn-cs"/>
              </a:rPr>
              <a:t>Marketing and technology</a:t>
            </a:r>
          </a:p>
          <a:p>
            <a:pPr lvl="1">
              <a:buFont typeface="Arial" panose="020B0604020202020204" pitchFamily="34" charset="0"/>
              <a:buChar char="•"/>
            </a:pPr>
            <a:r>
              <a:rPr lang="en-US" sz="2000" dirty="0">
                <a:latin typeface="+mn-lt"/>
                <a:cs typeface="+mn-cs"/>
              </a:rPr>
              <a:t>Digital and social media marketing</a:t>
            </a:r>
          </a:p>
          <a:p>
            <a:pPr lvl="2"/>
            <a:endParaRPr lang="en-US" sz="1600" dirty="0"/>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Defining marketing</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US" sz="2400" dirty="0"/>
              <a:t>“Marketing is defined as an interaction process aimed at understanding, satisfying, or even extending customer needs.” (Needles and Burns, 2019)</a:t>
            </a:r>
          </a:p>
          <a:p>
            <a:r>
              <a:rPr lang="en-US" sz="2400" dirty="0"/>
              <a:t>It is concerned with the new product design, branding, pricing, promotion communication and accessibility to customer of goods, services and ideas.</a:t>
            </a:r>
          </a:p>
          <a:p>
            <a:r>
              <a:rPr lang="en-US" sz="2400" dirty="0"/>
              <a:t>It exists in all types of organizations and involves all members of the organization.</a:t>
            </a: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7166E-3959-7746-2AB9-4571A354332F}"/>
              </a:ext>
            </a:extLst>
          </p:cNvPr>
          <p:cNvSpPr>
            <a:spLocks noGrp="1"/>
          </p:cNvSpPr>
          <p:nvPr>
            <p:ph type="title"/>
          </p:nvPr>
        </p:nvSpPr>
        <p:spPr/>
        <p:txBody>
          <a:bodyPr/>
          <a:lstStyle/>
          <a:p>
            <a:r>
              <a:rPr lang="en-US" sz="3600" b="1" dirty="0"/>
              <a:t>Importance of marketing in business</a:t>
            </a:r>
          </a:p>
        </p:txBody>
      </p:sp>
      <p:sp>
        <p:nvSpPr>
          <p:cNvPr id="3" name="Content Placeholder 2">
            <a:extLst>
              <a:ext uri="{FF2B5EF4-FFF2-40B4-BE49-F238E27FC236}">
                <a16:creationId xmlns:a16="http://schemas.microsoft.com/office/drawing/2014/main" id="{B5C42339-7D11-6F32-4758-D90A549A6C66}"/>
              </a:ext>
            </a:extLst>
          </p:cNvPr>
          <p:cNvSpPr>
            <a:spLocks noGrp="1"/>
          </p:cNvSpPr>
          <p:nvPr>
            <p:ph idx="1"/>
          </p:nvPr>
        </p:nvSpPr>
        <p:spPr/>
        <p:txBody>
          <a:bodyPr/>
          <a:lstStyle/>
          <a:p>
            <a:pPr algn="l"/>
            <a:r>
              <a:rPr lang="en-GB" sz="2400" b="0" i="0" dirty="0">
                <a:solidFill>
                  <a:srgbClr val="343541"/>
                </a:solidFill>
                <a:effectLst/>
              </a:rPr>
              <a:t>Marketing is crucial in business for several reasons:</a:t>
            </a:r>
          </a:p>
          <a:p>
            <a:pPr algn="l"/>
            <a:r>
              <a:rPr lang="en-GB" sz="2400" b="0" i="0" dirty="0">
                <a:solidFill>
                  <a:srgbClr val="343541"/>
                </a:solidFill>
                <a:effectLst/>
              </a:rPr>
              <a:t> It serves as the primary bridge between a company and its target audience. </a:t>
            </a:r>
          </a:p>
          <a:p>
            <a:pPr algn="l"/>
            <a:r>
              <a:rPr lang="en-GB" sz="2400" b="0" i="0" dirty="0">
                <a:solidFill>
                  <a:srgbClr val="343541"/>
                </a:solidFill>
                <a:effectLst/>
              </a:rPr>
              <a:t>It creates awareness about the company's products or services, ensuring that potential customers are informed about what is offered and how it can meet their needs.</a:t>
            </a:r>
          </a:p>
          <a:p>
            <a:pPr algn="l"/>
            <a:r>
              <a:rPr lang="en-GB" sz="2400" dirty="0">
                <a:solidFill>
                  <a:srgbClr val="343541"/>
                </a:solidFill>
              </a:rPr>
              <a:t>M</a:t>
            </a:r>
            <a:r>
              <a:rPr lang="en-GB" sz="2400" b="0" i="0" dirty="0">
                <a:solidFill>
                  <a:srgbClr val="343541"/>
                </a:solidFill>
                <a:effectLst/>
              </a:rPr>
              <a:t>arketing is concerned about advertising, promotional activities, and various outreach efforts.</a:t>
            </a:r>
          </a:p>
          <a:p>
            <a:endParaRPr lang="en-US" dirty="0"/>
          </a:p>
        </p:txBody>
      </p:sp>
      <p:sp>
        <p:nvSpPr>
          <p:cNvPr id="4" name="Date Placeholder 3">
            <a:extLst>
              <a:ext uri="{FF2B5EF4-FFF2-40B4-BE49-F238E27FC236}">
                <a16:creationId xmlns:a16="http://schemas.microsoft.com/office/drawing/2014/main" id="{18903EC3-36D3-63C2-6714-D15CACDE9708}"/>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1981D6AC-DD5C-AB2A-6C98-508BEA1BF39E}"/>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861861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0808FB-F85C-0A87-FF69-2E20B824D2AD}"/>
              </a:ext>
            </a:extLst>
          </p:cNvPr>
          <p:cNvSpPr>
            <a:spLocks noGrp="1"/>
          </p:cNvSpPr>
          <p:nvPr>
            <p:ph sz="half" idx="1"/>
          </p:nvPr>
        </p:nvSpPr>
        <p:spPr>
          <a:xfrm>
            <a:off x="457200" y="836712"/>
            <a:ext cx="4038600" cy="3989040"/>
          </a:xfrm>
        </p:spPr>
        <p:txBody>
          <a:bodyPr wrap="square" anchor="t">
            <a:normAutofit lnSpcReduction="10000"/>
          </a:bodyPr>
          <a:lstStyle/>
          <a:p>
            <a:pPr marL="0" indent="0">
              <a:buNone/>
            </a:pPr>
            <a:r>
              <a:rPr lang="en-US" dirty="0"/>
              <a:t>Decisions about marketing cannot be made without researching the market in all its aspects, including an understanding of the consumer buying behavior (Needles and Burns, 2019)</a:t>
            </a:r>
          </a:p>
        </p:txBody>
      </p:sp>
      <p:pic>
        <p:nvPicPr>
          <p:cNvPr id="1026" name="Picture 2" descr="A graphic of a marketing word&#10;&#10;Description automatically generated with medium confidence">
            <a:extLst>
              <a:ext uri="{FF2B5EF4-FFF2-40B4-BE49-F238E27FC236}">
                <a16:creationId xmlns:a16="http://schemas.microsoft.com/office/drawing/2014/main" id="{61BD0B63-6062-C9D7-CEA8-410F4C1D842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585071"/>
            <a:ext cx="4038600" cy="2019300"/>
          </a:xfrm>
          <a:prstGeom prst="rect">
            <a:avLst/>
          </a:prstGeom>
          <a:solidFill>
            <a:srgbClr val="FFFFFF"/>
          </a:solidFill>
        </p:spPr>
      </p:pic>
      <p:sp>
        <p:nvSpPr>
          <p:cNvPr id="4" name="Date Placeholder 3">
            <a:extLst>
              <a:ext uri="{FF2B5EF4-FFF2-40B4-BE49-F238E27FC236}">
                <a16:creationId xmlns:a16="http://schemas.microsoft.com/office/drawing/2014/main" id="{A775609D-C499-B579-DC98-624B727971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07/11/2025</a:t>
            </a:fld>
            <a:endParaRPr lang="en-GB" altLang="en-US" sz="900"/>
          </a:p>
        </p:txBody>
      </p:sp>
      <p:sp>
        <p:nvSpPr>
          <p:cNvPr id="5" name="Slide Number Placeholder 4">
            <a:extLst>
              <a:ext uri="{FF2B5EF4-FFF2-40B4-BE49-F238E27FC236}">
                <a16:creationId xmlns:a16="http://schemas.microsoft.com/office/drawing/2014/main" id="{2D703B1F-9CEA-5B8C-787E-56A281A318C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3738489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6823-F926-C73C-2817-8F913989E891}"/>
              </a:ext>
            </a:extLst>
          </p:cNvPr>
          <p:cNvSpPr>
            <a:spLocks noGrp="1"/>
          </p:cNvSpPr>
          <p:nvPr>
            <p:ph type="title"/>
          </p:nvPr>
        </p:nvSpPr>
        <p:spPr/>
        <p:txBody>
          <a:bodyPr/>
          <a:lstStyle/>
          <a:p>
            <a:r>
              <a:rPr lang="en-US" sz="3600" b="1" dirty="0"/>
              <a:t>Marketing tools</a:t>
            </a:r>
          </a:p>
        </p:txBody>
      </p:sp>
      <p:sp>
        <p:nvSpPr>
          <p:cNvPr id="3" name="Content Placeholder 2">
            <a:extLst>
              <a:ext uri="{FF2B5EF4-FFF2-40B4-BE49-F238E27FC236}">
                <a16:creationId xmlns:a16="http://schemas.microsoft.com/office/drawing/2014/main" id="{7272F259-B2D3-5FD7-F293-6DD1FAB88941}"/>
              </a:ext>
            </a:extLst>
          </p:cNvPr>
          <p:cNvSpPr>
            <a:spLocks noGrp="1"/>
          </p:cNvSpPr>
          <p:nvPr>
            <p:ph idx="1"/>
          </p:nvPr>
        </p:nvSpPr>
        <p:spPr/>
        <p:txBody>
          <a:bodyPr/>
          <a:lstStyle/>
          <a:p>
            <a:r>
              <a:rPr lang="en-US" sz="2400" dirty="0"/>
              <a:t>Market research </a:t>
            </a:r>
          </a:p>
          <a:p>
            <a:r>
              <a:rPr lang="en-US" sz="2400" dirty="0"/>
              <a:t>Segmentation</a:t>
            </a:r>
          </a:p>
          <a:p>
            <a:r>
              <a:rPr lang="en-US" sz="2400" dirty="0"/>
              <a:t>Targeting </a:t>
            </a:r>
          </a:p>
          <a:p>
            <a:r>
              <a:rPr lang="en-US" sz="2400" dirty="0"/>
              <a:t>Positioning</a:t>
            </a:r>
          </a:p>
        </p:txBody>
      </p:sp>
      <p:sp>
        <p:nvSpPr>
          <p:cNvPr id="4" name="Date Placeholder 3">
            <a:extLst>
              <a:ext uri="{FF2B5EF4-FFF2-40B4-BE49-F238E27FC236}">
                <a16:creationId xmlns:a16="http://schemas.microsoft.com/office/drawing/2014/main" id="{22627FD1-6337-996D-C2F6-4AC956445742}"/>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AE2E951A-ABFC-63E6-316D-89460429C54B}"/>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11821050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3655A-742B-0081-F247-4D593D127CCD}"/>
              </a:ext>
            </a:extLst>
          </p:cNvPr>
          <p:cNvSpPr>
            <a:spLocks noGrp="1"/>
          </p:cNvSpPr>
          <p:nvPr>
            <p:ph type="title"/>
          </p:nvPr>
        </p:nvSpPr>
        <p:spPr/>
        <p:txBody>
          <a:bodyPr/>
          <a:lstStyle/>
          <a:p>
            <a:r>
              <a:rPr lang="en-US" sz="3600" b="1" dirty="0"/>
              <a:t>Market research </a:t>
            </a:r>
          </a:p>
        </p:txBody>
      </p:sp>
      <p:sp>
        <p:nvSpPr>
          <p:cNvPr id="3" name="Content Placeholder 2">
            <a:extLst>
              <a:ext uri="{FF2B5EF4-FFF2-40B4-BE49-F238E27FC236}">
                <a16:creationId xmlns:a16="http://schemas.microsoft.com/office/drawing/2014/main" id="{092AECC0-826D-8D3D-50F4-252747FBB8C4}"/>
              </a:ext>
            </a:extLst>
          </p:cNvPr>
          <p:cNvSpPr>
            <a:spLocks noGrp="1"/>
          </p:cNvSpPr>
          <p:nvPr>
            <p:ph idx="1"/>
          </p:nvPr>
        </p:nvSpPr>
        <p:spPr/>
        <p:txBody>
          <a:bodyPr/>
          <a:lstStyle/>
          <a:p>
            <a:r>
              <a:rPr lang="en-US" sz="2400" dirty="0"/>
              <a:t>Market research involves the collection and analysis of information to gain feedback on current marketing activities including those concerned with product launches and testing the market response to product proposals.</a:t>
            </a:r>
          </a:p>
          <a:p>
            <a:r>
              <a:rPr lang="en-US" sz="2400" dirty="0"/>
              <a:t>It is concerned with collecting and reviewing information about competitors’ products, pricing, promotions and distribution policies.</a:t>
            </a:r>
          </a:p>
          <a:p>
            <a:r>
              <a:rPr lang="en-US" sz="2400" dirty="0"/>
              <a:t>Effective market research enables managers to make more objective marketing decisions and to be more responsive to existing and emerging customer needs.</a:t>
            </a:r>
          </a:p>
          <a:p>
            <a:endParaRPr lang="en-US" sz="2400" dirty="0"/>
          </a:p>
        </p:txBody>
      </p:sp>
      <p:sp>
        <p:nvSpPr>
          <p:cNvPr id="4" name="Date Placeholder 3">
            <a:extLst>
              <a:ext uri="{FF2B5EF4-FFF2-40B4-BE49-F238E27FC236}">
                <a16:creationId xmlns:a16="http://schemas.microsoft.com/office/drawing/2014/main" id="{C8434876-ED80-6BC1-755B-BAD19A272016}"/>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B4963BA8-95CC-5AFF-5019-E8F8FE8ABCF4}"/>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601492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80F46-C100-DD9A-AD22-B9188328FA55}"/>
              </a:ext>
            </a:extLst>
          </p:cNvPr>
          <p:cNvSpPr>
            <a:spLocks noGrp="1"/>
          </p:cNvSpPr>
          <p:nvPr>
            <p:ph type="title"/>
          </p:nvPr>
        </p:nvSpPr>
        <p:spPr/>
        <p:txBody>
          <a:bodyPr/>
          <a:lstStyle/>
          <a:p>
            <a:r>
              <a:rPr lang="en-US" sz="3600" b="1" dirty="0"/>
              <a:t>Segmentation</a:t>
            </a:r>
          </a:p>
        </p:txBody>
      </p:sp>
      <p:sp>
        <p:nvSpPr>
          <p:cNvPr id="3" name="Content Placeholder 2">
            <a:extLst>
              <a:ext uri="{FF2B5EF4-FFF2-40B4-BE49-F238E27FC236}">
                <a16:creationId xmlns:a16="http://schemas.microsoft.com/office/drawing/2014/main" id="{13D92181-4669-5082-D93A-48D6478195C8}"/>
              </a:ext>
            </a:extLst>
          </p:cNvPr>
          <p:cNvSpPr>
            <a:spLocks noGrp="1"/>
          </p:cNvSpPr>
          <p:nvPr>
            <p:ph idx="1"/>
          </p:nvPr>
        </p:nvSpPr>
        <p:spPr/>
        <p:txBody>
          <a:bodyPr/>
          <a:lstStyle/>
          <a:p>
            <a:pPr algn="l"/>
            <a:r>
              <a:rPr lang="en-GB" sz="2400" b="1" i="0" dirty="0">
                <a:effectLst/>
              </a:rPr>
              <a:t>Market Segmentation</a:t>
            </a:r>
            <a:r>
              <a:rPr lang="en-GB" sz="2400" dirty="0"/>
              <a:t> </a:t>
            </a:r>
            <a:r>
              <a:rPr lang="en-GB" sz="2400" b="0" i="0" dirty="0">
                <a:effectLst/>
              </a:rPr>
              <a:t>is the process of dividing a broad and diverse market into smaller, more manageable segments or groups of consumers who share similar characteristics, needs, and behaviours. </a:t>
            </a:r>
          </a:p>
          <a:p>
            <a:pPr algn="l"/>
            <a:r>
              <a:rPr lang="en-GB" sz="2400" b="0" i="0" dirty="0">
                <a:effectLst/>
              </a:rPr>
              <a:t>The goal of segmentation is to identify distinct customer segments that a business can serve more effectively. </a:t>
            </a:r>
          </a:p>
          <a:p>
            <a:pPr algn="l"/>
            <a:r>
              <a:rPr lang="en-GB" sz="2400" b="0" i="0" dirty="0">
                <a:effectLst/>
              </a:rPr>
              <a:t>Segmentation criteria can include </a:t>
            </a:r>
            <a:r>
              <a:rPr lang="en-GB" sz="2400" b="1" i="0" dirty="0">
                <a:effectLst/>
              </a:rPr>
              <a:t>demographics</a:t>
            </a:r>
            <a:r>
              <a:rPr lang="en-GB" sz="2400" b="0" i="0" dirty="0">
                <a:effectLst/>
              </a:rPr>
              <a:t> (age, gender, income), </a:t>
            </a:r>
            <a:r>
              <a:rPr lang="en-GB" sz="2400" b="1" i="0" dirty="0">
                <a:effectLst/>
              </a:rPr>
              <a:t>psychological</a:t>
            </a:r>
            <a:r>
              <a:rPr lang="en-GB" sz="2400" b="0" i="0" dirty="0">
                <a:effectLst/>
              </a:rPr>
              <a:t> (lifestyle, values, interests), and </a:t>
            </a:r>
            <a:r>
              <a:rPr lang="en-GB" sz="2400" b="1" i="0" dirty="0">
                <a:effectLst/>
              </a:rPr>
              <a:t>behavioural </a:t>
            </a:r>
            <a:r>
              <a:rPr lang="en-GB" sz="2400" dirty="0"/>
              <a:t>aspects (</a:t>
            </a:r>
            <a:r>
              <a:rPr lang="en-GB" sz="2400" b="0" i="0" dirty="0">
                <a:effectLst/>
              </a:rPr>
              <a:t>buying habits, product usage).</a:t>
            </a:r>
          </a:p>
          <a:p>
            <a:endParaRPr lang="en-US" dirty="0"/>
          </a:p>
        </p:txBody>
      </p:sp>
      <p:sp>
        <p:nvSpPr>
          <p:cNvPr id="4" name="Date Placeholder 3">
            <a:extLst>
              <a:ext uri="{FF2B5EF4-FFF2-40B4-BE49-F238E27FC236}">
                <a16:creationId xmlns:a16="http://schemas.microsoft.com/office/drawing/2014/main" id="{010A0453-AE6F-EA65-E94C-FFF91B8BDC68}"/>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3EB848E5-E3C0-6DC4-23AB-D85E4D9D47A0}"/>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2908901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E7A99-2D88-0DD4-7602-E8B9018509E2}"/>
              </a:ext>
            </a:extLst>
          </p:cNvPr>
          <p:cNvSpPr>
            <a:spLocks noGrp="1"/>
          </p:cNvSpPr>
          <p:nvPr>
            <p:ph type="title"/>
          </p:nvPr>
        </p:nvSpPr>
        <p:spPr/>
        <p:txBody>
          <a:bodyPr/>
          <a:lstStyle/>
          <a:p>
            <a:r>
              <a:rPr lang="en-US" sz="3600" b="1" dirty="0"/>
              <a:t>Segmentation</a:t>
            </a:r>
          </a:p>
        </p:txBody>
      </p:sp>
      <p:sp>
        <p:nvSpPr>
          <p:cNvPr id="3" name="Content Placeholder 2">
            <a:extLst>
              <a:ext uri="{FF2B5EF4-FFF2-40B4-BE49-F238E27FC236}">
                <a16:creationId xmlns:a16="http://schemas.microsoft.com/office/drawing/2014/main" id="{27B2142F-5E1A-4D97-1D93-A2852B3D2050}"/>
              </a:ext>
            </a:extLst>
          </p:cNvPr>
          <p:cNvSpPr>
            <a:spLocks noGrp="1"/>
          </p:cNvSpPr>
          <p:nvPr>
            <p:ph idx="1"/>
          </p:nvPr>
        </p:nvSpPr>
        <p:spPr/>
        <p:txBody>
          <a:bodyPr/>
          <a:lstStyle/>
          <a:p>
            <a:r>
              <a:rPr lang="en-GB" sz="2400" b="0" i="0" dirty="0">
                <a:effectLst/>
              </a:rPr>
              <a:t>For example, an organization might segment the market for a new smartphone into groups based on factors such as: </a:t>
            </a:r>
          </a:p>
          <a:p>
            <a:pPr lvl="1"/>
            <a:r>
              <a:rPr lang="en-GB" sz="2000" dirty="0"/>
              <a:t>A</a:t>
            </a:r>
            <a:r>
              <a:rPr lang="en-GB" sz="2000" b="0" i="0" dirty="0">
                <a:effectLst/>
              </a:rPr>
              <a:t>ge: teenagers, young adults, professionals</a:t>
            </a:r>
            <a:r>
              <a:rPr lang="en-GB" sz="2000" dirty="0"/>
              <a:t>.</a:t>
            </a:r>
            <a:endParaRPr lang="en-GB" sz="2000" b="0" i="0" dirty="0">
              <a:effectLst/>
            </a:endParaRPr>
          </a:p>
          <a:p>
            <a:pPr lvl="1"/>
            <a:r>
              <a:rPr lang="en-GB" sz="2000" b="0" i="0" dirty="0">
                <a:effectLst/>
              </a:rPr>
              <a:t>Usage: heavy users, casual users  </a:t>
            </a:r>
          </a:p>
          <a:p>
            <a:pPr lvl="1"/>
            <a:r>
              <a:rPr lang="en-GB" sz="2000" b="0" i="0" dirty="0">
                <a:effectLst/>
              </a:rPr>
              <a:t>geographic location: urban, suburban, rural.</a:t>
            </a:r>
          </a:p>
          <a:p>
            <a:endParaRPr lang="en-US" dirty="0"/>
          </a:p>
        </p:txBody>
      </p:sp>
      <p:sp>
        <p:nvSpPr>
          <p:cNvPr id="4" name="Date Placeholder 3">
            <a:extLst>
              <a:ext uri="{FF2B5EF4-FFF2-40B4-BE49-F238E27FC236}">
                <a16:creationId xmlns:a16="http://schemas.microsoft.com/office/drawing/2014/main" id="{BF7963B6-ECB5-8919-D06B-5B6C9AE55765}"/>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3A306353-0211-E8B4-1186-5F529EE62416}"/>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102729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91299-3181-6AF2-6193-4D661F41DD64}"/>
              </a:ext>
            </a:extLst>
          </p:cNvPr>
          <p:cNvSpPr>
            <a:spLocks noGrp="1"/>
          </p:cNvSpPr>
          <p:nvPr>
            <p:ph type="title"/>
          </p:nvPr>
        </p:nvSpPr>
        <p:spPr/>
        <p:txBody>
          <a:bodyPr/>
          <a:lstStyle/>
          <a:p>
            <a:r>
              <a:rPr lang="en-US" sz="3600" b="1" dirty="0"/>
              <a:t>Targeting</a:t>
            </a:r>
          </a:p>
        </p:txBody>
      </p:sp>
      <p:sp>
        <p:nvSpPr>
          <p:cNvPr id="3" name="Content Placeholder 2">
            <a:extLst>
              <a:ext uri="{FF2B5EF4-FFF2-40B4-BE49-F238E27FC236}">
                <a16:creationId xmlns:a16="http://schemas.microsoft.com/office/drawing/2014/main" id="{22B13640-4AE3-455F-DB6E-E9A8F9762D43}"/>
              </a:ext>
            </a:extLst>
          </p:cNvPr>
          <p:cNvSpPr>
            <a:spLocks noGrp="1"/>
          </p:cNvSpPr>
          <p:nvPr>
            <p:ph idx="1"/>
          </p:nvPr>
        </p:nvSpPr>
        <p:spPr/>
        <p:txBody>
          <a:bodyPr/>
          <a:lstStyle/>
          <a:p>
            <a:pPr algn="l"/>
            <a:r>
              <a:rPr lang="en-GB" sz="2400" b="1" i="0" dirty="0">
                <a:effectLst/>
              </a:rPr>
              <a:t>Targeting</a:t>
            </a:r>
            <a:r>
              <a:rPr lang="en-GB" sz="2400" b="0" i="0" dirty="0">
                <a:effectLst/>
              </a:rPr>
              <a:t> involves selecting one or more specific customer segments from the segmented market to focus marketing efforts on. </a:t>
            </a:r>
          </a:p>
          <a:p>
            <a:pPr algn="l"/>
            <a:r>
              <a:rPr lang="en-GB" sz="2400" b="0" i="0" dirty="0">
                <a:effectLst/>
              </a:rPr>
              <a:t>Businesses evaluate the attractiveness and potential profitability of each segment and choose the segments that align best with their product or service offerings and overall business goals. T</a:t>
            </a:r>
          </a:p>
          <a:p>
            <a:pPr algn="l"/>
            <a:r>
              <a:rPr lang="en-GB" sz="2400" b="0" i="0" dirty="0" err="1">
                <a:effectLst/>
              </a:rPr>
              <a:t>argeting</a:t>
            </a:r>
            <a:r>
              <a:rPr lang="en-GB" sz="2400" b="0" i="0" dirty="0">
                <a:effectLst/>
              </a:rPr>
              <a:t> ensures that marketing resources are concentrated on the most promising opportunities.</a:t>
            </a:r>
          </a:p>
          <a:p>
            <a:endParaRPr lang="en-US" dirty="0"/>
          </a:p>
        </p:txBody>
      </p:sp>
      <p:sp>
        <p:nvSpPr>
          <p:cNvPr id="4" name="Date Placeholder 3">
            <a:extLst>
              <a:ext uri="{FF2B5EF4-FFF2-40B4-BE49-F238E27FC236}">
                <a16:creationId xmlns:a16="http://schemas.microsoft.com/office/drawing/2014/main" id="{DCF4285F-BB0B-BF22-1CBE-36FC248E6803}"/>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A548D1B3-1C0C-9834-2C49-512DCC850F2A}"/>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2373999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E5707-2356-6E7C-D9C6-63FB3B511811}"/>
              </a:ext>
            </a:extLst>
          </p:cNvPr>
          <p:cNvSpPr>
            <a:spLocks noGrp="1"/>
          </p:cNvSpPr>
          <p:nvPr>
            <p:ph type="title"/>
          </p:nvPr>
        </p:nvSpPr>
        <p:spPr>
          <a:xfrm>
            <a:off x="457200" y="274638"/>
            <a:ext cx="8229600" cy="1143000"/>
          </a:xfrm>
        </p:spPr>
        <p:txBody>
          <a:bodyPr wrap="square" anchor="ctr">
            <a:normAutofit/>
          </a:bodyPr>
          <a:lstStyle/>
          <a:p>
            <a:r>
              <a:rPr lang="en-US" b="1"/>
              <a:t>Targeting</a:t>
            </a:r>
            <a:endParaRPr lang="en-US"/>
          </a:p>
        </p:txBody>
      </p:sp>
      <p:sp>
        <p:nvSpPr>
          <p:cNvPr id="3" name="Content Placeholder 2">
            <a:extLst>
              <a:ext uri="{FF2B5EF4-FFF2-40B4-BE49-F238E27FC236}">
                <a16:creationId xmlns:a16="http://schemas.microsoft.com/office/drawing/2014/main" id="{33AA8891-603A-34B5-5B5D-B81CF29AB29E}"/>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400" b="0" i="0" dirty="0">
                <a:effectLst/>
              </a:rPr>
              <a:t>Continuing with the smartphone example, after segmentation, a business might decide to target the </a:t>
            </a:r>
            <a:r>
              <a:rPr lang="en-GB" sz="2400" b="1" i="0" dirty="0">
                <a:effectLst/>
              </a:rPr>
              <a:t>young adults’</a:t>
            </a:r>
            <a:r>
              <a:rPr lang="en-GB" sz="2400" b="0" i="0" dirty="0">
                <a:effectLst/>
              </a:rPr>
              <a:t> segment because it aligns with the smartphone's features and pricing strategy.</a:t>
            </a:r>
          </a:p>
          <a:p>
            <a:pPr>
              <a:lnSpc>
                <a:spcPct val="90000"/>
              </a:lnSpc>
            </a:pPr>
            <a:endParaRPr lang="en-US" dirty="0"/>
          </a:p>
        </p:txBody>
      </p:sp>
      <p:pic>
        <p:nvPicPr>
          <p:cNvPr id="1026" name="Picture 2" descr="What is Targeted Marketing? Definition, Strategies &amp; Examples | Sender">
            <a:extLst>
              <a:ext uri="{FF2B5EF4-FFF2-40B4-BE49-F238E27FC236}">
                <a16:creationId xmlns:a16="http://schemas.microsoft.com/office/drawing/2014/main" id="{D2AB58E3-B60E-81D9-D141-D0918D446D3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297321"/>
            <a:ext cx="4038600" cy="2594800"/>
          </a:xfrm>
          <a:prstGeom prst="rect">
            <a:avLst/>
          </a:prstGeom>
          <a:solidFill>
            <a:srgbClr val="FFFFFF"/>
          </a:solidFill>
        </p:spPr>
      </p:pic>
      <p:sp>
        <p:nvSpPr>
          <p:cNvPr id="4" name="Date Placeholder 3">
            <a:extLst>
              <a:ext uri="{FF2B5EF4-FFF2-40B4-BE49-F238E27FC236}">
                <a16:creationId xmlns:a16="http://schemas.microsoft.com/office/drawing/2014/main" id="{A5D3475C-E26E-2B75-2161-82FAA67602A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07/11/2025</a:t>
            </a:fld>
            <a:endParaRPr lang="en-GB" altLang="en-US" sz="900"/>
          </a:p>
        </p:txBody>
      </p:sp>
      <p:sp>
        <p:nvSpPr>
          <p:cNvPr id="5" name="Slide Number Placeholder 4">
            <a:extLst>
              <a:ext uri="{FF2B5EF4-FFF2-40B4-BE49-F238E27FC236}">
                <a16:creationId xmlns:a16="http://schemas.microsoft.com/office/drawing/2014/main" id="{8DD14C29-06BF-2881-ED54-19F98AC5970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4841838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0A931-FC0A-F271-E6FE-2C36AD324052}"/>
              </a:ext>
            </a:extLst>
          </p:cNvPr>
          <p:cNvSpPr>
            <a:spLocks noGrp="1"/>
          </p:cNvSpPr>
          <p:nvPr>
            <p:ph type="title"/>
          </p:nvPr>
        </p:nvSpPr>
        <p:spPr/>
        <p:txBody>
          <a:bodyPr/>
          <a:lstStyle/>
          <a:p>
            <a:r>
              <a:rPr lang="en-US" sz="3600" b="1" dirty="0"/>
              <a:t>Positioning</a:t>
            </a:r>
          </a:p>
        </p:txBody>
      </p:sp>
      <p:sp>
        <p:nvSpPr>
          <p:cNvPr id="3" name="Content Placeholder 2">
            <a:extLst>
              <a:ext uri="{FF2B5EF4-FFF2-40B4-BE49-F238E27FC236}">
                <a16:creationId xmlns:a16="http://schemas.microsoft.com/office/drawing/2014/main" id="{D6C91311-840F-3BF3-5D12-D701D3C12BE4}"/>
              </a:ext>
            </a:extLst>
          </p:cNvPr>
          <p:cNvSpPr>
            <a:spLocks noGrp="1"/>
          </p:cNvSpPr>
          <p:nvPr>
            <p:ph idx="1"/>
          </p:nvPr>
        </p:nvSpPr>
        <p:spPr/>
        <p:txBody>
          <a:bodyPr/>
          <a:lstStyle/>
          <a:p>
            <a:pPr algn="l"/>
            <a:r>
              <a:rPr lang="en-GB" sz="2400" b="1" i="0" dirty="0">
                <a:effectLst/>
              </a:rPr>
              <a:t>Positioning</a:t>
            </a:r>
            <a:r>
              <a:rPr lang="en-GB" sz="2400" dirty="0"/>
              <a:t> </a:t>
            </a:r>
            <a:r>
              <a:rPr lang="en-GB" sz="2400" b="0" i="0" dirty="0">
                <a:effectLst/>
              </a:rPr>
              <a:t>is the process of defining how a product or brand is perceived by the target audience comparing with competing products or brands. </a:t>
            </a:r>
          </a:p>
          <a:p>
            <a:pPr algn="l"/>
            <a:r>
              <a:rPr lang="en-GB" sz="2400" b="0" i="0" dirty="0">
                <a:effectLst/>
              </a:rPr>
              <a:t>It involves creating a unique and favourable position in the customer's mind. </a:t>
            </a:r>
          </a:p>
          <a:p>
            <a:pPr algn="l"/>
            <a:r>
              <a:rPr lang="en-GB" sz="2400" b="0" i="0" dirty="0">
                <a:effectLst/>
              </a:rPr>
              <a:t>Effective positioning communicates why a product or brand is different and better than competitors. </a:t>
            </a:r>
          </a:p>
          <a:p>
            <a:endParaRPr lang="en-US" dirty="0"/>
          </a:p>
        </p:txBody>
      </p:sp>
      <p:sp>
        <p:nvSpPr>
          <p:cNvPr id="4" name="Date Placeholder 3">
            <a:extLst>
              <a:ext uri="{FF2B5EF4-FFF2-40B4-BE49-F238E27FC236}">
                <a16:creationId xmlns:a16="http://schemas.microsoft.com/office/drawing/2014/main" id="{2F4A1523-5856-5EAD-9E3C-8D5C6CBC8A71}"/>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5EEF01A9-F6F1-8E47-1066-A2561901A834}"/>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2859817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80420-830E-B690-18F5-11DFA7EB1F2A}"/>
              </a:ext>
            </a:extLst>
          </p:cNvPr>
          <p:cNvSpPr>
            <a:spLocks noGrp="1"/>
          </p:cNvSpPr>
          <p:nvPr>
            <p:ph type="title"/>
          </p:nvPr>
        </p:nvSpPr>
        <p:spPr>
          <a:xfrm>
            <a:off x="457200" y="274638"/>
            <a:ext cx="8229600" cy="1143000"/>
          </a:xfrm>
        </p:spPr>
        <p:txBody>
          <a:bodyPr wrap="square" anchor="ctr">
            <a:normAutofit/>
          </a:bodyPr>
          <a:lstStyle/>
          <a:p>
            <a:r>
              <a:rPr lang="en-US" b="1"/>
              <a:t>Positioning</a:t>
            </a:r>
          </a:p>
        </p:txBody>
      </p:sp>
      <p:sp>
        <p:nvSpPr>
          <p:cNvPr id="3" name="Content Placeholder 2">
            <a:extLst>
              <a:ext uri="{FF2B5EF4-FFF2-40B4-BE49-F238E27FC236}">
                <a16:creationId xmlns:a16="http://schemas.microsoft.com/office/drawing/2014/main" id="{EC7E3AED-BEFB-373B-B882-D20887DD458A}"/>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400" b="0" i="0" dirty="0">
                <a:effectLst/>
              </a:rPr>
              <a:t>For example, a smartphone brand may position itself as </a:t>
            </a:r>
            <a:r>
              <a:rPr lang="en-GB" sz="2400" b="1" i="0" dirty="0">
                <a:effectLst/>
              </a:rPr>
              <a:t>innovative and feature-rich </a:t>
            </a:r>
            <a:r>
              <a:rPr lang="en-GB" sz="2400" b="0" i="0" dirty="0">
                <a:effectLst/>
              </a:rPr>
              <a:t>for young adults, highlighting the product's competitive pricing, high-quality camera, and compatibility with popular apps and games.</a:t>
            </a:r>
          </a:p>
          <a:p>
            <a:pPr>
              <a:lnSpc>
                <a:spcPct val="90000"/>
              </a:lnSpc>
            </a:pPr>
            <a:endParaRPr lang="en-US" sz="2400" dirty="0"/>
          </a:p>
        </p:txBody>
      </p:sp>
      <p:pic>
        <p:nvPicPr>
          <p:cNvPr id="2050" name="Picture 2" descr="The 5th P in Marketing: Positioning Your Brand | Upstart Group">
            <a:extLst>
              <a:ext uri="{FF2B5EF4-FFF2-40B4-BE49-F238E27FC236}">
                <a16:creationId xmlns:a16="http://schemas.microsoft.com/office/drawing/2014/main" id="{53B2BF76-E979-7CA1-66A7-B3F414DC49D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693" r="28562"/>
          <a:stretch/>
        </p:blipFill>
        <p:spPr bwMode="auto">
          <a:xfrm>
            <a:off x="4648200" y="1600201"/>
            <a:ext cx="4038600" cy="3989040"/>
          </a:xfrm>
          <a:prstGeom prst="rect">
            <a:avLst/>
          </a:prstGeom>
          <a:solidFill>
            <a:srgbClr val="FFFFFF"/>
          </a:solidFill>
        </p:spPr>
      </p:pic>
      <p:sp>
        <p:nvSpPr>
          <p:cNvPr id="4" name="Date Placeholder 3">
            <a:extLst>
              <a:ext uri="{FF2B5EF4-FFF2-40B4-BE49-F238E27FC236}">
                <a16:creationId xmlns:a16="http://schemas.microsoft.com/office/drawing/2014/main" id="{D7B14463-D36F-51BB-E50E-2EA30E60DDE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07/11/2025</a:t>
            </a:fld>
            <a:endParaRPr lang="en-GB" altLang="en-US" sz="900"/>
          </a:p>
        </p:txBody>
      </p:sp>
      <p:sp>
        <p:nvSpPr>
          <p:cNvPr id="5" name="Slide Number Placeholder 4">
            <a:extLst>
              <a:ext uri="{FF2B5EF4-FFF2-40B4-BE49-F238E27FC236}">
                <a16:creationId xmlns:a16="http://schemas.microsoft.com/office/drawing/2014/main" id="{54191A9E-F066-0951-5BD3-527F26D2E83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3248627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59DF1-5E7D-404D-76EE-556C4CBB82A1}"/>
              </a:ext>
            </a:extLst>
          </p:cNvPr>
          <p:cNvSpPr>
            <a:spLocks noGrp="1"/>
          </p:cNvSpPr>
          <p:nvPr>
            <p:ph type="title"/>
          </p:nvPr>
        </p:nvSpPr>
        <p:spPr/>
        <p:txBody>
          <a:bodyPr/>
          <a:lstStyle/>
          <a:p>
            <a:r>
              <a:rPr lang="en-US" sz="3600" b="1" dirty="0"/>
              <a:t>Marketing mix</a:t>
            </a:r>
          </a:p>
        </p:txBody>
      </p:sp>
      <p:sp>
        <p:nvSpPr>
          <p:cNvPr id="3" name="Content Placeholder 2">
            <a:extLst>
              <a:ext uri="{FF2B5EF4-FFF2-40B4-BE49-F238E27FC236}">
                <a16:creationId xmlns:a16="http://schemas.microsoft.com/office/drawing/2014/main" id="{10AED81A-A82B-17D8-207D-87F32FD95369}"/>
              </a:ext>
            </a:extLst>
          </p:cNvPr>
          <p:cNvSpPr>
            <a:spLocks noGrp="1"/>
          </p:cNvSpPr>
          <p:nvPr>
            <p:ph idx="1"/>
          </p:nvPr>
        </p:nvSpPr>
        <p:spPr/>
        <p:txBody>
          <a:bodyPr/>
          <a:lstStyle/>
          <a:p>
            <a:r>
              <a:rPr lang="en-US" sz="2400" b="1" dirty="0"/>
              <a:t>Marketing mix </a:t>
            </a:r>
            <a:r>
              <a:rPr lang="en-US" sz="2400" dirty="0"/>
              <a:t>describes the marketing elements that could affect the way a product performed in the marketplace.</a:t>
            </a:r>
          </a:p>
        </p:txBody>
      </p:sp>
      <p:sp>
        <p:nvSpPr>
          <p:cNvPr id="4" name="Date Placeholder 3">
            <a:extLst>
              <a:ext uri="{FF2B5EF4-FFF2-40B4-BE49-F238E27FC236}">
                <a16:creationId xmlns:a16="http://schemas.microsoft.com/office/drawing/2014/main" id="{EB3A25F1-762A-F7A9-814F-A7EFC6E55E22}"/>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99DFE362-5A5A-491B-3BB6-D052662D038A}"/>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pic>
        <p:nvPicPr>
          <p:cNvPr id="7" name="Picture 6" descr="A diagram of a diagram&#10;&#10;Description automatically generated">
            <a:extLst>
              <a:ext uri="{FF2B5EF4-FFF2-40B4-BE49-F238E27FC236}">
                <a16:creationId xmlns:a16="http://schemas.microsoft.com/office/drawing/2014/main" id="{8C945A22-1F44-5597-6590-B751F17373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2852936"/>
            <a:ext cx="5616624" cy="2627114"/>
          </a:xfrm>
          <a:prstGeom prst="rect">
            <a:avLst/>
          </a:prstGeom>
        </p:spPr>
      </p:pic>
    </p:spTree>
    <p:extLst>
      <p:ext uri="{BB962C8B-B14F-4D97-AF65-F5344CB8AC3E}">
        <p14:creationId xmlns:p14="http://schemas.microsoft.com/office/powerpoint/2010/main" val="32475889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A003F-0017-FAA5-DFF3-DCF9AD673CC1}"/>
              </a:ext>
            </a:extLst>
          </p:cNvPr>
          <p:cNvSpPr>
            <a:spLocks noGrp="1"/>
          </p:cNvSpPr>
          <p:nvPr>
            <p:ph type="title"/>
          </p:nvPr>
        </p:nvSpPr>
        <p:spPr/>
        <p:txBody>
          <a:bodyPr/>
          <a:lstStyle/>
          <a:p>
            <a:r>
              <a:rPr lang="en-US" sz="3600" b="1" dirty="0"/>
              <a:t>Product</a:t>
            </a:r>
          </a:p>
        </p:txBody>
      </p:sp>
      <p:sp>
        <p:nvSpPr>
          <p:cNvPr id="3" name="Content Placeholder 2">
            <a:extLst>
              <a:ext uri="{FF2B5EF4-FFF2-40B4-BE49-F238E27FC236}">
                <a16:creationId xmlns:a16="http://schemas.microsoft.com/office/drawing/2014/main" id="{679C2E60-0F24-EEF8-6610-C8ABCAA1A2A9}"/>
              </a:ext>
            </a:extLst>
          </p:cNvPr>
          <p:cNvSpPr>
            <a:spLocks noGrp="1"/>
          </p:cNvSpPr>
          <p:nvPr>
            <p:ph idx="1"/>
          </p:nvPr>
        </p:nvSpPr>
        <p:spPr/>
        <p:txBody>
          <a:bodyPr/>
          <a:lstStyle/>
          <a:p>
            <a:r>
              <a:rPr lang="en-GB" sz="2400" b="0" i="0" dirty="0">
                <a:effectLst/>
              </a:rPr>
              <a:t>This refers to the actual offering that a business provides to its customers. </a:t>
            </a:r>
          </a:p>
          <a:p>
            <a:r>
              <a:rPr lang="en-GB" sz="2400" b="0" i="0" dirty="0">
                <a:effectLst/>
              </a:rPr>
              <a:t>It encompasses not only the physical product but also any associated features, warranties, design, packaging, and branding. </a:t>
            </a:r>
          </a:p>
          <a:p>
            <a:r>
              <a:rPr lang="en-GB" sz="2400" b="0" i="0" dirty="0">
                <a:effectLst/>
              </a:rPr>
              <a:t>Product decisions involve defining what the product is, its unique selling points, and how it meets customer needs and wants.</a:t>
            </a:r>
            <a:endParaRPr lang="en-US" sz="2400" dirty="0"/>
          </a:p>
        </p:txBody>
      </p:sp>
      <p:sp>
        <p:nvSpPr>
          <p:cNvPr id="4" name="Date Placeholder 3">
            <a:extLst>
              <a:ext uri="{FF2B5EF4-FFF2-40B4-BE49-F238E27FC236}">
                <a16:creationId xmlns:a16="http://schemas.microsoft.com/office/drawing/2014/main" id="{AFF657B0-0E88-F076-8704-ACBC66A8E89B}"/>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1CB179A8-BE50-24FE-C0F4-54B968B128A5}"/>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3126115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8C48B-37B7-34AE-EA19-7C35F0BDDE40}"/>
              </a:ext>
            </a:extLst>
          </p:cNvPr>
          <p:cNvSpPr>
            <a:spLocks noGrp="1"/>
          </p:cNvSpPr>
          <p:nvPr>
            <p:ph type="title"/>
          </p:nvPr>
        </p:nvSpPr>
        <p:spPr/>
        <p:txBody>
          <a:bodyPr/>
          <a:lstStyle/>
          <a:p>
            <a:r>
              <a:rPr lang="en-US" sz="3600" b="1" dirty="0"/>
              <a:t>Price</a:t>
            </a:r>
          </a:p>
        </p:txBody>
      </p:sp>
      <p:sp>
        <p:nvSpPr>
          <p:cNvPr id="3" name="Content Placeholder 2">
            <a:extLst>
              <a:ext uri="{FF2B5EF4-FFF2-40B4-BE49-F238E27FC236}">
                <a16:creationId xmlns:a16="http://schemas.microsoft.com/office/drawing/2014/main" id="{98AB2CE1-B66A-A0F1-CA38-5A9A31296222}"/>
              </a:ext>
            </a:extLst>
          </p:cNvPr>
          <p:cNvSpPr>
            <a:spLocks noGrp="1"/>
          </p:cNvSpPr>
          <p:nvPr>
            <p:ph idx="1"/>
          </p:nvPr>
        </p:nvSpPr>
        <p:spPr/>
        <p:txBody>
          <a:bodyPr/>
          <a:lstStyle/>
          <a:p>
            <a:r>
              <a:rPr lang="en-GB" sz="2400" b="0" i="0" dirty="0">
                <a:effectLst/>
              </a:rPr>
              <a:t>Price represents the amount of money customers are willing to pay for the product or service. </a:t>
            </a:r>
          </a:p>
          <a:p>
            <a:r>
              <a:rPr lang="en-GB" sz="2400" b="0" i="0" dirty="0">
                <a:effectLst/>
              </a:rPr>
              <a:t>Pricing strategies can vary widely and include options like competitive pricing, premium pricing, discount pricing, or value-based pricing. </a:t>
            </a:r>
          </a:p>
          <a:p>
            <a:r>
              <a:rPr lang="en-GB" sz="2400" b="0" i="0" dirty="0">
                <a:effectLst/>
              </a:rPr>
              <a:t>Pricing decisions need to align with the product's perceived value and the target market's willingness and ability to pay.</a:t>
            </a:r>
            <a:endParaRPr lang="en-US" sz="2400" dirty="0"/>
          </a:p>
        </p:txBody>
      </p:sp>
      <p:sp>
        <p:nvSpPr>
          <p:cNvPr id="4" name="Date Placeholder 3">
            <a:extLst>
              <a:ext uri="{FF2B5EF4-FFF2-40B4-BE49-F238E27FC236}">
                <a16:creationId xmlns:a16="http://schemas.microsoft.com/office/drawing/2014/main" id="{8E45F1AF-7871-5A56-E914-52D6465F9A82}"/>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A2BE47A3-1B87-8F76-0A12-34E4C5C9E6E4}"/>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9044368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60768-3593-493E-BC1D-E718F25FE0C6}"/>
              </a:ext>
            </a:extLst>
          </p:cNvPr>
          <p:cNvSpPr>
            <a:spLocks noGrp="1"/>
          </p:cNvSpPr>
          <p:nvPr>
            <p:ph type="title"/>
          </p:nvPr>
        </p:nvSpPr>
        <p:spPr/>
        <p:txBody>
          <a:bodyPr/>
          <a:lstStyle/>
          <a:p>
            <a:r>
              <a:rPr lang="en-US" sz="3600" b="1" dirty="0"/>
              <a:t>Promotion</a:t>
            </a:r>
          </a:p>
        </p:txBody>
      </p:sp>
      <p:sp>
        <p:nvSpPr>
          <p:cNvPr id="3" name="Content Placeholder 2">
            <a:extLst>
              <a:ext uri="{FF2B5EF4-FFF2-40B4-BE49-F238E27FC236}">
                <a16:creationId xmlns:a16="http://schemas.microsoft.com/office/drawing/2014/main" id="{6954043E-85CA-B2ED-22A1-004902E5B11E}"/>
              </a:ext>
            </a:extLst>
          </p:cNvPr>
          <p:cNvSpPr>
            <a:spLocks noGrp="1"/>
          </p:cNvSpPr>
          <p:nvPr>
            <p:ph idx="1"/>
          </p:nvPr>
        </p:nvSpPr>
        <p:spPr/>
        <p:txBody>
          <a:bodyPr/>
          <a:lstStyle/>
          <a:p>
            <a:r>
              <a:rPr lang="en-GB" sz="2400" b="0" i="0" dirty="0">
                <a:effectLst/>
              </a:rPr>
              <a:t>Promotion encompasses all the communication and marketing activities used to inform, persuade, and influence customers to purchase the product or service.</a:t>
            </a:r>
          </a:p>
          <a:p>
            <a:r>
              <a:rPr lang="en-GB" sz="2400" b="0" i="0" dirty="0">
                <a:effectLst/>
              </a:rPr>
              <a:t>It includes advertising, public relations, sales promotions, social media marketing, content marketing, and more. Promotion strategies aim to create awareness, generate interest, and drive sales.</a:t>
            </a:r>
            <a:endParaRPr lang="en-US" sz="2400" dirty="0"/>
          </a:p>
        </p:txBody>
      </p:sp>
      <p:sp>
        <p:nvSpPr>
          <p:cNvPr id="4" name="Date Placeholder 3">
            <a:extLst>
              <a:ext uri="{FF2B5EF4-FFF2-40B4-BE49-F238E27FC236}">
                <a16:creationId xmlns:a16="http://schemas.microsoft.com/office/drawing/2014/main" id="{F64A2517-5BB8-0042-629E-6D5D44499F64}"/>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C9504EFF-17B1-0AFD-4853-ED7BE079BC18}"/>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40874415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B53B8-3ECE-5EB8-4767-CD46FF9D0566}"/>
              </a:ext>
            </a:extLst>
          </p:cNvPr>
          <p:cNvSpPr>
            <a:spLocks noGrp="1"/>
          </p:cNvSpPr>
          <p:nvPr>
            <p:ph type="title"/>
          </p:nvPr>
        </p:nvSpPr>
        <p:spPr/>
        <p:txBody>
          <a:bodyPr/>
          <a:lstStyle/>
          <a:p>
            <a:r>
              <a:rPr lang="en-US" sz="3600" b="1" dirty="0"/>
              <a:t>Place</a:t>
            </a:r>
          </a:p>
        </p:txBody>
      </p:sp>
      <p:sp>
        <p:nvSpPr>
          <p:cNvPr id="3" name="Content Placeholder 2">
            <a:extLst>
              <a:ext uri="{FF2B5EF4-FFF2-40B4-BE49-F238E27FC236}">
                <a16:creationId xmlns:a16="http://schemas.microsoft.com/office/drawing/2014/main" id="{8D1871CF-7A07-4924-E522-D52A942C01BC}"/>
              </a:ext>
            </a:extLst>
          </p:cNvPr>
          <p:cNvSpPr>
            <a:spLocks noGrp="1"/>
          </p:cNvSpPr>
          <p:nvPr>
            <p:ph idx="1"/>
          </p:nvPr>
        </p:nvSpPr>
        <p:spPr/>
        <p:txBody>
          <a:bodyPr/>
          <a:lstStyle/>
          <a:p>
            <a:r>
              <a:rPr lang="en-GB" sz="2400" b="0" i="0" dirty="0">
                <a:effectLst/>
              </a:rPr>
              <a:t>Place refers to the channels and methods a business uses to make its product or service available to customers.</a:t>
            </a:r>
          </a:p>
          <a:p>
            <a:r>
              <a:rPr lang="en-GB" sz="2400" b="0" i="0" dirty="0">
                <a:effectLst/>
              </a:rPr>
              <a:t>This involves decisions about distribution channels (e.g., direct sales, retailers, online platforms), locations, inventory management, and logistics. </a:t>
            </a:r>
          </a:p>
          <a:p>
            <a:r>
              <a:rPr lang="en-GB" sz="2400" b="0" i="0" dirty="0">
                <a:effectLst/>
              </a:rPr>
              <a:t>Effective distribution ensures that the product is accessible to the target audience.</a:t>
            </a:r>
            <a:endParaRPr lang="en-US" sz="2400" dirty="0"/>
          </a:p>
        </p:txBody>
      </p:sp>
      <p:sp>
        <p:nvSpPr>
          <p:cNvPr id="4" name="Date Placeholder 3">
            <a:extLst>
              <a:ext uri="{FF2B5EF4-FFF2-40B4-BE49-F238E27FC236}">
                <a16:creationId xmlns:a16="http://schemas.microsoft.com/office/drawing/2014/main" id="{D0A77B73-E2D8-A071-13EE-5C0BCAE0B876}"/>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BD965D64-9774-02DA-E7A7-1B5F4B1357D1}"/>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1757234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9868-2C9B-2104-87EE-9B7FE324DC24}"/>
              </a:ext>
            </a:extLst>
          </p:cNvPr>
          <p:cNvSpPr>
            <a:spLocks noGrp="1"/>
          </p:cNvSpPr>
          <p:nvPr>
            <p:ph type="title"/>
          </p:nvPr>
        </p:nvSpPr>
        <p:spPr/>
        <p:txBody>
          <a:bodyPr/>
          <a:lstStyle/>
          <a:p>
            <a:r>
              <a:rPr lang="en-US" sz="3600" b="1" dirty="0"/>
              <a:t>People</a:t>
            </a:r>
          </a:p>
        </p:txBody>
      </p:sp>
      <p:sp>
        <p:nvSpPr>
          <p:cNvPr id="3" name="Content Placeholder 2">
            <a:extLst>
              <a:ext uri="{FF2B5EF4-FFF2-40B4-BE49-F238E27FC236}">
                <a16:creationId xmlns:a16="http://schemas.microsoft.com/office/drawing/2014/main" id="{134002E8-E015-9B46-D707-BD48CE332569}"/>
              </a:ext>
            </a:extLst>
          </p:cNvPr>
          <p:cNvSpPr>
            <a:spLocks noGrp="1"/>
          </p:cNvSpPr>
          <p:nvPr>
            <p:ph idx="1"/>
          </p:nvPr>
        </p:nvSpPr>
        <p:spPr/>
        <p:txBody>
          <a:bodyPr/>
          <a:lstStyle/>
          <a:p>
            <a:r>
              <a:rPr lang="en-GB" sz="2400" b="0" i="0" dirty="0">
                <a:effectLst/>
              </a:rPr>
              <a:t>People refer to the employees and personnel who interact directly with customers. </a:t>
            </a:r>
          </a:p>
          <a:p>
            <a:r>
              <a:rPr lang="en-GB" sz="2400" b="0" i="0" dirty="0">
                <a:effectLst/>
              </a:rPr>
              <a:t>Their behaviour, attitude, and competence can significantly impact the customer's experience and satisfaction. </a:t>
            </a:r>
          </a:p>
          <a:p>
            <a:r>
              <a:rPr lang="en-GB" sz="2400" b="0" i="0" dirty="0">
                <a:effectLst/>
              </a:rPr>
              <a:t>Employee training, customer service, and the overall customer-facing culture are critical aspects of this element.</a:t>
            </a:r>
            <a:endParaRPr lang="en-US" sz="2400" dirty="0"/>
          </a:p>
        </p:txBody>
      </p:sp>
      <p:sp>
        <p:nvSpPr>
          <p:cNvPr id="4" name="Date Placeholder 3">
            <a:extLst>
              <a:ext uri="{FF2B5EF4-FFF2-40B4-BE49-F238E27FC236}">
                <a16:creationId xmlns:a16="http://schemas.microsoft.com/office/drawing/2014/main" id="{55E64C4B-FBD7-F221-24DC-72212817F58E}"/>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CF3FD68B-9217-02B6-D7A3-A705D4AABD40}"/>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2523081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FA042-5062-CC6D-C07A-4A521BEE89BD}"/>
              </a:ext>
            </a:extLst>
          </p:cNvPr>
          <p:cNvSpPr>
            <a:spLocks noGrp="1"/>
          </p:cNvSpPr>
          <p:nvPr>
            <p:ph type="title"/>
          </p:nvPr>
        </p:nvSpPr>
        <p:spPr/>
        <p:txBody>
          <a:bodyPr/>
          <a:lstStyle/>
          <a:p>
            <a:r>
              <a:rPr lang="en-US" sz="3600" b="1" dirty="0"/>
              <a:t>Process</a:t>
            </a:r>
          </a:p>
        </p:txBody>
      </p:sp>
      <p:sp>
        <p:nvSpPr>
          <p:cNvPr id="3" name="Content Placeholder 2">
            <a:extLst>
              <a:ext uri="{FF2B5EF4-FFF2-40B4-BE49-F238E27FC236}">
                <a16:creationId xmlns:a16="http://schemas.microsoft.com/office/drawing/2014/main" id="{ABB353E1-2EEC-84A2-FC46-BC88F0F98508}"/>
              </a:ext>
            </a:extLst>
          </p:cNvPr>
          <p:cNvSpPr>
            <a:spLocks noGrp="1"/>
          </p:cNvSpPr>
          <p:nvPr>
            <p:ph idx="1"/>
          </p:nvPr>
        </p:nvSpPr>
        <p:spPr/>
        <p:txBody>
          <a:bodyPr/>
          <a:lstStyle/>
          <a:p>
            <a:r>
              <a:rPr lang="en-GB" sz="2400" b="0" i="0" dirty="0">
                <a:effectLst/>
              </a:rPr>
              <a:t>Process relates to the methods and procedures used to deliver the product or service. </a:t>
            </a:r>
          </a:p>
          <a:p>
            <a:r>
              <a:rPr lang="en-GB" sz="2400" b="0" i="0" dirty="0">
                <a:effectLst/>
              </a:rPr>
              <a:t>It involves designing efficient and effective processes to ensure consistent quality and customer satisfaction. Examples include order processing, customer onboarding, and service delivery workflows.</a:t>
            </a:r>
            <a:br>
              <a:rPr lang="en-GB" dirty="0"/>
            </a:br>
            <a:endParaRPr lang="en-US" dirty="0"/>
          </a:p>
        </p:txBody>
      </p:sp>
      <p:sp>
        <p:nvSpPr>
          <p:cNvPr id="4" name="Date Placeholder 3">
            <a:extLst>
              <a:ext uri="{FF2B5EF4-FFF2-40B4-BE49-F238E27FC236}">
                <a16:creationId xmlns:a16="http://schemas.microsoft.com/office/drawing/2014/main" id="{F1A9D5DD-AB64-7D37-30DA-2ED8F1EC61AB}"/>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B0F70E98-032F-A631-F933-B175F899B817}"/>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8992075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33A20-E166-A064-D3EF-66CFB824126C}"/>
              </a:ext>
            </a:extLst>
          </p:cNvPr>
          <p:cNvSpPr>
            <a:spLocks noGrp="1"/>
          </p:cNvSpPr>
          <p:nvPr>
            <p:ph type="title"/>
          </p:nvPr>
        </p:nvSpPr>
        <p:spPr/>
        <p:txBody>
          <a:bodyPr/>
          <a:lstStyle/>
          <a:p>
            <a:r>
              <a:rPr lang="en-US" sz="3600" b="1" dirty="0"/>
              <a:t>Physical evidence</a:t>
            </a:r>
          </a:p>
        </p:txBody>
      </p:sp>
      <p:sp>
        <p:nvSpPr>
          <p:cNvPr id="3" name="Content Placeholder 2">
            <a:extLst>
              <a:ext uri="{FF2B5EF4-FFF2-40B4-BE49-F238E27FC236}">
                <a16:creationId xmlns:a16="http://schemas.microsoft.com/office/drawing/2014/main" id="{28D2A50D-029C-36E3-638D-ED429E2E8B47}"/>
              </a:ext>
            </a:extLst>
          </p:cNvPr>
          <p:cNvSpPr>
            <a:spLocks noGrp="1"/>
          </p:cNvSpPr>
          <p:nvPr>
            <p:ph idx="1"/>
          </p:nvPr>
        </p:nvSpPr>
        <p:spPr/>
        <p:txBody>
          <a:bodyPr/>
          <a:lstStyle/>
          <a:p>
            <a:r>
              <a:rPr lang="en-GB" sz="2400" b="0" i="0" dirty="0">
                <a:effectLst/>
              </a:rPr>
              <a:t>Physical evidence refers to the tangible and intangible cues that customers use to evaluate the service or product. </a:t>
            </a:r>
          </a:p>
          <a:p>
            <a:r>
              <a:rPr lang="en-GB" sz="2400" b="0" i="0" dirty="0">
                <a:effectLst/>
              </a:rPr>
              <a:t>It includes elements like the physical environment (e.g., store layout, ambiance), packaging, branding, signage, and customer testimonials. </a:t>
            </a:r>
          </a:p>
          <a:p>
            <a:r>
              <a:rPr lang="en-GB" sz="2400" b="0" i="0" dirty="0">
                <a:effectLst/>
              </a:rPr>
              <a:t>These cues can influence the perception of quality and reliability.</a:t>
            </a:r>
            <a:endParaRPr lang="en-US" sz="2400" dirty="0"/>
          </a:p>
        </p:txBody>
      </p:sp>
      <p:sp>
        <p:nvSpPr>
          <p:cNvPr id="4" name="Date Placeholder 3">
            <a:extLst>
              <a:ext uri="{FF2B5EF4-FFF2-40B4-BE49-F238E27FC236}">
                <a16:creationId xmlns:a16="http://schemas.microsoft.com/office/drawing/2014/main" id="{76B1D33B-0DF4-B5F9-C2F8-0EFB2D8E8387}"/>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AAB777ED-A36F-696E-B1ED-CE2930800AC6}"/>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0648710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363DE-230A-56A6-5F57-516E9EE41357}"/>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CE6B9BE5-0748-A122-0A90-AD0AD5095D75}"/>
              </a:ext>
            </a:extLst>
          </p:cNvPr>
          <p:cNvSpPr>
            <a:spLocks noGrp="1"/>
          </p:cNvSpPr>
          <p:nvPr>
            <p:ph idx="1"/>
          </p:nvPr>
        </p:nvSpPr>
        <p:spPr/>
        <p:txBody>
          <a:bodyPr/>
          <a:lstStyle/>
          <a:p>
            <a:r>
              <a:rPr lang="en-US" sz="2400" dirty="0"/>
              <a:t>Form groups of 3-4 and attempt to apply the STP marketing tools on a product/service of your choice.</a:t>
            </a:r>
          </a:p>
          <a:p>
            <a:endParaRPr lang="en-US" sz="2400" dirty="0"/>
          </a:p>
          <a:p>
            <a:endParaRPr lang="en-US" dirty="0"/>
          </a:p>
          <a:p>
            <a:endParaRPr lang="en-US" dirty="0"/>
          </a:p>
        </p:txBody>
      </p:sp>
      <p:sp>
        <p:nvSpPr>
          <p:cNvPr id="4" name="Date Placeholder 3">
            <a:extLst>
              <a:ext uri="{FF2B5EF4-FFF2-40B4-BE49-F238E27FC236}">
                <a16:creationId xmlns:a16="http://schemas.microsoft.com/office/drawing/2014/main" id="{7B4A541D-2F20-B8F9-9B5D-75C51E78BC8F}"/>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FDEF7900-5F21-7C99-5E62-8550A4415698}"/>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9899759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D7325-EB80-D951-FC11-EE4607EC1DA9}"/>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935887FA-CE4F-D53E-65A8-61219D595A59}"/>
              </a:ext>
            </a:extLst>
          </p:cNvPr>
          <p:cNvSpPr>
            <a:spLocks noGrp="1"/>
          </p:cNvSpPr>
          <p:nvPr>
            <p:ph idx="1"/>
          </p:nvPr>
        </p:nvSpPr>
        <p:spPr/>
        <p:txBody>
          <a:bodyPr/>
          <a:lstStyle/>
          <a:p>
            <a:r>
              <a:rPr lang="en-US" sz="2400" dirty="0"/>
              <a:t>Form groups of 3-4 and attempt to apply the 7ps </a:t>
            </a:r>
            <a:r>
              <a:rPr lang="en-US" sz="2400"/>
              <a:t>marketing mix on </a:t>
            </a:r>
            <a:r>
              <a:rPr lang="en-US" sz="2400" dirty="0"/>
              <a:t>a product/service of your choice.</a:t>
            </a:r>
          </a:p>
          <a:p>
            <a:endParaRPr lang="en-US" dirty="0"/>
          </a:p>
        </p:txBody>
      </p:sp>
      <p:sp>
        <p:nvSpPr>
          <p:cNvPr id="4" name="Date Placeholder 3">
            <a:extLst>
              <a:ext uri="{FF2B5EF4-FFF2-40B4-BE49-F238E27FC236}">
                <a16:creationId xmlns:a16="http://schemas.microsoft.com/office/drawing/2014/main" id="{6A75FD4F-C5D4-2B37-F1DA-71420C8A50F9}"/>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59363E02-8771-1A36-3585-A63F7D2FE78A}"/>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18558538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a:xfrm>
            <a:off x="457200" y="274638"/>
            <a:ext cx="8229600" cy="1143000"/>
          </a:xfrm>
        </p:spPr>
        <p:txBody>
          <a:bodyPr wrap="square" anchor="ctr">
            <a:normAutofit/>
          </a:bodyPr>
          <a:lstStyle/>
          <a:p>
            <a:r>
              <a:rPr lang="en-US" b="1"/>
              <a:t>The product life cycle</a:t>
            </a:r>
          </a:p>
        </p:txBody>
      </p:sp>
      <p:pic>
        <p:nvPicPr>
          <p:cNvPr id="1026" name="Picture 2" descr="What is a Product Life Cycle? (Definition, Stages and Examples) - TWI">
            <a:extLst>
              <a:ext uri="{FF2B5EF4-FFF2-40B4-BE49-F238E27FC236}">
                <a16:creationId xmlns:a16="http://schemas.microsoft.com/office/drawing/2014/main" id="{9D6C15AE-0767-F0DC-28B8-99B70C5955B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835696" y="1268760"/>
            <a:ext cx="5544616" cy="4320480"/>
          </a:xfrm>
          <a:prstGeom prst="rect">
            <a:avLst/>
          </a:prstGeom>
          <a:solidFill>
            <a:srgbClr val="FFFFFF"/>
          </a:solidFill>
        </p:spPr>
      </p:pic>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a:xfrm>
            <a:off x="250825" y="6524625"/>
            <a:ext cx="971550" cy="219075"/>
          </a:xfrm>
        </p:spPr>
        <p:txBody>
          <a:bodyPr anchor="ctr">
            <a:normAutofit/>
          </a:bodyPr>
          <a:lstStyle/>
          <a:p>
            <a:pPr marL="0" marR="0" lvl="0" indent="0" algn="ctr" defTabSz="914400" rtl="0" eaLnBrk="1" fontAlgn="auto" latinLnBrk="0" hangingPunct="1">
              <a:lnSpc>
                <a:spcPct val="90000"/>
              </a:lnSpc>
              <a:spcBef>
                <a:spcPts val="0"/>
              </a:spcBef>
              <a:spcAft>
                <a:spcPts val="600"/>
              </a:spcAft>
              <a:buClrTx/>
              <a:buSzTx/>
              <a:buFontTx/>
              <a:buNone/>
              <a:tabLst/>
              <a:defRPr/>
            </a:pPr>
            <a:fld id="{130ADD5E-52E0-0D44-B721-F95AB1FBEECE}" type="datetime1">
              <a:rPr kumimoji="0" lang="en-GB" altLang="en-US" sz="9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90000"/>
                </a:lnSpc>
                <a:spcBef>
                  <a:spcPts val="0"/>
                </a:spcBef>
                <a:spcAft>
                  <a:spcPts val="600"/>
                </a:spcAft>
                <a:buClrTx/>
                <a:buSzTx/>
                <a:buFontTx/>
                <a:buNone/>
                <a:tabLst/>
                <a:defRPr/>
              </a:pPr>
              <a:t>07/11/2025</a:t>
            </a:fld>
            <a:endParaRPr kumimoji="0" lang="en-GB" altLang="en-US" sz="9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a:xfrm>
            <a:off x="7956550" y="6381750"/>
            <a:ext cx="730250" cy="339725"/>
          </a:xfrm>
        </p:spPr>
        <p:txBody>
          <a:bodyPr wrap="square" anchor="ctr">
            <a:normAutofit/>
          </a:bodyPr>
          <a:lstStyle/>
          <a:p>
            <a:pPr marL="0" marR="0" lvl="0" indent="0" algn="r" defTabSz="914400" rtl="0" eaLnBrk="1" fontAlgn="base" latinLnBrk="0" hangingPunct="1">
              <a:lnSpc>
                <a:spcPct val="100000"/>
              </a:lnSpc>
              <a:spcBef>
                <a:spcPct val="0"/>
              </a:spcBef>
              <a:spcAft>
                <a:spcPts val="60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ts val="600"/>
                </a:spcAft>
                <a:buClrTx/>
                <a:buSzTx/>
                <a:buFontTx/>
                <a:buNone/>
                <a:tabLst/>
                <a:defRPr/>
              </a:pPr>
              <a:t>24</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6577665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AF5CF-230E-F216-047C-788520947993}"/>
              </a:ext>
            </a:extLst>
          </p:cNvPr>
          <p:cNvSpPr>
            <a:spLocks noGrp="1"/>
          </p:cNvSpPr>
          <p:nvPr>
            <p:ph type="title"/>
          </p:nvPr>
        </p:nvSpPr>
        <p:spPr/>
        <p:txBody>
          <a:bodyPr/>
          <a:lstStyle/>
          <a:p>
            <a:r>
              <a:rPr lang="en-US" sz="3600" b="1" dirty="0"/>
              <a:t>Introduction</a:t>
            </a:r>
          </a:p>
        </p:txBody>
      </p:sp>
      <p:sp>
        <p:nvSpPr>
          <p:cNvPr id="3" name="Content Placeholder 2">
            <a:extLst>
              <a:ext uri="{FF2B5EF4-FFF2-40B4-BE49-F238E27FC236}">
                <a16:creationId xmlns:a16="http://schemas.microsoft.com/office/drawing/2014/main" id="{1D79E9D3-501D-E950-CCF8-442B7B714E4B}"/>
              </a:ext>
            </a:extLst>
          </p:cNvPr>
          <p:cNvSpPr>
            <a:spLocks noGrp="1"/>
          </p:cNvSpPr>
          <p:nvPr>
            <p:ph idx="1"/>
          </p:nvPr>
        </p:nvSpPr>
        <p:spPr/>
        <p:txBody>
          <a:bodyPr/>
          <a:lstStyle/>
          <a:p>
            <a:r>
              <a:rPr lang="en-GB" sz="2400" b="0" i="0" dirty="0">
                <a:effectLst/>
              </a:rPr>
              <a:t>The </a:t>
            </a:r>
            <a:r>
              <a:rPr lang="en-GB" sz="2400" b="1" i="0" dirty="0">
                <a:effectLst/>
              </a:rPr>
              <a:t>introduction stage </a:t>
            </a:r>
            <a:r>
              <a:rPr lang="en-GB" sz="2400" b="0" i="0" dirty="0">
                <a:effectLst/>
              </a:rPr>
              <a:t>is when a new product is introduced to the market. </a:t>
            </a:r>
          </a:p>
          <a:p>
            <a:r>
              <a:rPr lang="en-GB" sz="2400" dirty="0"/>
              <a:t>In this stage, s</a:t>
            </a:r>
            <a:r>
              <a:rPr lang="en-GB" sz="2400" b="0" i="0" dirty="0">
                <a:effectLst/>
              </a:rPr>
              <a:t>ales are typically low because customers are unaware and unfamiliar with the product. </a:t>
            </a:r>
          </a:p>
          <a:p>
            <a:r>
              <a:rPr lang="en-GB" sz="2400" dirty="0"/>
              <a:t>Organizations</a:t>
            </a:r>
            <a:r>
              <a:rPr lang="en-GB" sz="2400" b="0" i="0" dirty="0">
                <a:effectLst/>
              </a:rPr>
              <a:t> often incur significant costs in research, development, and marketing to create awareness and gain market acceptance.</a:t>
            </a:r>
            <a:endParaRPr lang="en-US" sz="2400" dirty="0"/>
          </a:p>
        </p:txBody>
      </p:sp>
      <p:sp>
        <p:nvSpPr>
          <p:cNvPr id="4" name="Date Placeholder 3">
            <a:extLst>
              <a:ext uri="{FF2B5EF4-FFF2-40B4-BE49-F238E27FC236}">
                <a16:creationId xmlns:a16="http://schemas.microsoft.com/office/drawing/2014/main" id="{3769363F-0427-0761-C6E2-CE4FEDCF0E88}"/>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608646F4-6901-374E-3D27-9AAD60D68313}"/>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301385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78070-8028-D52D-9D0C-AE01E32061DE}"/>
              </a:ext>
            </a:extLst>
          </p:cNvPr>
          <p:cNvSpPr>
            <a:spLocks noGrp="1"/>
          </p:cNvSpPr>
          <p:nvPr>
            <p:ph type="title"/>
          </p:nvPr>
        </p:nvSpPr>
        <p:spPr/>
        <p:txBody>
          <a:bodyPr/>
          <a:lstStyle/>
          <a:p>
            <a:r>
              <a:rPr lang="en-US" sz="3600" b="1" dirty="0"/>
              <a:t>Growth</a:t>
            </a:r>
          </a:p>
        </p:txBody>
      </p:sp>
      <p:sp>
        <p:nvSpPr>
          <p:cNvPr id="3" name="Content Placeholder 2">
            <a:extLst>
              <a:ext uri="{FF2B5EF4-FFF2-40B4-BE49-F238E27FC236}">
                <a16:creationId xmlns:a16="http://schemas.microsoft.com/office/drawing/2014/main" id="{5E555A23-AC11-C41F-AA9A-60296EB92C49}"/>
              </a:ext>
            </a:extLst>
          </p:cNvPr>
          <p:cNvSpPr>
            <a:spLocks noGrp="1"/>
          </p:cNvSpPr>
          <p:nvPr>
            <p:ph idx="1"/>
          </p:nvPr>
        </p:nvSpPr>
        <p:spPr/>
        <p:txBody>
          <a:bodyPr/>
          <a:lstStyle/>
          <a:p>
            <a:r>
              <a:rPr lang="en-GB" sz="2400" b="0" i="0" dirty="0">
                <a:effectLst/>
              </a:rPr>
              <a:t>In the </a:t>
            </a:r>
            <a:r>
              <a:rPr lang="en-GB" sz="2400" b="1" i="0" dirty="0">
                <a:effectLst/>
              </a:rPr>
              <a:t>growth stage</a:t>
            </a:r>
            <a:r>
              <a:rPr lang="en-GB" sz="2400" b="0" i="0" dirty="0">
                <a:effectLst/>
              </a:rPr>
              <a:t>, sales start to increase at a rapid rate. </a:t>
            </a:r>
          </a:p>
          <a:p>
            <a:r>
              <a:rPr lang="en-GB" sz="2400" b="0" i="0" dirty="0">
                <a:effectLst/>
              </a:rPr>
              <a:t>Customers become more aware of the product, and positive word-of-mouth and reviews often drive further adoption. </a:t>
            </a:r>
          </a:p>
          <a:p>
            <a:r>
              <a:rPr lang="en-GB" sz="2400" b="0" i="0" dirty="0">
                <a:effectLst/>
              </a:rPr>
              <a:t>Competitors may enter the market during this stage, leading to increased competition. </a:t>
            </a:r>
          </a:p>
          <a:p>
            <a:r>
              <a:rPr lang="en-GB" sz="2400" b="0" i="0" dirty="0">
                <a:effectLst/>
              </a:rPr>
              <a:t>Organizations focus on expanding their market share, improving the product, and building brand loyalty.</a:t>
            </a:r>
            <a:endParaRPr lang="en-US" sz="2400" dirty="0"/>
          </a:p>
        </p:txBody>
      </p:sp>
      <p:sp>
        <p:nvSpPr>
          <p:cNvPr id="4" name="Date Placeholder 3">
            <a:extLst>
              <a:ext uri="{FF2B5EF4-FFF2-40B4-BE49-F238E27FC236}">
                <a16:creationId xmlns:a16="http://schemas.microsoft.com/office/drawing/2014/main" id="{C39F443B-4B63-12BD-601F-596364062AC0}"/>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E013A60C-4553-0795-3B02-7D4026013C1B}"/>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5367850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BD547-1ED0-B3F6-FF0F-1F6C1E45CE38}"/>
              </a:ext>
            </a:extLst>
          </p:cNvPr>
          <p:cNvSpPr>
            <a:spLocks noGrp="1"/>
          </p:cNvSpPr>
          <p:nvPr>
            <p:ph type="title"/>
          </p:nvPr>
        </p:nvSpPr>
        <p:spPr/>
        <p:txBody>
          <a:bodyPr/>
          <a:lstStyle/>
          <a:p>
            <a:r>
              <a:rPr lang="en-US" sz="3600" b="1" dirty="0"/>
              <a:t>Maturity</a:t>
            </a:r>
          </a:p>
        </p:txBody>
      </p:sp>
      <p:sp>
        <p:nvSpPr>
          <p:cNvPr id="3" name="Content Placeholder 2">
            <a:extLst>
              <a:ext uri="{FF2B5EF4-FFF2-40B4-BE49-F238E27FC236}">
                <a16:creationId xmlns:a16="http://schemas.microsoft.com/office/drawing/2014/main" id="{85E24282-38AE-CAA9-1EC3-948D2C0A6894}"/>
              </a:ext>
            </a:extLst>
          </p:cNvPr>
          <p:cNvSpPr>
            <a:spLocks noGrp="1"/>
          </p:cNvSpPr>
          <p:nvPr>
            <p:ph idx="1"/>
          </p:nvPr>
        </p:nvSpPr>
        <p:spPr/>
        <p:txBody>
          <a:bodyPr/>
          <a:lstStyle/>
          <a:p>
            <a:r>
              <a:rPr lang="en-GB" sz="2400" b="0" i="0" dirty="0">
                <a:effectLst/>
              </a:rPr>
              <a:t>During </a:t>
            </a:r>
            <a:r>
              <a:rPr lang="en-GB" sz="2400" b="1" i="0" dirty="0">
                <a:effectLst/>
              </a:rPr>
              <a:t>the maturity stage</a:t>
            </a:r>
            <a:r>
              <a:rPr lang="en-GB" sz="2400" b="0" i="0" dirty="0">
                <a:effectLst/>
              </a:rPr>
              <a:t>, sales growth stabilizes. </a:t>
            </a:r>
          </a:p>
          <a:p>
            <a:r>
              <a:rPr lang="en-GB" sz="2400" b="0" i="0" dirty="0">
                <a:effectLst/>
              </a:rPr>
              <a:t>The market becomes saturated, and competition is intense. </a:t>
            </a:r>
          </a:p>
          <a:p>
            <a:r>
              <a:rPr lang="en-GB" sz="2400" b="0" i="0" dirty="0">
                <a:effectLst/>
              </a:rPr>
              <a:t>Organizations may offer product variations, engage in price wars, or invest in marketing to maintain market share. </a:t>
            </a:r>
          </a:p>
          <a:p>
            <a:r>
              <a:rPr lang="en-GB" sz="2400" b="0" i="0" dirty="0">
                <a:effectLst/>
              </a:rPr>
              <a:t>Profits tend to level off as the product reaches its peak in terms of market penetration.</a:t>
            </a:r>
            <a:endParaRPr lang="en-US" sz="2400" dirty="0"/>
          </a:p>
        </p:txBody>
      </p:sp>
      <p:sp>
        <p:nvSpPr>
          <p:cNvPr id="4" name="Date Placeholder 3">
            <a:extLst>
              <a:ext uri="{FF2B5EF4-FFF2-40B4-BE49-F238E27FC236}">
                <a16:creationId xmlns:a16="http://schemas.microsoft.com/office/drawing/2014/main" id="{1FB2090C-DBD4-7229-5E54-686A745CFA93}"/>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43BD72BD-CA24-98E1-4D24-39D94E0D150A}"/>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2205992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06B01-7314-595B-0F08-E4F3FECB6C3E}"/>
              </a:ext>
            </a:extLst>
          </p:cNvPr>
          <p:cNvSpPr>
            <a:spLocks noGrp="1"/>
          </p:cNvSpPr>
          <p:nvPr>
            <p:ph type="title"/>
          </p:nvPr>
        </p:nvSpPr>
        <p:spPr/>
        <p:txBody>
          <a:bodyPr/>
          <a:lstStyle/>
          <a:p>
            <a:r>
              <a:rPr lang="en-US" sz="3600" b="1" dirty="0"/>
              <a:t>Decline</a:t>
            </a:r>
          </a:p>
        </p:txBody>
      </p:sp>
      <p:sp>
        <p:nvSpPr>
          <p:cNvPr id="3" name="Content Placeholder 2">
            <a:extLst>
              <a:ext uri="{FF2B5EF4-FFF2-40B4-BE49-F238E27FC236}">
                <a16:creationId xmlns:a16="http://schemas.microsoft.com/office/drawing/2014/main" id="{6DB79E38-7C12-16CE-2C1D-BCB0371744BC}"/>
              </a:ext>
            </a:extLst>
          </p:cNvPr>
          <p:cNvSpPr>
            <a:spLocks noGrp="1"/>
          </p:cNvSpPr>
          <p:nvPr>
            <p:ph idx="1"/>
          </p:nvPr>
        </p:nvSpPr>
        <p:spPr/>
        <p:txBody>
          <a:bodyPr/>
          <a:lstStyle/>
          <a:p>
            <a:r>
              <a:rPr lang="en-GB" sz="2400" b="0" i="0" dirty="0">
                <a:effectLst/>
              </a:rPr>
              <a:t>In the decline stage, sales start to decline as the product reaches market saturation, and customer preferences may shift to newer or more innovative alternatives.</a:t>
            </a:r>
          </a:p>
          <a:p>
            <a:r>
              <a:rPr lang="en-GB" sz="2400" dirty="0"/>
              <a:t>Organization</a:t>
            </a:r>
            <a:r>
              <a:rPr lang="en-GB" sz="2400" b="0" i="0" dirty="0">
                <a:effectLst/>
              </a:rPr>
              <a:t>s may reduce production, discontinue the product, or focus on loyal customer segments. It becomes increasingly challenging to sustain profitability.</a:t>
            </a:r>
          </a:p>
          <a:p>
            <a:r>
              <a:rPr lang="en-GB" sz="2400" dirty="0"/>
              <a:t>Organizations can shift into producing a new and innovative products which will go through the product life cycle again.</a:t>
            </a:r>
            <a:endParaRPr lang="en-US" sz="2400" dirty="0"/>
          </a:p>
        </p:txBody>
      </p:sp>
      <p:sp>
        <p:nvSpPr>
          <p:cNvPr id="4" name="Date Placeholder 3">
            <a:extLst>
              <a:ext uri="{FF2B5EF4-FFF2-40B4-BE49-F238E27FC236}">
                <a16:creationId xmlns:a16="http://schemas.microsoft.com/office/drawing/2014/main" id="{433B1127-FB25-39F4-A37A-B5CDBDCA4C15}"/>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8DDA0588-9498-4362-D027-2C304FE18AF6}"/>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8107219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5EC82-2500-C5F1-F43B-5B82C783346D}"/>
              </a:ext>
            </a:extLst>
          </p:cNvPr>
          <p:cNvSpPr>
            <a:spLocks noGrp="1"/>
          </p:cNvSpPr>
          <p:nvPr>
            <p:ph type="title"/>
          </p:nvPr>
        </p:nvSpPr>
        <p:spPr/>
        <p:txBody>
          <a:bodyPr/>
          <a:lstStyle/>
          <a:p>
            <a:r>
              <a:rPr lang="en-US" sz="3600" b="1" dirty="0"/>
              <a:t>Supply and demand </a:t>
            </a:r>
            <a:r>
              <a:rPr lang="en-US" sz="2000" dirty="0"/>
              <a:t>(1 of 2)</a:t>
            </a:r>
            <a:endParaRPr lang="en-US" sz="3600" dirty="0"/>
          </a:p>
        </p:txBody>
      </p:sp>
      <p:sp>
        <p:nvSpPr>
          <p:cNvPr id="3" name="Content Placeholder 2">
            <a:extLst>
              <a:ext uri="{FF2B5EF4-FFF2-40B4-BE49-F238E27FC236}">
                <a16:creationId xmlns:a16="http://schemas.microsoft.com/office/drawing/2014/main" id="{619DAB54-8014-C783-9471-4570E7174765}"/>
              </a:ext>
            </a:extLst>
          </p:cNvPr>
          <p:cNvSpPr>
            <a:spLocks noGrp="1"/>
          </p:cNvSpPr>
          <p:nvPr>
            <p:ph idx="1"/>
          </p:nvPr>
        </p:nvSpPr>
        <p:spPr/>
        <p:txBody>
          <a:bodyPr/>
          <a:lstStyle/>
          <a:p>
            <a:r>
              <a:rPr lang="en-GB" sz="2400" b="0" i="0" dirty="0">
                <a:effectLst/>
              </a:rPr>
              <a:t>Demand and supply are fundamental concepts in economics that play a significant role in marketing. </a:t>
            </a:r>
          </a:p>
          <a:p>
            <a:r>
              <a:rPr lang="en-GB" sz="2400" b="0" i="0" dirty="0">
                <a:effectLst/>
              </a:rPr>
              <a:t>These concepts are essential for businesses to understand as they influence pricing, production, and overall market dynamics. </a:t>
            </a:r>
            <a:endParaRPr lang="en-US" sz="2400" dirty="0"/>
          </a:p>
        </p:txBody>
      </p:sp>
      <p:sp>
        <p:nvSpPr>
          <p:cNvPr id="4" name="Date Placeholder 3">
            <a:extLst>
              <a:ext uri="{FF2B5EF4-FFF2-40B4-BE49-F238E27FC236}">
                <a16:creationId xmlns:a16="http://schemas.microsoft.com/office/drawing/2014/main" id="{ED951D20-6C75-1A61-88ED-05595D9AD031}"/>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AD994437-556F-D173-5336-887BBFF0FE60}"/>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8527461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93B83-9364-172B-F942-211749CAD3E9}"/>
              </a:ext>
            </a:extLst>
          </p:cNvPr>
          <p:cNvSpPr>
            <a:spLocks noGrp="1"/>
          </p:cNvSpPr>
          <p:nvPr>
            <p:ph type="title"/>
          </p:nvPr>
        </p:nvSpPr>
        <p:spPr/>
        <p:txBody>
          <a:bodyPr/>
          <a:lstStyle/>
          <a:p>
            <a:r>
              <a:rPr lang="en-US" sz="3600" b="1" dirty="0"/>
              <a:t>Supply and demand </a:t>
            </a:r>
            <a:r>
              <a:rPr lang="en-US" sz="2000" dirty="0"/>
              <a:t>(2 of 2)</a:t>
            </a:r>
            <a:endParaRPr lang="en-US" sz="3600" dirty="0"/>
          </a:p>
        </p:txBody>
      </p:sp>
      <p:sp>
        <p:nvSpPr>
          <p:cNvPr id="3" name="Content Placeholder 2">
            <a:extLst>
              <a:ext uri="{FF2B5EF4-FFF2-40B4-BE49-F238E27FC236}">
                <a16:creationId xmlns:a16="http://schemas.microsoft.com/office/drawing/2014/main" id="{A638A7F8-9BEB-1895-2529-614B10F86AFE}"/>
              </a:ext>
            </a:extLst>
          </p:cNvPr>
          <p:cNvSpPr>
            <a:spLocks noGrp="1"/>
          </p:cNvSpPr>
          <p:nvPr>
            <p:ph idx="1"/>
          </p:nvPr>
        </p:nvSpPr>
        <p:spPr/>
        <p:txBody>
          <a:bodyPr/>
          <a:lstStyle/>
          <a:p>
            <a:r>
              <a:rPr lang="en-GB" sz="2400" b="1" i="0" dirty="0">
                <a:effectLst/>
              </a:rPr>
              <a:t>Supply </a:t>
            </a:r>
            <a:r>
              <a:rPr lang="en-GB" sz="2400" i="0" dirty="0">
                <a:effectLst/>
              </a:rPr>
              <a:t>represents the quantity of a product or service that producers are willing and able to offer to the market at different prices during a specific period. </a:t>
            </a:r>
          </a:p>
          <a:p>
            <a:r>
              <a:rPr lang="en-GB" sz="2400" b="1" i="0" dirty="0">
                <a:effectLst/>
              </a:rPr>
              <a:t>Demand</a:t>
            </a:r>
            <a:r>
              <a:rPr lang="en-GB" sz="2400" i="0" dirty="0">
                <a:effectLst/>
              </a:rPr>
              <a:t> refers to the quantity of a product or service that consumers are willing and able to purchase at various prices during a specific period. </a:t>
            </a:r>
            <a:endParaRPr lang="en-US" sz="2400" dirty="0"/>
          </a:p>
        </p:txBody>
      </p:sp>
      <p:sp>
        <p:nvSpPr>
          <p:cNvPr id="4" name="Date Placeholder 3">
            <a:extLst>
              <a:ext uri="{FF2B5EF4-FFF2-40B4-BE49-F238E27FC236}">
                <a16:creationId xmlns:a16="http://schemas.microsoft.com/office/drawing/2014/main" id="{20F2CE80-AAF6-81A4-A697-5751B8359E13}"/>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EFC06821-451C-7E33-060C-1784F20523A0}"/>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942909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8A281-38AB-13FD-C3EE-A3B161B16D41}"/>
              </a:ext>
            </a:extLst>
          </p:cNvPr>
          <p:cNvSpPr>
            <a:spLocks noGrp="1"/>
          </p:cNvSpPr>
          <p:nvPr>
            <p:ph type="title"/>
          </p:nvPr>
        </p:nvSpPr>
        <p:spPr/>
        <p:txBody>
          <a:bodyPr/>
          <a:lstStyle/>
          <a:p>
            <a:r>
              <a:rPr lang="en-US" sz="3600" b="1" dirty="0"/>
              <a:t>Marketing and economy</a:t>
            </a:r>
          </a:p>
        </p:txBody>
      </p:sp>
      <p:sp>
        <p:nvSpPr>
          <p:cNvPr id="3" name="Content Placeholder 2">
            <a:extLst>
              <a:ext uri="{FF2B5EF4-FFF2-40B4-BE49-F238E27FC236}">
                <a16:creationId xmlns:a16="http://schemas.microsoft.com/office/drawing/2014/main" id="{EA69B4D4-E114-C5C5-0BB4-5C52282D28CF}"/>
              </a:ext>
            </a:extLst>
          </p:cNvPr>
          <p:cNvSpPr>
            <a:spLocks noGrp="1"/>
          </p:cNvSpPr>
          <p:nvPr>
            <p:ph idx="1"/>
          </p:nvPr>
        </p:nvSpPr>
        <p:spPr/>
        <p:txBody>
          <a:bodyPr/>
          <a:lstStyle/>
          <a:p>
            <a:r>
              <a:rPr lang="en-US" sz="2400" dirty="0"/>
              <a:t>Marketing activities is influenced by economic factors in a multiple ways:</a:t>
            </a:r>
          </a:p>
          <a:p>
            <a:r>
              <a:rPr lang="en-US" sz="2400" dirty="0"/>
              <a:t>In economic recession, when demand falls, customer buying behavior shifts to essentials and pay more attention to their spendings.</a:t>
            </a:r>
          </a:p>
          <a:p>
            <a:r>
              <a:rPr lang="en-US" sz="2400" dirty="0"/>
              <a:t>When inflation rises faster than wage inflation, the demand for luxury goods may fall.</a:t>
            </a:r>
          </a:p>
          <a:p>
            <a:r>
              <a:rPr lang="en-US" sz="2400" dirty="0"/>
              <a:t>In times of prosperity of the economy of a nation, prices becomes less of a factor, demand increases, particularly in purchases of luxuries.</a:t>
            </a:r>
          </a:p>
        </p:txBody>
      </p:sp>
      <p:sp>
        <p:nvSpPr>
          <p:cNvPr id="4" name="Date Placeholder 3">
            <a:extLst>
              <a:ext uri="{FF2B5EF4-FFF2-40B4-BE49-F238E27FC236}">
                <a16:creationId xmlns:a16="http://schemas.microsoft.com/office/drawing/2014/main" id="{187DAB79-29A1-2A8B-AC3F-E4AFA4990E61}"/>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02113CE3-8B08-9EC4-AB97-3FF60F4F9B39}"/>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5481820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4EA98-2B4A-EA38-40BE-3C41A5475659}"/>
              </a:ext>
            </a:extLst>
          </p:cNvPr>
          <p:cNvSpPr>
            <a:spLocks noGrp="1"/>
          </p:cNvSpPr>
          <p:nvPr>
            <p:ph type="title"/>
          </p:nvPr>
        </p:nvSpPr>
        <p:spPr/>
        <p:txBody>
          <a:bodyPr/>
          <a:lstStyle/>
          <a:p>
            <a:r>
              <a:rPr lang="en-US" sz="3600" b="1" dirty="0"/>
              <a:t>Marketing and government </a:t>
            </a:r>
            <a:r>
              <a:rPr lang="en-US" sz="2000" dirty="0"/>
              <a:t>(1 of 2)</a:t>
            </a:r>
            <a:endParaRPr lang="en-US" sz="3600" dirty="0"/>
          </a:p>
        </p:txBody>
      </p:sp>
      <p:sp>
        <p:nvSpPr>
          <p:cNvPr id="3" name="Content Placeholder 2">
            <a:extLst>
              <a:ext uri="{FF2B5EF4-FFF2-40B4-BE49-F238E27FC236}">
                <a16:creationId xmlns:a16="http://schemas.microsoft.com/office/drawing/2014/main" id="{F233B846-EA38-E7DC-878A-B9AC37F513AA}"/>
              </a:ext>
            </a:extLst>
          </p:cNvPr>
          <p:cNvSpPr>
            <a:spLocks noGrp="1"/>
          </p:cNvSpPr>
          <p:nvPr>
            <p:ph idx="1"/>
          </p:nvPr>
        </p:nvSpPr>
        <p:spPr/>
        <p:txBody>
          <a:bodyPr/>
          <a:lstStyle/>
          <a:p>
            <a:r>
              <a:rPr lang="en-US" sz="2400" dirty="0"/>
              <a:t>Since 1980, the UK have changed the marketing environment. The state in involved in marketing in a number of ways:</a:t>
            </a:r>
          </a:p>
          <a:p>
            <a:pPr lvl="1"/>
            <a:r>
              <a:rPr lang="en-US" sz="2000" dirty="0"/>
              <a:t>The government attempt to regulate the marketing activities of private firms. Most of these measures are aimed at regulating free competition and protecting individual consumers and the environment.</a:t>
            </a:r>
          </a:p>
          <a:p>
            <a:pPr lvl="1"/>
            <a:r>
              <a:rPr lang="en-US" sz="2000" dirty="0"/>
              <a:t>The government have devised technical standards to which products should comply to ensure minimum standards quality, and to protect both the consumer and the environment against potentially dangerous products and components.</a:t>
            </a:r>
          </a:p>
          <a:p>
            <a:pPr lvl="1"/>
            <a:endParaRPr lang="en-US" sz="2000" dirty="0"/>
          </a:p>
          <a:p>
            <a:endParaRPr lang="en-US" dirty="0"/>
          </a:p>
        </p:txBody>
      </p:sp>
      <p:sp>
        <p:nvSpPr>
          <p:cNvPr id="4" name="Date Placeholder 3">
            <a:extLst>
              <a:ext uri="{FF2B5EF4-FFF2-40B4-BE49-F238E27FC236}">
                <a16:creationId xmlns:a16="http://schemas.microsoft.com/office/drawing/2014/main" id="{BBA74ABF-C067-0538-F592-C84162C12EBE}"/>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661924D4-63F6-908F-BB1F-AFFB846C0428}"/>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9309796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46D9D-86D2-B29A-A31A-620EB956002A}"/>
              </a:ext>
            </a:extLst>
          </p:cNvPr>
          <p:cNvSpPr>
            <a:spLocks noGrp="1"/>
          </p:cNvSpPr>
          <p:nvPr>
            <p:ph type="title"/>
          </p:nvPr>
        </p:nvSpPr>
        <p:spPr/>
        <p:txBody>
          <a:bodyPr/>
          <a:lstStyle/>
          <a:p>
            <a:r>
              <a:rPr lang="en-US" sz="3600" b="1" dirty="0"/>
              <a:t>Marketing and government </a:t>
            </a:r>
            <a:r>
              <a:rPr lang="en-US" sz="2000" dirty="0"/>
              <a:t>(2 of 2)</a:t>
            </a:r>
            <a:endParaRPr lang="en-US" sz="3600" dirty="0"/>
          </a:p>
        </p:txBody>
      </p:sp>
      <p:sp>
        <p:nvSpPr>
          <p:cNvPr id="3" name="Content Placeholder 2">
            <a:extLst>
              <a:ext uri="{FF2B5EF4-FFF2-40B4-BE49-F238E27FC236}">
                <a16:creationId xmlns:a16="http://schemas.microsoft.com/office/drawing/2014/main" id="{E110E0BB-DA6C-F1F1-53C1-5F90AD84CCF2}"/>
              </a:ext>
            </a:extLst>
          </p:cNvPr>
          <p:cNvSpPr>
            <a:spLocks noGrp="1"/>
          </p:cNvSpPr>
          <p:nvPr>
            <p:ph idx="1"/>
          </p:nvPr>
        </p:nvSpPr>
        <p:spPr/>
        <p:txBody>
          <a:bodyPr/>
          <a:lstStyle/>
          <a:p>
            <a:pPr lvl="1"/>
            <a:r>
              <a:rPr lang="en-US" sz="2400" dirty="0"/>
              <a:t>The government set prices and promotional policies control industries can be used to direct public expenditure and consumption</a:t>
            </a:r>
          </a:p>
          <a:p>
            <a:pPr lvl="1"/>
            <a:r>
              <a:rPr lang="en-US" sz="2400" dirty="0"/>
              <a:t>Advertising is often used to the behavior of individuals, as in the case of health information and education.</a:t>
            </a:r>
          </a:p>
        </p:txBody>
      </p:sp>
      <p:sp>
        <p:nvSpPr>
          <p:cNvPr id="4" name="Date Placeholder 3">
            <a:extLst>
              <a:ext uri="{FF2B5EF4-FFF2-40B4-BE49-F238E27FC236}">
                <a16:creationId xmlns:a16="http://schemas.microsoft.com/office/drawing/2014/main" id="{69FAD047-760E-3F52-523C-5544E3212DDD}"/>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D0E2857B-73D5-E948-46E5-D0430D614FE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9179796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161B2-9B26-D7F1-3EF9-5288EA155E6C}"/>
              </a:ext>
            </a:extLst>
          </p:cNvPr>
          <p:cNvSpPr>
            <a:spLocks noGrp="1"/>
          </p:cNvSpPr>
          <p:nvPr>
            <p:ph type="title"/>
          </p:nvPr>
        </p:nvSpPr>
        <p:spPr/>
        <p:txBody>
          <a:bodyPr/>
          <a:lstStyle/>
          <a:p>
            <a:r>
              <a:rPr lang="en-US" sz="3600" b="1" dirty="0"/>
              <a:t>Consumerism</a:t>
            </a:r>
          </a:p>
        </p:txBody>
      </p:sp>
      <p:sp>
        <p:nvSpPr>
          <p:cNvPr id="3" name="Content Placeholder 2">
            <a:extLst>
              <a:ext uri="{FF2B5EF4-FFF2-40B4-BE49-F238E27FC236}">
                <a16:creationId xmlns:a16="http://schemas.microsoft.com/office/drawing/2014/main" id="{1202E263-6708-66EE-EE2B-78B778B02000}"/>
              </a:ext>
            </a:extLst>
          </p:cNvPr>
          <p:cNvSpPr>
            <a:spLocks noGrp="1"/>
          </p:cNvSpPr>
          <p:nvPr>
            <p:ph idx="1"/>
          </p:nvPr>
        </p:nvSpPr>
        <p:spPr/>
        <p:txBody>
          <a:bodyPr/>
          <a:lstStyle/>
          <a:p>
            <a:r>
              <a:rPr lang="en-US" sz="2400" dirty="0"/>
              <a:t>Consumerism has developed as a social movement to inform and assist consumer choice to act as a pressure group to represent the interests of consumers.</a:t>
            </a:r>
          </a:p>
          <a:p>
            <a:r>
              <a:rPr lang="en-US" sz="2400" dirty="0"/>
              <a:t>These interests are represented to organizations in an attempt to influence product design, price and distribution.</a:t>
            </a:r>
          </a:p>
          <a:p>
            <a:endParaRPr lang="en-US" sz="2400" dirty="0"/>
          </a:p>
        </p:txBody>
      </p:sp>
      <p:sp>
        <p:nvSpPr>
          <p:cNvPr id="4" name="Date Placeholder 3">
            <a:extLst>
              <a:ext uri="{FF2B5EF4-FFF2-40B4-BE49-F238E27FC236}">
                <a16:creationId xmlns:a16="http://schemas.microsoft.com/office/drawing/2014/main" id="{59C5D099-80C3-925A-A38C-92FED8E78032}"/>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AF730C8E-F664-4ADE-B907-BB644B26981B}"/>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2027545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6FF59-DEBF-6D17-9B65-DD5A2C371AAB}"/>
              </a:ext>
            </a:extLst>
          </p:cNvPr>
          <p:cNvSpPr>
            <a:spLocks noGrp="1"/>
          </p:cNvSpPr>
          <p:nvPr>
            <p:ph type="title"/>
          </p:nvPr>
        </p:nvSpPr>
        <p:spPr/>
        <p:txBody>
          <a:bodyPr/>
          <a:lstStyle/>
          <a:p>
            <a:r>
              <a:rPr lang="en-US" sz="3600" b="1" dirty="0"/>
              <a:t>Marketing and technology </a:t>
            </a:r>
            <a:r>
              <a:rPr lang="en-US" sz="2000" dirty="0"/>
              <a:t>(1 of 5)</a:t>
            </a:r>
            <a:endParaRPr lang="en-US" sz="3600" dirty="0"/>
          </a:p>
        </p:txBody>
      </p:sp>
      <p:sp>
        <p:nvSpPr>
          <p:cNvPr id="3" name="Content Placeholder 2">
            <a:extLst>
              <a:ext uri="{FF2B5EF4-FFF2-40B4-BE49-F238E27FC236}">
                <a16:creationId xmlns:a16="http://schemas.microsoft.com/office/drawing/2014/main" id="{3436252A-020E-896D-3D4B-9650A433085E}"/>
              </a:ext>
            </a:extLst>
          </p:cNvPr>
          <p:cNvSpPr>
            <a:spLocks noGrp="1"/>
          </p:cNvSpPr>
          <p:nvPr>
            <p:ph idx="1"/>
          </p:nvPr>
        </p:nvSpPr>
        <p:spPr>
          <a:xfrm>
            <a:off x="457200" y="1412776"/>
            <a:ext cx="8229600" cy="3917032"/>
          </a:xfrm>
        </p:spPr>
        <p:txBody>
          <a:bodyPr/>
          <a:lstStyle/>
          <a:p>
            <a:r>
              <a:rPr lang="en-GB" sz="2400" b="0" i="0" dirty="0">
                <a:effectLst/>
              </a:rPr>
              <a:t>Marketing and technology are closely intertwined in today's business landscape. </a:t>
            </a:r>
          </a:p>
          <a:p>
            <a:r>
              <a:rPr lang="en-GB" sz="2400" b="0" i="0" dirty="0">
                <a:effectLst/>
              </a:rPr>
              <a:t>Technology has transformed the way marketing is conducted, providing new tools, platforms, and strategies that enable businesses to reach and engage with their target audiences more effectively.</a:t>
            </a:r>
          </a:p>
          <a:p>
            <a:r>
              <a:rPr lang="en-GB" sz="2400" b="0" i="0" dirty="0">
                <a:effectLst/>
              </a:rPr>
              <a:t>Here are several ways in which marketing and technology intersect:</a:t>
            </a:r>
          </a:p>
          <a:p>
            <a:pPr lvl="1">
              <a:buFont typeface="Wingdings" pitchFamily="2" charset="2"/>
              <a:buChar char="Ø"/>
            </a:pPr>
            <a:r>
              <a:rPr lang="en-GB" sz="1600" i="0" dirty="0">
                <a:solidFill>
                  <a:srgbClr val="374151"/>
                </a:solidFill>
                <a:effectLst/>
              </a:rPr>
              <a:t>Digital Advertising and Social Media</a:t>
            </a:r>
          </a:p>
          <a:p>
            <a:pPr lvl="1">
              <a:buFont typeface="Wingdings" pitchFamily="2" charset="2"/>
              <a:buChar char="Ø"/>
            </a:pPr>
            <a:r>
              <a:rPr lang="en-GB" sz="1600" i="0" dirty="0">
                <a:solidFill>
                  <a:srgbClr val="374151"/>
                </a:solidFill>
                <a:effectLst/>
              </a:rPr>
              <a:t>Data Analytics and Customer Insights</a:t>
            </a:r>
          </a:p>
          <a:p>
            <a:pPr lvl="1">
              <a:buFont typeface="Wingdings" pitchFamily="2" charset="2"/>
              <a:buChar char="Ø"/>
            </a:pPr>
            <a:r>
              <a:rPr lang="en-GB" sz="1600" i="0" dirty="0">
                <a:effectLst/>
              </a:rPr>
              <a:t>Marketing Automation</a:t>
            </a:r>
          </a:p>
          <a:p>
            <a:pPr lvl="1">
              <a:buFont typeface="Wingdings" pitchFamily="2" charset="2"/>
              <a:buChar char="Ø"/>
            </a:pPr>
            <a:r>
              <a:rPr lang="en-GB" sz="1600" i="0" dirty="0">
                <a:solidFill>
                  <a:srgbClr val="374151"/>
                </a:solidFill>
                <a:effectLst/>
              </a:rPr>
              <a:t>E-commerce and Mobile Marketing</a:t>
            </a:r>
          </a:p>
          <a:p>
            <a:pPr lvl="1">
              <a:buFont typeface="Wingdings" pitchFamily="2" charset="2"/>
              <a:buChar char="Ø"/>
            </a:pPr>
            <a:endParaRPr lang="en-GB" sz="1600" i="0" dirty="0">
              <a:effectLst/>
            </a:endParaRPr>
          </a:p>
          <a:p>
            <a:pPr lvl="1">
              <a:buFont typeface="Wingdings" pitchFamily="2" charset="2"/>
              <a:buChar char="Ø"/>
            </a:pPr>
            <a:endParaRPr lang="en-GB" sz="1600" i="0" dirty="0">
              <a:effectLst/>
            </a:endParaRPr>
          </a:p>
          <a:p>
            <a:pPr lvl="1">
              <a:buFont typeface="Wingdings" pitchFamily="2" charset="2"/>
              <a:buChar char="Ø"/>
            </a:pPr>
            <a:endParaRPr lang="en-GB" sz="1600" i="0" dirty="0">
              <a:solidFill>
                <a:srgbClr val="374151"/>
              </a:solidFill>
              <a:effectLst/>
            </a:endParaRPr>
          </a:p>
          <a:p>
            <a:pPr lvl="1">
              <a:buFont typeface="Wingdings" pitchFamily="2" charset="2"/>
              <a:buChar char="Ø"/>
            </a:pPr>
            <a:endParaRPr lang="en-GB" sz="1600" i="0" dirty="0">
              <a:solidFill>
                <a:srgbClr val="374151"/>
              </a:solidFill>
              <a:effectLst/>
            </a:endParaRPr>
          </a:p>
          <a:p>
            <a:endParaRPr lang="en-US" sz="2400" dirty="0"/>
          </a:p>
        </p:txBody>
      </p:sp>
      <p:sp>
        <p:nvSpPr>
          <p:cNvPr id="4" name="Date Placeholder 3">
            <a:extLst>
              <a:ext uri="{FF2B5EF4-FFF2-40B4-BE49-F238E27FC236}">
                <a16:creationId xmlns:a16="http://schemas.microsoft.com/office/drawing/2014/main" id="{D4478F67-D141-F6D4-0430-C18740E46026}"/>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18756C56-78B3-50A9-F29B-3897075F302B}"/>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9035643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3858C-13AA-C2E2-6E21-4EE84118C81E}"/>
              </a:ext>
            </a:extLst>
          </p:cNvPr>
          <p:cNvSpPr>
            <a:spLocks noGrp="1"/>
          </p:cNvSpPr>
          <p:nvPr>
            <p:ph type="title"/>
          </p:nvPr>
        </p:nvSpPr>
        <p:spPr/>
        <p:txBody>
          <a:bodyPr/>
          <a:lstStyle/>
          <a:p>
            <a:pPr marL="0" indent="0">
              <a:buNone/>
            </a:pPr>
            <a:r>
              <a:rPr lang="en-GB" sz="3600" b="1" i="0" dirty="0">
                <a:effectLst/>
              </a:rPr>
              <a:t>Digital Advertising and Social Media</a:t>
            </a:r>
            <a:br>
              <a:rPr lang="en-GB" sz="3600" b="1" i="0" dirty="0">
                <a:solidFill>
                  <a:srgbClr val="374151"/>
                </a:solidFill>
                <a:effectLst/>
              </a:rPr>
            </a:br>
            <a:r>
              <a:rPr lang="en-US" sz="2000" dirty="0"/>
              <a:t>(2 of 5)</a:t>
            </a:r>
            <a:r>
              <a:rPr lang="en-GB" sz="2000" b="0" i="0" dirty="0">
                <a:solidFill>
                  <a:srgbClr val="374151"/>
                </a:solidFill>
                <a:effectLst/>
              </a:rPr>
              <a:t> </a:t>
            </a:r>
            <a:endParaRPr lang="en-GB" sz="3600" b="0" i="0" dirty="0">
              <a:solidFill>
                <a:srgbClr val="374151"/>
              </a:solidFill>
              <a:effectLst/>
            </a:endParaRPr>
          </a:p>
        </p:txBody>
      </p:sp>
      <p:sp>
        <p:nvSpPr>
          <p:cNvPr id="3" name="Content Placeholder 2">
            <a:extLst>
              <a:ext uri="{FF2B5EF4-FFF2-40B4-BE49-F238E27FC236}">
                <a16:creationId xmlns:a16="http://schemas.microsoft.com/office/drawing/2014/main" id="{B9D27151-376C-E21B-BFB3-C26FB94D0A8A}"/>
              </a:ext>
            </a:extLst>
          </p:cNvPr>
          <p:cNvSpPr>
            <a:spLocks noGrp="1"/>
          </p:cNvSpPr>
          <p:nvPr>
            <p:ph idx="1"/>
          </p:nvPr>
        </p:nvSpPr>
        <p:spPr/>
        <p:txBody>
          <a:bodyPr/>
          <a:lstStyle/>
          <a:p>
            <a:r>
              <a:rPr lang="en-GB" sz="2400" b="0" i="0" dirty="0">
                <a:effectLst/>
              </a:rPr>
              <a:t>Organisation’s </a:t>
            </a:r>
            <a:r>
              <a:rPr lang="en-GB" sz="2400" dirty="0"/>
              <a:t>d</a:t>
            </a:r>
            <a:r>
              <a:rPr lang="en-GB" sz="2400" b="0" i="0" dirty="0">
                <a:effectLst/>
              </a:rPr>
              <a:t>igital advertising rely heavily on technology and nowadays on social media such as Instagram, Facebook, Twitten, and Snapchat. </a:t>
            </a:r>
          </a:p>
          <a:p>
            <a:r>
              <a:rPr lang="en-GB" sz="2400" b="0" i="0" dirty="0">
                <a:effectLst/>
              </a:rPr>
              <a:t>They use algorithms to target specific demographics and track user behaviour for precise ad targeting</a:t>
            </a:r>
            <a:r>
              <a:rPr lang="en-GB" sz="2400" b="0" i="0" dirty="0">
                <a:solidFill>
                  <a:srgbClr val="374151"/>
                </a:solidFill>
                <a:effectLst/>
              </a:rPr>
              <a:t>. </a:t>
            </a:r>
          </a:p>
          <a:p>
            <a:endParaRPr lang="en-US" dirty="0"/>
          </a:p>
        </p:txBody>
      </p:sp>
      <p:sp>
        <p:nvSpPr>
          <p:cNvPr id="4" name="Date Placeholder 3">
            <a:extLst>
              <a:ext uri="{FF2B5EF4-FFF2-40B4-BE49-F238E27FC236}">
                <a16:creationId xmlns:a16="http://schemas.microsoft.com/office/drawing/2014/main" id="{35329820-1210-CE96-29EA-FC5CBC601C92}"/>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14768B4F-25A7-4AEA-87D1-2BD20E4F3ABE}"/>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6784336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4673D-F380-ED50-325E-51A94E74E133}"/>
              </a:ext>
            </a:extLst>
          </p:cNvPr>
          <p:cNvSpPr>
            <a:spLocks noGrp="1"/>
          </p:cNvSpPr>
          <p:nvPr>
            <p:ph type="title"/>
          </p:nvPr>
        </p:nvSpPr>
        <p:spPr/>
        <p:txBody>
          <a:bodyPr/>
          <a:lstStyle/>
          <a:p>
            <a:r>
              <a:rPr lang="en-GB" sz="3600" b="1" i="0" dirty="0">
                <a:effectLst/>
              </a:rPr>
              <a:t>Data Analytics and Customer Insights</a:t>
            </a:r>
            <a:br>
              <a:rPr lang="en-GB" sz="3600" b="1" i="0" dirty="0">
                <a:effectLst/>
              </a:rPr>
            </a:br>
            <a:r>
              <a:rPr lang="en-US" sz="2000" dirty="0"/>
              <a:t>(3 of 5)</a:t>
            </a:r>
            <a:endParaRPr lang="en-US" sz="3600" dirty="0"/>
          </a:p>
        </p:txBody>
      </p:sp>
      <p:sp>
        <p:nvSpPr>
          <p:cNvPr id="3" name="Content Placeholder 2">
            <a:extLst>
              <a:ext uri="{FF2B5EF4-FFF2-40B4-BE49-F238E27FC236}">
                <a16:creationId xmlns:a16="http://schemas.microsoft.com/office/drawing/2014/main" id="{17B29896-7F4A-2164-134A-5CD8B65C706D}"/>
              </a:ext>
            </a:extLst>
          </p:cNvPr>
          <p:cNvSpPr>
            <a:spLocks noGrp="1"/>
          </p:cNvSpPr>
          <p:nvPr>
            <p:ph idx="1"/>
          </p:nvPr>
        </p:nvSpPr>
        <p:spPr/>
        <p:txBody>
          <a:bodyPr/>
          <a:lstStyle/>
          <a:p>
            <a:r>
              <a:rPr lang="en-GB" sz="2400" b="0" i="0" dirty="0">
                <a:effectLst/>
              </a:rPr>
              <a:t>Technology has enabled businesses to collect, analyse, and interpret vast amounts of data. </a:t>
            </a:r>
            <a:endParaRPr lang="en-GB" sz="2400" dirty="0"/>
          </a:p>
          <a:p>
            <a:r>
              <a:rPr lang="en-GB" sz="2400" b="0" i="0" dirty="0">
                <a:effectLst/>
              </a:rPr>
              <a:t>Marketers use data analytics tools to gain valuable insights into customer behaviour, preferences, and trends. </a:t>
            </a:r>
          </a:p>
          <a:p>
            <a:r>
              <a:rPr lang="en-GB" sz="2400" b="0" i="0" dirty="0">
                <a:effectLst/>
              </a:rPr>
              <a:t>This data-driven approach helps in making informed marketing decisions, personalizing campaigns, and improving ROI.</a:t>
            </a:r>
          </a:p>
          <a:p>
            <a:endParaRPr lang="en-US" dirty="0"/>
          </a:p>
        </p:txBody>
      </p:sp>
      <p:sp>
        <p:nvSpPr>
          <p:cNvPr id="4" name="Date Placeholder 3">
            <a:extLst>
              <a:ext uri="{FF2B5EF4-FFF2-40B4-BE49-F238E27FC236}">
                <a16:creationId xmlns:a16="http://schemas.microsoft.com/office/drawing/2014/main" id="{FA935FD2-CC54-521A-DEA4-891845A78D4B}"/>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13897786-0822-C773-732B-6CF41958C15D}"/>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6367637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C6D4A-D58B-976F-FEA8-AA5D99C8C3F4}"/>
              </a:ext>
            </a:extLst>
          </p:cNvPr>
          <p:cNvSpPr>
            <a:spLocks noGrp="1"/>
          </p:cNvSpPr>
          <p:nvPr>
            <p:ph type="title"/>
          </p:nvPr>
        </p:nvSpPr>
        <p:spPr/>
        <p:txBody>
          <a:bodyPr/>
          <a:lstStyle/>
          <a:p>
            <a:pPr marL="0" indent="0">
              <a:buNone/>
            </a:pPr>
            <a:r>
              <a:rPr lang="en-GB" sz="3600" b="1" i="0" dirty="0">
                <a:effectLst/>
              </a:rPr>
              <a:t>Marketing Automation </a:t>
            </a:r>
            <a:r>
              <a:rPr lang="en-US" sz="2000" dirty="0"/>
              <a:t>(4 of 5)</a:t>
            </a:r>
            <a:endParaRPr lang="en-GB" sz="3600" b="0" i="0" dirty="0">
              <a:effectLst/>
            </a:endParaRPr>
          </a:p>
        </p:txBody>
      </p:sp>
      <p:sp>
        <p:nvSpPr>
          <p:cNvPr id="3" name="Content Placeholder 2">
            <a:extLst>
              <a:ext uri="{FF2B5EF4-FFF2-40B4-BE49-F238E27FC236}">
                <a16:creationId xmlns:a16="http://schemas.microsoft.com/office/drawing/2014/main" id="{125AB874-95B3-A3A3-9642-C38DDE55F321}"/>
              </a:ext>
            </a:extLst>
          </p:cNvPr>
          <p:cNvSpPr>
            <a:spLocks noGrp="1"/>
          </p:cNvSpPr>
          <p:nvPr>
            <p:ph idx="1"/>
          </p:nvPr>
        </p:nvSpPr>
        <p:spPr/>
        <p:txBody>
          <a:bodyPr/>
          <a:lstStyle/>
          <a:p>
            <a:r>
              <a:rPr lang="en-GB" sz="2400" b="0" i="0" dirty="0">
                <a:effectLst/>
              </a:rPr>
              <a:t>Marketing automation platforms leverage technology to streamline and automate repetitive marketing tasks, such as email marketing, lead nurturing, and customer segmentation. </a:t>
            </a:r>
          </a:p>
          <a:p>
            <a:r>
              <a:rPr lang="en-GB" sz="2400" b="0" i="0" dirty="0">
                <a:effectLst/>
              </a:rPr>
              <a:t>This not only saves time but also ensures that messages are delivered at the right time to the right audience.</a:t>
            </a:r>
          </a:p>
          <a:p>
            <a:endParaRPr lang="en-US" dirty="0"/>
          </a:p>
        </p:txBody>
      </p:sp>
      <p:sp>
        <p:nvSpPr>
          <p:cNvPr id="4" name="Date Placeholder 3">
            <a:extLst>
              <a:ext uri="{FF2B5EF4-FFF2-40B4-BE49-F238E27FC236}">
                <a16:creationId xmlns:a16="http://schemas.microsoft.com/office/drawing/2014/main" id="{D47715F9-A487-3A22-65FB-D7655E30AB29}"/>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16E96EB3-5052-01D1-246D-4A07BBA79F95}"/>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1201841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20F3E-72B1-F93B-833D-47C9591C8472}"/>
              </a:ext>
            </a:extLst>
          </p:cNvPr>
          <p:cNvSpPr>
            <a:spLocks noGrp="1"/>
          </p:cNvSpPr>
          <p:nvPr>
            <p:ph type="title"/>
          </p:nvPr>
        </p:nvSpPr>
        <p:spPr/>
        <p:txBody>
          <a:bodyPr/>
          <a:lstStyle/>
          <a:p>
            <a:pPr marL="0" indent="0">
              <a:buNone/>
            </a:pPr>
            <a:r>
              <a:rPr lang="en-GB" sz="3600" b="1" i="0" dirty="0">
                <a:effectLst/>
              </a:rPr>
              <a:t>E-commerce and Mobile Marketing </a:t>
            </a:r>
            <a:br>
              <a:rPr lang="en-GB" sz="3600" b="1" i="0" dirty="0">
                <a:solidFill>
                  <a:srgbClr val="374151"/>
                </a:solidFill>
                <a:effectLst/>
              </a:rPr>
            </a:br>
            <a:r>
              <a:rPr lang="en-US" sz="2000" dirty="0"/>
              <a:t>(5 of 5)</a:t>
            </a:r>
            <a:endParaRPr lang="en-GB" sz="3600" b="0" i="0" dirty="0">
              <a:solidFill>
                <a:srgbClr val="374151"/>
              </a:solidFill>
              <a:effectLst/>
            </a:endParaRPr>
          </a:p>
        </p:txBody>
      </p:sp>
      <p:sp>
        <p:nvSpPr>
          <p:cNvPr id="3" name="Content Placeholder 2">
            <a:extLst>
              <a:ext uri="{FF2B5EF4-FFF2-40B4-BE49-F238E27FC236}">
                <a16:creationId xmlns:a16="http://schemas.microsoft.com/office/drawing/2014/main" id="{0108E6B9-6E96-30D1-46A2-258B8E0220B4}"/>
              </a:ext>
            </a:extLst>
          </p:cNvPr>
          <p:cNvSpPr>
            <a:spLocks noGrp="1"/>
          </p:cNvSpPr>
          <p:nvPr>
            <p:ph idx="1"/>
          </p:nvPr>
        </p:nvSpPr>
        <p:spPr/>
        <p:txBody>
          <a:bodyPr/>
          <a:lstStyle/>
          <a:p>
            <a:r>
              <a:rPr lang="en-GB" sz="2400" b="0" i="0" dirty="0">
                <a:effectLst/>
              </a:rPr>
              <a:t>The rise of e-commerce platforms and mobile apps has transformed the way businesses sell products and interact with customers. </a:t>
            </a:r>
            <a:endParaRPr lang="en-GB" sz="2400" dirty="0"/>
          </a:p>
          <a:p>
            <a:r>
              <a:rPr lang="en-GB" sz="2400" b="0" i="0" dirty="0">
                <a:effectLst/>
              </a:rPr>
              <a:t>Mobile marketing, mobile payment options, and in-app advertising have become essential for reaching on-the-go consumers.</a:t>
            </a:r>
          </a:p>
          <a:p>
            <a:endParaRPr lang="en-US" dirty="0"/>
          </a:p>
        </p:txBody>
      </p:sp>
      <p:sp>
        <p:nvSpPr>
          <p:cNvPr id="4" name="Date Placeholder 3">
            <a:extLst>
              <a:ext uri="{FF2B5EF4-FFF2-40B4-BE49-F238E27FC236}">
                <a16:creationId xmlns:a16="http://schemas.microsoft.com/office/drawing/2014/main" id="{F8557E55-9DD7-0094-C131-F2BE193AD3B6}"/>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73BAA60B-5FDD-861D-BF5F-A3B35D466397}"/>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2225340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093F0-CC57-AE68-2602-25BA5853BC4D}"/>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9AC29B23-27C7-5BDB-6BB3-8845EB0D7AB7}"/>
              </a:ext>
            </a:extLst>
          </p:cNvPr>
          <p:cNvSpPr>
            <a:spLocks noGrp="1"/>
          </p:cNvSpPr>
          <p:nvPr>
            <p:ph idx="1"/>
          </p:nvPr>
        </p:nvSpPr>
        <p:spPr/>
        <p:txBody>
          <a:bodyPr/>
          <a:lstStyle/>
          <a:p>
            <a:r>
              <a:rPr lang="en-US" sz="2400" dirty="0"/>
              <a:t>Individually, identify the various types of promotion used by a store with which you are familiar.</a:t>
            </a:r>
          </a:p>
          <a:p>
            <a:r>
              <a:rPr lang="en-US" sz="2400" dirty="0"/>
              <a:t>Which promotion you think is more effective. And why?</a:t>
            </a:r>
          </a:p>
          <a:p>
            <a:endParaRPr lang="en-US" sz="2400" dirty="0"/>
          </a:p>
          <a:p>
            <a:pPr marL="0" indent="0" algn="ctr">
              <a:buNone/>
            </a:pPr>
            <a:r>
              <a:rPr lang="en-US" sz="2400" b="1" dirty="0"/>
              <a:t>Be prepared to discuss your answers</a:t>
            </a:r>
          </a:p>
        </p:txBody>
      </p:sp>
      <p:sp>
        <p:nvSpPr>
          <p:cNvPr id="4" name="Date Placeholder 3">
            <a:extLst>
              <a:ext uri="{FF2B5EF4-FFF2-40B4-BE49-F238E27FC236}">
                <a16:creationId xmlns:a16="http://schemas.microsoft.com/office/drawing/2014/main" id="{9E00436F-F83D-A199-0A3B-ADBD8BDA963C}"/>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0CF230C0-A13B-A734-E615-6AFBB22F0CF8}"/>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9607682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page of a book&#10;&#10;Description automatically generated">
            <a:extLst>
              <a:ext uri="{FF2B5EF4-FFF2-40B4-BE49-F238E27FC236}">
                <a16:creationId xmlns:a16="http://schemas.microsoft.com/office/drawing/2014/main" id="{26C1DA14-5B2D-89D1-BAB3-61639F90035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21067" y="0"/>
            <a:ext cx="5111750" cy="5733256"/>
          </a:xfrm>
          <a:noFill/>
        </p:spPr>
      </p:pic>
      <p:sp>
        <p:nvSpPr>
          <p:cNvPr id="14" name="Text Placeholder 3">
            <a:extLst>
              <a:ext uri="{FF2B5EF4-FFF2-40B4-BE49-F238E27FC236}">
                <a16:creationId xmlns:a16="http://schemas.microsoft.com/office/drawing/2014/main" id="{B000B562-1682-7ADE-F3E0-6C5DE8EBBC78}"/>
              </a:ext>
            </a:extLst>
          </p:cNvPr>
          <p:cNvSpPr>
            <a:spLocks noGrp="1"/>
          </p:cNvSpPr>
          <p:nvPr>
            <p:ph type="body" sz="half" idx="2"/>
          </p:nvPr>
        </p:nvSpPr>
        <p:spPr>
          <a:xfrm>
            <a:off x="457200" y="1435100"/>
            <a:ext cx="3008313" cy="4029891"/>
          </a:xfrm>
        </p:spPr>
        <p:txBody>
          <a:bodyPr/>
          <a:lstStyle/>
          <a:p>
            <a:pPr algn="ctr"/>
            <a:r>
              <a:rPr lang="en-US" sz="2400" b="1" dirty="0"/>
              <a:t>Activity 2</a:t>
            </a:r>
          </a:p>
          <a:p>
            <a:r>
              <a:rPr lang="en-US" sz="2400" dirty="0"/>
              <a:t>Read the case study and answer the questions.</a:t>
            </a:r>
          </a:p>
        </p:txBody>
      </p:sp>
      <p:sp>
        <p:nvSpPr>
          <p:cNvPr id="4" name="Date Placeholder 3">
            <a:extLst>
              <a:ext uri="{FF2B5EF4-FFF2-40B4-BE49-F238E27FC236}">
                <a16:creationId xmlns:a16="http://schemas.microsoft.com/office/drawing/2014/main" id="{4FDBA89D-3571-A4FF-7E22-62A1174F1D51}"/>
              </a:ext>
            </a:extLst>
          </p:cNvPr>
          <p:cNvSpPr>
            <a:spLocks noGrp="1"/>
          </p:cNvSpPr>
          <p:nvPr>
            <p:ph type="dt" sz="half" idx="10"/>
          </p:nvPr>
        </p:nvSpPr>
        <p:spPr>
          <a:xfrm>
            <a:off x="250825" y="6524625"/>
            <a:ext cx="971550" cy="219075"/>
          </a:xfrm>
        </p:spPr>
        <p:txBody>
          <a:bodyPr anchor="ctr">
            <a:normAutofit/>
          </a:bodyPr>
          <a:lstStyle/>
          <a:p>
            <a:pPr marL="0" marR="0" lvl="0" indent="0" algn="ctr" defTabSz="914400" rtl="0" eaLnBrk="1" fontAlgn="auto" latinLnBrk="0" hangingPunct="1">
              <a:lnSpc>
                <a:spcPct val="90000"/>
              </a:lnSpc>
              <a:spcBef>
                <a:spcPts val="0"/>
              </a:spcBef>
              <a:spcAft>
                <a:spcPts val="600"/>
              </a:spcAft>
              <a:buClrTx/>
              <a:buSzTx/>
              <a:buFontTx/>
              <a:buNone/>
              <a:tabLst/>
              <a:defRPr/>
            </a:pPr>
            <a:fld id="{130ADD5E-52E0-0D44-B721-F95AB1FBEECE}" type="datetime1">
              <a:rPr kumimoji="0" lang="en-GB" altLang="en-US" sz="9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90000"/>
                </a:lnSpc>
                <a:spcBef>
                  <a:spcPts val="0"/>
                </a:spcBef>
                <a:spcAft>
                  <a:spcPts val="600"/>
                </a:spcAft>
                <a:buClrTx/>
                <a:buSzTx/>
                <a:buFontTx/>
                <a:buNone/>
                <a:tabLst/>
                <a:defRPr/>
              </a:pPr>
              <a:t>07/11/2025</a:t>
            </a:fld>
            <a:endParaRPr kumimoji="0" lang="en-GB" altLang="en-US" sz="9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2753645F-D18D-80DE-C560-C13D5E5D9DE3}"/>
              </a:ext>
            </a:extLst>
          </p:cNvPr>
          <p:cNvSpPr>
            <a:spLocks noGrp="1"/>
          </p:cNvSpPr>
          <p:nvPr>
            <p:ph type="sldNum" sz="quarter" idx="11"/>
          </p:nvPr>
        </p:nvSpPr>
        <p:spPr>
          <a:xfrm>
            <a:off x="7956550" y="6381750"/>
            <a:ext cx="730250" cy="339725"/>
          </a:xfrm>
        </p:spPr>
        <p:txBody>
          <a:bodyPr wrap="square" anchor="ctr">
            <a:normAutofit/>
          </a:bodyPr>
          <a:lstStyle/>
          <a:p>
            <a:pPr marL="0" marR="0" lvl="0" indent="0" algn="r" defTabSz="914400" rtl="0" eaLnBrk="1" fontAlgn="base" latinLnBrk="0" hangingPunct="1">
              <a:lnSpc>
                <a:spcPct val="100000"/>
              </a:lnSpc>
              <a:spcBef>
                <a:spcPct val="0"/>
              </a:spcBef>
              <a:spcAft>
                <a:spcPts val="60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ts val="600"/>
                </a:spcAft>
                <a:buClrTx/>
                <a:buSzTx/>
                <a:buFontTx/>
                <a:buNone/>
                <a:tabLst/>
                <a:defRPr/>
              </a:pPr>
              <a:t>41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8787751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98008-A613-BFD3-323D-FD9463FAD043}"/>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E596D4C4-D385-E5FB-DC87-08AA59DC52AD}"/>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Andover: Cengage Learning.</a:t>
            </a:r>
          </a:p>
          <a:p>
            <a:endParaRPr lang="en-US" dirty="0"/>
          </a:p>
        </p:txBody>
      </p:sp>
      <p:sp>
        <p:nvSpPr>
          <p:cNvPr id="4" name="Date Placeholder 3">
            <a:extLst>
              <a:ext uri="{FF2B5EF4-FFF2-40B4-BE49-F238E27FC236}">
                <a16:creationId xmlns:a16="http://schemas.microsoft.com/office/drawing/2014/main" id="{E76877BE-137F-DB5B-354F-D8E14D1F08E0}"/>
              </a:ext>
            </a:extLst>
          </p:cNvPr>
          <p:cNvSpPr>
            <a:spLocks noGrp="1"/>
          </p:cNvSpPr>
          <p:nvPr>
            <p:ph type="dt" sz="half" idx="10"/>
          </p:nvPr>
        </p:nvSpPr>
        <p:spPr/>
        <p:txBody>
          <a:bodyPr/>
          <a:lstStyle/>
          <a:p>
            <a:pPr>
              <a:defRPr/>
            </a:pPr>
            <a:fld id="{130ADD5E-52E0-0D44-B721-F95AB1FBEECE}"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C8C9579C-1A76-1EE5-A25A-5A0FBA7F6B8A}"/>
              </a:ext>
            </a:extLst>
          </p:cNvPr>
          <p:cNvSpPr>
            <a:spLocks noGrp="1"/>
          </p:cNvSpPr>
          <p:nvPr>
            <p:ph type="sldNum" sz="quarter" idx="12"/>
          </p:nvPr>
        </p:nvSpPr>
        <p:spPr/>
        <p:txBody>
          <a:bodyPr/>
          <a:lstStyle/>
          <a:p>
            <a:pPr>
              <a:defRPr/>
            </a:pPr>
            <a:fld id="{E420D319-DD93-554E-8F0D-BBCEB2ABB842}" type="slidenum">
              <a:rPr lang="en-GB" altLang="en-US" smtClean="0"/>
              <a:pPr>
                <a:defRPr/>
              </a:pPr>
              <a:t>42</a:t>
            </a:fld>
            <a:endParaRPr lang="en-GB" altLang="en-US"/>
          </a:p>
        </p:txBody>
      </p:sp>
    </p:spTree>
    <p:extLst>
      <p:ext uri="{BB962C8B-B14F-4D97-AF65-F5344CB8AC3E}">
        <p14:creationId xmlns:p14="http://schemas.microsoft.com/office/powerpoint/2010/main" val="1696409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907</TotalTime>
  <Words>2249</Words>
  <Application>Microsoft Office PowerPoint</Application>
  <PresentationFormat>On-screen Show (4:3)</PresentationFormat>
  <Paragraphs>254</Paragraphs>
  <Slides>42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Myriad Pro</vt:lpstr>
      <vt:lpstr>Söhne</vt:lpstr>
      <vt:lpstr>Arial</vt:lpstr>
      <vt:lpstr>Verdana</vt:lpstr>
      <vt:lpstr>Wingdings</vt:lpstr>
      <vt:lpstr>20140311PresentationUWTSDTemplate</vt:lpstr>
      <vt:lpstr>LCBB4014  Marketing  Week 9 – Session 2 </vt:lpstr>
      <vt:lpstr>Objectives of the session</vt:lpstr>
      <vt:lpstr>Defining marketing</vt:lpstr>
      <vt:lpstr>Importance of marketing in business</vt:lpstr>
      <vt:lpstr>PowerPoint Presentation</vt:lpstr>
      <vt:lpstr>Marketing tools</vt:lpstr>
      <vt:lpstr>Market research </vt:lpstr>
      <vt:lpstr>Segmentation</vt:lpstr>
      <vt:lpstr>Segmentation</vt:lpstr>
      <vt:lpstr>Targeting</vt:lpstr>
      <vt:lpstr>Targeting</vt:lpstr>
      <vt:lpstr>Positioning</vt:lpstr>
      <vt:lpstr>Positioning</vt:lpstr>
      <vt:lpstr>Marketing mix</vt:lpstr>
      <vt:lpstr>Product</vt:lpstr>
      <vt:lpstr>Price</vt:lpstr>
      <vt:lpstr>Promotion</vt:lpstr>
      <vt:lpstr>Place</vt:lpstr>
      <vt:lpstr>People</vt:lpstr>
      <vt:lpstr>Process</vt:lpstr>
      <vt:lpstr>Physical evidence</vt:lpstr>
      <vt:lpstr>Activity 1</vt:lpstr>
      <vt:lpstr>Activity 2</vt:lpstr>
      <vt:lpstr>The product life cycle</vt:lpstr>
      <vt:lpstr>Introduction</vt:lpstr>
      <vt:lpstr>Growth</vt:lpstr>
      <vt:lpstr>Maturity</vt:lpstr>
      <vt:lpstr>Decline</vt:lpstr>
      <vt:lpstr>Supply and demand (1 of 2)</vt:lpstr>
      <vt:lpstr>Supply and demand (2 of 2)</vt:lpstr>
      <vt:lpstr>Marketing and economy</vt:lpstr>
      <vt:lpstr>Marketing and government (1 of 2)</vt:lpstr>
      <vt:lpstr>Marketing and government (2 of 2)</vt:lpstr>
      <vt:lpstr>Consumerism</vt:lpstr>
      <vt:lpstr>Marketing and technology (1 of 5)</vt:lpstr>
      <vt:lpstr>Digital Advertising and Social Media (2 of 5) </vt:lpstr>
      <vt:lpstr>Data Analytics and Customer Insights (3 of 5)</vt:lpstr>
      <vt:lpstr>Marketing Automation (4 of 5)</vt:lpstr>
      <vt:lpstr>E-commerce and Mobile Marketing  (5 of 5)</vt:lpstr>
      <vt:lpstr>Activity 1</vt:lpstr>
      <vt:lpstr>PowerPoint Presentation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Victor Mah</cp:lastModifiedBy>
  <cp:revision>105</cp:revision>
  <cp:lastPrinted>2018-07-02T15:32:24Z</cp:lastPrinted>
  <dcterms:created xsi:type="dcterms:W3CDTF">2002-10-07T19:43:58Z</dcterms:created>
  <dcterms:modified xsi:type="dcterms:W3CDTF">2025-11-07T11:49:48Z</dcterms:modified>
</cp:coreProperties>
</file>