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44"/>
  </p:notesMasterIdLst>
  <p:handoutMasterIdLst>
    <p:handoutMasterId r:id="rId45"/>
  </p:handoutMasterIdLst>
  <p:sldIdLst>
    <p:sldId id="256" r:id="rId4"/>
    <p:sldId id="285" r:id="rId5"/>
    <p:sldId id="286" r:id="rId6"/>
    <p:sldId id="287" r:id="rId7"/>
    <p:sldId id="288" r:id="rId8"/>
    <p:sldId id="289" r:id="rId9"/>
    <p:sldId id="290" r:id="rId10"/>
    <p:sldId id="291" r:id="rId11"/>
    <p:sldId id="292" r:id="rId12"/>
    <p:sldId id="293" r:id="rId13"/>
    <p:sldId id="294" r:id="rId14"/>
    <p:sldId id="295" r:id="rId15"/>
    <p:sldId id="321" r:id="rId16"/>
    <p:sldId id="296" r:id="rId17"/>
    <p:sldId id="297" r:id="rId18"/>
    <p:sldId id="298" r:id="rId19"/>
    <p:sldId id="299" r:id="rId20"/>
    <p:sldId id="300" r:id="rId21"/>
    <p:sldId id="301" r:id="rId22"/>
    <p:sldId id="302" r:id="rId23"/>
    <p:sldId id="303" r:id="rId24"/>
    <p:sldId id="304" r:id="rId25"/>
    <p:sldId id="305" r:id="rId26"/>
    <p:sldId id="306" r:id="rId27"/>
    <p:sldId id="307" r:id="rId28"/>
    <p:sldId id="308" r:id="rId29"/>
    <p:sldId id="309" r:id="rId30"/>
    <p:sldId id="324" r:id="rId31"/>
    <p:sldId id="323" r:id="rId32"/>
    <p:sldId id="310" r:id="rId33"/>
    <p:sldId id="311" r:id="rId34"/>
    <p:sldId id="312" r:id="rId35"/>
    <p:sldId id="316" r:id="rId36"/>
    <p:sldId id="317" r:id="rId37"/>
    <p:sldId id="318" r:id="rId38"/>
    <p:sldId id="319" r:id="rId39"/>
    <p:sldId id="320" r:id="rId40"/>
    <p:sldId id="327" r:id="rId41"/>
    <p:sldId id="326" r:id="rId42"/>
    <p:sldId id="328" r:id="rId43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1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8DB6B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6551" autoAdjust="0"/>
  </p:normalViewPr>
  <p:slideViewPr>
    <p:cSldViewPr>
      <p:cViewPr varScale="1">
        <p:scale>
          <a:sx n="61" d="100"/>
          <a:sy n="61" d="100"/>
        </p:scale>
        <p:origin x="1122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commentAuthors" Target="comment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slide" Target="slides/slide38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handoutMaster" Target="handoutMasters/handoutMaster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viewProps" Target="viewProps.xml"/><Relationship Id="rId8" Type="http://schemas.openxmlformats.org/officeDocument/2006/relationships/slide" Target="slides/slide5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19/11/2020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11/19/2020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t-sql/language-elements/begin-transaction-transact-sql" TargetMode="External"/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s://docs.microsoft.com/en-us/sql/t-sql/language-elements/rollback-transaction-transact-sql" TargetMode="External"/><Relationship Id="rId4" Type="http://schemas.openxmlformats.org/officeDocument/2006/relationships/hyperlink" Target="https://docs.microsoft.com/en-us/sql/t-sql/language-elements/commit-transaction-transact-sql" TargetMode="Externa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95463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Even though,</a:t>
            </a:r>
            <a:r>
              <a:rPr lang="en-GB" baseline="0" dirty="0"/>
              <a:t> we are only looking at the Staff and Property table for the examples, this demonstrates that the series of actions required to delete a staff member in reality goes beyond these two tables.</a:t>
            </a:r>
          </a:p>
          <a:p>
            <a:endParaRPr lang="en-GB" baseline="0" dirty="0"/>
          </a:p>
          <a:p>
            <a:r>
              <a:rPr lang="en-GB" baseline="0" dirty="0"/>
              <a:t>If the staff member were a branch manager or was the line manager of other members of staff, similar actions would need to be taken.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728805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72928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Note: 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It</a:t>
            </a:r>
            <a:r>
              <a:rPr lang="en-GB" sz="1200" b="0" i="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i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 the responsibility of the Transact-SQL programmer to issue COMMIT TRANSACTION only at a point when all data referenced by the transaction is logically correct.</a:t>
            </a:r>
          </a:p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Please note that in MS SQL Server </a:t>
            </a:r>
            <a:r>
              <a:rPr lang="en-GB" dirty="0">
                <a:solidFill>
                  <a:srgbClr val="FF0000"/>
                </a:solidFill>
              </a:rPr>
              <a:t>implicit transactions </a:t>
            </a:r>
            <a:r>
              <a:rPr lang="en-GB" dirty="0"/>
              <a:t>mean something </a:t>
            </a:r>
            <a:r>
              <a:rPr lang="en-GB" i="1" dirty="0"/>
              <a:t>slightly</a:t>
            </a:r>
            <a:r>
              <a:rPr lang="en-GB" dirty="0"/>
              <a:t> different.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129051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BEGIN TRANSACTION:</a:t>
            </a:r>
            <a:r>
              <a:rPr lang="en-GB" baseline="0" dirty="0"/>
              <a:t> </a:t>
            </a:r>
            <a:r>
              <a:rPr lang="en-GB" dirty="0">
                <a:hlinkClick r:id="rId3"/>
              </a:rPr>
              <a:t>https://docs.microsoft.com/en-us/sql/t-sql/language-elements/begin-transaction-transact-sql</a:t>
            </a:r>
            <a:endParaRPr lang="en-GB" baseline="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COMMIT TRANSACTION: </a:t>
            </a:r>
            <a:r>
              <a:rPr lang="en-GB" dirty="0">
                <a:hlinkClick r:id="rId4"/>
              </a:rPr>
              <a:t>https://docs.microsoft.com/en-us/sql/t-sql/language-elements/commit-transaction-transact-sql</a:t>
            </a:r>
            <a:endParaRPr lang="en-GB" baseline="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ROLLBACK TRANSACTION: </a:t>
            </a:r>
            <a:r>
              <a:rPr lang="en-GB" dirty="0">
                <a:hlinkClick r:id="rId5"/>
              </a:rPr>
              <a:t>https://docs.microsoft.com/en-us/sql/t-sql/language-elements/rollback-transaction-transact-sql</a:t>
            </a:r>
            <a:endParaRPr lang="en-GB" baseline="0" dirty="0"/>
          </a:p>
          <a:p>
            <a:pPr marL="0" indent="0">
              <a:buFont typeface="Arial" panose="020B0604020202020204" pitchFamily="34" charset="0"/>
              <a:buNone/>
            </a:pPr>
            <a:endParaRPr lang="en-GB" baseline="0" dirty="0"/>
          </a:p>
          <a:p>
            <a:pPr marL="0" indent="0">
              <a:buFont typeface="Arial" panose="020B0604020202020204" pitchFamily="34" charset="0"/>
              <a:buNone/>
            </a:pPr>
            <a:endParaRPr lang="en-GB" baseline="0" dirty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84267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To</a:t>
            </a:r>
            <a:r>
              <a:rPr lang="en-GB" baseline="0" dirty="0"/>
              <a:t> create an EXPLICIT transaction, the SQL statements are explicitly enclosed within the following to mark the boundaries of the transaction:</a:t>
            </a:r>
          </a:p>
          <a:p>
            <a:endParaRPr lang="en-GB" baseline="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BEGIN TRANSACTION: marks the start of the transaction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COMMIT TRANSACTION: marks the end of the transaction</a:t>
            </a:r>
          </a:p>
          <a:p>
            <a:endParaRPr lang="en-GB" baseline="0" dirty="0"/>
          </a:p>
          <a:p>
            <a:r>
              <a:rPr lang="en-GB" baseline="0" dirty="0"/>
              <a:t>Please note that if any of the statements enclosed within the explicit boundaries fail, they will be rolled back, while any that succeed will be committed.</a:t>
            </a:r>
          </a:p>
          <a:p>
            <a:r>
              <a:rPr lang="en-GB" baseline="0" dirty="0"/>
              <a:t>If you want ALL statements to rollback if ANY of the statements fail, you will need to program this differently e.g. use a TRY … CATCH block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853497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We do not have enough</a:t>
            </a:r>
            <a:r>
              <a:rPr lang="en-GB" baseline="0" dirty="0"/>
              <a:t> properties in the database to use the real-world 100 properties limit.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380843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317440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Note</a:t>
            </a:r>
            <a:r>
              <a:rPr lang="en-GB" dirty="0"/>
              <a:t>: there</a:t>
            </a:r>
            <a:r>
              <a:rPr lang="en-GB" baseline="0" dirty="0"/>
              <a:t> may be more tables affected depending on the business logic, but at the minimum 2 tables will be affected.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58430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11/19/2020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11/19/2020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11/19/2020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11/19/2020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11/19/2020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11/19/2020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11/19/2020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11/19/2020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8DB6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11/19/2020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Transaction Management I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62200" y="6381327"/>
            <a:ext cx="6705600" cy="354509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Lecture 11: Database Management Systems (DBMS)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90A1474-693D-433D-9EF0-144FF79170BF}"/>
              </a:ext>
            </a:extLst>
          </p:cNvPr>
          <p:cNvSpPr txBox="1"/>
          <p:nvPr/>
        </p:nvSpPr>
        <p:spPr>
          <a:xfrm>
            <a:off x="76200" y="6248604"/>
            <a:ext cx="16594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BEV HOLLAND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Database Reliability and Consistency</a:t>
            </a:r>
          </a:p>
          <a:p>
            <a:r>
              <a:rPr lang="en-GB" dirty="0"/>
              <a:t>Transactions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06883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Database Reliability and Consistency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Three very closely related functions the DBMS provides to ensure that the database is </a:t>
            </a:r>
            <a:r>
              <a:rPr lang="en-GB" b="1" i="1" dirty="0"/>
              <a:t>reliable</a:t>
            </a:r>
            <a:r>
              <a:rPr lang="en-GB" dirty="0"/>
              <a:t> and </a:t>
            </a:r>
            <a:r>
              <a:rPr lang="en-GB" b="1" i="1" dirty="0"/>
              <a:t>remains in a consistent state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Transaction Support</a:t>
            </a:r>
          </a:p>
          <a:p>
            <a:pPr lvl="1"/>
            <a:r>
              <a:rPr lang="en-GB" dirty="0"/>
              <a:t>Concurrency Control Services</a:t>
            </a:r>
          </a:p>
          <a:p>
            <a:pPr lvl="1"/>
            <a:r>
              <a:rPr lang="en-GB" dirty="0"/>
              <a:t>Recovery Services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96103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Database Reliability and Consistency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Reliability and consistency is important and must be maintained:</a:t>
            </a:r>
          </a:p>
          <a:p>
            <a:pPr lvl="1"/>
            <a:r>
              <a:rPr lang="en-GB" dirty="0"/>
              <a:t>If there are failures – hardware and software components.</a:t>
            </a:r>
          </a:p>
          <a:p>
            <a:pPr lvl="1"/>
            <a:r>
              <a:rPr lang="en-GB" dirty="0"/>
              <a:t>When multiple users are accessing the database.</a:t>
            </a:r>
          </a:p>
          <a:p>
            <a:pPr lvl="2"/>
            <a:r>
              <a:rPr lang="en-GB" dirty="0"/>
              <a:t>User A’s changes do not conflict/override User B’s changes and vice versa.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62710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Transaction?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 transaction is:</a:t>
            </a:r>
          </a:p>
          <a:p>
            <a:pPr lvl="1"/>
            <a:r>
              <a:rPr lang="en-GB" dirty="0"/>
              <a:t>an </a:t>
            </a:r>
            <a:r>
              <a:rPr lang="en-GB" b="1" dirty="0"/>
              <a:t>action</a:t>
            </a:r>
            <a:r>
              <a:rPr lang="en-GB" dirty="0"/>
              <a:t>, or </a:t>
            </a:r>
            <a:r>
              <a:rPr lang="en-GB" b="1" dirty="0"/>
              <a:t>series of actions</a:t>
            </a:r>
            <a:r>
              <a:rPr lang="en-GB" dirty="0"/>
              <a:t>, </a:t>
            </a:r>
          </a:p>
          <a:p>
            <a:pPr lvl="1"/>
            <a:r>
              <a:rPr lang="en-GB" i="1" dirty="0"/>
              <a:t>carried out by a single user or application</a:t>
            </a:r>
            <a:r>
              <a:rPr lang="en-GB" dirty="0"/>
              <a:t>, </a:t>
            </a:r>
          </a:p>
          <a:p>
            <a:pPr lvl="1"/>
            <a:r>
              <a:rPr lang="en-GB" dirty="0"/>
              <a:t>which </a:t>
            </a:r>
            <a:r>
              <a:rPr lang="en-GB" b="1" dirty="0"/>
              <a:t>reads</a:t>
            </a:r>
            <a:r>
              <a:rPr lang="en-GB" dirty="0"/>
              <a:t> or </a:t>
            </a:r>
            <a:r>
              <a:rPr lang="en-GB" b="1" dirty="0"/>
              <a:t>updates</a:t>
            </a:r>
            <a:r>
              <a:rPr lang="en-GB" dirty="0"/>
              <a:t> the contents of the database.</a:t>
            </a:r>
          </a:p>
          <a:p>
            <a:r>
              <a:rPr lang="en-GB" dirty="0"/>
              <a:t>A transaction is treated as a </a:t>
            </a:r>
            <a:r>
              <a:rPr lang="en-GB" b="1" i="1" dirty="0"/>
              <a:t>logical unit of work</a:t>
            </a:r>
            <a:r>
              <a:rPr lang="en-GB" dirty="0"/>
              <a:t> on the database.</a:t>
            </a:r>
          </a:p>
        </p:txBody>
      </p:sp>
    </p:spTree>
    <p:extLst>
      <p:ext uri="{BB962C8B-B14F-4D97-AF65-F5344CB8AC3E}">
        <p14:creationId xmlns:p14="http://schemas.microsoft.com/office/powerpoint/2010/main" val="4034257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Transaction?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u="sng" dirty="0"/>
              <a:t>All</a:t>
            </a:r>
            <a:r>
              <a:rPr lang="en-GB" dirty="0"/>
              <a:t> the required series of actions that make up a transaction collectively form the </a:t>
            </a:r>
            <a:r>
              <a:rPr lang="en-GB" i="1" dirty="0"/>
              <a:t>logical unit of work</a:t>
            </a:r>
            <a:r>
              <a:rPr lang="en-GB" dirty="0"/>
              <a:t>.</a:t>
            </a:r>
          </a:p>
          <a:p>
            <a:r>
              <a:rPr lang="en-GB" dirty="0"/>
              <a:t>That is, a sequence of operations consisting of:</a:t>
            </a:r>
          </a:p>
          <a:p>
            <a:pPr lvl="1"/>
            <a:r>
              <a:rPr lang="en-GB" dirty="0"/>
              <a:t>A series of read/write actions on the database </a:t>
            </a:r>
          </a:p>
          <a:p>
            <a:pPr lvl="1"/>
            <a:r>
              <a:rPr lang="en-GB" dirty="0"/>
              <a:t>with non-database processing taking place in between, </a:t>
            </a:r>
          </a:p>
          <a:p>
            <a:pPr lvl="1"/>
            <a:r>
              <a:rPr lang="en-GB" dirty="0"/>
              <a:t>followed by what is known as a </a:t>
            </a:r>
            <a:r>
              <a:rPr lang="en-GB" b="1" i="1" dirty="0"/>
              <a:t>commit or abort action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254205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In the following slides, we will use the Staff and Property tables to illustrate the concept of transactions and how they represent a logical unit of work.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5650" y="3399525"/>
            <a:ext cx="3318277" cy="3269835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9992" y="3399525"/>
            <a:ext cx="3348537" cy="2736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818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 Simple Transaction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What are the </a:t>
            </a:r>
            <a:r>
              <a:rPr lang="en-GB" b="1" i="1" dirty="0"/>
              <a:t>series of actions</a:t>
            </a:r>
            <a:r>
              <a:rPr lang="en-GB" dirty="0"/>
              <a:t> (including non-database actions) required to update a staff member’s salary by say, 10%?</a:t>
            </a:r>
          </a:p>
          <a:p>
            <a:r>
              <a:rPr lang="en-GB" dirty="0"/>
              <a:t>For example, update the salary of staff member, </a:t>
            </a:r>
            <a:r>
              <a:rPr lang="en-GB" b="1" dirty="0"/>
              <a:t>S29017</a:t>
            </a:r>
            <a:r>
              <a:rPr lang="en-GB" dirty="0"/>
              <a:t>, by 10%.</a:t>
            </a:r>
          </a:p>
        </p:txBody>
      </p:sp>
    </p:spTree>
    <p:extLst>
      <p:ext uri="{BB962C8B-B14F-4D97-AF65-F5344CB8AC3E}">
        <p14:creationId xmlns:p14="http://schemas.microsoft.com/office/powerpoint/2010/main" val="18063556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Simple Transaction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Using pseudocode, the following illustrates the operations involved.</a:t>
            </a:r>
          </a:p>
          <a:p>
            <a:r>
              <a:rPr lang="en-GB" dirty="0"/>
              <a:t>The logical unit of work to update the salary of a member of staff given the staff no </a:t>
            </a:r>
            <a:r>
              <a:rPr lang="en-GB" b="1" dirty="0"/>
              <a:t>x</a:t>
            </a:r>
            <a:r>
              <a:rPr lang="en-GB" dirty="0"/>
              <a:t> involves:</a:t>
            </a:r>
          </a:p>
          <a:p>
            <a:pPr lvl="1"/>
            <a:r>
              <a:rPr lang="en-GB" dirty="0"/>
              <a:t>Two database operations (read and write)</a:t>
            </a:r>
          </a:p>
          <a:p>
            <a:pPr lvl="1"/>
            <a:r>
              <a:rPr lang="en-GB" dirty="0"/>
              <a:t>One non-database operation (salary = salary * 1.10)</a:t>
            </a:r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1403648" y="4653136"/>
          <a:ext cx="6768752" cy="1188720"/>
        </p:xfrm>
        <a:graphic>
          <a:graphicData uri="http://schemas.openxmlformats.org/drawingml/2006/table">
            <a:tbl>
              <a:tblPr bandRow="1">
                <a:tableStyleId>{3B4B98B0-60AC-42C2-AFA5-B58CD77FA1E5}</a:tableStyleId>
              </a:tblPr>
              <a:tblGrid>
                <a:gridCol w="367240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9634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39040">
                <a:tc>
                  <a:txBody>
                    <a:bodyPr/>
                    <a:lstStyle/>
                    <a:p>
                      <a:r>
                        <a:rPr lang="en-GB" sz="2000" dirty="0"/>
                        <a:t>Read(</a:t>
                      </a:r>
                      <a:r>
                        <a:rPr lang="en-GB" sz="2000" dirty="0" err="1"/>
                        <a:t>StaffNo</a:t>
                      </a:r>
                      <a:r>
                        <a:rPr lang="en-GB" sz="2000" dirty="0"/>
                        <a:t> = x,</a:t>
                      </a:r>
                      <a:r>
                        <a:rPr lang="en-GB" sz="2000" baseline="0" dirty="0"/>
                        <a:t> salary)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Database operation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salary = salary * 1.10;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Non-database</a:t>
                      </a:r>
                      <a:r>
                        <a:rPr lang="en-GB" sz="2000" baseline="0" dirty="0"/>
                        <a:t> operation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Write(</a:t>
                      </a:r>
                      <a:r>
                        <a:rPr lang="en-GB" sz="2000" dirty="0" err="1"/>
                        <a:t>staffNo</a:t>
                      </a:r>
                      <a:r>
                        <a:rPr lang="en-GB" sz="2000" dirty="0"/>
                        <a:t> = x, </a:t>
                      </a:r>
                      <a:r>
                        <a:rPr lang="en-GB" sz="2000" dirty="0" err="1"/>
                        <a:t>new_salary</a:t>
                      </a:r>
                      <a:r>
                        <a:rPr lang="en-GB" sz="2000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Database operation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35496" y="6309320"/>
            <a:ext cx="90450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This is an example of a simple transaction which can be achieved with a single SQL statement.</a:t>
            </a:r>
          </a:p>
        </p:txBody>
      </p:sp>
    </p:spTree>
    <p:extLst>
      <p:ext uri="{BB962C8B-B14F-4D97-AF65-F5344CB8AC3E}">
        <p14:creationId xmlns:p14="http://schemas.microsoft.com/office/powerpoint/2010/main" val="2757592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 More Complex Transaction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Staff member </a:t>
            </a:r>
            <a:r>
              <a:rPr lang="en-GB" b="1" dirty="0"/>
              <a:t>S28003</a:t>
            </a:r>
            <a:r>
              <a:rPr lang="en-GB" dirty="0"/>
              <a:t> has decided she is leaving Dream Home for greener pastures.</a:t>
            </a:r>
          </a:p>
          <a:p>
            <a:r>
              <a:rPr lang="en-GB" dirty="0"/>
              <a:t>Assume the following:</a:t>
            </a:r>
          </a:p>
          <a:p>
            <a:pPr lvl="1"/>
            <a:r>
              <a:rPr lang="en-GB" dirty="0"/>
              <a:t>The Dream Home approach for handling leaving staff members is to delete the staff record from the database.</a:t>
            </a:r>
          </a:p>
          <a:p>
            <a:pPr lvl="1"/>
            <a:r>
              <a:rPr lang="en-GB" dirty="0"/>
              <a:t>Also, staff member </a:t>
            </a:r>
            <a:r>
              <a:rPr lang="en-GB" b="1" dirty="0"/>
              <a:t>S28003</a:t>
            </a:r>
            <a:r>
              <a:rPr lang="en-GB" dirty="0"/>
              <a:t> is not a branch manager and is not the line manager of any other member of staff.</a:t>
            </a:r>
          </a:p>
          <a:p>
            <a:r>
              <a:rPr lang="en-GB" dirty="0"/>
              <a:t>What are the </a:t>
            </a:r>
            <a:r>
              <a:rPr lang="en-GB" b="1" i="1" dirty="0"/>
              <a:t>series of actions</a:t>
            </a:r>
            <a:r>
              <a:rPr lang="en-GB" dirty="0"/>
              <a:t> required to delete staff member S28003?</a:t>
            </a:r>
          </a:p>
        </p:txBody>
      </p:sp>
    </p:spTree>
    <p:extLst>
      <p:ext uri="{BB962C8B-B14F-4D97-AF65-F5344CB8AC3E}">
        <p14:creationId xmlns:p14="http://schemas.microsoft.com/office/powerpoint/2010/main" val="40171366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More Complex Transaction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To delete the staff number with staff no x, the logical unit of work requires:</a:t>
            </a:r>
          </a:p>
          <a:p>
            <a:pPr lvl="1"/>
            <a:r>
              <a:rPr lang="en-GB" dirty="0"/>
              <a:t>Find any properties being managed by staff no x and reassign to someone else.</a:t>
            </a:r>
          </a:p>
          <a:p>
            <a:pPr lvl="1"/>
            <a:r>
              <a:rPr lang="en-GB" dirty="0"/>
              <a:t>Find any clients registered by staff no x, </a:t>
            </a:r>
            <a:r>
              <a:rPr lang="en-GB" b="1" i="1" dirty="0"/>
              <a:t>but</a:t>
            </a:r>
            <a:r>
              <a:rPr lang="en-GB" dirty="0"/>
              <a:t> you cannot delete the client unless they are leaving too, so your only choices are to:</a:t>
            </a:r>
          </a:p>
          <a:p>
            <a:pPr lvl="2"/>
            <a:r>
              <a:rPr lang="en-GB" dirty="0"/>
              <a:t>Set the registered by column to null, or</a:t>
            </a:r>
          </a:p>
          <a:p>
            <a:pPr lvl="2"/>
            <a:r>
              <a:rPr lang="en-GB" dirty="0"/>
              <a:t>Set the registered by column to someone else (this person is now in charge of this client).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4460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More Complex Transaction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If all these updates are not taken to delete a staff member, </a:t>
            </a:r>
            <a:r>
              <a:rPr lang="en-GB" b="1" i="1" dirty="0"/>
              <a:t>referential integrity is lost and the database will be in an inconsistent state</a:t>
            </a:r>
            <a:r>
              <a:rPr lang="en-GB" dirty="0"/>
              <a:t>.</a:t>
            </a:r>
          </a:p>
          <a:p>
            <a:r>
              <a:rPr lang="en-GB" dirty="0"/>
              <a:t>For example, a property being managed by a member of staff who no longer exists at the firm.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93378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More Complex Transaction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b="1" i="1" dirty="0"/>
              <a:t>On a side note</a:t>
            </a:r>
            <a:r>
              <a:rPr lang="en-GB" dirty="0"/>
              <a:t>:</a:t>
            </a:r>
          </a:p>
          <a:p>
            <a:r>
              <a:rPr lang="en-GB" dirty="0"/>
              <a:t>Setting the registered by column to null or someone else in the client, however, is </a:t>
            </a:r>
            <a:r>
              <a:rPr lang="en-GB" b="1" i="1" dirty="0"/>
              <a:t>not a true reflection</a:t>
            </a:r>
            <a:r>
              <a:rPr lang="en-GB" dirty="0"/>
              <a:t>!</a:t>
            </a:r>
          </a:p>
          <a:p>
            <a:pPr lvl="1"/>
            <a:r>
              <a:rPr lang="en-GB" dirty="0"/>
              <a:t>The client was probably registered by someone, it is just that the staff who did the registration has now left!</a:t>
            </a:r>
          </a:p>
          <a:p>
            <a:pPr lvl="1"/>
            <a:r>
              <a:rPr lang="en-GB" dirty="0"/>
              <a:t>This is why some database implementations do not like deleting records and instead use a status code, for example, to mark the record as deleted when it has other dependencies (related records) in the database.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7095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More Complex Transaction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Using pseudocode, the following illustrates the operations involved for deleting a staff member </a:t>
            </a:r>
            <a:r>
              <a:rPr lang="en-GB" b="1" dirty="0"/>
              <a:t>x</a:t>
            </a:r>
            <a:r>
              <a:rPr lang="en-GB" dirty="0"/>
              <a:t> (</a:t>
            </a:r>
            <a:r>
              <a:rPr lang="en-GB" i="1" dirty="0"/>
              <a:t>but ignoring updates required to the client table</a:t>
            </a:r>
            <a:r>
              <a:rPr lang="en-GB" dirty="0"/>
              <a:t>).</a:t>
            </a:r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827584" y="3068960"/>
          <a:ext cx="7434408" cy="3657600"/>
        </p:xfrm>
        <a:graphic>
          <a:graphicData uri="http://schemas.openxmlformats.org/drawingml/2006/table">
            <a:tbl>
              <a:tblPr bandRow="1">
                <a:tableStyleId>{3B4B98B0-60AC-42C2-AFA5-B58CD77FA1E5}</a:tableStyleId>
              </a:tblPr>
              <a:tblGrid>
                <a:gridCol w="743440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32400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/>
                        <a:t>Delete(</a:t>
                      </a:r>
                      <a:r>
                        <a:rPr lang="en-GB" sz="1800" dirty="0" err="1"/>
                        <a:t>StaffNo</a:t>
                      </a:r>
                      <a:r>
                        <a:rPr lang="en-GB" sz="1800" dirty="0"/>
                        <a:t> = x)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r>
                        <a:rPr lang="en-GB" sz="1800" dirty="0"/>
                        <a:t>For all Property</a:t>
                      </a:r>
                      <a:r>
                        <a:rPr lang="en-GB" sz="1800" baseline="0" dirty="0"/>
                        <a:t> records, </a:t>
                      </a:r>
                      <a:r>
                        <a:rPr lang="en-GB" sz="1800" baseline="0" dirty="0" err="1"/>
                        <a:t>pNo</a:t>
                      </a:r>
                      <a:endParaRPr lang="en-GB" sz="1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r>
                        <a:rPr lang="en-GB" sz="1800" dirty="0"/>
                        <a:t>Begin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lvl="1"/>
                      <a:r>
                        <a:rPr lang="en-GB" sz="1800" dirty="0"/>
                        <a:t>Read(</a:t>
                      </a:r>
                      <a:r>
                        <a:rPr lang="en-GB" sz="1800" baseline="0" dirty="0" err="1"/>
                        <a:t>PropertyNo</a:t>
                      </a:r>
                      <a:r>
                        <a:rPr lang="en-GB" sz="1800" dirty="0"/>
                        <a:t> = </a:t>
                      </a:r>
                      <a:r>
                        <a:rPr lang="en-GB" sz="1800" dirty="0" err="1"/>
                        <a:t>pNo</a:t>
                      </a:r>
                      <a:r>
                        <a:rPr lang="en-GB" sz="1800" dirty="0"/>
                        <a:t>, </a:t>
                      </a:r>
                      <a:r>
                        <a:rPr lang="en-GB" sz="1800" dirty="0" err="1"/>
                        <a:t>ManagedBy</a:t>
                      </a:r>
                      <a:r>
                        <a:rPr lang="en-GB" sz="1800" dirty="0"/>
                        <a:t>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lvl="1"/>
                      <a:r>
                        <a:rPr lang="en-GB" sz="1800" dirty="0"/>
                        <a:t>If (</a:t>
                      </a:r>
                      <a:r>
                        <a:rPr lang="en-GB" sz="1800" dirty="0" err="1"/>
                        <a:t>ManagedBy</a:t>
                      </a:r>
                      <a:r>
                        <a:rPr lang="en-GB" sz="1800" baseline="0" dirty="0"/>
                        <a:t> = x) Then</a:t>
                      </a:r>
                      <a:endParaRPr lang="en-GB" sz="1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lvl="2"/>
                      <a:r>
                        <a:rPr lang="en-GB" sz="1800" dirty="0"/>
                        <a:t>Begin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lvl="3"/>
                      <a:r>
                        <a:rPr lang="en-GB" sz="1800" dirty="0" err="1"/>
                        <a:t>ManagedBy</a:t>
                      </a:r>
                      <a:r>
                        <a:rPr lang="en-GB" sz="1800" baseline="0" dirty="0"/>
                        <a:t> = </a:t>
                      </a:r>
                      <a:r>
                        <a:rPr lang="en-GB" sz="1800" baseline="0" dirty="0" err="1"/>
                        <a:t>newStaffNo</a:t>
                      </a:r>
                      <a:endParaRPr lang="en-GB" sz="1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lvl="3"/>
                      <a:r>
                        <a:rPr lang="en-GB" sz="1800" dirty="0"/>
                        <a:t>Write(</a:t>
                      </a:r>
                      <a:r>
                        <a:rPr lang="en-GB" sz="1800" dirty="0" err="1"/>
                        <a:t>PropertyNo</a:t>
                      </a:r>
                      <a:r>
                        <a:rPr lang="en-GB" sz="1800" dirty="0"/>
                        <a:t> = </a:t>
                      </a:r>
                      <a:r>
                        <a:rPr lang="en-GB" sz="1800" dirty="0" err="1"/>
                        <a:t>pNo</a:t>
                      </a:r>
                      <a:r>
                        <a:rPr lang="en-GB" sz="1800" dirty="0"/>
                        <a:t>, </a:t>
                      </a:r>
                      <a:r>
                        <a:rPr lang="en-GB" sz="1800" dirty="0" err="1"/>
                        <a:t>ManagedBy</a:t>
                      </a:r>
                      <a:r>
                        <a:rPr lang="en-GB" sz="1800" dirty="0"/>
                        <a:t>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lvl="2"/>
                      <a:r>
                        <a:rPr lang="en-GB" sz="1800" dirty="0"/>
                        <a:t>End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lvl="0"/>
                      <a:r>
                        <a:rPr lang="en-GB" sz="1800" dirty="0"/>
                        <a:t>End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459548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As you can see a transaction is a logical unit of work that may consist of </a:t>
            </a:r>
            <a:r>
              <a:rPr lang="en-GB" b="1" i="1" dirty="0"/>
              <a:t>a series of actions</a:t>
            </a:r>
            <a:r>
              <a:rPr lang="en-GB" dirty="0"/>
              <a:t>.</a:t>
            </a:r>
          </a:p>
          <a:p>
            <a:r>
              <a:rPr lang="en-GB" dirty="0"/>
              <a:t>A transaction </a:t>
            </a:r>
            <a:r>
              <a:rPr lang="en-GB" b="1" u="sng" dirty="0"/>
              <a:t>should</a:t>
            </a:r>
            <a:r>
              <a:rPr lang="en-GB" dirty="0"/>
              <a:t> always transform the database </a:t>
            </a:r>
            <a:r>
              <a:rPr lang="en-GB" b="1" i="1" dirty="0"/>
              <a:t>from one consistent state to another</a:t>
            </a:r>
            <a:r>
              <a:rPr lang="en-GB" dirty="0"/>
              <a:t>, although consistency may be violated while the transaction is in progress. For example:</a:t>
            </a:r>
          </a:p>
          <a:p>
            <a:pPr lvl="1"/>
            <a:r>
              <a:rPr lang="en-GB" dirty="0"/>
              <a:t>There may be a moment when some property records will contain the old </a:t>
            </a:r>
            <a:r>
              <a:rPr lang="en-GB" dirty="0" err="1"/>
              <a:t>ManagedBy</a:t>
            </a:r>
            <a:r>
              <a:rPr lang="en-GB" dirty="0"/>
              <a:t> staff number and other records will have the new one.</a:t>
            </a:r>
          </a:p>
          <a:p>
            <a:pPr lvl="1"/>
            <a:r>
              <a:rPr lang="en-GB" dirty="0"/>
              <a:t>However, at the end of the transaction, </a:t>
            </a:r>
            <a:r>
              <a:rPr lang="en-GB" b="1" u="sng" dirty="0"/>
              <a:t>all</a:t>
            </a:r>
            <a:r>
              <a:rPr lang="en-GB" dirty="0"/>
              <a:t> records will have the new staff number for the </a:t>
            </a:r>
            <a:r>
              <a:rPr lang="en-GB" dirty="0" err="1"/>
              <a:t>ManagedBy</a:t>
            </a:r>
            <a:r>
              <a:rPr lang="en-GB" dirty="0"/>
              <a:t> column.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9455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4495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 transaction </a:t>
            </a:r>
            <a:r>
              <a:rPr lang="en-GB" b="1" u="sng" dirty="0"/>
              <a:t>must</a:t>
            </a:r>
            <a:r>
              <a:rPr lang="en-GB" dirty="0"/>
              <a:t> transform the database from one consistent state to another!</a:t>
            </a:r>
          </a:p>
          <a:p>
            <a:r>
              <a:rPr lang="en-GB" dirty="0"/>
              <a:t>Thus, </a:t>
            </a:r>
            <a:r>
              <a:rPr lang="en-GB" b="1" i="1" dirty="0"/>
              <a:t>a transaction can have one of two outcomes</a:t>
            </a:r>
            <a:r>
              <a:rPr lang="en-GB" dirty="0"/>
              <a:t>:</a:t>
            </a:r>
          </a:p>
          <a:p>
            <a:pPr lvl="1"/>
            <a:r>
              <a:rPr lang="en-GB" b="1" dirty="0"/>
              <a:t>Committed transaction</a:t>
            </a:r>
            <a:r>
              <a:rPr lang="en-GB" dirty="0"/>
              <a:t>: Completes successfully (i.e. succeeds) and is </a:t>
            </a:r>
            <a:r>
              <a:rPr lang="en-GB" b="1" dirty="0"/>
              <a:t>committed</a:t>
            </a:r>
            <a:r>
              <a:rPr lang="en-GB" dirty="0"/>
              <a:t>.</a:t>
            </a:r>
          </a:p>
          <a:p>
            <a:pPr lvl="2"/>
            <a:r>
              <a:rPr lang="en-GB" dirty="0"/>
              <a:t>The database reaches a new consistent state.</a:t>
            </a:r>
          </a:p>
          <a:p>
            <a:pPr lvl="1"/>
            <a:r>
              <a:rPr lang="en-GB" b="1" dirty="0"/>
              <a:t>Aborted transaction</a:t>
            </a:r>
            <a:r>
              <a:rPr lang="en-GB" dirty="0"/>
              <a:t>: Terminates unsuccessfully (i.e. fails) and is </a:t>
            </a:r>
            <a:r>
              <a:rPr lang="en-GB" b="1" dirty="0"/>
              <a:t>aborted</a:t>
            </a:r>
            <a:r>
              <a:rPr lang="en-GB" dirty="0"/>
              <a:t>.</a:t>
            </a:r>
          </a:p>
          <a:p>
            <a:pPr lvl="2"/>
            <a:r>
              <a:rPr lang="en-GB" dirty="0"/>
              <a:t>The database is restored to the consistent state it was in before the transaction started.</a:t>
            </a:r>
          </a:p>
          <a:p>
            <a:pPr lvl="2"/>
            <a:r>
              <a:rPr lang="en-GB" dirty="0"/>
              <a:t>An aborted transaction is </a:t>
            </a:r>
            <a:r>
              <a:rPr lang="en-GB" b="1" dirty="0"/>
              <a:t>undone</a:t>
            </a:r>
            <a:r>
              <a:rPr lang="en-GB" dirty="0"/>
              <a:t> (</a:t>
            </a:r>
            <a:r>
              <a:rPr lang="en-GB" b="1" i="1" dirty="0"/>
              <a:t>rolled back</a:t>
            </a:r>
            <a:r>
              <a:rPr lang="en-GB" dirty="0"/>
              <a:t>) if it changed the database.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21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Two possible outcomes:</a:t>
            </a:r>
          </a:p>
          <a:p>
            <a:r>
              <a:rPr lang="en-GB" b="1" dirty="0"/>
              <a:t>Committed transactions </a:t>
            </a:r>
            <a:r>
              <a:rPr lang="en-GB" b="1" i="1" u="sng" dirty="0"/>
              <a:t>cannot</a:t>
            </a:r>
            <a:r>
              <a:rPr lang="en-GB" b="1" dirty="0"/>
              <a:t> be undone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If you have made a mistake, you will need to make another transaction to fix the error.</a:t>
            </a:r>
          </a:p>
          <a:p>
            <a:r>
              <a:rPr lang="en-GB" dirty="0"/>
              <a:t>An </a:t>
            </a:r>
            <a:r>
              <a:rPr lang="en-GB" b="1" dirty="0"/>
              <a:t>aborted transaction</a:t>
            </a:r>
            <a:r>
              <a:rPr lang="en-GB" dirty="0"/>
              <a:t> that is rolled back </a:t>
            </a:r>
            <a:r>
              <a:rPr lang="en-GB" b="1" dirty="0"/>
              <a:t>may</a:t>
            </a:r>
            <a:r>
              <a:rPr lang="en-GB" dirty="0"/>
              <a:t>, however, </a:t>
            </a:r>
            <a:r>
              <a:rPr lang="en-GB" b="1" dirty="0"/>
              <a:t>be </a:t>
            </a:r>
            <a:r>
              <a:rPr lang="en-GB" b="1" i="1" u="sng" dirty="0"/>
              <a:t>restarted later</a:t>
            </a:r>
            <a:r>
              <a:rPr lang="en-GB" b="1" i="1" dirty="0"/>
              <a:t> </a:t>
            </a:r>
            <a:r>
              <a:rPr lang="en-GB" dirty="0"/>
              <a:t>and may then complete successfully.</a:t>
            </a:r>
          </a:p>
          <a:p>
            <a:endParaRPr lang="en-GB" dirty="0"/>
          </a:p>
          <a:p>
            <a:pPr lvl="1"/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7178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 States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DBMS on its own has </a:t>
            </a:r>
            <a:r>
              <a:rPr lang="en-GB" b="1" i="1" u="sng" dirty="0"/>
              <a:t>no idea</a:t>
            </a:r>
            <a:r>
              <a:rPr lang="en-GB" b="1" i="1" dirty="0"/>
              <a:t> which statements to group together as a transaction</a:t>
            </a:r>
            <a:r>
              <a:rPr lang="en-GB" dirty="0"/>
              <a:t>.</a:t>
            </a:r>
          </a:p>
          <a:p>
            <a:r>
              <a:rPr lang="en-GB" dirty="0"/>
              <a:t>A method must be provided for the </a:t>
            </a:r>
            <a:r>
              <a:rPr lang="en-GB" b="1" dirty="0"/>
              <a:t>user</a:t>
            </a:r>
            <a:r>
              <a:rPr lang="en-GB" dirty="0"/>
              <a:t> to </a:t>
            </a:r>
            <a:r>
              <a:rPr lang="en-GB" b="1" i="1" dirty="0"/>
              <a:t>identify the boundaries (start and end) of a transaction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3510459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 States and SQL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781128"/>
          </a:xfrm>
        </p:spPr>
        <p:txBody>
          <a:bodyPr>
            <a:normAutofit/>
          </a:bodyPr>
          <a:lstStyle/>
          <a:p>
            <a:r>
              <a:rPr lang="en-GB" dirty="0"/>
              <a:t>ISO SQL defines a transaction model based on two statements: </a:t>
            </a:r>
            <a:r>
              <a:rPr lang="en-GB" b="1" dirty="0"/>
              <a:t>COMMIT</a:t>
            </a:r>
            <a:r>
              <a:rPr lang="en-GB" dirty="0"/>
              <a:t> and </a:t>
            </a:r>
            <a:r>
              <a:rPr lang="en-GB" b="1" dirty="0"/>
              <a:t>ROLLBACK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A SQL transaction automatically begins with a transaction-initiating SQL statement (e.g. SELECT, INSERT, UPDATE, DELETE).</a:t>
            </a:r>
          </a:p>
          <a:p>
            <a:pPr lvl="1"/>
            <a:r>
              <a:rPr lang="en-GB" dirty="0"/>
              <a:t>Changes made by a transaction are not visible to other concurrently executing transactions until the transaction completes.</a:t>
            </a:r>
          </a:p>
          <a:p>
            <a:r>
              <a:rPr lang="en-GB" i="1" dirty="0"/>
              <a:t>Most</a:t>
            </a:r>
            <a:r>
              <a:rPr lang="en-GB" dirty="0"/>
              <a:t> DBMSs conform to this model.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4646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Transactions and SQL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Most DBMSs DML typically provide the following keywords (or similar) to </a:t>
            </a:r>
            <a:r>
              <a:rPr lang="en-GB" b="1" i="1" dirty="0"/>
              <a:t>explicitly</a:t>
            </a:r>
            <a:r>
              <a:rPr lang="en-GB" dirty="0"/>
              <a:t> indicate the boundaries of a transaction:</a:t>
            </a:r>
          </a:p>
          <a:p>
            <a:pPr lvl="1"/>
            <a:r>
              <a:rPr lang="en-GB" b="1" dirty="0"/>
              <a:t>BEGIN TRANSACTION</a:t>
            </a:r>
          </a:p>
          <a:p>
            <a:pPr lvl="1"/>
            <a:r>
              <a:rPr lang="en-GB" b="1" dirty="0"/>
              <a:t>COMMIT</a:t>
            </a:r>
            <a:r>
              <a:rPr lang="en-GB" dirty="0"/>
              <a:t> (MS SQL Server: </a:t>
            </a:r>
            <a:r>
              <a:rPr lang="en-GB" b="1" i="1" dirty="0"/>
              <a:t>COMMIT TRANSACTION</a:t>
            </a:r>
            <a:r>
              <a:rPr lang="en-GB" dirty="0"/>
              <a:t>)</a:t>
            </a:r>
          </a:p>
          <a:p>
            <a:pPr lvl="1"/>
            <a:r>
              <a:rPr lang="en-GB" b="1" dirty="0"/>
              <a:t>ROLLBACK</a:t>
            </a:r>
            <a:r>
              <a:rPr lang="en-GB" dirty="0"/>
              <a:t> (MS SQL Server: </a:t>
            </a:r>
            <a:r>
              <a:rPr lang="en-GB" b="1" i="1" dirty="0"/>
              <a:t>ROLLBACK TRANSACTION</a:t>
            </a:r>
            <a:r>
              <a:rPr lang="en-GB" dirty="0"/>
              <a:t>)</a:t>
            </a:r>
          </a:p>
          <a:p>
            <a:r>
              <a:rPr lang="en-GB" dirty="0"/>
              <a:t>If these delimiters are not used, the DBMS </a:t>
            </a:r>
            <a:r>
              <a:rPr lang="en-GB" b="1" i="1" dirty="0"/>
              <a:t>automatically</a:t>
            </a:r>
            <a:r>
              <a:rPr lang="en-GB" dirty="0"/>
              <a:t> performs a COMMIT when program terminates (each statement completes) successfully, otherwise a ROLLBACK.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965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Transactions and SQL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Explicit Transactions</a:t>
            </a:r>
          </a:p>
          <a:p>
            <a:pPr lvl="1"/>
            <a:r>
              <a:rPr lang="en-GB" dirty="0"/>
              <a:t>Transactions with explicit boundaries.</a:t>
            </a:r>
          </a:p>
          <a:p>
            <a:pPr lvl="1"/>
            <a:r>
              <a:rPr lang="en-GB" dirty="0"/>
              <a:t>Each transaction is explicitly:</a:t>
            </a:r>
          </a:p>
          <a:p>
            <a:pPr lvl="2"/>
            <a:r>
              <a:rPr lang="en-GB" b="1" dirty="0"/>
              <a:t>Started with </a:t>
            </a:r>
            <a:r>
              <a:rPr lang="en-GB" dirty="0"/>
              <a:t>the </a:t>
            </a:r>
            <a:r>
              <a:rPr lang="en-GB" b="1" dirty="0"/>
              <a:t>BEGIN TRANSACTION</a:t>
            </a:r>
            <a:r>
              <a:rPr lang="en-GB" dirty="0"/>
              <a:t> statement.</a:t>
            </a:r>
          </a:p>
          <a:p>
            <a:pPr lvl="2"/>
            <a:r>
              <a:rPr lang="en-GB" b="1" dirty="0"/>
              <a:t>Ended with </a:t>
            </a:r>
            <a:r>
              <a:rPr lang="en-GB" dirty="0"/>
              <a:t>a </a:t>
            </a:r>
            <a:r>
              <a:rPr lang="en-GB" b="1" dirty="0"/>
              <a:t>COMMIT</a:t>
            </a:r>
            <a:r>
              <a:rPr lang="en-GB" dirty="0"/>
              <a:t> or </a:t>
            </a:r>
            <a:r>
              <a:rPr lang="en-GB" b="1" dirty="0"/>
              <a:t>ROLLBACK</a:t>
            </a:r>
            <a:r>
              <a:rPr lang="en-GB" dirty="0"/>
              <a:t> statement.</a:t>
            </a:r>
          </a:p>
          <a:p>
            <a:r>
              <a:rPr lang="en-GB" b="1" dirty="0"/>
              <a:t>Auto-commit (</a:t>
            </a:r>
            <a:r>
              <a:rPr lang="en-GB" b="1" i="1" dirty="0"/>
              <a:t>Implicit</a:t>
            </a:r>
            <a:r>
              <a:rPr lang="en-GB" b="1" dirty="0"/>
              <a:t>) Transactions</a:t>
            </a:r>
          </a:p>
          <a:p>
            <a:pPr lvl="1"/>
            <a:r>
              <a:rPr lang="en-GB" dirty="0"/>
              <a:t>No explicit boundaries!</a:t>
            </a:r>
          </a:p>
          <a:p>
            <a:pPr lvl="1"/>
            <a:r>
              <a:rPr lang="en-GB" b="1" dirty="0"/>
              <a:t>Each individual SQL statement</a:t>
            </a:r>
            <a:r>
              <a:rPr lang="en-GB" dirty="0"/>
              <a:t> is treated as a transaction and </a:t>
            </a:r>
            <a:r>
              <a:rPr lang="en-GB" b="1" dirty="0"/>
              <a:t>auto-committed when completed</a:t>
            </a:r>
            <a:r>
              <a:rPr lang="en-GB" dirty="0"/>
              <a:t>.</a:t>
            </a:r>
          </a:p>
          <a:p>
            <a:pPr marL="365760" lvl="1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4681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 State Diagram</a:t>
            </a:r>
          </a:p>
        </p:txBody>
      </p:sp>
      <p:grpSp>
        <p:nvGrpSpPr>
          <p:cNvPr id="45" name="Group 44"/>
          <p:cNvGrpSpPr/>
          <p:nvPr/>
        </p:nvGrpSpPr>
        <p:grpSpPr>
          <a:xfrm>
            <a:off x="-36512" y="2276872"/>
            <a:ext cx="9271448" cy="2232248"/>
            <a:chOff x="-36512" y="1916832"/>
            <a:chExt cx="9271448" cy="2232248"/>
          </a:xfrm>
        </p:grpSpPr>
        <p:sp>
          <p:nvSpPr>
            <p:cNvPr id="4" name="Rectangle 3"/>
            <p:cNvSpPr/>
            <p:nvPr/>
          </p:nvSpPr>
          <p:spPr>
            <a:xfrm>
              <a:off x="1223722" y="2636912"/>
              <a:ext cx="1656184" cy="720080"/>
            </a:xfrm>
            <a:prstGeom prst="rect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ACTIVE</a:t>
              </a:r>
            </a:p>
          </p:txBody>
        </p:sp>
        <p:sp>
          <p:nvSpPr>
            <p:cNvPr id="19" name="Circular Arrow 18"/>
            <p:cNvSpPr/>
            <p:nvPr/>
          </p:nvSpPr>
          <p:spPr>
            <a:xfrm flipH="1">
              <a:off x="1799783" y="2182109"/>
              <a:ext cx="504057" cy="916087"/>
            </a:xfrm>
            <a:prstGeom prst="circularArrow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21" name="Right Arrow 20"/>
            <p:cNvSpPr/>
            <p:nvPr/>
          </p:nvSpPr>
          <p:spPr>
            <a:xfrm>
              <a:off x="683568" y="2960948"/>
              <a:ext cx="504056" cy="180020"/>
            </a:xfrm>
            <a:prstGeom prst="rightArrow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2" name="Rectangle 21"/>
            <p:cNvSpPr/>
            <p:nvPr/>
          </p:nvSpPr>
          <p:spPr>
            <a:xfrm>
              <a:off x="4032034" y="1916832"/>
              <a:ext cx="1656184" cy="720080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PARTIALLY COMMITTED</a:t>
              </a:r>
            </a:p>
          </p:txBody>
        </p:sp>
        <p:sp>
          <p:nvSpPr>
            <p:cNvPr id="23" name="Rectangle 22"/>
            <p:cNvSpPr/>
            <p:nvPr/>
          </p:nvSpPr>
          <p:spPr>
            <a:xfrm>
              <a:off x="4032034" y="3429000"/>
              <a:ext cx="1656184" cy="720080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FAILED</a:t>
              </a:r>
            </a:p>
          </p:txBody>
        </p:sp>
        <p:sp>
          <p:nvSpPr>
            <p:cNvPr id="25" name="Rectangle 24"/>
            <p:cNvSpPr/>
            <p:nvPr/>
          </p:nvSpPr>
          <p:spPr>
            <a:xfrm>
              <a:off x="6444208" y="1916832"/>
              <a:ext cx="1656184" cy="720080"/>
            </a:xfrm>
            <a:prstGeom prst="rec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COMMITTED</a:t>
              </a:r>
            </a:p>
          </p:txBody>
        </p:sp>
        <p:sp>
          <p:nvSpPr>
            <p:cNvPr id="26" name="Rectangle 25"/>
            <p:cNvSpPr/>
            <p:nvPr/>
          </p:nvSpPr>
          <p:spPr>
            <a:xfrm>
              <a:off x="6444208" y="3429000"/>
              <a:ext cx="1656184" cy="720080"/>
            </a:xfrm>
            <a:prstGeom prst="rec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ABORTED</a:t>
              </a:r>
            </a:p>
          </p:txBody>
        </p:sp>
        <p:sp>
          <p:nvSpPr>
            <p:cNvPr id="29" name="Down Arrow 28"/>
            <p:cNvSpPr/>
            <p:nvPr/>
          </p:nvSpPr>
          <p:spPr>
            <a:xfrm>
              <a:off x="4815330" y="2636912"/>
              <a:ext cx="144016" cy="792088"/>
            </a:xfrm>
            <a:prstGeom prst="downArrow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0" name="Right Arrow 29"/>
            <p:cNvSpPr/>
            <p:nvPr/>
          </p:nvSpPr>
          <p:spPr>
            <a:xfrm rot="20100000">
              <a:off x="2822052" y="2298533"/>
              <a:ext cx="1260000" cy="181927"/>
            </a:xfrm>
            <a:prstGeom prst="rightArrow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1" name="Right Arrow 30"/>
            <p:cNvSpPr/>
            <p:nvPr/>
          </p:nvSpPr>
          <p:spPr>
            <a:xfrm rot="1500000">
              <a:off x="2822688" y="3539507"/>
              <a:ext cx="1296000" cy="166594"/>
            </a:xfrm>
            <a:prstGeom prst="rightArrow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3" name="Right Arrow 32"/>
            <p:cNvSpPr/>
            <p:nvPr/>
          </p:nvSpPr>
          <p:spPr>
            <a:xfrm>
              <a:off x="5692355" y="2204864"/>
              <a:ext cx="756000" cy="180020"/>
            </a:xfrm>
            <a:prstGeom prst="rightArrow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4" name="Right Arrow 33"/>
            <p:cNvSpPr/>
            <p:nvPr/>
          </p:nvSpPr>
          <p:spPr>
            <a:xfrm>
              <a:off x="5692354" y="3740088"/>
              <a:ext cx="756000" cy="180020"/>
            </a:xfrm>
            <a:prstGeom prst="rightArrow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5" name="TextBox 34"/>
            <p:cNvSpPr txBox="1"/>
            <p:nvPr/>
          </p:nvSpPr>
          <p:spPr>
            <a:xfrm>
              <a:off x="-36512" y="2833080"/>
              <a:ext cx="1728191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dirty="0"/>
                <a:t>BEGIN TRANSACTION</a:t>
              </a:r>
            </a:p>
          </p:txBody>
        </p:sp>
        <p:sp>
          <p:nvSpPr>
            <p:cNvPr id="37" name="TextBox 36"/>
            <p:cNvSpPr txBox="1"/>
            <p:nvPr/>
          </p:nvSpPr>
          <p:spPr>
            <a:xfrm rot="20100000">
              <a:off x="2639004" y="1929851"/>
              <a:ext cx="1326775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dirty="0"/>
                <a:t>END TRANSACTION</a:t>
              </a:r>
            </a:p>
          </p:txBody>
        </p:sp>
        <p:sp>
          <p:nvSpPr>
            <p:cNvPr id="38" name="TextBox 37"/>
            <p:cNvSpPr txBox="1"/>
            <p:nvPr/>
          </p:nvSpPr>
          <p:spPr>
            <a:xfrm>
              <a:off x="4174773" y="2887882"/>
              <a:ext cx="944895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dirty="0"/>
                <a:t>ABORT</a:t>
              </a:r>
            </a:p>
          </p:txBody>
        </p:sp>
        <p:sp>
          <p:nvSpPr>
            <p:cNvPr id="40" name="TextBox 39"/>
            <p:cNvSpPr txBox="1"/>
            <p:nvPr/>
          </p:nvSpPr>
          <p:spPr>
            <a:xfrm>
              <a:off x="5652120" y="1969095"/>
              <a:ext cx="911912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dirty="0"/>
                <a:t>COMMIT</a:t>
              </a:r>
            </a:p>
          </p:txBody>
        </p:sp>
        <p:sp>
          <p:nvSpPr>
            <p:cNvPr id="41" name="TextBox 40"/>
            <p:cNvSpPr txBox="1"/>
            <p:nvPr/>
          </p:nvSpPr>
          <p:spPr>
            <a:xfrm rot="1560000">
              <a:off x="2994208" y="3289730"/>
              <a:ext cx="944895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dirty="0"/>
                <a:t>ABORT</a:t>
              </a:r>
            </a:p>
          </p:txBody>
        </p:sp>
        <p:sp>
          <p:nvSpPr>
            <p:cNvPr id="42" name="TextBox 41"/>
            <p:cNvSpPr txBox="1"/>
            <p:nvPr/>
          </p:nvSpPr>
          <p:spPr>
            <a:xfrm>
              <a:off x="7884368" y="2761764"/>
              <a:ext cx="135056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400" dirty="0"/>
                <a:t>END TRANSACTION</a:t>
              </a:r>
            </a:p>
          </p:txBody>
        </p:sp>
        <p:sp>
          <p:nvSpPr>
            <p:cNvPr id="43" name="Right Arrow 42"/>
            <p:cNvSpPr/>
            <p:nvPr/>
          </p:nvSpPr>
          <p:spPr>
            <a:xfrm rot="2280000">
              <a:off x="8045642" y="2653186"/>
              <a:ext cx="360000" cy="180020"/>
            </a:xfrm>
            <a:prstGeom prst="rightArrow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4" name="Right Arrow 43"/>
            <p:cNvSpPr/>
            <p:nvPr/>
          </p:nvSpPr>
          <p:spPr>
            <a:xfrm rot="-2040000">
              <a:off x="8080872" y="3235721"/>
              <a:ext cx="360000" cy="180020"/>
            </a:xfrm>
            <a:prstGeom prst="rightArrow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3" name="TextBox 2"/>
          <p:cNvSpPr txBox="1"/>
          <p:nvPr/>
        </p:nvSpPr>
        <p:spPr>
          <a:xfrm>
            <a:off x="323528" y="5733256"/>
            <a:ext cx="856895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Note</a:t>
            </a:r>
            <a:r>
              <a:rPr lang="en-GB" dirty="0"/>
              <a:t>: It is the responsibility of the Transact-SQL programmer to issue COMMIT TRANSACTION only at a point when all data referenced by the transaction is logically correct.</a:t>
            </a:r>
          </a:p>
        </p:txBody>
      </p:sp>
    </p:spTree>
    <p:extLst>
      <p:ext uri="{BB962C8B-B14F-4D97-AF65-F5344CB8AC3E}">
        <p14:creationId xmlns:p14="http://schemas.microsoft.com/office/powerpoint/2010/main" val="377300502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Transactions in MS SQL Server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95856" cy="4495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Creating a transaction in MS SQL (</a:t>
            </a:r>
            <a:r>
              <a:rPr lang="en-GB" b="1" i="1" dirty="0"/>
              <a:t>simplified</a:t>
            </a:r>
            <a:r>
              <a:rPr lang="en-GB" dirty="0"/>
              <a:t>):</a:t>
            </a:r>
          </a:p>
          <a:p>
            <a:pPr lvl="1"/>
            <a:r>
              <a:rPr lang="en-GB" b="1" dirty="0"/>
              <a:t>Beginning</a:t>
            </a:r>
            <a:r>
              <a:rPr lang="en-GB" dirty="0"/>
              <a:t> a transaction:</a:t>
            </a:r>
          </a:p>
          <a:p>
            <a:pPr marL="68580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BEGIN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{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TRAN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TRANSACTION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}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 [ {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transaction_name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} ]</a:t>
            </a:r>
            <a:endParaRPr lang="en-GB" sz="1800" dirty="0"/>
          </a:p>
          <a:p>
            <a:pPr lvl="1"/>
            <a:r>
              <a:rPr lang="en-GB" b="1" dirty="0"/>
              <a:t>Committing</a:t>
            </a:r>
            <a:r>
              <a:rPr lang="en-GB" dirty="0"/>
              <a:t> a transaction:</a:t>
            </a:r>
          </a:p>
          <a:p>
            <a:pPr marL="64008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COMMIT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{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TRAN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TRANSACTION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}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 [ {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transaction_name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} ]</a:t>
            </a:r>
            <a:endParaRPr lang="en-GB" sz="2000" dirty="0"/>
          </a:p>
          <a:p>
            <a:pPr lvl="1"/>
            <a:r>
              <a:rPr lang="en-GB" b="1" dirty="0"/>
              <a:t>Rolling back </a:t>
            </a:r>
            <a:r>
              <a:rPr lang="en-GB" dirty="0"/>
              <a:t>a transaction:</a:t>
            </a:r>
          </a:p>
          <a:p>
            <a:pPr marL="68580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ROLLBACK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{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TRAN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TRANSACTION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}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 [ {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transaction_name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} ]</a:t>
            </a:r>
            <a:endParaRPr lang="en-GB" dirty="0"/>
          </a:p>
          <a:p>
            <a:r>
              <a:rPr lang="en-GB" dirty="0"/>
              <a:t>You can use the keyword TRANSACTION in full or the abbreviated form TRAN.</a:t>
            </a:r>
          </a:p>
          <a:p>
            <a:r>
              <a:rPr lang="en-GB" dirty="0"/>
              <a:t>Giving the transaction a </a:t>
            </a:r>
            <a:r>
              <a:rPr lang="en-GB" b="1" i="1" dirty="0"/>
              <a:t>name</a:t>
            </a:r>
            <a:r>
              <a:rPr lang="en-GB" dirty="0"/>
              <a:t>, is optional, but allows for the  creation of nested transactions.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2082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573216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4600" dirty="0"/>
              <a:t>Use an </a:t>
            </a:r>
            <a:r>
              <a:rPr lang="en-GB" sz="4600" b="1" dirty="0"/>
              <a:t>explicit transaction </a:t>
            </a:r>
            <a:r>
              <a:rPr lang="en-GB" sz="4600" dirty="0"/>
              <a:t>to add 2 new properties for the owner with ID = ‘CO19051’.</a:t>
            </a:r>
          </a:p>
          <a:p>
            <a:pPr marL="0" indent="0">
              <a:buNone/>
            </a:pPr>
            <a:endParaRPr lang="en-GB" sz="4600" dirty="0"/>
          </a:p>
          <a:p>
            <a:pPr marL="320040" lvl="1" indent="0">
              <a:buNone/>
            </a:pP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BEGIN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TRANSACTION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AddNewProperty</a:t>
            </a:r>
            <a:endParaRPr lang="en-GB" sz="29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6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-- Add Property 1</a:t>
            </a:r>
            <a:endParaRPr lang="en-GB" sz="26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INSERT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INTO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Property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PropertyNo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OwnerNo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[Type]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Rooms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Rent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StreetAddress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City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Postcode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BranchNo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ManagedBy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endParaRPr lang="en-GB" sz="26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VALUES 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6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'P190024'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'CO19051'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'Bungalow'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3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800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'Craig-Y-</a:t>
            </a:r>
            <a:r>
              <a:rPr lang="en-GB" sz="26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Mor</a:t>
            </a:r>
            <a:r>
              <a:rPr lang="en-GB" sz="26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'Caswell Bay'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'SA3 3BS'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'B0001'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NULL)</a:t>
            </a:r>
            <a:endParaRPr lang="en-GB" sz="8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endParaRPr lang="en-GB" sz="26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6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-- Add Property 2</a:t>
            </a:r>
            <a:endParaRPr lang="en-GB" sz="26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INSERT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INTO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Property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PropertyNo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OwnerNo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[Type]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Rooms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Rent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StreetAddress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City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Postcode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BranchNo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ManagedBy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endParaRPr lang="en-GB" sz="26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VALUES 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6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'P190101'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'CO19051'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'House'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3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750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'24 </a:t>
            </a:r>
            <a:r>
              <a:rPr lang="en-GB" sz="26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Sealands</a:t>
            </a:r>
            <a:r>
              <a:rPr lang="en-GB" sz="26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Drive'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'Mumbles'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'SA3 4JU'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'B0001'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NULL)</a:t>
            </a:r>
            <a:endParaRPr lang="en-GB" sz="8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endParaRPr lang="en-GB" sz="29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COMMIT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TRANSACTION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AddNewProperty</a:t>
            </a:r>
            <a:r>
              <a:rPr lang="en-GB" sz="29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680591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Transactions Using Try … Catch Block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You can also include a </a:t>
            </a:r>
            <a:r>
              <a:rPr lang="en-GB" b="1" dirty="0"/>
              <a:t>Try … Catch … Block </a:t>
            </a:r>
            <a:r>
              <a:rPr lang="en-GB" dirty="0"/>
              <a:t>to catch any errors that </a:t>
            </a:r>
            <a:r>
              <a:rPr lang="en-GB" b="1" i="1" dirty="0"/>
              <a:t>may</a:t>
            </a:r>
            <a:r>
              <a:rPr lang="en-GB" dirty="0"/>
              <a:t> occur in a transaction.</a:t>
            </a:r>
          </a:p>
          <a:p>
            <a:r>
              <a:rPr lang="en-GB" dirty="0"/>
              <a:t>A Try … Catch Block implements error handling and it is made up of two parts:</a:t>
            </a:r>
          </a:p>
          <a:p>
            <a:pPr lvl="1"/>
            <a:r>
              <a:rPr lang="en-GB" b="1" dirty="0"/>
              <a:t>A Try { } block </a:t>
            </a:r>
            <a:r>
              <a:rPr lang="en-GB" dirty="0"/>
              <a:t>which contains a set of statements to execute within which an error </a:t>
            </a:r>
            <a:r>
              <a:rPr lang="en-GB" b="1" i="1" dirty="0"/>
              <a:t>may</a:t>
            </a:r>
            <a:r>
              <a:rPr lang="en-GB" dirty="0"/>
              <a:t> occur.</a:t>
            </a:r>
          </a:p>
          <a:p>
            <a:pPr lvl="1"/>
            <a:r>
              <a:rPr lang="en-GB" b="1" dirty="0"/>
              <a:t>A Catch { } block </a:t>
            </a:r>
            <a:r>
              <a:rPr lang="en-GB" dirty="0"/>
              <a:t>to handle any errors that occur in the try block.</a:t>
            </a:r>
          </a:p>
          <a:p>
            <a:r>
              <a:rPr lang="en-GB" dirty="0"/>
              <a:t>The </a:t>
            </a:r>
            <a:r>
              <a:rPr lang="en-GB" b="1" i="1" dirty="0"/>
              <a:t>advantage </a:t>
            </a:r>
            <a:r>
              <a:rPr lang="en-GB" i="1" dirty="0"/>
              <a:t>of using </a:t>
            </a:r>
            <a:r>
              <a:rPr lang="en-GB" b="1" i="1" dirty="0"/>
              <a:t>is if any of the queries fail, none of them are committed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997648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Transactions Using Try … Catch Block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If all statements in Try block are successful, it should commit </a:t>
            </a:r>
          </a:p>
          <a:p>
            <a:pPr lvl="1"/>
            <a:r>
              <a:rPr lang="en-GB" b="1" i="1" dirty="0"/>
              <a:t>Commit would be the last line of try block</a:t>
            </a:r>
            <a:r>
              <a:rPr lang="en-GB" dirty="0"/>
              <a:t>.</a:t>
            </a:r>
          </a:p>
          <a:p>
            <a:r>
              <a:rPr lang="en-GB" dirty="0"/>
              <a:t>If an error occurs, the Catch block should rollback the transaction.</a:t>
            </a:r>
          </a:p>
          <a:p>
            <a:pPr lvl="1"/>
            <a:r>
              <a:rPr lang="en-GB" dirty="0"/>
              <a:t>None of the queries are committed, they are all rolled back.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9900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Transaction Example Using Try… Catch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GB" sz="8000" dirty="0"/>
              <a:t>The previous transaction with TRY…CATCH</a:t>
            </a:r>
          </a:p>
          <a:p>
            <a:pPr marL="0" indent="0">
              <a:buNone/>
            </a:pP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BEGIN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TRANSACTION</a:t>
            </a:r>
            <a:endParaRPr lang="en-GB" sz="3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BEGIN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TRY</a:t>
            </a:r>
            <a:endParaRPr lang="en-GB" sz="3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2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sz="33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-- Add Property 1</a:t>
            </a:r>
            <a:endParaRPr lang="en-GB" sz="33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33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INSERT</a:t>
            </a:r>
            <a:r>
              <a:rPr lang="en-GB" sz="33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3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INTO</a:t>
            </a:r>
            <a:r>
              <a:rPr lang="en-GB" sz="33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Property</a:t>
            </a:r>
            <a:r>
              <a:rPr lang="en-GB" sz="33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33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PropertyNo</a:t>
            </a:r>
            <a:r>
              <a:rPr lang="en-GB" sz="33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3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3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OwnerNo</a:t>
            </a:r>
            <a:r>
              <a:rPr lang="en-GB" sz="33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3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[Type]</a:t>
            </a:r>
            <a:r>
              <a:rPr lang="en-GB" sz="33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3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Rooms</a:t>
            </a:r>
            <a:r>
              <a:rPr lang="en-GB" sz="33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3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Rent</a:t>
            </a:r>
            <a:r>
              <a:rPr lang="en-GB" sz="33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3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3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StreetAddress</a:t>
            </a:r>
            <a:r>
              <a:rPr lang="en-GB" sz="33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3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City</a:t>
            </a:r>
            <a:r>
              <a:rPr lang="en-GB" sz="33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3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Postcode</a:t>
            </a:r>
            <a:r>
              <a:rPr lang="en-GB" sz="33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3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3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BranchNo</a:t>
            </a:r>
            <a:r>
              <a:rPr lang="en-GB" sz="33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3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3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ManagedBy</a:t>
            </a:r>
            <a:r>
              <a:rPr lang="en-GB" sz="33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endParaRPr lang="en-GB" sz="33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33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VALUES </a:t>
            </a:r>
            <a:r>
              <a:rPr lang="en-GB" sz="33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33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'P190024'</a:t>
            </a:r>
            <a:r>
              <a:rPr lang="en-GB" sz="33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3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3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'CO19051'</a:t>
            </a:r>
            <a:r>
              <a:rPr lang="en-GB" sz="33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3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3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'Bungalow'</a:t>
            </a:r>
            <a:r>
              <a:rPr lang="en-GB" sz="33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3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3</a:t>
            </a:r>
            <a:r>
              <a:rPr lang="en-GB" sz="33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3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800</a:t>
            </a:r>
            <a:r>
              <a:rPr lang="en-GB" sz="33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3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3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'Craig-Y-</a:t>
            </a:r>
            <a:r>
              <a:rPr lang="en-GB" sz="33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Mor</a:t>
            </a:r>
            <a:r>
              <a:rPr lang="en-GB" sz="33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</a:t>
            </a:r>
            <a:r>
              <a:rPr lang="en-GB" sz="33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3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3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'Caswell Bay'</a:t>
            </a:r>
            <a:r>
              <a:rPr lang="en-GB" sz="33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3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3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'SA3 3BS'</a:t>
            </a:r>
            <a:r>
              <a:rPr lang="en-GB" sz="33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3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3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'B0001'</a:t>
            </a:r>
            <a:r>
              <a:rPr lang="en-GB" sz="33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3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3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NULL)</a:t>
            </a:r>
            <a:endParaRPr lang="en-GB" sz="33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endParaRPr lang="en-GB" sz="33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33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-- Add Property 2</a:t>
            </a:r>
            <a:endParaRPr lang="en-GB" sz="33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33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INSERT</a:t>
            </a:r>
            <a:r>
              <a:rPr lang="en-GB" sz="33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3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INTO</a:t>
            </a:r>
            <a:r>
              <a:rPr lang="en-GB" sz="33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Property</a:t>
            </a:r>
            <a:r>
              <a:rPr lang="en-GB" sz="33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33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PropertyNo</a:t>
            </a:r>
            <a:r>
              <a:rPr lang="en-GB" sz="33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3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3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OwnerNo</a:t>
            </a:r>
            <a:r>
              <a:rPr lang="en-GB" sz="33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3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[Type]</a:t>
            </a:r>
            <a:r>
              <a:rPr lang="en-GB" sz="33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3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Rooms</a:t>
            </a:r>
            <a:r>
              <a:rPr lang="en-GB" sz="33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3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Rent</a:t>
            </a:r>
            <a:r>
              <a:rPr lang="en-GB" sz="33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3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3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StreetAddress</a:t>
            </a:r>
            <a:r>
              <a:rPr lang="en-GB" sz="33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3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City</a:t>
            </a:r>
            <a:r>
              <a:rPr lang="en-GB" sz="33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3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Postcode</a:t>
            </a:r>
            <a:r>
              <a:rPr lang="en-GB" sz="33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3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3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BranchNo</a:t>
            </a:r>
            <a:r>
              <a:rPr lang="en-GB" sz="33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3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3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ManagedBy</a:t>
            </a:r>
            <a:r>
              <a:rPr lang="en-GB" sz="33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endParaRPr lang="en-GB" sz="33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33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VALUES </a:t>
            </a:r>
            <a:r>
              <a:rPr lang="en-GB" sz="33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33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'P190101'</a:t>
            </a:r>
            <a:r>
              <a:rPr lang="en-GB" sz="33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3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3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'CO19051'</a:t>
            </a:r>
            <a:r>
              <a:rPr lang="en-GB" sz="33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3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3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'House'</a:t>
            </a:r>
            <a:r>
              <a:rPr lang="en-GB" sz="33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3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3</a:t>
            </a:r>
            <a:r>
              <a:rPr lang="en-GB" sz="33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3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750</a:t>
            </a:r>
            <a:r>
              <a:rPr lang="en-GB" sz="33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3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3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'24 </a:t>
            </a:r>
            <a:r>
              <a:rPr lang="en-GB" sz="33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Sealands</a:t>
            </a:r>
            <a:r>
              <a:rPr lang="en-GB" sz="33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Drive'</a:t>
            </a:r>
            <a:r>
              <a:rPr lang="en-GB" sz="33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3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3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'Mumbles'</a:t>
            </a:r>
            <a:r>
              <a:rPr lang="en-GB" sz="33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3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3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'SA3 4JU'</a:t>
            </a:r>
            <a:r>
              <a:rPr lang="en-GB" sz="33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3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3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'B0001'</a:t>
            </a:r>
            <a:r>
              <a:rPr lang="en-GB" sz="33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3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3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NULL)</a:t>
            </a:r>
            <a:endParaRPr lang="en-GB" sz="33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COMMIT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TRANSACTION</a:t>
            </a:r>
            <a:r>
              <a:rPr lang="en-GB" sz="3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  <a:endParaRPr lang="en-GB" sz="3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END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TRY</a:t>
            </a:r>
            <a:endParaRPr lang="en-GB" sz="3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BEGIN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CATCH</a:t>
            </a:r>
            <a:endParaRPr lang="en-GB" sz="3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2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-- An error occurred, rollback changes</a:t>
            </a:r>
            <a:endParaRPr lang="en-GB" sz="3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ROLLBACK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TRANSACTION</a:t>
            </a:r>
            <a:r>
              <a:rPr lang="en-GB" sz="3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0" indent="0">
              <a:buNone/>
            </a:pP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PRINT</a:t>
            </a:r>
            <a:r>
              <a:rPr lang="en-GB" sz="3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3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'Rolling back, an error occurred!'</a:t>
            </a:r>
            <a:r>
              <a:rPr lang="en-GB" sz="3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  <a:endParaRPr lang="en-GB" sz="3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THROW</a:t>
            </a:r>
            <a:r>
              <a:rPr lang="en-GB" sz="3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-- Throw the error that triggered catch block to calling program</a:t>
            </a:r>
            <a:endParaRPr lang="en-GB" sz="3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END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CATCH</a:t>
            </a:r>
            <a:r>
              <a:rPr lang="en-GB" sz="3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599789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Transaction Example Using Try… Catch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95856" cy="52578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BEGIN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TRANSACTION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0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AddNewProperty</a:t>
            </a:r>
            <a:endParaRPr lang="en-GB" sz="10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BEGIN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TRY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0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-- add try to catch any errors</a:t>
            </a:r>
            <a:endParaRPr lang="en-GB" sz="10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0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-- Add new client record</a:t>
            </a:r>
            <a:endParaRPr lang="en-GB" sz="10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INSERT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INTO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[Owner]</a:t>
            </a:r>
            <a:r>
              <a:rPr lang="en-GB" sz="1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10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OwnerNo</a:t>
            </a: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0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FirstName</a:t>
            </a: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0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LastName</a:t>
            </a: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0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StreetAddress</a:t>
            </a: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City</a:t>
            </a: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Postcode</a:t>
            </a: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0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PhoneNo</a:t>
            </a: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Email</a:t>
            </a: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Password</a:t>
            </a: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VALUES</a:t>
            </a:r>
            <a:endParaRPr lang="en-GB" sz="10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1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'CO19080'</a:t>
            </a: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'David'</a:t>
            </a: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'Wear'</a:t>
            </a: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'34 Albert Road'</a:t>
            </a: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'Swansea'</a:t>
            </a: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'SA3 7OR'</a:t>
            </a: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'01792555555'</a:t>
            </a: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'david@where.com'</a:t>
            </a: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'password'</a:t>
            </a: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endParaRPr lang="en-GB" sz="10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endParaRPr lang="en-GB" sz="10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0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-- Add the new property for new client managed by S28007</a:t>
            </a:r>
            <a:endParaRPr lang="en-GB" sz="10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INSERT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INTO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Property</a:t>
            </a:r>
            <a:r>
              <a:rPr lang="en-GB" sz="1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10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PropertyNo</a:t>
            </a: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0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OwnerNo</a:t>
            </a: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Type</a:t>
            </a: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ROOMS</a:t>
            </a: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Rent</a:t>
            </a: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0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StreetAddress</a:t>
            </a: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City</a:t>
            </a: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Postcode</a:t>
            </a: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0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BranchNo</a:t>
            </a: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0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ManagedBy</a:t>
            </a: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VALUES</a:t>
            </a:r>
            <a:endParaRPr lang="en-GB" sz="10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1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'P190106'</a:t>
            </a: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'CO19080'</a:t>
            </a: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'Flat'</a:t>
            </a: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3</a:t>
            </a: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480</a:t>
            </a: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'8 Novar Drive'</a:t>
            </a: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'Glasgow'</a:t>
            </a: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'G12 9AX'</a:t>
            </a: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'B0006'</a:t>
            </a: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'S28007'</a:t>
            </a: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  <a:endParaRPr lang="en-GB" sz="10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endParaRPr lang="en-GB" sz="10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0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-- Commit ALL changes, inserts successful</a:t>
            </a:r>
            <a:endParaRPr lang="en-GB" sz="10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COMMIT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TRANSACTION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0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AddNewProperty</a:t>
            </a: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  <a:endParaRPr lang="en-GB" sz="10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END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TRY</a:t>
            </a:r>
            <a:endParaRPr lang="en-GB" sz="10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BEGIN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CATCH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0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-- add catch to handle error</a:t>
            </a:r>
            <a:endParaRPr lang="en-GB" sz="10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0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-- Rollback ALL inserts, an error has occurred. Staff S28007 does not exist</a:t>
            </a:r>
            <a:endParaRPr lang="en-GB" sz="10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ROLLBACK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TRANSACTION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0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AddNewProperty</a:t>
            </a: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  <a:endParaRPr lang="en-GB" sz="10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PRINT</a:t>
            </a: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1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'Rolling back, an error occurred!'</a:t>
            </a: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 </a:t>
            </a:r>
            <a:endParaRPr lang="en-GB" sz="10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THROW</a:t>
            </a: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  <a:endParaRPr lang="en-GB" sz="10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END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CATCH</a:t>
            </a: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27741509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Transaction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The transaction on the previous slide is made up of the following actions:</a:t>
            </a:r>
          </a:p>
          <a:p>
            <a:pPr lvl="1"/>
            <a:r>
              <a:rPr lang="en-GB" dirty="0"/>
              <a:t>Add a new property owner – should be no problem</a:t>
            </a:r>
          </a:p>
          <a:p>
            <a:pPr lvl="1"/>
            <a:r>
              <a:rPr lang="en-GB" dirty="0"/>
              <a:t>Add a new property for the new owner in the last step </a:t>
            </a:r>
            <a:r>
              <a:rPr lang="en-GB" b="1" i="1" dirty="0"/>
              <a:t>managed by S28007</a:t>
            </a:r>
            <a:r>
              <a:rPr lang="en-GB" dirty="0"/>
              <a:t>.</a:t>
            </a:r>
          </a:p>
          <a:p>
            <a:pPr lvl="2"/>
            <a:r>
              <a:rPr lang="en-GB" dirty="0"/>
              <a:t>Oops! Staff member S28007 does not exist.</a:t>
            </a:r>
          </a:p>
          <a:p>
            <a:r>
              <a:rPr lang="en-GB" dirty="0"/>
              <a:t>The 2</a:t>
            </a:r>
            <a:r>
              <a:rPr lang="en-GB" baseline="30000" dirty="0"/>
              <a:t>nd</a:t>
            </a:r>
            <a:r>
              <a:rPr lang="en-GB" dirty="0"/>
              <a:t> SQL statement results in an error and causes the Catch block to execute</a:t>
            </a:r>
          </a:p>
          <a:p>
            <a:pPr lvl="1"/>
            <a:r>
              <a:rPr lang="en-GB" dirty="0"/>
              <a:t>Rollback the transaction.</a:t>
            </a:r>
          </a:p>
          <a:p>
            <a:r>
              <a:rPr lang="en-GB" dirty="0"/>
              <a:t>From the query result window, you can also tell which statement caused the error:</a:t>
            </a:r>
          </a:p>
          <a:p>
            <a:pPr lvl="1"/>
            <a:r>
              <a:rPr lang="en-GB" dirty="0"/>
              <a:t>Statement 1:	1 row(s) affected</a:t>
            </a:r>
          </a:p>
          <a:p>
            <a:pPr lvl="1"/>
            <a:r>
              <a:rPr lang="en-GB" dirty="0"/>
              <a:t>Statement 2:	0 row(s) affected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4128" y="5517232"/>
            <a:ext cx="5838868" cy="9667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8106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Dream Home has a rule that prevents a member of staff managing more than 100 properties at the same time.</a:t>
            </a:r>
          </a:p>
          <a:p>
            <a:r>
              <a:rPr lang="en-GB" dirty="0"/>
              <a:t>We will use a transaction for this but set the limit to </a:t>
            </a:r>
            <a:r>
              <a:rPr lang="en-GB" b="1" dirty="0"/>
              <a:t>8 properties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Staff member S29007 will be used in the example.</a:t>
            </a:r>
          </a:p>
          <a:p>
            <a:pPr lvl="1"/>
            <a:r>
              <a:rPr lang="en-GB" dirty="0"/>
              <a:t>Every time a new property is assigned to S29007</a:t>
            </a:r>
          </a:p>
          <a:p>
            <a:pPr lvl="2"/>
            <a:r>
              <a:rPr lang="en-GB" dirty="0"/>
              <a:t>Check how many properties already managed by staff</a:t>
            </a:r>
          </a:p>
          <a:p>
            <a:pPr lvl="3"/>
            <a:r>
              <a:rPr lang="en-GB" dirty="0"/>
              <a:t>If more than 8, rollback the transaction</a:t>
            </a:r>
          </a:p>
          <a:p>
            <a:pPr lvl="3"/>
            <a:r>
              <a:rPr lang="en-GB" dirty="0"/>
              <a:t>Otherwise commit the transaction</a:t>
            </a:r>
          </a:p>
        </p:txBody>
      </p:sp>
    </p:spTree>
    <p:extLst>
      <p:ext uri="{BB962C8B-B14F-4D97-AF65-F5344CB8AC3E}">
        <p14:creationId xmlns:p14="http://schemas.microsoft.com/office/powerpoint/2010/main" val="13027940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 Example Solution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4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-- Start a new transaction called </a:t>
            </a:r>
            <a:r>
              <a:rPr lang="en-GB" sz="1400" dirty="0" err="1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AddNewProperty</a:t>
            </a:r>
            <a:endParaRPr lang="en-GB" sz="14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BEGIN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TRANSACTION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AddNewProperty</a:t>
            </a:r>
            <a:endParaRPr lang="en-GB" sz="14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4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-- Add the new property managed by S28007</a:t>
            </a:r>
            <a:endParaRPr lang="en-GB" sz="14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INSERT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INTO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Property</a:t>
            </a:r>
            <a:r>
              <a:rPr lang="en-GB" sz="1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1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PropertyNo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OwnerNo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Type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ROOMS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Rent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StreetAddress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b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</a:b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City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Postcode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BranchNo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ManagedBy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VALUES</a:t>
            </a:r>
            <a:endParaRPr lang="en-GB" sz="14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(</a:t>
            </a:r>
            <a:r>
              <a:rPr lang="en-GB" sz="1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'P190105'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'CO19029'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'Flat'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3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480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'8 Novar Drive'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'Glasgow'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'G12 9AX'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b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</a:b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</a:t>
            </a:r>
            <a:r>
              <a:rPr lang="en-GB" sz="1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'B0006'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'S29007'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  <a:endParaRPr lang="en-GB" sz="14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endParaRPr lang="en-GB" sz="14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4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-- Check how many properties staff is now managing</a:t>
            </a:r>
            <a:endParaRPr lang="en-GB" sz="14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4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-- If more than 8, not OK, abort the transaction and raise an error</a:t>
            </a:r>
            <a:endParaRPr lang="en-GB" sz="14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IF 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1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SELECT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FF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COUNT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(*)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FROM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Property p </a:t>
            </a:r>
            <a:r>
              <a:rPr lang="en-GB" sz="1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WHERE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ManagedBy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'S29007'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8</a:t>
            </a:r>
          </a:p>
          <a:p>
            <a:pPr marL="0" indent="0">
              <a:buNone/>
            </a:pPr>
            <a:r>
              <a:rPr lang="en-GB" sz="1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BEGIN</a:t>
            </a:r>
            <a:endParaRPr lang="en-GB" sz="14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 ROLLBACK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TRANSACTION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AddNewProperty</a:t>
            </a:r>
            <a:endParaRPr lang="en-GB" sz="14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 THROW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51000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'Rolling back, staff already doing too much!'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1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  <a:endParaRPr lang="en-GB" sz="14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END</a:t>
            </a:r>
            <a:endParaRPr lang="en-GB" sz="14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ELSE</a:t>
            </a:r>
            <a:endParaRPr lang="en-GB" sz="14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4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 -- Less than 8, OK to commit</a:t>
            </a:r>
            <a:endParaRPr lang="en-GB" sz="14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 COMMIT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TRANSACTION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AddNewProperty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  <a:endParaRPr lang="en-GB" sz="1400" dirty="0">
              <a:solidFill>
                <a:srgbClr val="808080"/>
              </a:solidFill>
              <a:latin typeface="Consolas" panose="020B06090202040302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2919701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 Example Test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Try running the transaction</a:t>
            </a:r>
          </a:p>
          <a:p>
            <a:r>
              <a:rPr lang="en-GB" dirty="0"/>
              <a:t>You should get an error message. </a:t>
            </a:r>
          </a:p>
          <a:p>
            <a:pPr lvl="1"/>
            <a:r>
              <a:rPr lang="en-GB" b="1" dirty="0"/>
              <a:t>Note</a:t>
            </a:r>
            <a:r>
              <a:rPr lang="en-GB" dirty="0"/>
              <a:t>, the use of the error message is optional. I added it for clarity.</a:t>
            </a:r>
          </a:p>
          <a:p>
            <a:r>
              <a:rPr lang="en-GB" dirty="0"/>
              <a:t>Try running the following SQL: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Property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PropertyNo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'P190105'</a:t>
            </a:r>
          </a:p>
          <a:p>
            <a:r>
              <a:rPr lang="en-GB" dirty="0"/>
              <a:t>Did it find any matching properties?</a:t>
            </a:r>
          </a:p>
          <a:p>
            <a:pPr lvl="1"/>
            <a:r>
              <a:rPr lang="en-GB" dirty="0"/>
              <a:t>It is unlikely that it did because the transaction was rolled back.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521406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ACID Properties of Transactions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There are four basic properties that define transactions.</a:t>
            </a:r>
          </a:p>
          <a:p>
            <a:r>
              <a:rPr lang="en-GB" dirty="0"/>
              <a:t>They are popularly referred to as the </a:t>
            </a:r>
            <a:r>
              <a:rPr lang="en-GB" b="1" dirty="0"/>
              <a:t>ACID</a:t>
            </a:r>
            <a:r>
              <a:rPr lang="en-GB" dirty="0"/>
              <a:t> properties:</a:t>
            </a:r>
          </a:p>
          <a:p>
            <a:pPr lvl="1"/>
            <a:r>
              <a:rPr lang="en-GB" b="1" dirty="0"/>
              <a:t>A</a:t>
            </a:r>
            <a:r>
              <a:rPr lang="en-GB" dirty="0"/>
              <a:t>tomicity</a:t>
            </a:r>
          </a:p>
          <a:p>
            <a:pPr lvl="1"/>
            <a:r>
              <a:rPr lang="en-GB" b="1" dirty="0"/>
              <a:t>C</a:t>
            </a:r>
            <a:r>
              <a:rPr lang="en-GB" dirty="0"/>
              <a:t>onsistency</a:t>
            </a:r>
          </a:p>
          <a:p>
            <a:pPr lvl="1"/>
            <a:r>
              <a:rPr lang="en-GB" b="1" dirty="0"/>
              <a:t>I</a:t>
            </a:r>
            <a:r>
              <a:rPr lang="en-GB" dirty="0"/>
              <a:t>solation</a:t>
            </a:r>
          </a:p>
          <a:p>
            <a:pPr lvl="1"/>
            <a:r>
              <a:rPr lang="en-GB" b="1" dirty="0"/>
              <a:t>D</a:t>
            </a:r>
            <a:r>
              <a:rPr lang="en-GB" dirty="0"/>
              <a:t>urability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917026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ACID Properties of Transactions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DBMS Concurrency Control and Recovery systems play a key role in ensuring these properties:</a:t>
            </a:r>
          </a:p>
          <a:p>
            <a:pPr lvl="1"/>
            <a:r>
              <a:rPr lang="en-GB" b="1" dirty="0"/>
              <a:t>Concurrency Control</a:t>
            </a:r>
            <a:r>
              <a:rPr lang="en-GB" dirty="0"/>
              <a:t>: prevents simultaneous database accesses from </a:t>
            </a:r>
            <a:r>
              <a:rPr lang="en-GB" i="1" dirty="0"/>
              <a:t>interfering</a:t>
            </a:r>
            <a:r>
              <a:rPr lang="en-GB" dirty="0"/>
              <a:t> with one another.</a:t>
            </a:r>
          </a:p>
          <a:p>
            <a:pPr lvl="1"/>
            <a:r>
              <a:rPr lang="en-GB" b="1" dirty="0"/>
              <a:t>Recovery</a:t>
            </a:r>
            <a:r>
              <a:rPr lang="en-GB" dirty="0"/>
              <a:t>: </a:t>
            </a:r>
            <a:r>
              <a:rPr lang="en-GB" i="1" dirty="0"/>
              <a:t>restoring</a:t>
            </a:r>
            <a:r>
              <a:rPr lang="en-GB" dirty="0"/>
              <a:t> the database to a correct state following a failure.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571513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ACID Properties of Transactions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1600200"/>
          <a:ext cx="8153400" cy="517133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83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383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383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0383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795269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791108"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Atomicity</a:t>
                      </a:r>
                    </a:p>
                    <a:p>
                      <a:pPr algn="ctr"/>
                      <a:endParaRPr lang="en-GB" sz="1200" b="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1" dirty="0"/>
                        <a:t>All or</a:t>
                      </a:r>
                      <a:r>
                        <a:rPr lang="en-GB" sz="1600" b="1" baseline="0" dirty="0"/>
                        <a:t> nothing</a:t>
                      </a:r>
                      <a:r>
                        <a:rPr lang="en-GB" sz="1600" baseline="0" dirty="0"/>
                        <a:t>!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i="1" baseline="0" dirty="0"/>
                        <a:t>A transaction is not divisible.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i="1" baseline="0" dirty="0"/>
                        <a:t>It is performed in its entirety or not at all</a:t>
                      </a:r>
                      <a:r>
                        <a:rPr lang="en-GB" sz="1600" baseline="0" dirty="0"/>
                        <a:t>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Consistency</a:t>
                      </a:r>
                    </a:p>
                    <a:p>
                      <a:endParaRPr lang="en-GB" sz="12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aseline="0" dirty="0"/>
                        <a:t>Each transaction </a:t>
                      </a:r>
                      <a:r>
                        <a:rPr lang="en-GB" sz="1600" i="1" baseline="0" dirty="0"/>
                        <a:t>must </a:t>
                      </a:r>
                      <a:r>
                        <a:rPr lang="en-GB" sz="1600" b="1" i="1" baseline="0" dirty="0"/>
                        <a:t>leave the database in a consistent state</a:t>
                      </a:r>
                      <a:r>
                        <a:rPr lang="en-GB" sz="1600" baseline="0" dirty="0"/>
                        <a:t>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aseline="0" dirty="0"/>
                        <a:t>All rules must be applied and invalid transactions are not saved.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Isolation</a:t>
                      </a:r>
                    </a:p>
                    <a:p>
                      <a:endParaRPr lang="en-GB" sz="12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1" i="1" dirty="0"/>
                        <a:t>Partial effects </a:t>
                      </a:r>
                      <a:r>
                        <a:rPr lang="en-GB" sz="1600" i="1" dirty="0"/>
                        <a:t>of incomplete transactions </a:t>
                      </a:r>
                      <a:r>
                        <a:rPr lang="en-GB" sz="1600" b="1" i="1" dirty="0"/>
                        <a:t>should</a:t>
                      </a:r>
                      <a:r>
                        <a:rPr lang="en-GB" sz="1600" i="1" dirty="0"/>
                        <a:t> </a:t>
                      </a:r>
                      <a:r>
                        <a:rPr lang="en-GB" sz="1600" b="1" i="1" dirty="0"/>
                        <a:t>not be visible to other transactions</a:t>
                      </a:r>
                      <a:r>
                        <a:rPr lang="en-GB" sz="1600" i="1" dirty="0"/>
                        <a:t>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kumimoji="0" lang="en-GB" sz="1600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Transactions execute independently.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Durability</a:t>
                      </a:r>
                    </a:p>
                    <a:p>
                      <a:endParaRPr lang="en-GB" sz="12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i="1" dirty="0"/>
                        <a:t>A</a:t>
                      </a:r>
                      <a:r>
                        <a:rPr lang="en-GB" sz="1600" i="1" baseline="0" dirty="0"/>
                        <a:t> </a:t>
                      </a:r>
                      <a:r>
                        <a:rPr lang="en-GB" sz="1600" b="1" i="1" baseline="0" dirty="0"/>
                        <a:t>c</a:t>
                      </a:r>
                      <a:r>
                        <a:rPr lang="en-GB" sz="1600" b="1" i="1" dirty="0"/>
                        <a:t>ommitted transaction is permanently recorded</a:t>
                      </a:r>
                      <a:r>
                        <a:rPr lang="en-GB" sz="1600" b="1" i="1" baseline="0" dirty="0"/>
                        <a:t> in the database</a:t>
                      </a:r>
                      <a:r>
                        <a:rPr lang="en-GB" sz="1600" b="1" i="1" dirty="0"/>
                        <a:t> </a:t>
                      </a:r>
                      <a:r>
                        <a:rPr lang="en-GB" sz="1600" i="1" dirty="0"/>
                        <a:t>and must not be lost because of a later failure.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5479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GB" sz="1400" b="0" i="0" u="none" dirty="0"/>
                        <a:t>Responsibility of the </a:t>
                      </a:r>
                      <a:r>
                        <a:rPr lang="en-GB" sz="1400" b="1" i="1" u="none" dirty="0"/>
                        <a:t>Recovery</a:t>
                      </a:r>
                      <a:r>
                        <a:rPr lang="en-GB" sz="1400" dirty="0"/>
                        <a:t> Subsystem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400" b="0" i="0" dirty="0"/>
                        <a:t>DBMS enforces all constraints</a:t>
                      </a:r>
                      <a:r>
                        <a:rPr lang="en-GB" sz="1400" b="0" i="0" baseline="0" dirty="0"/>
                        <a:t> defined to enforce this.</a:t>
                      </a:r>
                      <a:endParaRPr lang="en-GB" sz="1400" b="0" dirty="0"/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400" b="0" dirty="0"/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400" b="0" dirty="0"/>
                        <a:t>The </a:t>
                      </a:r>
                      <a:r>
                        <a:rPr lang="en-GB" sz="1400" b="1" i="1" dirty="0"/>
                        <a:t>Developers</a:t>
                      </a:r>
                      <a:r>
                        <a:rPr lang="en-GB" sz="1400" dirty="0"/>
                        <a:t>  also have</a:t>
                      </a:r>
                      <a:r>
                        <a:rPr lang="en-GB" sz="1400" baseline="0" dirty="0"/>
                        <a:t> a role to play to </a:t>
                      </a:r>
                      <a:r>
                        <a:rPr lang="en-GB" sz="1400" dirty="0"/>
                        <a:t>ensure consistency.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GB" sz="1400" b="0" i="0" u="none" dirty="0"/>
                        <a:t>Responsibility</a:t>
                      </a:r>
                      <a:r>
                        <a:rPr lang="en-GB" sz="1400" i="0" dirty="0"/>
                        <a:t> of the </a:t>
                      </a:r>
                      <a:r>
                        <a:rPr lang="en-GB" sz="1400" b="1" i="1" dirty="0"/>
                        <a:t>Concurrency</a:t>
                      </a:r>
                      <a:r>
                        <a:rPr lang="en-GB" sz="1400" b="1" i="1" baseline="0" dirty="0"/>
                        <a:t> control</a:t>
                      </a:r>
                      <a:r>
                        <a:rPr lang="en-GB" sz="1400" b="0" i="0" baseline="0" dirty="0"/>
                        <a:t> subsystem.</a:t>
                      </a:r>
                      <a:endParaRPr lang="en-GB" sz="1400" b="1" i="1" dirty="0"/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400" b="1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GB" sz="1400" b="0" i="0" u="none" dirty="0"/>
                        <a:t>Responsibility</a:t>
                      </a:r>
                      <a:r>
                        <a:rPr lang="en-GB" sz="1400" i="0" dirty="0"/>
                        <a:t> of the</a:t>
                      </a:r>
                      <a:r>
                        <a:rPr lang="en-GB" sz="1400" i="0" baseline="0" dirty="0"/>
                        <a:t> </a:t>
                      </a:r>
                      <a:r>
                        <a:rPr lang="en-GB" sz="1400" b="1" i="0" baseline="0" dirty="0"/>
                        <a:t>Recovery</a:t>
                      </a:r>
                      <a:r>
                        <a:rPr lang="en-GB" sz="1400" i="0" baseline="0" dirty="0"/>
                        <a:t> Subsystem.</a:t>
                      </a:r>
                      <a:endParaRPr lang="en-GB" sz="1400" i="0" dirty="0"/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400" i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5" name="Oval 4"/>
          <p:cNvSpPr/>
          <p:nvPr/>
        </p:nvSpPr>
        <p:spPr>
          <a:xfrm>
            <a:off x="1187624" y="1643714"/>
            <a:ext cx="792088" cy="676221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</a:t>
            </a:r>
          </a:p>
        </p:txBody>
      </p:sp>
      <p:sp>
        <p:nvSpPr>
          <p:cNvPr id="6" name="Oval 5"/>
          <p:cNvSpPr/>
          <p:nvPr/>
        </p:nvSpPr>
        <p:spPr>
          <a:xfrm>
            <a:off x="3275856" y="1656949"/>
            <a:ext cx="792088" cy="676221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</a:t>
            </a:r>
          </a:p>
        </p:txBody>
      </p:sp>
      <p:sp>
        <p:nvSpPr>
          <p:cNvPr id="7" name="Oval 6"/>
          <p:cNvSpPr/>
          <p:nvPr/>
        </p:nvSpPr>
        <p:spPr>
          <a:xfrm>
            <a:off x="5292080" y="1643714"/>
            <a:ext cx="792088" cy="676221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</a:t>
            </a:r>
          </a:p>
        </p:txBody>
      </p:sp>
      <p:sp>
        <p:nvSpPr>
          <p:cNvPr id="8" name="Oval 7"/>
          <p:cNvSpPr/>
          <p:nvPr/>
        </p:nvSpPr>
        <p:spPr>
          <a:xfrm>
            <a:off x="7308304" y="1628800"/>
            <a:ext cx="792088" cy="676221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</a:t>
            </a:r>
          </a:p>
        </p:txBody>
      </p:sp>
      <p:cxnSp>
        <p:nvCxnSpPr>
          <p:cNvPr id="9" name="Straight Arrow Connector 8"/>
          <p:cNvCxnSpPr/>
          <p:nvPr/>
        </p:nvCxnSpPr>
        <p:spPr>
          <a:xfrm>
            <a:off x="1187624" y="5157192"/>
            <a:ext cx="6912768" cy="0"/>
          </a:xfrm>
          <a:prstGeom prst="straightConnector1">
            <a:avLst/>
          </a:prstGeom>
          <a:ln w="57150"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274536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ACID Properties of Transactions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u="sng" dirty="0"/>
              <a:t>A</a:t>
            </a:r>
            <a:r>
              <a:rPr lang="en-GB" b="1" dirty="0"/>
              <a:t>tomicity</a:t>
            </a:r>
            <a:r>
              <a:rPr lang="en-GB" dirty="0"/>
              <a:t>: The “all or nothing property”</a:t>
            </a:r>
          </a:p>
          <a:p>
            <a:pPr lvl="1"/>
            <a:r>
              <a:rPr lang="en-GB" dirty="0"/>
              <a:t>A transaction is an </a:t>
            </a:r>
            <a:r>
              <a:rPr lang="en-GB" i="1" dirty="0"/>
              <a:t>indivisible unit, either </a:t>
            </a:r>
            <a:r>
              <a:rPr lang="en-GB" b="1" i="1" dirty="0"/>
              <a:t>performed in its entirety or not at all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It is the responsibility of the DBMS </a:t>
            </a:r>
            <a:r>
              <a:rPr lang="en-GB" b="1" i="1" dirty="0"/>
              <a:t>recovery subsystem </a:t>
            </a:r>
            <a:r>
              <a:rPr lang="en-GB" dirty="0"/>
              <a:t>to ensure atomicity.</a:t>
            </a:r>
          </a:p>
          <a:p>
            <a:r>
              <a:rPr lang="en-GB" b="1" u="sng" dirty="0"/>
              <a:t>C</a:t>
            </a:r>
            <a:r>
              <a:rPr lang="en-GB" b="1" dirty="0"/>
              <a:t>onsistency</a:t>
            </a:r>
            <a:r>
              <a:rPr lang="en-GB" dirty="0"/>
              <a:t>: </a:t>
            </a:r>
          </a:p>
          <a:p>
            <a:pPr lvl="1"/>
            <a:r>
              <a:rPr lang="en-GB" dirty="0"/>
              <a:t>A transaction must </a:t>
            </a:r>
            <a:r>
              <a:rPr lang="en-GB" b="1" i="1" dirty="0"/>
              <a:t>transform the database from one consistent state to another consistent state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It is the responsibility of both the </a:t>
            </a:r>
            <a:r>
              <a:rPr lang="en-GB" b="1" i="1" dirty="0"/>
              <a:t>DBMS and the database application developers</a:t>
            </a:r>
            <a:r>
              <a:rPr lang="en-GB" dirty="0"/>
              <a:t> to ensure consistency.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548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ACID Properties of Transactions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b="1" u="sng" dirty="0"/>
              <a:t>I</a:t>
            </a:r>
            <a:r>
              <a:rPr lang="en-GB" b="1" dirty="0"/>
              <a:t>solation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Transactions complete independently of each other.</a:t>
            </a:r>
          </a:p>
          <a:p>
            <a:pPr lvl="1"/>
            <a:r>
              <a:rPr lang="en-GB" dirty="0"/>
              <a:t>The </a:t>
            </a:r>
            <a:r>
              <a:rPr lang="en-GB" b="1" i="1" dirty="0"/>
              <a:t>partial effects of incomplete transactions should not be visible to other transactions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It is the responsibility of the </a:t>
            </a:r>
            <a:r>
              <a:rPr lang="en-GB" b="1" i="1" dirty="0"/>
              <a:t>concurrency control</a:t>
            </a:r>
            <a:r>
              <a:rPr lang="en-GB" dirty="0"/>
              <a:t> </a:t>
            </a:r>
            <a:r>
              <a:rPr lang="en-GB" b="1" i="1" dirty="0"/>
              <a:t>subsystem</a:t>
            </a:r>
            <a:r>
              <a:rPr lang="en-GB" dirty="0"/>
              <a:t> to ensure isolation.</a:t>
            </a:r>
          </a:p>
          <a:p>
            <a:r>
              <a:rPr lang="en-GB" b="1" u="sng" dirty="0"/>
              <a:t>D</a:t>
            </a:r>
            <a:r>
              <a:rPr lang="en-GB" b="1" dirty="0"/>
              <a:t>urability</a:t>
            </a:r>
            <a:r>
              <a:rPr lang="en-GB" dirty="0"/>
              <a:t>: </a:t>
            </a:r>
          </a:p>
          <a:p>
            <a:pPr lvl="1"/>
            <a:r>
              <a:rPr lang="en-GB" b="1" i="1" dirty="0"/>
              <a:t>Effects of a committed transaction are permanent and must not be lost because of a later failure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Once committed, the effects must be recorded in the database.</a:t>
            </a:r>
          </a:p>
          <a:p>
            <a:pPr lvl="1"/>
            <a:r>
              <a:rPr lang="en-GB" dirty="0"/>
              <a:t>The </a:t>
            </a:r>
            <a:r>
              <a:rPr lang="en-GB" b="1" i="1" dirty="0"/>
              <a:t>recovery subsystem </a:t>
            </a:r>
            <a:r>
              <a:rPr lang="en-GB" dirty="0"/>
              <a:t>of the DBMS ensures durability.</a:t>
            </a:r>
          </a:p>
        </p:txBody>
      </p:sp>
    </p:spTree>
    <p:extLst>
      <p:ext uri="{BB962C8B-B14F-4D97-AF65-F5344CB8AC3E}">
        <p14:creationId xmlns:p14="http://schemas.microsoft.com/office/powerpoint/2010/main" val="730088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Revision 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Define the term “Transaction”</a:t>
            </a:r>
          </a:p>
          <a:p>
            <a:r>
              <a:rPr lang="en-GB" dirty="0"/>
              <a:t>What are the two possible outcomes of a transaction?</a:t>
            </a:r>
          </a:p>
          <a:p>
            <a:r>
              <a:rPr lang="en-GB" dirty="0"/>
              <a:t>Transactions have four properties know as the “</a:t>
            </a:r>
            <a:r>
              <a:rPr lang="en-GB" dirty="0" err="1"/>
              <a:t>ACIDity</a:t>
            </a:r>
            <a:r>
              <a:rPr lang="en-GB" dirty="0"/>
              <a:t>” properties of transactions. </a:t>
            </a:r>
          </a:p>
          <a:p>
            <a:pPr lvl="1"/>
            <a:r>
              <a:rPr lang="en-GB" dirty="0"/>
              <a:t>Identify and describe the four properties of a transaction.</a:t>
            </a:r>
          </a:p>
          <a:p>
            <a:r>
              <a:rPr lang="en-GB" dirty="0"/>
              <a:t>What are the keywords used to denote the boundaries of an </a:t>
            </a:r>
            <a:r>
              <a:rPr lang="en-GB" b="1" dirty="0"/>
              <a:t>explicit</a:t>
            </a:r>
            <a:r>
              <a:rPr lang="en-GB" dirty="0"/>
              <a:t> transaction?</a:t>
            </a:r>
          </a:p>
          <a:p>
            <a:pPr marL="457200" indent="-45720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238475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Revision 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following is a snapshot of an online shopping basket.</a:t>
            </a:r>
          </a:p>
          <a:p>
            <a:r>
              <a:rPr lang="en-GB" dirty="0"/>
              <a:t>How many tables should it insert the new order and items into when the user checks out?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552" y="3501008"/>
            <a:ext cx="8104644" cy="33218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6183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Revision 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4495800"/>
          </a:xfrm>
        </p:spPr>
        <p:txBody>
          <a:bodyPr/>
          <a:lstStyle/>
          <a:p>
            <a:r>
              <a:rPr lang="en-GB" dirty="0"/>
              <a:t>Hopefully you said </a:t>
            </a:r>
            <a:r>
              <a:rPr lang="en-GB" b="1" dirty="0"/>
              <a:t>2 tables</a:t>
            </a:r>
            <a:r>
              <a:rPr lang="en-GB" dirty="0"/>
              <a:t> in the last question.</a:t>
            </a:r>
          </a:p>
          <a:p>
            <a:r>
              <a:rPr lang="en-GB" dirty="0"/>
              <a:t>Let’s assume the tables are Order and </a:t>
            </a:r>
            <a:r>
              <a:rPr lang="en-GB" dirty="0" err="1"/>
              <a:t>OrderItem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What are the benefits of using an explicit transaction to insert the items?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46266" y="3981089"/>
            <a:ext cx="6051468" cy="2480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3579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17911</TotalTime>
  <Words>3260</Words>
  <Application>Microsoft Office PowerPoint</Application>
  <PresentationFormat>On-screen Show (4:3)</PresentationFormat>
  <Paragraphs>346</Paragraphs>
  <Slides>40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7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Transaction Management I</vt:lpstr>
      <vt:lpstr>Today’s Lecture</vt:lpstr>
      <vt:lpstr>Database Reliability and Consistency</vt:lpstr>
      <vt:lpstr>Database Reliability and Consistency</vt:lpstr>
      <vt:lpstr>What is a Transaction?</vt:lpstr>
      <vt:lpstr>What is a Transaction?</vt:lpstr>
      <vt:lpstr>Transaction Examples</vt:lpstr>
      <vt:lpstr>A Simple Transaction Example</vt:lpstr>
      <vt:lpstr>A Simple Transaction Example</vt:lpstr>
      <vt:lpstr>A More Complex Transaction Example</vt:lpstr>
      <vt:lpstr>A More Complex Transaction</vt:lpstr>
      <vt:lpstr>A More Complex Transaction</vt:lpstr>
      <vt:lpstr>A More Complex Transaction</vt:lpstr>
      <vt:lpstr>A More Complex Transaction</vt:lpstr>
      <vt:lpstr>Transactions</vt:lpstr>
      <vt:lpstr>Transaction Outcomes</vt:lpstr>
      <vt:lpstr>Transaction Outcomes</vt:lpstr>
      <vt:lpstr>Transaction States</vt:lpstr>
      <vt:lpstr>Transaction States and SQL</vt:lpstr>
      <vt:lpstr>Transactions and SQL</vt:lpstr>
      <vt:lpstr>Transactions and SQL</vt:lpstr>
      <vt:lpstr>Transaction State Diagram</vt:lpstr>
      <vt:lpstr>Transactions in MS SQL Server</vt:lpstr>
      <vt:lpstr>Transaction Example</vt:lpstr>
      <vt:lpstr>Transactions Using Try … Catch Block</vt:lpstr>
      <vt:lpstr>Transactions Using Try … Catch Block</vt:lpstr>
      <vt:lpstr>Transaction Example Using Try… Catch</vt:lpstr>
      <vt:lpstr>Transaction Example Using Try… Catch</vt:lpstr>
      <vt:lpstr>Transaction Example</vt:lpstr>
      <vt:lpstr>Transaction Example</vt:lpstr>
      <vt:lpstr>Transaction Example Solution</vt:lpstr>
      <vt:lpstr>Transaction Example Test</vt:lpstr>
      <vt:lpstr>ACID Properties of Transactions</vt:lpstr>
      <vt:lpstr>ACID Properties of Transactions</vt:lpstr>
      <vt:lpstr>ACID Properties of Transactions</vt:lpstr>
      <vt:lpstr>ACID Properties of Transactions</vt:lpstr>
      <vt:lpstr>ACID Properties of Transactions</vt:lpstr>
      <vt:lpstr>Revision Questions</vt:lpstr>
      <vt:lpstr>Revision Questions</vt:lpstr>
      <vt:lpstr>Revision Questions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Beverley Falvey</dc:creator>
  <cp:lastModifiedBy>Beverley Holland</cp:lastModifiedBy>
  <cp:revision>1562</cp:revision>
  <cp:lastPrinted>2014-09-29T16:21:25Z</cp:lastPrinted>
  <dcterms:created xsi:type="dcterms:W3CDTF">2013-09-18T07:00:31Z</dcterms:created>
  <dcterms:modified xsi:type="dcterms:W3CDTF">2020-11-19T16:26:20Z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