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2222" autoAdjust="0"/>
  </p:normalViewPr>
  <p:slideViewPr>
    <p:cSldViewPr snapToGrid="0" snapToObjects="1">
      <p:cViewPr varScale="1">
        <p:scale>
          <a:sx n="56" d="100"/>
          <a:sy n="56" d="100"/>
        </p:scale>
        <p:origin x="125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7805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The NHS App is one of the major technological developments that have taken place in the history of NHS. It has more than 34 million registered users and 50 million monthly logins and has completely changed the way patients make use of healthcare services. The COVID-19 increased at a rapid digital adoption. Today I will critically examine the effect of the App on three main areas namely, the healthcare workforce, service delivery models, and the experience of the service users, both the positive and the critical issues.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The NHS App is an omnipresent digital platform that brings various healthcare services in a single interface. The main features are the booking of appointments, repeat prescriptions, access to medical records, and verification of COVID-19 vaccinations. As at April 2025, 87 percent of hospitals had provided appointment information via the App. This has seen 1.5 million missed hospital appointments avoided since July 2024, which is tantamount to savings of £622 million.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NHS App is the </a:t>
            </a:r>
            <a:r>
              <a:rPr lang="en-AU" sz="1200" kern="1200" dirty="0" err="1">
                <a:solidFill>
                  <a:schemeClr val="tx1"/>
                </a:solidFill>
                <a:effectLst/>
                <a:latin typeface="+mn-lt"/>
                <a:ea typeface="+mn-ea"/>
                <a:cs typeface="+mn-cs"/>
              </a:rPr>
              <a:t>center</a:t>
            </a:r>
            <a:r>
              <a:rPr lang="en-AU" sz="1200" kern="1200" dirty="0">
                <a:solidFill>
                  <a:schemeClr val="tx1"/>
                </a:solidFill>
                <a:effectLst/>
                <a:latin typeface="+mn-lt"/>
                <a:ea typeface="+mn-ea"/>
                <a:cs typeface="+mn-cs"/>
              </a:rPr>
              <a:t> of the overall digital transformation which is described in the 10-Year Health Plan of NHS England. This is a radical departure of the conventional analogue healthcare to digital-first models of care. The plan reacts to the severe shortage of the workforce and the growing patient demand. By 2028, the single patient record will be integrated to enable all NHS settings to share information securely and in a comprehensive way.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The NHS App has completely altered the working patterns and roles of workforce. The administrative personnel have much less work to perform since the patients take charge of appointments and prescriptions. New job titles have come about such as Digital Transformation Leads and Clinical Informatics Officer. Clinicians are devoting significant time to distant evaluations and asynchronous communication. The App had saved approximately 5.7 million hours of staff time, and 1.26 million clinical hours of health settings since July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It takes considerable investment in the development of the workforce. Medical workers have to become more digitally literate, understand data security, and be able to assess each other remotely. Constant Professional Development programmes are needed. Nevertheless, the rapid change caused by the pandemic showed that there are severe gaps in the standardised training delivery. There are numerous employees who were taught how to do things by doing. Some groups still show resistance towards technological change due to fears of depersonalisation of care, and this demand a long-term organisational support.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0" dirty="0">
                <a:effectLst/>
                <a:latin typeface="Times New Roman" panose="02020603050405020304" pitchFamily="18" charset="0"/>
                <a:ea typeface="Times New Roman" panose="02020603050405020304" pitchFamily="18" charset="0"/>
                <a:cs typeface="Times New Roman" panose="02020603050405020304" pitchFamily="18" charset="0"/>
              </a:rPr>
              <a:t>The NHS App has transformed the way appointments are made in the country as it has solved the constant healthcare frustrations. Clients can now make, cancel, and adjust appointments online at any hour, not spending a lot of time on the phone. This eliminates missed appointments and lessens practice phone line pressure. Hospital participation increased by a huge margin of 68 percent to 87 percent in a span of nine months. The routine enquiries are relieved of the administrative staff who can concentrate on the more demanding needs of patients and the enhanced data is used to plan the demand.</a:t>
            </a:r>
            <a:endParaRPr lang="en-AU"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0" dirty="0">
                <a:effectLst/>
                <a:latin typeface="Times New Roman" panose="02020603050405020304" pitchFamily="18" charset="0"/>
                <a:ea typeface="Times New Roman" panose="02020603050405020304" pitchFamily="18" charset="0"/>
                <a:cs typeface="Times New Roman" panose="02020603050405020304" pitchFamily="18" charset="0"/>
              </a:rPr>
              <a:t>One of the most successful functions of the App is prescription management. The number of repeat prescriptions ordered is more than 3.1 million monthly which is an increase of 44 percent. Pharmacies are selected and orders are fully followed digitally by patients. There were 22.5 million communications substituted by digital messaging. Almost 12 million fewer paper mails dispatched, which cost the postage £5.2 million. By minimizing paper usage, and retaining permanent communications records which are safe and secure, patients gain advantages to the environment as well as contributing to the overall quality of service.</a:t>
            </a:r>
            <a:endParaRPr lang="en-AU"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0" dirty="0">
                <a:effectLst/>
                <a:latin typeface="Times New Roman" panose="02020603050405020304" pitchFamily="18" charset="0"/>
                <a:ea typeface="Times New Roman" panose="02020603050405020304" pitchFamily="18" charset="0"/>
              </a:rPr>
              <a:t>To the service users, the NHS App provides a huge element of convenience and empowerment. It is easy to navigate among users 78 percent and access 24/7 eliminates time limitations allowing healthcare management to take care of work and family. The increased level of transparency facilitates shared decision-making. Medical records are available to patients, who can ensure health status without calling anybody. Patient autonomy has been greatly improved, especially appreciated by younger, digital- talented groups and people with chronic illnesses that need regular healthcare communication.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0" dirty="0">
                <a:effectLst/>
                <a:latin typeface="Times New Roman" panose="02020603050405020304" pitchFamily="18" charset="0"/>
                <a:ea typeface="Times New Roman" panose="02020603050405020304" pitchFamily="18" charset="0"/>
                <a:cs typeface="Times New Roman" panose="02020603050405020304" pitchFamily="18" charset="0"/>
              </a:rPr>
              <a:t>The greatest barrier to equity of implementation is digital exclusion. Research indicates that some 25-30 percent of the senior population are offline and the remaining 30-40 percent struggle to manoeuvre around computers. A third of the aged-over 65s lack the fundamental digital skills. This threatens the emergence of dual-tier healthcare whereby the population groups who lack digital access have an increasingly larger number of obstacles installed, thus exacerbating health disparities. Online-only contacts will put this human interaction at risk, as well as in vulnerable populations, which many patients view as an essential part of therapeutic relationships.</a:t>
            </a:r>
            <a:endParaRPr lang="en-AU"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0" dirty="0">
                <a:effectLst/>
                <a:latin typeface="Times New Roman" panose="02020603050405020304" pitchFamily="18" charset="0"/>
                <a:ea typeface="Times New Roman" panose="02020603050405020304" pitchFamily="18" charset="0"/>
                <a:cs typeface="Times New Roman" panose="02020603050405020304" pitchFamily="18" charset="0"/>
              </a:rPr>
              <a:t>The barriers to implementation still hamper effectiveness and consistency of the App. The availability of features in GP practices and hospitals is different as the App is used as a gateway to local systems. The data about the patients are usually presented in the system facing structures in medical codes that other non-clinical users are unable to comprehend. Access may provide anxiety without an adequate explanation. Organisational capacity is widely different in NHS. There are Trusts that have good infrastructure, and those with poor technical ability and trained personnel produce uneven experiences.</a:t>
            </a:r>
            <a:endParaRPr lang="en-AU"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00" dirty="0">
                <a:effectLst/>
                <a:latin typeface="Aptos" panose="020B0004020202020204" pitchFamily="34" charset="0"/>
                <a:ea typeface="Aptos" panose="020B0004020202020204" pitchFamily="34" charset="0"/>
                <a:cs typeface="Times New Roman" panose="02020603050405020304" pitchFamily="18" charset="0"/>
              </a:rPr>
              <a:t>Digital exclusion needs multi-dimensional approach where no patient is left behind. Physical and phone services should not be eliminated in </a:t>
            </a:r>
            <a:r>
              <a:rPr lang="en-AU" sz="1200" kern="100" dirty="0" err="1">
                <a:effectLst/>
                <a:latin typeface="Aptos" panose="020B0004020202020204" pitchFamily="34" charset="0"/>
                <a:ea typeface="Aptos" panose="020B0004020202020204" pitchFamily="34" charset="0"/>
                <a:cs typeface="Times New Roman" panose="02020603050405020304" pitchFamily="18" charset="0"/>
              </a:rPr>
              <a:t>favor</a:t>
            </a:r>
            <a:r>
              <a:rPr lang="en-AU" sz="1200" kern="100" dirty="0">
                <a:effectLst/>
                <a:latin typeface="Aptos" panose="020B0004020202020204" pitchFamily="34" charset="0"/>
                <a:ea typeface="Aptos" panose="020B0004020202020204" pitchFamily="34" charset="0"/>
                <a:cs typeface="Times New Roman" panose="02020603050405020304" pitchFamily="18" charset="0"/>
              </a:rPr>
              <a:t> of online platforms that offer a true selection. Specialized educational resources, in-person intervention in practices and hospitals, and other ways of access are necessary. The interface of the App should be more accessible with plain language more than medical language. Through libraries and community centres investors can invest in community digital literacy programmes that assist in bridging skills gap and building confidence.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00" dirty="0">
                <a:effectLst/>
                <a:latin typeface="Times New Roman" panose="02020603050405020304" pitchFamily="18" charset="0"/>
                <a:ea typeface="Aptos" panose="020B0004020202020204" pitchFamily="34" charset="0"/>
                <a:cs typeface="Times New Roman" panose="02020603050405020304" pitchFamily="18" charset="0"/>
              </a:rPr>
              <a:t>It needs to be implemented systematically, through investments into workforce and infrastructure. Consistent digital competency should be implemented in the form of standardised training programmes that would include the coverage of technical skills, remote clinical assessment, data security, and ethics of digital communication across all the NHS Trusts. Support to change management creates organisational buy-in and resolves resistance. Technical interoperability is very important. The App should be completely connected with electronic patient records. Co-Designing with Patients and Frontline Professionals Co-designing with patients and frontline professionals identifies real needs of features and does not assume them.</a:t>
            </a:r>
            <a:endParaRPr lang="en-AU"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dirty="0">
                <a:effectLst/>
                <a:latin typeface="Times New Roman" panose="02020603050405020304" pitchFamily="18" charset="0"/>
                <a:ea typeface="Aptos" panose="020B0004020202020204" pitchFamily="34" charset="0"/>
              </a:rPr>
              <a:t>To sum up, the NHS App is truly transformative digital innovation providing quantifiable enhancements in the sphere of healthcare provision. There is evidence to show significant improvement such as saving of cost and increasing patient autonomy. Nevertheless, there are also serious issues that present challenges to derail success and increase inequalities. The future success will be determined by responding to the digital exclusion by designing to be inclusive, investing in workforce development, and ensuring our technical interoperability and an alternative method of access to equitable care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AU" dirty="0"/>
          </a:p>
        </p:txBody>
      </p:sp>
    </p:spTree>
    <p:extLst>
      <p:ext uri="{BB962C8B-B14F-4D97-AF65-F5344CB8AC3E}">
        <p14:creationId xmlns:p14="http://schemas.microsoft.com/office/powerpoint/2010/main" val="766104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txBody>
          <a:bodyPr/>
          <a:lstStyle/>
          <a:p>
            <a:endParaRPr lang="en-GB"/>
          </a:p>
        </p:txBody>
      </p:sp>
      <p:sp>
        <p:nvSpPr>
          <p:cNvPr id="3" name="Shape 1"/>
          <p:cNvSpPr/>
          <p:nvPr/>
        </p:nvSpPr>
        <p:spPr>
          <a:xfrm>
            <a:off x="0" y="0"/>
            <a:ext cx="14630400" cy="8229600"/>
          </a:xfrm>
          <a:prstGeom prst="rect">
            <a:avLst/>
          </a:prstGeom>
          <a:solidFill>
            <a:srgbClr val="FAF9F5"/>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png"/><Relationship Id="rId11" Type="http://schemas.openxmlformats.org/officeDocument/2006/relationships/image" Target="../media/image12.svg"/><Relationship Id="rId5" Type="http://schemas.openxmlformats.org/officeDocument/2006/relationships/image" Target="../media/image6.sv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png"/><Relationship Id="rId9"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4.xml"/><Relationship Id="rId1" Type="http://schemas.openxmlformats.org/officeDocument/2006/relationships/slideLayout" Target="../slideLayouts/slideLayout15.xml"/><Relationship Id="rId5" Type="http://schemas.openxmlformats.org/officeDocument/2006/relationships/hyperlink" Target="https://creativecommons.org/licenses/by-nc-nd/3.0/" TargetMode="External"/><Relationship Id="rId4" Type="http://schemas.openxmlformats.org/officeDocument/2006/relationships/hyperlink" Target="https://palmistryforyou.com/2014/"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2024/05/nhs-app-messaging-saved-nhs-more-than-1-million-in-last-year" TargetMode="External"/><Relationship Id="rId13" Type="http://schemas.openxmlformats.org/officeDocument/2006/relationships/hyperlink" Target="https://www.pslhub.org/learn/commissioning-service-provision-and-innovation-in-health-and-care/digital-health-and-care-service-provision/apps-for-health-and-care/digital-coalition-public-and-patient-experience-of-the-nhs-app-27-march-2024-r11231/" TargetMode="External"/><Relationship Id="rId3" Type="http://schemas.openxmlformats.org/officeDocument/2006/relationships/hyperlink" Target="https://www.gov.uk/government/news/managing-healthcare-easy-as-online-banking-with-revamped-nhs-app" TargetMode="External"/><Relationship Id="rId7" Type="http://schemas.openxmlformats.org/officeDocument/2006/relationships/hyperlink" Target="https://www.england.nhs.uk/long-read/nhs-long-term-workforce-plan-2/" TargetMode="External"/><Relationship Id="rId12" Type="http://schemas.openxmlformats.org/officeDocument/2006/relationships/hyperlink" Target="https://pifonline.org.uk/news/nhs-app-hospital-appointments-medical-record-errors-vital-patient-groups/" TargetMode="External"/><Relationship Id="rId2" Type="http://schemas.openxmlformats.org/officeDocument/2006/relationships/notesSlide" Target="../notesSlides/notesSlide15.xml"/><Relationship Id="rId1" Type="http://schemas.openxmlformats.org/officeDocument/2006/relationships/slideLayout" Target="../slideLayouts/slideLayout15.xml"/><Relationship Id="rId6" Type="http://schemas.openxmlformats.org/officeDocument/2006/relationships/hyperlink" Target="https://healthbusinessuk.net/news/28042025/nhs-app-has-saved-ps622-million-staff-time" TargetMode="External"/><Relationship Id="rId11" Type="http://schemas.openxmlformats.org/officeDocument/2006/relationships/hyperlink" Target="https://www.england.nhs.uk/long-read/review-of-nhs-performance-and-delivery/" TargetMode="External"/><Relationship Id="rId5" Type="http://schemas.openxmlformats.org/officeDocument/2006/relationships/hyperlink" Target="https://www.digitalhealth.net/2024/11/concerns-raised-that-nhs-digital-plans-could-exclude-older-adults/" TargetMode="External"/><Relationship Id="rId10" Type="http://schemas.openxmlformats.org/officeDocument/2006/relationships/hyperlink" Target="https://transform.england.nhs.uk/key-tools-and-info/digital-productivity/" TargetMode="External"/><Relationship Id="rId4" Type="http://schemas.openxmlformats.org/officeDocument/2006/relationships/hyperlink" Target="https://www.gov.uk/government/news/major-nhs-app-expansion-cuts-waiting-times" TargetMode="External"/><Relationship Id="rId9" Type="http://schemas.openxmlformats.org/officeDocument/2006/relationships/hyperlink" Target="https://www.england.nhs.uk/long-read/transformation-and-innovation-delivery-update/" TargetMode="External"/><Relationship Id="rId14" Type="http://schemas.openxmlformats.org/officeDocument/2006/relationships/hyperlink" Target="https://institute.global/insights/politics-and-governance/governing-in-the-age-of-ai-a-new-model-to-transform-the-sta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1818442"/>
            <a:ext cx="7556421" cy="2126337"/>
          </a:xfrm>
          <a:prstGeom prst="rect">
            <a:avLst/>
          </a:prstGeom>
          <a:noFill/>
          <a:ln/>
        </p:spPr>
        <p:txBody>
          <a:bodyPr wrap="square" lIns="0" tIns="0" rIns="0" bIns="0" rtlCol="0" anchor="t"/>
          <a:lstStyle/>
          <a:p>
            <a:pPr marL="0" indent="0" algn="l">
              <a:lnSpc>
                <a:spcPts val="5550"/>
              </a:lnSpc>
              <a:buNone/>
            </a:pPr>
            <a:r>
              <a:rPr lang="en-US" sz="4450" dirty="0">
                <a:solidFill>
                  <a:srgbClr val="2E3C4E"/>
                </a:solidFill>
                <a:latin typeface="Times New Roman" panose="02020603050405020304" pitchFamily="18" charset="0"/>
                <a:ea typeface="Host Grotesk Medium" pitchFamily="34" charset="-122"/>
                <a:cs typeface="Times New Roman" panose="02020603050405020304" pitchFamily="18" charset="0"/>
              </a:rPr>
              <a:t>The NHS App: Transforming Healthcare Delivery in England</a:t>
            </a:r>
            <a:endParaRPr lang="en-US" sz="4450" dirty="0">
              <a:latin typeface="Times New Roman" panose="02020603050405020304" pitchFamily="18" charset="0"/>
              <a:cs typeface="Times New Roman" panose="02020603050405020304" pitchFamily="18" charset="0"/>
            </a:endParaRPr>
          </a:p>
        </p:txBody>
      </p:sp>
      <p:sp>
        <p:nvSpPr>
          <p:cNvPr id="4" name="Text 1"/>
          <p:cNvSpPr/>
          <p:nvPr/>
        </p:nvSpPr>
        <p:spPr>
          <a:xfrm>
            <a:off x="6280190" y="4284940"/>
            <a:ext cx="7556421" cy="340162"/>
          </a:xfrm>
          <a:prstGeom prst="rect">
            <a:avLst/>
          </a:prstGeom>
          <a:noFill/>
          <a:ln/>
        </p:spPr>
        <p:txBody>
          <a:bodyPr wrap="non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BMHP6026 - Digital Transformation in Health and Care Professions</a:t>
            </a:r>
            <a:endParaRPr lang="en-US" sz="1750" dirty="0">
              <a:latin typeface="Times New Roman" panose="02020603050405020304" pitchFamily="18" charset="0"/>
              <a:cs typeface="Times New Roman" panose="02020603050405020304" pitchFamily="18" charset="0"/>
            </a:endParaRPr>
          </a:p>
        </p:txBody>
      </p:sp>
      <p:sp>
        <p:nvSpPr>
          <p:cNvPr id="5" name="Text 2"/>
          <p:cNvSpPr/>
          <p:nvPr/>
        </p:nvSpPr>
        <p:spPr>
          <a:xfrm>
            <a:off x="6280190" y="4880253"/>
            <a:ext cx="7556421" cy="340162"/>
          </a:xfrm>
          <a:prstGeom prst="rect">
            <a:avLst/>
          </a:prstGeom>
          <a:noFill/>
          <a:ln/>
        </p:spPr>
        <p:txBody>
          <a:bodyPr wrap="non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Component 2: Viva Voce</a:t>
            </a:r>
            <a:endParaRPr lang="en-US" sz="1750" dirty="0">
              <a:latin typeface="Times New Roman" panose="02020603050405020304" pitchFamily="18" charset="0"/>
              <a:cs typeface="Times New Roman" panose="02020603050405020304" pitchFamily="18" charset="0"/>
            </a:endParaRPr>
          </a:p>
        </p:txBody>
      </p:sp>
      <p:sp>
        <p:nvSpPr>
          <p:cNvPr id="6" name="Text 3"/>
          <p:cNvSpPr/>
          <p:nvPr/>
        </p:nvSpPr>
        <p:spPr>
          <a:xfrm>
            <a:off x="6280190" y="5475565"/>
            <a:ext cx="7556421" cy="340162"/>
          </a:xfrm>
          <a:prstGeom prst="rect">
            <a:avLst/>
          </a:prstGeom>
          <a:noFill/>
          <a:ln/>
        </p:spPr>
        <p:txBody>
          <a:bodyPr wrap="non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Student Name: Ana-Maria Bors</a:t>
            </a:r>
            <a:endParaRPr lang="en-US" sz="1750" dirty="0">
              <a:latin typeface="Times New Roman" panose="02020603050405020304" pitchFamily="18" charset="0"/>
              <a:cs typeface="Times New Roman" panose="02020603050405020304" pitchFamily="18" charset="0"/>
            </a:endParaRPr>
          </a:p>
        </p:txBody>
      </p:sp>
      <p:sp>
        <p:nvSpPr>
          <p:cNvPr id="7" name="Text 4"/>
          <p:cNvSpPr/>
          <p:nvPr/>
        </p:nvSpPr>
        <p:spPr>
          <a:xfrm>
            <a:off x="6280190" y="6070878"/>
            <a:ext cx="7556421" cy="340162"/>
          </a:xfrm>
          <a:prstGeom prst="rect">
            <a:avLst/>
          </a:prstGeom>
          <a:noFill/>
          <a:ln/>
        </p:spPr>
        <p:txBody>
          <a:bodyPr wrap="non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Student Number:2316319</a:t>
            </a:r>
            <a:endParaRPr lang="en-US" sz="1750" dirty="0">
              <a:latin typeface="Times New Roman" panose="02020603050405020304" pitchFamily="18" charset="0"/>
              <a:cs typeface="Times New Roman" panose="02020603050405020304" pitchFamily="18" charset="0"/>
            </a:endParaRPr>
          </a:p>
        </p:txBody>
      </p:sp>
      <p:sp>
        <p:nvSpPr>
          <p:cNvPr id="8" name="Text 4">
            <a:extLst>
              <a:ext uri="{FF2B5EF4-FFF2-40B4-BE49-F238E27FC236}">
                <a16:creationId xmlns:a16="http://schemas.microsoft.com/office/drawing/2014/main" id="{272A59A0-74DD-2154-22D6-90A08F12CD89}"/>
              </a:ext>
            </a:extLst>
          </p:cNvPr>
          <p:cNvSpPr/>
          <p:nvPr/>
        </p:nvSpPr>
        <p:spPr>
          <a:xfrm>
            <a:off x="6280190" y="6563440"/>
            <a:ext cx="7556421" cy="340162"/>
          </a:xfrm>
          <a:prstGeom prst="rect">
            <a:avLst/>
          </a:prstGeom>
          <a:noFill/>
          <a:ln/>
        </p:spPr>
        <p:txBody>
          <a:bodyPr wrap="non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Lecturer: Zakiyyah Ahmed</a:t>
            </a:r>
            <a:endParaRPr lang="en-US" sz="17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538720" y="455990"/>
            <a:ext cx="2835235" cy="354330"/>
          </a:xfrm>
          <a:prstGeom prst="rect">
            <a:avLst/>
          </a:prstGeom>
          <a:noFill/>
          <a:ln/>
        </p:spPr>
        <p:txBody>
          <a:bodyPr wrap="none" lIns="0" tIns="0" rIns="0" bIns="0" rtlCol="0" anchor="t"/>
          <a:lstStyle/>
          <a:p>
            <a:pPr marL="0" indent="0" algn="l">
              <a:lnSpc>
                <a:spcPts val="2750"/>
              </a:lnSpc>
              <a:buNone/>
            </a:pPr>
            <a:r>
              <a:rPr lang="en-US" sz="4800" dirty="0">
                <a:solidFill>
                  <a:srgbClr val="2E3C4E"/>
                </a:solidFill>
                <a:latin typeface="Times New Roman" panose="02020603050405020304" pitchFamily="18" charset="0"/>
                <a:ea typeface="Host Grotesk Medium" pitchFamily="34" charset="-122"/>
                <a:cs typeface="Times New Roman" panose="02020603050405020304" pitchFamily="18" charset="0"/>
              </a:rPr>
              <a:t>Introduction</a:t>
            </a:r>
            <a:endParaRPr lang="en-US" sz="48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176324" y="1209020"/>
            <a:ext cx="6780014" cy="6780014"/>
          </a:xfrm>
          <a:prstGeom prst="rect">
            <a:avLst/>
          </a:prstGeom>
        </p:spPr>
      </p:pic>
      <p:sp>
        <p:nvSpPr>
          <p:cNvPr id="4" name="Text 1"/>
          <p:cNvSpPr/>
          <p:nvPr/>
        </p:nvSpPr>
        <p:spPr>
          <a:xfrm>
            <a:off x="7494634" y="2313861"/>
            <a:ext cx="6780014" cy="170140"/>
          </a:xfrm>
          <a:prstGeom prst="rect">
            <a:avLst/>
          </a:prstGeom>
          <a:noFill/>
          <a:ln/>
        </p:spPr>
        <p:txBody>
          <a:bodyPr wrap="none" lIns="0" tIns="0" rIns="0" bIns="0" rtlCol="0" anchor="t"/>
          <a:lstStyle/>
          <a:p>
            <a:pPr marL="342900" indent="-342900" algn="l">
              <a:lnSpc>
                <a:spcPts val="1300"/>
              </a:lnSpc>
              <a:buSzPct val="100000"/>
              <a:buChar char="•"/>
            </a:pPr>
            <a:r>
              <a:rPr lang="en-US" sz="1600" dirty="0">
                <a:solidFill>
                  <a:srgbClr val="384653"/>
                </a:solidFill>
                <a:latin typeface="Times New Roman" panose="02020603050405020304" pitchFamily="18" charset="0"/>
                <a:ea typeface="Roboto" pitchFamily="34" charset="-122"/>
                <a:cs typeface="Times New Roman" panose="02020603050405020304" pitchFamily="18" charset="0"/>
              </a:rPr>
              <a:t>Digital innovation revolutionising English healthcare sector (NHS England, 2025)</a:t>
            </a:r>
            <a:endParaRPr lang="en-US" sz="1600" dirty="0">
              <a:latin typeface="Times New Roman" panose="02020603050405020304" pitchFamily="18" charset="0"/>
              <a:cs typeface="Times New Roman" panose="02020603050405020304" pitchFamily="18" charset="0"/>
            </a:endParaRPr>
          </a:p>
        </p:txBody>
      </p:sp>
      <p:sp>
        <p:nvSpPr>
          <p:cNvPr id="5" name="Text 2"/>
          <p:cNvSpPr/>
          <p:nvPr/>
        </p:nvSpPr>
        <p:spPr>
          <a:xfrm>
            <a:off x="7494632" y="2693789"/>
            <a:ext cx="6780014" cy="170140"/>
          </a:xfrm>
          <a:prstGeom prst="rect">
            <a:avLst/>
          </a:prstGeom>
          <a:noFill/>
          <a:ln/>
        </p:spPr>
        <p:txBody>
          <a:bodyPr wrap="none" lIns="0" tIns="0" rIns="0" bIns="0" rtlCol="0" anchor="t"/>
          <a:lstStyle/>
          <a:p>
            <a:pPr marL="342900" indent="-342900" algn="l">
              <a:lnSpc>
                <a:spcPts val="1300"/>
              </a:lnSpc>
              <a:buSzPct val="100000"/>
              <a:buChar char="•"/>
            </a:pPr>
            <a:r>
              <a:rPr lang="en-US" sz="1600" dirty="0">
                <a:solidFill>
                  <a:srgbClr val="384653"/>
                </a:solidFill>
                <a:latin typeface="Times New Roman" panose="02020603050405020304" pitchFamily="18" charset="0"/>
                <a:ea typeface="Roboto" pitchFamily="34" charset="-122"/>
                <a:cs typeface="Times New Roman" panose="02020603050405020304" pitchFamily="18" charset="0"/>
              </a:rPr>
              <a:t>Almost 34 million users accessing appointments, prescriptions, medical records </a:t>
            </a:r>
          </a:p>
          <a:p>
            <a:pPr algn="l">
              <a:lnSpc>
                <a:spcPts val="1300"/>
              </a:lnSpc>
              <a:buSzPct val="100000"/>
            </a:pPr>
            <a:r>
              <a:rPr lang="en-US" sz="1600" dirty="0">
                <a:solidFill>
                  <a:srgbClr val="384653"/>
                </a:solidFill>
                <a:latin typeface="Times New Roman" panose="02020603050405020304" pitchFamily="18" charset="0"/>
                <a:ea typeface="Roboto" pitchFamily="34" charset="-122"/>
                <a:cs typeface="Times New Roman" panose="02020603050405020304" pitchFamily="18" charset="0"/>
              </a:rPr>
              <a:t>(NHS England, 2024a)</a:t>
            </a:r>
            <a:endParaRPr lang="en-US" sz="1600" dirty="0">
              <a:latin typeface="Times New Roman" panose="02020603050405020304" pitchFamily="18" charset="0"/>
              <a:cs typeface="Times New Roman" panose="02020603050405020304" pitchFamily="18" charset="0"/>
            </a:endParaRPr>
          </a:p>
        </p:txBody>
      </p:sp>
      <p:sp>
        <p:nvSpPr>
          <p:cNvPr id="6" name="Text 3"/>
          <p:cNvSpPr/>
          <p:nvPr/>
        </p:nvSpPr>
        <p:spPr>
          <a:xfrm>
            <a:off x="7494634" y="3291036"/>
            <a:ext cx="6780014" cy="170140"/>
          </a:xfrm>
          <a:prstGeom prst="rect">
            <a:avLst/>
          </a:prstGeom>
          <a:noFill/>
          <a:ln/>
        </p:spPr>
        <p:txBody>
          <a:bodyPr wrap="none" lIns="0" tIns="0" rIns="0" bIns="0" rtlCol="0" anchor="t"/>
          <a:lstStyle/>
          <a:p>
            <a:pPr marL="342900" indent="-342900" algn="l">
              <a:lnSpc>
                <a:spcPts val="1300"/>
              </a:lnSpc>
              <a:buSzPct val="100000"/>
              <a:buChar char="•"/>
            </a:pPr>
            <a:r>
              <a:rPr lang="en-US" sz="1600" dirty="0">
                <a:solidFill>
                  <a:srgbClr val="384653"/>
                </a:solidFill>
                <a:latin typeface="Times New Roman" panose="02020603050405020304" pitchFamily="18" charset="0"/>
                <a:ea typeface="Roboto" pitchFamily="34" charset="-122"/>
                <a:cs typeface="Times New Roman" panose="02020603050405020304" pitchFamily="18" charset="0"/>
              </a:rPr>
              <a:t>Accelerated adoption during COVID-19 pandemic (Reidy et al., 2025)</a:t>
            </a:r>
            <a:endParaRPr lang="en-US" sz="1600" dirty="0">
              <a:latin typeface="Times New Roman" panose="02020603050405020304" pitchFamily="18" charset="0"/>
              <a:cs typeface="Times New Roman" panose="02020603050405020304" pitchFamily="18" charset="0"/>
            </a:endParaRPr>
          </a:p>
        </p:txBody>
      </p:sp>
      <p:sp>
        <p:nvSpPr>
          <p:cNvPr id="7" name="Text 4"/>
          <p:cNvSpPr/>
          <p:nvPr/>
        </p:nvSpPr>
        <p:spPr>
          <a:xfrm>
            <a:off x="7494632" y="3813978"/>
            <a:ext cx="6780014" cy="170140"/>
          </a:xfrm>
          <a:prstGeom prst="rect">
            <a:avLst/>
          </a:prstGeom>
          <a:noFill/>
          <a:ln/>
        </p:spPr>
        <p:txBody>
          <a:bodyPr wrap="none" lIns="0" tIns="0" rIns="0" bIns="0" rtlCol="0" anchor="t"/>
          <a:lstStyle/>
          <a:p>
            <a:pPr marL="342900" indent="-342900" algn="l">
              <a:lnSpc>
                <a:spcPts val="1300"/>
              </a:lnSpc>
              <a:buSzPct val="100000"/>
              <a:buChar char="•"/>
            </a:pPr>
            <a:r>
              <a:rPr lang="en-US" sz="1600" dirty="0">
                <a:solidFill>
                  <a:srgbClr val="384653"/>
                </a:solidFill>
                <a:latin typeface="Times New Roman" panose="02020603050405020304" pitchFamily="18" charset="0"/>
                <a:ea typeface="Roboto" pitchFamily="34" charset="-122"/>
                <a:cs typeface="Times New Roman" panose="02020603050405020304" pitchFamily="18" charset="0"/>
              </a:rPr>
              <a:t>Focus: workforce, service delivery, and service users</a:t>
            </a:r>
            <a:endParaRPr lang="en-US" sz="1600" dirty="0">
              <a:latin typeface="Times New Roman" panose="02020603050405020304" pitchFamily="18" charset="0"/>
              <a:cs typeface="Times New Roman" panose="02020603050405020304" pitchFamily="18" charset="0"/>
            </a:endParaRPr>
          </a:p>
        </p:txBody>
      </p:sp>
      <p:sp>
        <p:nvSpPr>
          <p:cNvPr id="8" name="Text 5"/>
          <p:cNvSpPr/>
          <p:nvPr/>
        </p:nvSpPr>
        <p:spPr>
          <a:xfrm>
            <a:off x="7494632" y="4285541"/>
            <a:ext cx="6780014" cy="170140"/>
          </a:xfrm>
          <a:prstGeom prst="rect">
            <a:avLst/>
          </a:prstGeom>
          <a:noFill/>
          <a:ln/>
        </p:spPr>
        <p:txBody>
          <a:bodyPr wrap="none" lIns="0" tIns="0" rIns="0" bIns="0" rtlCol="0" anchor="t"/>
          <a:lstStyle/>
          <a:p>
            <a:pPr marL="342900" indent="-342900" algn="l">
              <a:lnSpc>
                <a:spcPts val="1300"/>
              </a:lnSpc>
              <a:buSzPct val="100000"/>
              <a:buChar char="•"/>
            </a:pPr>
            <a:r>
              <a:rPr lang="en-US" sz="1600" dirty="0">
                <a:solidFill>
                  <a:srgbClr val="384653"/>
                </a:solidFill>
                <a:latin typeface="Times New Roman" panose="02020603050405020304" pitchFamily="18" charset="0"/>
                <a:ea typeface="Roboto" pitchFamily="34" charset="-122"/>
                <a:cs typeface="Times New Roman" panose="02020603050405020304" pitchFamily="18" charset="0"/>
              </a:rPr>
              <a:t>Critical evaluation of benefits and challenges</a:t>
            </a:r>
            <a:endParaRPr lang="en-US" sz="1600" dirty="0">
              <a:latin typeface="Times New Roman" panose="02020603050405020304" pitchFamily="18" charset="0"/>
              <a:cs typeface="Times New Roman" panose="02020603050405020304" pitchFamily="18" charset="0"/>
            </a:endParaRPr>
          </a:p>
        </p:txBody>
      </p:sp>
      <p:pic>
        <p:nvPicPr>
          <p:cNvPr id="9" name="Image 1" descr="preencoded.png"/>
          <p:cNvPicPr>
            <a:picLocks noChangeAspect="1"/>
          </p:cNvPicPr>
          <p:nvPr/>
        </p:nvPicPr>
        <p:blipFill>
          <a:blip r:embed="rId4"/>
          <a:stretch>
            <a:fillRect/>
          </a:stretch>
        </p:blipFill>
        <p:spPr>
          <a:xfrm>
            <a:off x="7135769" y="4114800"/>
            <a:ext cx="6730594" cy="376908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08980" y="321231"/>
            <a:ext cx="3426262" cy="365165"/>
          </a:xfrm>
          <a:prstGeom prst="rect">
            <a:avLst/>
          </a:prstGeom>
          <a:noFill/>
          <a:ln/>
        </p:spPr>
        <p:txBody>
          <a:bodyPr wrap="none" lIns="0" tIns="0" rIns="0" bIns="0" rtlCol="0" anchor="t"/>
          <a:lstStyle/>
          <a:p>
            <a:pPr marL="0" indent="0" algn="l">
              <a:lnSpc>
                <a:spcPts val="2850"/>
              </a:lnSpc>
              <a:buNone/>
            </a:pPr>
            <a:r>
              <a:rPr lang="en-US" sz="4000" dirty="0">
                <a:solidFill>
                  <a:srgbClr val="2E3C4E"/>
                </a:solidFill>
                <a:latin typeface="Times New Roman" panose="02020603050405020304" pitchFamily="18" charset="0"/>
                <a:ea typeface="Host Grotesk Medium" pitchFamily="34" charset="-122"/>
                <a:cs typeface="Times New Roman" panose="02020603050405020304" pitchFamily="18" charset="0"/>
              </a:rPr>
              <a:t>Overview of the NHS App</a:t>
            </a:r>
            <a:endParaRPr lang="en-US" sz="4000" dirty="0">
              <a:latin typeface="Times New Roman" panose="02020603050405020304" pitchFamily="18" charset="0"/>
              <a:cs typeface="Times New Roman" panose="02020603050405020304" pitchFamily="18" charset="0"/>
            </a:endParaRPr>
          </a:p>
        </p:txBody>
      </p:sp>
      <p:sp>
        <p:nvSpPr>
          <p:cNvPr id="3" name="Shape 1"/>
          <p:cNvSpPr/>
          <p:nvPr/>
        </p:nvSpPr>
        <p:spPr>
          <a:xfrm>
            <a:off x="408980" y="919996"/>
            <a:ext cx="4526280" cy="1318974"/>
          </a:xfrm>
          <a:prstGeom prst="roundRect">
            <a:avLst>
              <a:gd name="adj" fmla="val 3721"/>
            </a:avLst>
          </a:prstGeom>
          <a:solidFill>
            <a:srgbClr val="D9EDF2"/>
          </a:solidFill>
          <a:ln w="7620">
            <a:solidFill>
              <a:srgbClr val="BFD3D8"/>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533400" y="1044416"/>
            <a:ext cx="350520" cy="350520"/>
          </a:xfrm>
          <a:prstGeom prst="rect">
            <a:avLst/>
          </a:prstGeom>
        </p:spPr>
      </p:pic>
      <p:pic>
        <p:nvPicPr>
          <p:cNvPr id="5"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9841" y="1140857"/>
            <a:ext cx="157639" cy="157639"/>
          </a:xfrm>
          <a:prstGeom prst="rect">
            <a:avLst/>
          </a:prstGeom>
        </p:spPr>
      </p:pic>
      <p:sp>
        <p:nvSpPr>
          <p:cNvPr id="6" name="Text 2"/>
          <p:cNvSpPr/>
          <p:nvPr/>
        </p:nvSpPr>
        <p:spPr>
          <a:xfrm>
            <a:off x="533400" y="1511737"/>
            <a:ext cx="1460659" cy="182523"/>
          </a:xfrm>
          <a:prstGeom prst="rect">
            <a:avLst/>
          </a:prstGeom>
          <a:noFill/>
          <a:ln/>
        </p:spPr>
        <p:txBody>
          <a:bodyPr wrap="none" lIns="0" tIns="0" rIns="0" bIns="0" rtlCol="0" anchor="t"/>
          <a:lstStyle/>
          <a:p>
            <a:pPr marL="0" indent="0" algn="l">
              <a:lnSpc>
                <a:spcPts val="1400"/>
              </a:lnSpc>
              <a:buNone/>
            </a:pPr>
            <a:r>
              <a:rPr lang="en-US" sz="2000" dirty="0">
                <a:solidFill>
                  <a:srgbClr val="384653"/>
                </a:solidFill>
                <a:latin typeface="Times New Roman" panose="02020603050405020304" pitchFamily="18" charset="0"/>
                <a:ea typeface="Host Grotesk Medium" pitchFamily="34" charset="-122"/>
                <a:cs typeface="Times New Roman" panose="02020603050405020304" pitchFamily="18" charset="0"/>
              </a:rPr>
              <a:t>Appointment Booking</a:t>
            </a:r>
            <a:endParaRPr lang="en-US" sz="2000" dirty="0">
              <a:latin typeface="Times New Roman" panose="02020603050405020304" pitchFamily="18" charset="0"/>
              <a:cs typeface="Times New Roman" panose="02020603050405020304" pitchFamily="18" charset="0"/>
            </a:endParaRPr>
          </a:p>
        </p:txBody>
      </p:sp>
      <p:sp>
        <p:nvSpPr>
          <p:cNvPr id="7" name="Text 3"/>
          <p:cNvSpPr/>
          <p:nvPr/>
        </p:nvSpPr>
        <p:spPr>
          <a:xfrm>
            <a:off x="533400" y="1764268"/>
            <a:ext cx="4277439" cy="350282"/>
          </a:xfrm>
          <a:prstGeom prst="rect">
            <a:avLst/>
          </a:prstGeom>
          <a:noFill/>
          <a:ln/>
        </p:spPr>
        <p:txBody>
          <a:bodyPr wrap="square" lIns="0" tIns="0" rIns="0" bIns="0" rtlCol="0" anchor="t"/>
          <a:lstStyle/>
          <a:p>
            <a:pPr marL="0" indent="0" algn="l">
              <a:lnSpc>
                <a:spcPts val="1350"/>
              </a:lnSpc>
              <a:buNone/>
            </a:pPr>
            <a:r>
              <a:rPr lang="en-US" sz="1400" dirty="0">
                <a:solidFill>
                  <a:srgbClr val="384653"/>
                </a:solidFill>
                <a:latin typeface="Times New Roman" panose="02020603050405020304" pitchFamily="18" charset="0"/>
                <a:ea typeface="Roboto" pitchFamily="34" charset="-122"/>
                <a:cs typeface="Times New Roman" panose="02020603050405020304" pitchFamily="18" charset="0"/>
              </a:rPr>
              <a:t>87% of hospitals offer appointment information via App (Department of Health and Social Care, 2025b)</a:t>
            </a:r>
            <a:endParaRPr lang="en-US" sz="1400" dirty="0">
              <a:latin typeface="Times New Roman" panose="02020603050405020304" pitchFamily="18" charset="0"/>
              <a:cs typeface="Times New Roman" panose="02020603050405020304" pitchFamily="18" charset="0"/>
            </a:endParaRPr>
          </a:p>
        </p:txBody>
      </p:sp>
      <p:sp>
        <p:nvSpPr>
          <p:cNvPr id="8" name="Shape 4"/>
          <p:cNvSpPr/>
          <p:nvPr/>
        </p:nvSpPr>
        <p:spPr>
          <a:xfrm>
            <a:off x="5052060" y="919996"/>
            <a:ext cx="4526280" cy="1318974"/>
          </a:xfrm>
          <a:prstGeom prst="roundRect">
            <a:avLst>
              <a:gd name="adj" fmla="val 3721"/>
            </a:avLst>
          </a:prstGeom>
          <a:solidFill>
            <a:srgbClr val="D9EDF2"/>
          </a:solidFill>
          <a:ln w="7620">
            <a:solidFill>
              <a:srgbClr val="BFD3D8"/>
            </a:solidFill>
            <a:prstDash val="solid"/>
          </a:ln>
        </p:spPr>
        <p:txBody>
          <a:bodyPr/>
          <a:lstStyle/>
          <a:p>
            <a:endParaRPr lang="en-GB"/>
          </a:p>
        </p:txBody>
      </p:sp>
      <p:pic>
        <p:nvPicPr>
          <p:cNvPr id="9" name="Image 2" descr="preencoded.png"/>
          <p:cNvPicPr>
            <a:picLocks noChangeAspect="1"/>
          </p:cNvPicPr>
          <p:nvPr/>
        </p:nvPicPr>
        <p:blipFill>
          <a:blip r:embed="rId6"/>
          <a:stretch>
            <a:fillRect/>
          </a:stretch>
        </p:blipFill>
        <p:spPr>
          <a:xfrm>
            <a:off x="5176480" y="1044416"/>
            <a:ext cx="350520" cy="350520"/>
          </a:xfrm>
          <a:prstGeom prst="rect">
            <a:avLst/>
          </a:prstGeom>
        </p:spPr>
      </p:pic>
      <p:pic>
        <p:nvPicPr>
          <p:cNvPr id="10"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272921" y="1140857"/>
            <a:ext cx="157639" cy="157639"/>
          </a:xfrm>
          <a:prstGeom prst="rect">
            <a:avLst/>
          </a:prstGeom>
        </p:spPr>
      </p:pic>
      <p:sp>
        <p:nvSpPr>
          <p:cNvPr id="11" name="Text 5"/>
          <p:cNvSpPr/>
          <p:nvPr/>
        </p:nvSpPr>
        <p:spPr>
          <a:xfrm>
            <a:off x="5176480" y="1511737"/>
            <a:ext cx="1460659" cy="182523"/>
          </a:xfrm>
          <a:prstGeom prst="rect">
            <a:avLst/>
          </a:prstGeom>
          <a:noFill/>
          <a:ln/>
        </p:spPr>
        <p:txBody>
          <a:bodyPr wrap="none" lIns="0" tIns="0" rIns="0" bIns="0" rtlCol="0" anchor="t"/>
          <a:lstStyle/>
          <a:p>
            <a:pPr marL="0" indent="0" algn="l">
              <a:lnSpc>
                <a:spcPts val="1400"/>
              </a:lnSpc>
              <a:buNone/>
            </a:pPr>
            <a:r>
              <a:rPr lang="en-US" sz="2000" dirty="0">
                <a:solidFill>
                  <a:srgbClr val="384653"/>
                </a:solidFill>
                <a:latin typeface="Times New Roman" panose="02020603050405020304" pitchFamily="18" charset="0"/>
                <a:ea typeface="Host Grotesk Medium" pitchFamily="34" charset="-122"/>
                <a:cs typeface="Times New Roman" panose="02020603050405020304" pitchFamily="18" charset="0"/>
              </a:rPr>
              <a:t>Prescriptions</a:t>
            </a:r>
            <a:endParaRPr lang="en-US" sz="2000" dirty="0">
              <a:latin typeface="Times New Roman" panose="02020603050405020304" pitchFamily="18" charset="0"/>
              <a:cs typeface="Times New Roman" panose="02020603050405020304" pitchFamily="18" charset="0"/>
            </a:endParaRPr>
          </a:p>
        </p:txBody>
      </p:sp>
      <p:sp>
        <p:nvSpPr>
          <p:cNvPr id="12" name="Text 6"/>
          <p:cNvSpPr/>
          <p:nvPr/>
        </p:nvSpPr>
        <p:spPr>
          <a:xfrm>
            <a:off x="5176480" y="1764268"/>
            <a:ext cx="4277439" cy="175141"/>
          </a:xfrm>
          <a:prstGeom prst="rect">
            <a:avLst/>
          </a:prstGeom>
          <a:noFill/>
          <a:ln/>
        </p:spPr>
        <p:txBody>
          <a:bodyPr wrap="none" lIns="0" tIns="0" rIns="0" bIns="0" rtlCol="0" anchor="t"/>
          <a:lstStyle/>
          <a:p>
            <a:pPr marL="0" indent="0" algn="l">
              <a:lnSpc>
                <a:spcPts val="1350"/>
              </a:lnSpc>
              <a:buNone/>
            </a:pPr>
            <a:r>
              <a:rPr lang="en-US" sz="1400" dirty="0">
                <a:solidFill>
                  <a:srgbClr val="384653"/>
                </a:solidFill>
                <a:latin typeface="Times New Roman" panose="02020603050405020304" pitchFamily="18" charset="0"/>
                <a:ea typeface="Roboto" pitchFamily="34" charset="-122"/>
                <a:cs typeface="Times New Roman" panose="02020603050405020304" pitchFamily="18" charset="0"/>
              </a:rPr>
              <a:t>Digital front door providing seamless healthcare access</a:t>
            </a:r>
            <a:endParaRPr lang="en-US" sz="1400" dirty="0">
              <a:latin typeface="Times New Roman" panose="02020603050405020304" pitchFamily="18" charset="0"/>
              <a:cs typeface="Times New Roman" panose="02020603050405020304" pitchFamily="18" charset="0"/>
            </a:endParaRPr>
          </a:p>
        </p:txBody>
      </p:sp>
      <p:sp>
        <p:nvSpPr>
          <p:cNvPr id="13" name="Shape 7"/>
          <p:cNvSpPr/>
          <p:nvPr/>
        </p:nvSpPr>
        <p:spPr>
          <a:xfrm>
            <a:off x="9695140" y="919996"/>
            <a:ext cx="4526280" cy="1318974"/>
          </a:xfrm>
          <a:prstGeom prst="roundRect">
            <a:avLst>
              <a:gd name="adj" fmla="val 3721"/>
            </a:avLst>
          </a:prstGeom>
          <a:solidFill>
            <a:srgbClr val="D9EDF2"/>
          </a:solidFill>
          <a:ln w="7620">
            <a:solidFill>
              <a:srgbClr val="BFD3D8"/>
            </a:solidFill>
            <a:prstDash val="solid"/>
          </a:ln>
        </p:spPr>
        <p:txBody>
          <a:bodyPr/>
          <a:lstStyle/>
          <a:p>
            <a:endParaRPr lang="en-GB"/>
          </a:p>
        </p:txBody>
      </p:sp>
      <p:pic>
        <p:nvPicPr>
          <p:cNvPr id="14" name="Image 4" descr="preencoded.png"/>
          <p:cNvPicPr>
            <a:picLocks noChangeAspect="1"/>
          </p:cNvPicPr>
          <p:nvPr/>
        </p:nvPicPr>
        <p:blipFill>
          <a:blip r:embed="rId9"/>
          <a:stretch>
            <a:fillRect/>
          </a:stretch>
        </p:blipFill>
        <p:spPr>
          <a:xfrm>
            <a:off x="9819561" y="1044416"/>
            <a:ext cx="350520" cy="350520"/>
          </a:xfrm>
          <a:prstGeom prst="rect">
            <a:avLst/>
          </a:prstGeom>
        </p:spPr>
      </p:pic>
      <p:pic>
        <p:nvPicPr>
          <p:cNvPr id="15"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916001" y="1140857"/>
            <a:ext cx="157639" cy="157639"/>
          </a:xfrm>
          <a:prstGeom prst="rect">
            <a:avLst/>
          </a:prstGeom>
        </p:spPr>
      </p:pic>
      <p:sp>
        <p:nvSpPr>
          <p:cNvPr id="16" name="Text 8"/>
          <p:cNvSpPr/>
          <p:nvPr/>
        </p:nvSpPr>
        <p:spPr>
          <a:xfrm>
            <a:off x="9819561" y="1511737"/>
            <a:ext cx="1460659" cy="182523"/>
          </a:xfrm>
          <a:prstGeom prst="rect">
            <a:avLst/>
          </a:prstGeom>
          <a:noFill/>
          <a:ln/>
        </p:spPr>
        <p:txBody>
          <a:bodyPr wrap="none" lIns="0" tIns="0" rIns="0" bIns="0" rtlCol="0" anchor="t"/>
          <a:lstStyle/>
          <a:p>
            <a:pPr marL="0" indent="0" algn="l">
              <a:lnSpc>
                <a:spcPts val="1400"/>
              </a:lnSpc>
              <a:buNone/>
            </a:pPr>
            <a:r>
              <a:rPr lang="en-US" sz="2000" dirty="0">
                <a:solidFill>
                  <a:srgbClr val="384653"/>
                </a:solidFill>
                <a:latin typeface="Times New Roman" panose="02020603050405020304" pitchFamily="18" charset="0"/>
                <a:ea typeface="Host Grotesk Medium" pitchFamily="34" charset="-122"/>
                <a:cs typeface="Times New Roman" panose="02020603050405020304" pitchFamily="18" charset="0"/>
              </a:rPr>
              <a:t>Medical Records</a:t>
            </a:r>
            <a:endParaRPr lang="en-US" sz="2000" dirty="0">
              <a:latin typeface="Times New Roman" panose="02020603050405020304" pitchFamily="18" charset="0"/>
              <a:cs typeface="Times New Roman" panose="02020603050405020304" pitchFamily="18" charset="0"/>
            </a:endParaRPr>
          </a:p>
        </p:txBody>
      </p:sp>
      <p:sp>
        <p:nvSpPr>
          <p:cNvPr id="17" name="Text 9"/>
          <p:cNvSpPr/>
          <p:nvPr/>
        </p:nvSpPr>
        <p:spPr>
          <a:xfrm>
            <a:off x="9819561" y="1764268"/>
            <a:ext cx="4277439" cy="350282"/>
          </a:xfrm>
          <a:prstGeom prst="rect">
            <a:avLst/>
          </a:prstGeom>
          <a:noFill/>
          <a:ln/>
        </p:spPr>
        <p:txBody>
          <a:bodyPr wrap="square" lIns="0" tIns="0" rIns="0" bIns="0" rtlCol="0" anchor="t"/>
          <a:lstStyle/>
          <a:p>
            <a:pPr marL="0" indent="0" algn="l">
              <a:lnSpc>
                <a:spcPts val="1350"/>
              </a:lnSpc>
              <a:buNone/>
            </a:pPr>
            <a:r>
              <a:rPr lang="en-US" sz="1400" dirty="0">
                <a:solidFill>
                  <a:srgbClr val="384653"/>
                </a:solidFill>
                <a:latin typeface="Times New Roman" panose="02020603050405020304" pitchFamily="18" charset="0"/>
                <a:ea typeface="Roboto" pitchFamily="34" charset="-122"/>
                <a:cs typeface="Times New Roman" panose="02020603050405020304" pitchFamily="18" charset="0"/>
              </a:rPr>
              <a:t>Features: appointment booking, prescriptions, records, COVID-19 verification (Kc et al., 2023)</a:t>
            </a:r>
            <a:endParaRPr lang="en-US" sz="1400" dirty="0">
              <a:latin typeface="Times New Roman" panose="02020603050405020304" pitchFamily="18" charset="0"/>
              <a:cs typeface="Times New Roman" panose="02020603050405020304" pitchFamily="18" charset="0"/>
            </a:endParaRPr>
          </a:p>
        </p:txBody>
      </p:sp>
      <p:pic>
        <p:nvPicPr>
          <p:cNvPr id="18" name="Image 6" descr="preencoded.png"/>
          <p:cNvPicPr>
            <a:picLocks noChangeAspect="1"/>
          </p:cNvPicPr>
          <p:nvPr/>
        </p:nvPicPr>
        <p:blipFill>
          <a:blip r:embed="rId12"/>
          <a:stretch>
            <a:fillRect/>
          </a:stretch>
        </p:blipFill>
        <p:spPr>
          <a:xfrm>
            <a:off x="2210681" y="2538532"/>
            <a:ext cx="8979480" cy="4932715"/>
          </a:xfrm>
          <a:prstGeom prst="rect">
            <a:avLst/>
          </a:prstGeom>
        </p:spPr>
      </p:pic>
      <p:sp>
        <p:nvSpPr>
          <p:cNvPr id="19" name="Shape 10"/>
          <p:cNvSpPr/>
          <p:nvPr/>
        </p:nvSpPr>
        <p:spPr>
          <a:xfrm>
            <a:off x="5234940" y="7654009"/>
            <a:ext cx="116800" cy="116800"/>
          </a:xfrm>
          <a:prstGeom prst="roundRect">
            <a:avLst>
              <a:gd name="adj" fmla="val 15658"/>
            </a:avLst>
          </a:prstGeom>
          <a:solidFill>
            <a:srgbClr val="143139"/>
          </a:solidFill>
          <a:ln/>
        </p:spPr>
        <p:txBody>
          <a:bodyPr/>
          <a:lstStyle/>
          <a:p>
            <a:endParaRPr lang="en-GB"/>
          </a:p>
        </p:txBody>
      </p:sp>
      <p:sp>
        <p:nvSpPr>
          <p:cNvPr id="20" name="Text 11"/>
          <p:cNvSpPr/>
          <p:nvPr/>
        </p:nvSpPr>
        <p:spPr>
          <a:xfrm>
            <a:off x="5623263" y="7642485"/>
            <a:ext cx="1077158" cy="116800"/>
          </a:xfrm>
          <a:prstGeom prst="rect">
            <a:avLst/>
          </a:prstGeom>
          <a:noFill/>
          <a:ln/>
        </p:spPr>
        <p:txBody>
          <a:bodyPr wrap="none" lIns="0" tIns="0" rIns="0" bIns="0" rtlCol="0" anchor="t"/>
          <a:lstStyle/>
          <a:p>
            <a:pPr marL="0" indent="0" algn="l">
              <a:lnSpc>
                <a:spcPts val="900"/>
              </a:lnSpc>
              <a:buNone/>
            </a:pPr>
            <a:r>
              <a:rPr lang="en-US" sz="1400" dirty="0">
                <a:solidFill>
                  <a:srgbClr val="384653"/>
                </a:solidFill>
                <a:latin typeface="Times New Roman" panose="02020603050405020304" pitchFamily="18" charset="0"/>
                <a:ea typeface="Roboto" pitchFamily="34" charset="-122"/>
                <a:cs typeface="Times New Roman" panose="02020603050405020304" pitchFamily="18" charset="0"/>
              </a:rPr>
              <a:t>Appointments Saved</a:t>
            </a:r>
            <a:endParaRPr lang="en-US" sz="1400" dirty="0">
              <a:latin typeface="Times New Roman" panose="02020603050405020304" pitchFamily="18" charset="0"/>
              <a:cs typeface="Times New Roman" panose="02020603050405020304" pitchFamily="18" charset="0"/>
            </a:endParaRPr>
          </a:p>
        </p:txBody>
      </p:sp>
      <p:sp>
        <p:nvSpPr>
          <p:cNvPr id="21" name="Shape 12"/>
          <p:cNvSpPr/>
          <p:nvPr/>
        </p:nvSpPr>
        <p:spPr>
          <a:xfrm>
            <a:off x="7663774" y="7642485"/>
            <a:ext cx="116800" cy="116800"/>
          </a:xfrm>
          <a:prstGeom prst="roundRect">
            <a:avLst>
              <a:gd name="adj" fmla="val 15658"/>
            </a:avLst>
          </a:prstGeom>
          <a:solidFill>
            <a:srgbClr val="41A1B9"/>
          </a:solidFill>
          <a:ln/>
        </p:spPr>
        <p:txBody>
          <a:bodyPr/>
          <a:lstStyle/>
          <a:p>
            <a:endParaRPr lang="en-GB"/>
          </a:p>
        </p:txBody>
      </p:sp>
      <p:sp>
        <p:nvSpPr>
          <p:cNvPr id="22" name="Text 13"/>
          <p:cNvSpPr/>
          <p:nvPr/>
        </p:nvSpPr>
        <p:spPr>
          <a:xfrm>
            <a:off x="8085534" y="7654009"/>
            <a:ext cx="1032748" cy="116800"/>
          </a:xfrm>
          <a:prstGeom prst="rect">
            <a:avLst/>
          </a:prstGeom>
          <a:noFill/>
          <a:ln/>
        </p:spPr>
        <p:txBody>
          <a:bodyPr wrap="none" lIns="0" tIns="0" rIns="0" bIns="0" rtlCol="0" anchor="t"/>
          <a:lstStyle/>
          <a:p>
            <a:pPr marL="0" indent="0" algn="l">
              <a:lnSpc>
                <a:spcPts val="900"/>
              </a:lnSpc>
              <a:buNone/>
            </a:pPr>
            <a:r>
              <a:rPr lang="en-US" sz="1400" dirty="0">
                <a:solidFill>
                  <a:srgbClr val="384653"/>
                </a:solidFill>
                <a:latin typeface="Times New Roman" panose="02020603050405020304" pitchFamily="18" charset="0"/>
                <a:ea typeface="Roboto" pitchFamily="34" charset="-122"/>
                <a:cs typeface="Times New Roman" panose="02020603050405020304" pitchFamily="18" charset="0"/>
              </a:rPr>
              <a:t>Financial Equivalent</a:t>
            </a:r>
            <a:endParaRPr lang="en-US" sz="1400" dirty="0">
              <a:latin typeface="Times New Roman" panose="02020603050405020304" pitchFamily="18" charset="0"/>
              <a:cs typeface="Times New Roman" panose="02020603050405020304" pitchFamily="18" charset="0"/>
            </a:endParaRPr>
          </a:p>
        </p:txBody>
      </p:sp>
      <p:sp>
        <p:nvSpPr>
          <p:cNvPr id="23" name="Text 14"/>
          <p:cNvSpPr/>
          <p:nvPr/>
        </p:nvSpPr>
        <p:spPr>
          <a:xfrm>
            <a:off x="4582886" y="2450961"/>
            <a:ext cx="13812441" cy="175141"/>
          </a:xfrm>
          <a:prstGeom prst="rect">
            <a:avLst/>
          </a:prstGeom>
          <a:noFill/>
          <a:ln/>
        </p:spPr>
        <p:txBody>
          <a:bodyPr wrap="none" lIns="0" tIns="0" rIns="0" bIns="0" rtlCol="0" anchor="t"/>
          <a:lstStyle/>
          <a:p>
            <a:pPr marL="0" indent="0" algn="l">
              <a:lnSpc>
                <a:spcPts val="1350"/>
              </a:lnSpc>
              <a:buNone/>
            </a:pPr>
            <a:r>
              <a:rPr lang="en-US" sz="1400" dirty="0">
                <a:solidFill>
                  <a:srgbClr val="384653"/>
                </a:solidFill>
                <a:latin typeface="Times New Roman" panose="02020603050405020304" pitchFamily="18" charset="0"/>
                <a:ea typeface="Roboto" pitchFamily="34" charset="-122"/>
                <a:cs typeface="Times New Roman" panose="02020603050405020304" pitchFamily="18" charset="0"/>
              </a:rPr>
              <a:t>1.5 million appointments saved, £622 million equivalent (Pifonline.org.uk, 2025)</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694015" y="690920"/>
            <a:ext cx="7504271" cy="619720"/>
          </a:xfrm>
          <a:prstGeom prst="rect">
            <a:avLst/>
          </a:prstGeom>
          <a:noFill/>
          <a:ln/>
        </p:spPr>
        <p:txBody>
          <a:bodyPr wrap="none" lIns="0" tIns="0" rIns="0" bIns="0" rtlCol="0" anchor="t"/>
          <a:lstStyle/>
          <a:p>
            <a:pPr marL="0" indent="0" algn="l">
              <a:lnSpc>
                <a:spcPts val="4850"/>
              </a:lnSpc>
              <a:buNone/>
            </a:pPr>
            <a:r>
              <a:rPr lang="en-US" sz="3900" dirty="0">
                <a:solidFill>
                  <a:srgbClr val="2E3C4E"/>
                </a:solidFill>
                <a:latin typeface="Times New Roman" panose="02020603050405020304" pitchFamily="18" charset="0"/>
                <a:ea typeface="Host Grotesk Medium" pitchFamily="34" charset="-122"/>
                <a:cs typeface="Times New Roman" panose="02020603050405020304" pitchFamily="18" charset="0"/>
              </a:rPr>
              <a:t>Context of Digital Transformation</a:t>
            </a:r>
            <a:endParaRPr lang="en-US" sz="3900" dirty="0">
              <a:latin typeface="Times New Roman" panose="02020603050405020304" pitchFamily="18" charset="0"/>
              <a:cs typeface="Times New Roman" panose="02020603050405020304" pitchFamily="18" charset="0"/>
            </a:endParaRPr>
          </a:p>
        </p:txBody>
      </p:sp>
      <p:sp>
        <p:nvSpPr>
          <p:cNvPr id="4" name="Text 1"/>
          <p:cNvSpPr/>
          <p:nvPr/>
        </p:nvSpPr>
        <p:spPr>
          <a:xfrm>
            <a:off x="694015" y="1608058"/>
            <a:ext cx="198239" cy="247888"/>
          </a:xfrm>
          <a:prstGeom prst="rect">
            <a:avLst/>
          </a:prstGeom>
          <a:noFill/>
          <a:ln/>
        </p:spPr>
        <p:txBody>
          <a:bodyPr wrap="none" lIns="0" tIns="0" rIns="0" bIns="0" rtlCol="0" anchor="t"/>
          <a:lstStyle/>
          <a:p>
            <a:pPr marL="0" indent="0" algn="l">
              <a:lnSpc>
                <a:spcPts val="2300"/>
              </a:lnSpc>
              <a:buNone/>
            </a:pPr>
            <a:r>
              <a:rPr lang="en-US" sz="1550" dirty="0">
                <a:solidFill>
                  <a:srgbClr val="384653"/>
                </a:solidFill>
                <a:latin typeface="Times New Roman" panose="02020603050405020304" pitchFamily="18" charset="0"/>
                <a:ea typeface="Host Grotesk Light" pitchFamily="34" charset="-122"/>
                <a:cs typeface="Times New Roman" panose="02020603050405020304" pitchFamily="18" charset="0"/>
              </a:rPr>
              <a:t>01</a:t>
            </a:r>
            <a:endParaRPr lang="en-US" sz="155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4"/>
          <a:stretch>
            <a:fillRect/>
          </a:stretch>
        </p:blipFill>
        <p:spPr>
          <a:xfrm>
            <a:off x="694015" y="1922264"/>
            <a:ext cx="7755969" cy="22860"/>
          </a:xfrm>
          <a:prstGeom prst="rect">
            <a:avLst/>
          </a:prstGeom>
        </p:spPr>
      </p:pic>
      <p:sp>
        <p:nvSpPr>
          <p:cNvPr id="6" name="Text 2"/>
          <p:cNvSpPr/>
          <p:nvPr/>
        </p:nvSpPr>
        <p:spPr>
          <a:xfrm>
            <a:off x="694015" y="2067044"/>
            <a:ext cx="5166003" cy="309801"/>
          </a:xfrm>
          <a:prstGeom prst="rect">
            <a:avLst/>
          </a:prstGeom>
          <a:noFill/>
          <a:ln/>
        </p:spPr>
        <p:txBody>
          <a:bodyPr wrap="none" lIns="0" tIns="0" rIns="0" bIns="0" rtlCol="0" anchor="t"/>
          <a:lstStyle/>
          <a:p>
            <a:pPr marL="0" indent="0" algn="l">
              <a:lnSpc>
                <a:spcPts val="2400"/>
              </a:lnSpc>
              <a:buNone/>
            </a:pPr>
            <a:r>
              <a:rPr lang="en-US" sz="1950" dirty="0">
                <a:solidFill>
                  <a:srgbClr val="384653"/>
                </a:solidFill>
                <a:latin typeface="Times New Roman" panose="02020603050405020304" pitchFamily="18" charset="0"/>
                <a:ea typeface="Host Grotesk Medium" pitchFamily="34" charset="-122"/>
                <a:cs typeface="Times New Roman" panose="02020603050405020304" pitchFamily="18" charset="0"/>
              </a:rPr>
              <a:t>Shift from analogue to digital delivery models</a:t>
            </a:r>
            <a:endParaRPr lang="en-US" sz="1950" dirty="0">
              <a:latin typeface="Times New Roman" panose="02020603050405020304" pitchFamily="18" charset="0"/>
              <a:cs typeface="Times New Roman" panose="02020603050405020304" pitchFamily="18" charset="0"/>
            </a:endParaRPr>
          </a:p>
        </p:txBody>
      </p:sp>
      <p:sp>
        <p:nvSpPr>
          <p:cNvPr id="7" name="Text 3"/>
          <p:cNvSpPr/>
          <p:nvPr/>
        </p:nvSpPr>
        <p:spPr>
          <a:xfrm>
            <a:off x="694015" y="2495788"/>
            <a:ext cx="7755969" cy="297537"/>
          </a:xfrm>
          <a:prstGeom prst="rect">
            <a:avLst/>
          </a:prstGeom>
          <a:noFill/>
          <a:ln/>
        </p:spPr>
        <p:txBody>
          <a:bodyPr wrap="none" lIns="0" tIns="0" rIns="0" bIns="0" rtlCol="0" anchor="t"/>
          <a:lstStyle/>
          <a:p>
            <a:pPr marL="0" indent="0" algn="l">
              <a:lnSpc>
                <a:spcPts val="2300"/>
              </a:lnSpc>
              <a:buNone/>
            </a:pPr>
            <a:r>
              <a:rPr lang="en-US" sz="1550" dirty="0">
                <a:solidFill>
                  <a:srgbClr val="384653"/>
                </a:solidFill>
                <a:latin typeface="Times New Roman" panose="02020603050405020304" pitchFamily="18" charset="0"/>
                <a:ea typeface="Roboto" pitchFamily="34" charset="-122"/>
                <a:cs typeface="Times New Roman" panose="02020603050405020304" pitchFamily="18" charset="0"/>
              </a:rPr>
              <a:t>Shift from analogue to digital delivery models (NHS England, 2025)</a:t>
            </a:r>
            <a:endParaRPr lang="en-US" sz="1550" dirty="0">
              <a:latin typeface="Times New Roman" panose="02020603050405020304" pitchFamily="18" charset="0"/>
              <a:cs typeface="Times New Roman" panose="02020603050405020304" pitchFamily="18" charset="0"/>
            </a:endParaRPr>
          </a:p>
        </p:txBody>
      </p:sp>
      <p:sp>
        <p:nvSpPr>
          <p:cNvPr id="8" name="Text 4"/>
          <p:cNvSpPr/>
          <p:nvPr/>
        </p:nvSpPr>
        <p:spPr>
          <a:xfrm>
            <a:off x="694015" y="3140273"/>
            <a:ext cx="198239" cy="247888"/>
          </a:xfrm>
          <a:prstGeom prst="rect">
            <a:avLst/>
          </a:prstGeom>
          <a:noFill/>
          <a:ln/>
        </p:spPr>
        <p:txBody>
          <a:bodyPr wrap="none" lIns="0" tIns="0" rIns="0" bIns="0" rtlCol="0" anchor="t"/>
          <a:lstStyle/>
          <a:p>
            <a:pPr marL="0" indent="0" algn="l">
              <a:lnSpc>
                <a:spcPts val="2300"/>
              </a:lnSpc>
              <a:buNone/>
            </a:pPr>
            <a:r>
              <a:rPr lang="en-US" sz="1550" dirty="0">
                <a:solidFill>
                  <a:srgbClr val="384653"/>
                </a:solidFill>
                <a:latin typeface="Times New Roman" panose="02020603050405020304" pitchFamily="18" charset="0"/>
                <a:ea typeface="Host Grotesk Light" pitchFamily="34" charset="-122"/>
                <a:cs typeface="Times New Roman" panose="02020603050405020304" pitchFamily="18" charset="0"/>
              </a:rPr>
              <a:t>02</a:t>
            </a:r>
            <a:endParaRPr lang="en-US" sz="1550"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r:embed="rId4"/>
          <a:stretch>
            <a:fillRect/>
          </a:stretch>
        </p:blipFill>
        <p:spPr>
          <a:xfrm>
            <a:off x="694015" y="3434596"/>
            <a:ext cx="7755969" cy="22860"/>
          </a:xfrm>
          <a:prstGeom prst="rect">
            <a:avLst/>
          </a:prstGeom>
        </p:spPr>
      </p:pic>
      <p:sp>
        <p:nvSpPr>
          <p:cNvPr id="10" name="Text 5"/>
          <p:cNvSpPr/>
          <p:nvPr/>
        </p:nvSpPr>
        <p:spPr>
          <a:xfrm>
            <a:off x="694015" y="3599259"/>
            <a:ext cx="2478881" cy="309801"/>
          </a:xfrm>
          <a:prstGeom prst="rect">
            <a:avLst/>
          </a:prstGeom>
          <a:noFill/>
          <a:ln/>
        </p:spPr>
        <p:txBody>
          <a:bodyPr wrap="none" lIns="0" tIns="0" rIns="0" bIns="0" rtlCol="0" anchor="t"/>
          <a:lstStyle/>
          <a:p>
            <a:pPr marL="0" indent="0" algn="l">
              <a:lnSpc>
                <a:spcPts val="2400"/>
              </a:lnSpc>
              <a:buNone/>
            </a:pPr>
            <a:r>
              <a:rPr lang="en-US" sz="1950" dirty="0">
                <a:solidFill>
                  <a:srgbClr val="384653"/>
                </a:solidFill>
                <a:latin typeface="Times New Roman" panose="02020603050405020304" pitchFamily="18" charset="0"/>
                <a:ea typeface="Host Grotesk Medium" pitchFamily="34" charset="-122"/>
                <a:cs typeface="Times New Roman" panose="02020603050405020304" pitchFamily="18" charset="0"/>
              </a:rPr>
              <a:t>10-Year Health Plan</a:t>
            </a:r>
            <a:endParaRPr lang="en-US" sz="1950" dirty="0">
              <a:latin typeface="Times New Roman" panose="02020603050405020304" pitchFamily="18" charset="0"/>
              <a:cs typeface="Times New Roman" panose="02020603050405020304" pitchFamily="18" charset="0"/>
            </a:endParaRPr>
          </a:p>
        </p:txBody>
      </p:sp>
      <p:sp>
        <p:nvSpPr>
          <p:cNvPr id="11" name="Text 6"/>
          <p:cNvSpPr/>
          <p:nvPr/>
        </p:nvSpPr>
        <p:spPr>
          <a:xfrm>
            <a:off x="694015" y="4028003"/>
            <a:ext cx="7755969" cy="297537"/>
          </a:xfrm>
          <a:prstGeom prst="rect">
            <a:avLst/>
          </a:prstGeom>
          <a:noFill/>
          <a:ln/>
        </p:spPr>
        <p:txBody>
          <a:bodyPr wrap="none" lIns="0" tIns="0" rIns="0" bIns="0" rtlCol="0" anchor="t"/>
          <a:lstStyle/>
          <a:p>
            <a:pPr marL="0" indent="0" algn="l">
              <a:lnSpc>
                <a:spcPts val="2300"/>
              </a:lnSpc>
              <a:buNone/>
            </a:pPr>
            <a:r>
              <a:rPr lang="en-US" sz="1550" dirty="0">
                <a:solidFill>
                  <a:srgbClr val="384653"/>
                </a:solidFill>
                <a:latin typeface="Times New Roman" panose="02020603050405020304" pitchFamily="18" charset="0"/>
                <a:ea typeface="Roboto" pitchFamily="34" charset="-122"/>
                <a:cs typeface="Times New Roman" panose="02020603050405020304" pitchFamily="18" charset="0"/>
              </a:rPr>
              <a:t>Part of NHS England's 10-Year Health Plan (Gov.uk, 2025)</a:t>
            </a:r>
            <a:endParaRPr lang="en-US" sz="1550" dirty="0">
              <a:latin typeface="Times New Roman" panose="02020603050405020304" pitchFamily="18" charset="0"/>
              <a:cs typeface="Times New Roman" panose="02020603050405020304" pitchFamily="18" charset="0"/>
            </a:endParaRPr>
          </a:p>
        </p:txBody>
      </p:sp>
      <p:sp>
        <p:nvSpPr>
          <p:cNvPr id="12" name="Text 7"/>
          <p:cNvSpPr/>
          <p:nvPr/>
        </p:nvSpPr>
        <p:spPr>
          <a:xfrm>
            <a:off x="694015" y="4672489"/>
            <a:ext cx="198239" cy="247888"/>
          </a:xfrm>
          <a:prstGeom prst="rect">
            <a:avLst/>
          </a:prstGeom>
          <a:noFill/>
          <a:ln/>
        </p:spPr>
        <p:txBody>
          <a:bodyPr wrap="none" lIns="0" tIns="0" rIns="0" bIns="0" rtlCol="0" anchor="t"/>
          <a:lstStyle/>
          <a:p>
            <a:pPr marL="0" indent="0" algn="l">
              <a:lnSpc>
                <a:spcPts val="2300"/>
              </a:lnSpc>
              <a:buNone/>
            </a:pPr>
            <a:r>
              <a:rPr lang="en-US" sz="1550" dirty="0">
                <a:solidFill>
                  <a:srgbClr val="384653"/>
                </a:solidFill>
                <a:latin typeface="Times New Roman" panose="02020603050405020304" pitchFamily="18" charset="0"/>
                <a:ea typeface="Host Grotesk Light" pitchFamily="34" charset="-122"/>
                <a:cs typeface="Times New Roman" panose="02020603050405020304" pitchFamily="18" charset="0"/>
              </a:rPr>
              <a:t>03</a:t>
            </a:r>
            <a:endParaRPr lang="en-US" sz="1550" dirty="0">
              <a:latin typeface="Times New Roman" panose="02020603050405020304" pitchFamily="18" charset="0"/>
              <a:cs typeface="Times New Roman" panose="02020603050405020304" pitchFamily="18" charset="0"/>
            </a:endParaRPr>
          </a:p>
        </p:txBody>
      </p:sp>
      <p:pic>
        <p:nvPicPr>
          <p:cNvPr id="13" name="Image 3" descr="preencoded.png"/>
          <p:cNvPicPr>
            <a:picLocks noChangeAspect="1"/>
          </p:cNvPicPr>
          <p:nvPr/>
        </p:nvPicPr>
        <p:blipFill>
          <a:blip r:embed="rId4"/>
          <a:stretch>
            <a:fillRect/>
          </a:stretch>
        </p:blipFill>
        <p:spPr>
          <a:xfrm>
            <a:off x="694015" y="4947047"/>
            <a:ext cx="7755969" cy="22860"/>
          </a:xfrm>
          <a:prstGeom prst="rect">
            <a:avLst/>
          </a:prstGeom>
        </p:spPr>
      </p:pic>
      <p:sp>
        <p:nvSpPr>
          <p:cNvPr id="14" name="Text 8"/>
          <p:cNvSpPr/>
          <p:nvPr/>
        </p:nvSpPr>
        <p:spPr>
          <a:xfrm>
            <a:off x="694015" y="5131475"/>
            <a:ext cx="2478881" cy="309801"/>
          </a:xfrm>
          <a:prstGeom prst="rect">
            <a:avLst/>
          </a:prstGeom>
          <a:noFill/>
          <a:ln/>
        </p:spPr>
        <p:txBody>
          <a:bodyPr wrap="none" lIns="0" tIns="0" rIns="0" bIns="0" rtlCol="0" anchor="t"/>
          <a:lstStyle/>
          <a:p>
            <a:pPr marL="0" indent="0" algn="l">
              <a:lnSpc>
                <a:spcPts val="2400"/>
              </a:lnSpc>
              <a:buNone/>
            </a:pPr>
            <a:r>
              <a:rPr lang="en-US" sz="1950" dirty="0">
                <a:solidFill>
                  <a:srgbClr val="384653"/>
                </a:solidFill>
                <a:latin typeface="Times New Roman" panose="02020603050405020304" pitchFamily="18" charset="0"/>
                <a:ea typeface="Host Grotesk Medium" pitchFamily="34" charset="-122"/>
                <a:cs typeface="Times New Roman" panose="02020603050405020304" pitchFamily="18" charset="0"/>
              </a:rPr>
              <a:t>Workforce Pressures</a:t>
            </a:r>
            <a:endParaRPr lang="en-US" sz="1950" dirty="0">
              <a:latin typeface="Times New Roman" panose="02020603050405020304" pitchFamily="18" charset="0"/>
              <a:cs typeface="Times New Roman" panose="02020603050405020304" pitchFamily="18" charset="0"/>
            </a:endParaRPr>
          </a:p>
        </p:txBody>
      </p:sp>
      <p:sp>
        <p:nvSpPr>
          <p:cNvPr id="15" name="Text 9"/>
          <p:cNvSpPr/>
          <p:nvPr/>
        </p:nvSpPr>
        <p:spPr>
          <a:xfrm>
            <a:off x="694015" y="5560219"/>
            <a:ext cx="7755969" cy="297537"/>
          </a:xfrm>
          <a:prstGeom prst="rect">
            <a:avLst/>
          </a:prstGeom>
          <a:noFill/>
          <a:ln/>
        </p:spPr>
        <p:txBody>
          <a:bodyPr wrap="none" lIns="0" tIns="0" rIns="0" bIns="0" rtlCol="0" anchor="t"/>
          <a:lstStyle/>
          <a:p>
            <a:pPr marL="0" indent="0" algn="l">
              <a:lnSpc>
                <a:spcPts val="2300"/>
              </a:lnSpc>
              <a:buNone/>
            </a:pPr>
            <a:r>
              <a:rPr lang="en-US" sz="1550" dirty="0">
                <a:solidFill>
                  <a:srgbClr val="384653"/>
                </a:solidFill>
                <a:latin typeface="Times New Roman" panose="02020603050405020304" pitchFamily="18" charset="0"/>
                <a:ea typeface="Roboto" pitchFamily="34" charset="-122"/>
                <a:cs typeface="Times New Roman" panose="02020603050405020304" pitchFamily="18" charset="0"/>
              </a:rPr>
              <a:t>Addresses workforce pressures and increasing patient demand (NHS England, 2023)</a:t>
            </a:r>
            <a:endParaRPr lang="en-US" sz="1550" dirty="0">
              <a:latin typeface="Times New Roman" panose="02020603050405020304" pitchFamily="18" charset="0"/>
              <a:cs typeface="Times New Roman" panose="02020603050405020304" pitchFamily="18" charset="0"/>
            </a:endParaRPr>
          </a:p>
        </p:txBody>
      </p:sp>
      <p:sp>
        <p:nvSpPr>
          <p:cNvPr id="16" name="Text 10"/>
          <p:cNvSpPr/>
          <p:nvPr/>
        </p:nvSpPr>
        <p:spPr>
          <a:xfrm>
            <a:off x="694015" y="6204704"/>
            <a:ext cx="198239" cy="247888"/>
          </a:xfrm>
          <a:prstGeom prst="rect">
            <a:avLst/>
          </a:prstGeom>
          <a:noFill/>
          <a:ln/>
        </p:spPr>
        <p:txBody>
          <a:bodyPr wrap="none" lIns="0" tIns="0" rIns="0" bIns="0" rtlCol="0" anchor="t"/>
          <a:lstStyle/>
          <a:p>
            <a:pPr marL="0" indent="0" algn="l">
              <a:lnSpc>
                <a:spcPts val="2300"/>
              </a:lnSpc>
              <a:buNone/>
            </a:pPr>
            <a:r>
              <a:rPr lang="en-US" sz="1550" dirty="0">
                <a:solidFill>
                  <a:srgbClr val="384653"/>
                </a:solidFill>
                <a:latin typeface="Times New Roman" panose="02020603050405020304" pitchFamily="18" charset="0"/>
                <a:ea typeface="Host Grotesk Light" pitchFamily="34" charset="-122"/>
                <a:cs typeface="Times New Roman" panose="02020603050405020304" pitchFamily="18" charset="0"/>
              </a:rPr>
              <a:t>04</a:t>
            </a:r>
            <a:endParaRPr lang="en-US" sz="1550" dirty="0">
              <a:latin typeface="Times New Roman" panose="02020603050405020304" pitchFamily="18" charset="0"/>
              <a:cs typeface="Times New Roman" panose="02020603050405020304" pitchFamily="18" charset="0"/>
            </a:endParaRPr>
          </a:p>
        </p:txBody>
      </p:sp>
      <p:pic>
        <p:nvPicPr>
          <p:cNvPr id="17" name="Image 4" descr="preencoded.png"/>
          <p:cNvPicPr>
            <a:picLocks noChangeAspect="1"/>
          </p:cNvPicPr>
          <p:nvPr/>
        </p:nvPicPr>
        <p:blipFill>
          <a:blip r:embed="rId4"/>
          <a:stretch>
            <a:fillRect/>
          </a:stretch>
        </p:blipFill>
        <p:spPr>
          <a:xfrm>
            <a:off x="694015" y="6459379"/>
            <a:ext cx="7755969" cy="22860"/>
          </a:xfrm>
          <a:prstGeom prst="rect">
            <a:avLst/>
          </a:prstGeom>
        </p:spPr>
      </p:pic>
      <p:sp>
        <p:nvSpPr>
          <p:cNvPr id="18" name="Text 11"/>
          <p:cNvSpPr/>
          <p:nvPr/>
        </p:nvSpPr>
        <p:spPr>
          <a:xfrm>
            <a:off x="694015" y="6663690"/>
            <a:ext cx="2478881" cy="309801"/>
          </a:xfrm>
          <a:prstGeom prst="rect">
            <a:avLst/>
          </a:prstGeom>
          <a:noFill/>
          <a:ln/>
        </p:spPr>
        <p:txBody>
          <a:bodyPr wrap="none" lIns="0" tIns="0" rIns="0" bIns="0" rtlCol="0" anchor="t"/>
          <a:lstStyle/>
          <a:p>
            <a:pPr marL="0" indent="0" algn="l">
              <a:lnSpc>
                <a:spcPts val="2400"/>
              </a:lnSpc>
              <a:buNone/>
            </a:pPr>
            <a:r>
              <a:rPr lang="en-US" sz="1950" dirty="0">
                <a:solidFill>
                  <a:srgbClr val="384653"/>
                </a:solidFill>
                <a:latin typeface="Times New Roman" panose="02020603050405020304" pitchFamily="18" charset="0"/>
                <a:ea typeface="Host Grotesk Medium" pitchFamily="34" charset="-122"/>
                <a:cs typeface="Times New Roman" panose="02020603050405020304" pitchFamily="18" charset="0"/>
              </a:rPr>
              <a:t>Single Patient Record</a:t>
            </a:r>
            <a:endParaRPr lang="en-US" sz="1950" dirty="0">
              <a:latin typeface="Times New Roman" panose="02020603050405020304" pitchFamily="18" charset="0"/>
              <a:cs typeface="Times New Roman" panose="02020603050405020304" pitchFamily="18" charset="0"/>
            </a:endParaRPr>
          </a:p>
        </p:txBody>
      </p:sp>
      <p:sp>
        <p:nvSpPr>
          <p:cNvPr id="19" name="Text 12"/>
          <p:cNvSpPr/>
          <p:nvPr/>
        </p:nvSpPr>
        <p:spPr>
          <a:xfrm>
            <a:off x="694015" y="7092434"/>
            <a:ext cx="7755969" cy="297537"/>
          </a:xfrm>
          <a:prstGeom prst="rect">
            <a:avLst/>
          </a:prstGeom>
          <a:noFill/>
          <a:ln/>
        </p:spPr>
        <p:txBody>
          <a:bodyPr wrap="none" lIns="0" tIns="0" rIns="0" bIns="0" rtlCol="0" anchor="t"/>
          <a:lstStyle/>
          <a:p>
            <a:pPr marL="0" indent="0" algn="l">
              <a:lnSpc>
                <a:spcPts val="2300"/>
              </a:lnSpc>
              <a:buNone/>
            </a:pPr>
            <a:r>
              <a:rPr lang="en-US" sz="1550" dirty="0">
                <a:solidFill>
                  <a:srgbClr val="384653"/>
                </a:solidFill>
                <a:latin typeface="Times New Roman" panose="02020603050405020304" pitchFamily="18" charset="0"/>
                <a:ea typeface="Roboto" pitchFamily="34" charset="-122"/>
                <a:cs typeface="Times New Roman" panose="02020603050405020304" pitchFamily="18" charset="0"/>
              </a:rPr>
              <a:t>Integration with single patient record by 2028 (NHS England, 2024)</a:t>
            </a:r>
            <a:endParaRPr lang="en-US" sz="15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396835" y="311825"/>
            <a:ext cx="5532001" cy="354330"/>
          </a:xfrm>
          <a:prstGeom prst="rect">
            <a:avLst/>
          </a:prstGeom>
          <a:noFill/>
          <a:ln/>
        </p:spPr>
        <p:txBody>
          <a:bodyPr wrap="none" lIns="0" tIns="0" rIns="0" bIns="0" rtlCol="0" anchor="t"/>
          <a:lstStyle/>
          <a:p>
            <a:pPr marL="0" indent="0" algn="l">
              <a:lnSpc>
                <a:spcPts val="2750"/>
              </a:lnSpc>
              <a:buNone/>
            </a:pPr>
            <a:r>
              <a:rPr lang="en-US" sz="4000" dirty="0">
                <a:solidFill>
                  <a:srgbClr val="2E3C4E"/>
                </a:solidFill>
                <a:latin typeface="Times New Roman" panose="02020603050405020304" pitchFamily="18" charset="0"/>
                <a:ea typeface="Host Grotesk Medium" pitchFamily="34" charset="-122"/>
                <a:cs typeface="Times New Roman" panose="02020603050405020304" pitchFamily="18" charset="0"/>
              </a:rPr>
              <a:t>Impact on Workforce - Job Transformation</a:t>
            </a:r>
            <a:endParaRPr lang="en-US" sz="40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84492" y="1555084"/>
            <a:ext cx="5119431" cy="5119431"/>
          </a:xfrm>
          <a:prstGeom prst="rect">
            <a:avLst/>
          </a:prstGeom>
        </p:spPr>
      </p:pic>
      <p:sp>
        <p:nvSpPr>
          <p:cNvPr id="4" name="Text 1"/>
          <p:cNvSpPr/>
          <p:nvPr/>
        </p:nvSpPr>
        <p:spPr>
          <a:xfrm>
            <a:off x="7144822" y="5420896"/>
            <a:ext cx="7485578" cy="170140"/>
          </a:xfrm>
          <a:prstGeom prst="rect">
            <a:avLst/>
          </a:prstGeom>
          <a:noFill/>
          <a:ln/>
        </p:spPr>
        <p:txBody>
          <a:bodyPr wrap="none" lIns="0" tIns="0" rIns="0" bIns="0" rtlCol="0" anchor="t"/>
          <a:lstStyle/>
          <a:p>
            <a:pPr marL="342900" indent="-342900" algn="l">
              <a:lnSpc>
                <a:spcPts val="1300"/>
              </a:lnSpc>
              <a:buSzPct val="100000"/>
              <a:buChar char="•"/>
            </a:pPr>
            <a:r>
              <a:rPr lang="en-US" sz="1200" dirty="0">
                <a:solidFill>
                  <a:srgbClr val="384653"/>
                </a:solidFill>
                <a:latin typeface="Times New Roman" panose="02020603050405020304" pitchFamily="18" charset="0"/>
                <a:ea typeface="Roboto" pitchFamily="34" charset="-122"/>
                <a:cs typeface="Times New Roman" panose="02020603050405020304" pitchFamily="18" charset="0"/>
              </a:rPr>
              <a:t>Administrative workload reduced through digital self-service (Kc et al., 2023)</a:t>
            </a:r>
            <a:endParaRPr lang="en-US" sz="1200" dirty="0">
              <a:latin typeface="Times New Roman" panose="02020603050405020304" pitchFamily="18" charset="0"/>
              <a:cs typeface="Times New Roman" panose="02020603050405020304" pitchFamily="18" charset="0"/>
            </a:endParaRPr>
          </a:p>
        </p:txBody>
      </p:sp>
      <p:sp>
        <p:nvSpPr>
          <p:cNvPr id="5" name="Text 2"/>
          <p:cNvSpPr/>
          <p:nvPr/>
        </p:nvSpPr>
        <p:spPr>
          <a:xfrm>
            <a:off x="7144822" y="6018401"/>
            <a:ext cx="7485578" cy="170140"/>
          </a:xfrm>
          <a:prstGeom prst="rect">
            <a:avLst/>
          </a:prstGeom>
          <a:noFill/>
          <a:ln/>
        </p:spPr>
        <p:txBody>
          <a:bodyPr wrap="none" lIns="0" tIns="0" rIns="0" bIns="0" rtlCol="0" anchor="t"/>
          <a:lstStyle/>
          <a:p>
            <a:pPr marL="342900" indent="-342900" algn="l">
              <a:lnSpc>
                <a:spcPts val="1300"/>
              </a:lnSpc>
              <a:buSzPct val="100000"/>
              <a:buChar char="•"/>
            </a:pPr>
            <a:r>
              <a:rPr lang="en-US" sz="1200" dirty="0">
                <a:solidFill>
                  <a:srgbClr val="384653"/>
                </a:solidFill>
                <a:latin typeface="Times New Roman" panose="02020603050405020304" pitchFamily="18" charset="0"/>
                <a:ea typeface="Roboto" pitchFamily="34" charset="-122"/>
                <a:cs typeface="Times New Roman" panose="02020603050405020304" pitchFamily="18" charset="0"/>
              </a:rPr>
              <a:t>New roles: Digital Transformation Leads, Clinical Informatics Officers (Reidy et al., 2025)</a:t>
            </a:r>
            <a:endParaRPr lang="en-US" sz="1200" dirty="0">
              <a:latin typeface="Times New Roman" panose="02020603050405020304" pitchFamily="18" charset="0"/>
              <a:cs typeface="Times New Roman" panose="02020603050405020304" pitchFamily="18" charset="0"/>
            </a:endParaRPr>
          </a:p>
        </p:txBody>
      </p:sp>
      <p:sp>
        <p:nvSpPr>
          <p:cNvPr id="6" name="Text 3"/>
          <p:cNvSpPr/>
          <p:nvPr/>
        </p:nvSpPr>
        <p:spPr>
          <a:xfrm>
            <a:off x="7144822" y="6572399"/>
            <a:ext cx="7485578" cy="170140"/>
          </a:xfrm>
          <a:prstGeom prst="rect">
            <a:avLst/>
          </a:prstGeom>
          <a:noFill/>
          <a:ln/>
        </p:spPr>
        <p:txBody>
          <a:bodyPr wrap="none" lIns="0" tIns="0" rIns="0" bIns="0" rtlCol="0" anchor="t"/>
          <a:lstStyle/>
          <a:p>
            <a:pPr marL="342900" indent="-342900" algn="l">
              <a:lnSpc>
                <a:spcPts val="1300"/>
              </a:lnSpc>
              <a:buSzPct val="100000"/>
              <a:buChar char="•"/>
            </a:pPr>
            <a:r>
              <a:rPr lang="en-US" sz="1200" dirty="0">
                <a:solidFill>
                  <a:srgbClr val="384653"/>
                </a:solidFill>
                <a:latin typeface="Times New Roman" panose="02020603050405020304" pitchFamily="18" charset="0"/>
                <a:ea typeface="Roboto" pitchFamily="34" charset="-122"/>
                <a:cs typeface="Times New Roman" panose="02020603050405020304" pitchFamily="18" charset="0"/>
              </a:rPr>
              <a:t>Clinicians managing remote assessments and asynchronous communications (Reidy et al., 2025)</a:t>
            </a:r>
            <a:endParaRPr lang="en-US" sz="1200" dirty="0">
              <a:latin typeface="Times New Roman" panose="02020603050405020304" pitchFamily="18" charset="0"/>
              <a:cs typeface="Times New Roman" panose="02020603050405020304" pitchFamily="18" charset="0"/>
            </a:endParaRPr>
          </a:p>
        </p:txBody>
      </p:sp>
      <p:sp>
        <p:nvSpPr>
          <p:cNvPr id="7" name="Text 4"/>
          <p:cNvSpPr/>
          <p:nvPr/>
        </p:nvSpPr>
        <p:spPr>
          <a:xfrm>
            <a:off x="7144822" y="7169904"/>
            <a:ext cx="7485578" cy="170140"/>
          </a:xfrm>
          <a:prstGeom prst="rect">
            <a:avLst/>
          </a:prstGeom>
          <a:noFill/>
          <a:ln/>
        </p:spPr>
        <p:txBody>
          <a:bodyPr wrap="none" lIns="0" tIns="0" rIns="0" bIns="0" rtlCol="0" anchor="t"/>
          <a:lstStyle/>
          <a:p>
            <a:pPr marL="342900" indent="-342900" algn="l">
              <a:lnSpc>
                <a:spcPts val="1300"/>
              </a:lnSpc>
              <a:buSzPct val="100000"/>
              <a:buChar char="•"/>
            </a:pPr>
            <a:r>
              <a:rPr lang="en-US" sz="1200" dirty="0">
                <a:solidFill>
                  <a:srgbClr val="384653"/>
                </a:solidFill>
                <a:latin typeface="Times New Roman" panose="02020603050405020304" pitchFamily="18" charset="0"/>
                <a:ea typeface="Roboto" pitchFamily="34" charset="-122"/>
                <a:cs typeface="Times New Roman" panose="02020603050405020304" pitchFamily="18" charset="0"/>
              </a:rPr>
              <a:t>5.7 million staff hours saved, 1.26 million clinical hours (Healthbusinessuk.net, 2025)</a:t>
            </a:r>
            <a:endParaRPr lang="en-US" sz="1200" dirty="0">
              <a:latin typeface="Times New Roman" panose="02020603050405020304" pitchFamily="18" charset="0"/>
              <a:cs typeface="Times New Roman" panose="02020603050405020304" pitchFamily="18" charset="0"/>
            </a:endParaRPr>
          </a:p>
        </p:txBody>
      </p:sp>
      <p:pic>
        <p:nvPicPr>
          <p:cNvPr id="8" name="Image 1" descr="preencoded.png"/>
          <p:cNvPicPr>
            <a:picLocks noChangeAspect="1"/>
          </p:cNvPicPr>
          <p:nvPr/>
        </p:nvPicPr>
        <p:blipFill>
          <a:blip r:embed="rId4"/>
          <a:stretch>
            <a:fillRect/>
          </a:stretch>
        </p:blipFill>
        <p:spPr>
          <a:xfrm>
            <a:off x="6235770" y="777498"/>
            <a:ext cx="7254401" cy="40624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34124"/>
          </a:xfrm>
          <a:prstGeom prst="rect">
            <a:avLst/>
          </a:prstGeom>
        </p:spPr>
      </p:pic>
      <p:sp>
        <p:nvSpPr>
          <p:cNvPr id="3" name="Text 0"/>
          <p:cNvSpPr/>
          <p:nvPr/>
        </p:nvSpPr>
        <p:spPr>
          <a:xfrm>
            <a:off x="559951" y="439936"/>
            <a:ext cx="8024098" cy="1000125"/>
          </a:xfrm>
          <a:prstGeom prst="rect">
            <a:avLst/>
          </a:prstGeom>
          <a:noFill/>
          <a:ln/>
        </p:spPr>
        <p:txBody>
          <a:bodyPr wrap="square" lIns="0" tIns="0" rIns="0" bIns="0" rtlCol="0" anchor="t"/>
          <a:lstStyle/>
          <a:p>
            <a:pPr marL="0" indent="0" algn="l">
              <a:lnSpc>
                <a:spcPts val="3900"/>
              </a:lnSpc>
              <a:buNone/>
            </a:pPr>
            <a:r>
              <a:rPr lang="en-US" sz="3100" dirty="0">
                <a:solidFill>
                  <a:srgbClr val="2E3C4E"/>
                </a:solidFill>
                <a:latin typeface="Times New Roman" panose="02020603050405020304" pitchFamily="18" charset="0"/>
                <a:ea typeface="Host Grotesk Medium" pitchFamily="34" charset="-122"/>
                <a:cs typeface="Times New Roman" panose="02020603050405020304" pitchFamily="18" charset="0"/>
              </a:rPr>
              <a:t>Impact on Workforce - Training Requirements</a:t>
            </a:r>
            <a:endParaRPr lang="en-US" sz="3100" dirty="0">
              <a:latin typeface="Times New Roman" panose="02020603050405020304" pitchFamily="18" charset="0"/>
              <a:cs typeface="Times New Roman" panose="02020603050405020304" pitchFamily="18" charset="0"/>
            </a:endParaRPr>
          </a:p>
        </p:txBody>
      </p:sp>
      <p:sp>
        <p:nvSpPr>
          <p:cNvPr id="4" name="Shape 1"/>
          <p:cNvSpPr/>
          <p:nvPr/>
        </p:nvSpPr>
        <p:spPr>
          <a:xfrm>
            <a:off x="559951" y="1919883"/>
            <a:ext cx="8024098" cy="1168718"/>
          </a:xfrm>
          <a:prstGeom prst="roundRect">
            <a:avLst>
              <a:gd name="adj" fmla="val 9389"/>
            </a:avLst>
          </a:prstGeom>
          <a:solidFill>
            <a:srgbClr val="FAF9F5"/>
          </a:solidFill>
          <a:ln/>
        </p:spPr>
        <p:txBody>
          <a:bodyPr/>
          <a:lstStyle/>
          <a:p>
            <a:endParaRPr lang="en-GB"/>
          </a:p>
        </p:txBody>
      </p:sp>
      <p:pic>
        <p:nvPicPr>
          <p:cNvPr id="5" name="Image 1" descr="preencoded.png"/>
          <p:cNvPicPr>
            <a:picLocks noChangeAspect="1"/>
          </p:cNvPicPr>
          <p:nvPr/>
        </p:nvPicPr>
        <p:blipFill>
          <a:blip r:embed="rId4"/>
          <a:stretch>
            <a:fillRect/>
          </a:stretch>
        </p:blipFill>
        <p:spPr>
          <a:xfrm>
            <a:off x="559951" y="1897023"/>
            <a:ext cx="8024098" cy="91440"/>
          </a:xfrm>
          <a:prstGeom prst="rect">
            <a:avLst/>
          </a:prstGeom>
        </p:spPr>
      </p:pic>
      <p:pic>
        <p:nvPicPr>
          <p:cNvPr id="6" name="Image 2" descr="preencoded.png"/>
          <p:cNvPicPr>
            <a:picLocks noChangeAspect="1"/>
          </p:cNvPicPr>
          <p:nvPr/>
        </p:nvPicPr>
        <p:blipFill>
          <a:blip r:embed="rId5"/>
          <a:stretch>
            <a:fillRect/>
          </a:stretch>
        </p:blipFill>
        <p:spPr>
          <a:xfrm>
            <a:off x="4332030" y="1679972"/>
            <a:ext cx="479941" cy="479941"/>
          </a:xfrm>
          <a:prstGeom prst="rect">
            <a:avLst/>
          </a:prstGeom>
        </p:spPr>
      </p:pic>
      <p:sp>
        <p:nvSpPr>
          <p:cNvPr id="7" name="Text 2"/>
          <p:cNvSpPr/>
          <p:nvPr/>
        </p:nvSpPr>
        <p:spPr>
          <a:xfrm>
            <a:off x="4475976" y="1799987"/>
            <a:ext cx="191929" cy="239911"/>
          </a:xfrm>
          <a:prstGeom prst="rect">
            <a:avLst/>
          </a:prstGeom>
          <a:noFill/>
          <a:ln/>
        </p:spPr>
        <p:txBody>
          <a:bodyPr wrap="none" lIns="0" tIns="0" rIns="0" bIns="0" rtlCol="0" anchor="t"/>
          <a:lstStyle/>
          <a:p>
            <a:pPr marL="0" indent="0" algn="l">
              <a:lnSpc>
                <a:spcPts val="2250"/>
              </a:lnSpc>
              <a:buNone/>
            </a:pPr>
            <a:r>
              <a:rPr lang="en-US" sz="1500" dirty="0">
                <a:solidFill>
                  <a:srgbClr val="000000"/>
                </a:solidFill>
                <a:latin typeface="Times New Roman" panose="02020603050405020304" pitchFamily="18" charset="0"/>
                <a:ea typeface="Host Grotesk Medium" pitchFamily="34" charset="-122"/>
                <a:cs typeface="Times New Roman" panose="02020603050405020304" pitchFamily="18" charset="0"/>
              </a:rPr>
              <a:t>1</a:t>
            </a:r>
            <a:endParaRPr lang="en-US" sz="1500" dirty="0">
              <a:latin typeface="Times New Roman" panose="02020603050405020304" pitchFamily="18" charset="0"/>
              <a:cs typeface="Times New Roman" panose="02020603050405020304" pitchFamily="18" charset="0"/>
            </a:endParaRPr>
          </a:p>
        </p:txBody>
      </p:sp>
      <p:sp>
        <p:nvSpPr>
          <p:cNvPr id="8" name="Text 3"/>
          <p:cNvSpPr/>
          <p:nvPr/>
        </p:nvSpPr>
        <p:spPr>
          <a:xfrm>
            <a:off x="742712" y="2319814"/>
            <a:ext cx="2000012" cy="250031"/>
          </a:xfrm>
          <a:prstGeom prst="rect">
            <a:avLst/>
          </a:prstGeom>
          <a:noFill/>
          <a:ln/>
        </p:spPr>
        <p:txBody>
          <a:bodyPr wrap="none" lIns="0" tIns="0" rIns="0" bIns="0" rtlCol="0" anchor="t"/>
          <a:lstStyle/>
          <a:p>
            <a:pPr marL="0" indent="0" algn="l">
              <a:lnSpc>
                <a:spcPts val="1950"/>
              </a:lnSpc>
              <a:buNone/>
            </a:pPr>
            <a:r>
              <a:rPr lang="en-US" sz="1550" dirty="0">
                <a:solidFill>
                  <a:srgbClr val="384653"/>
                </a:solidFill>
                <a:latin typeface="Times New Roman" panose="02020603050405020304" pitchFamily="18" charset="0"/>
                <a:ea typeface="Host Grotesk Medium" pitchFamily="34" charset="-122"/>
                <a:cs typeface="Times New Roman" panose="02020603050405020304" pitchFamily="18" charset="0"/>
              </a:rPr>
              <a:t>Digital Literacy</a:t>
            </a:r>
            <a:endParaRPr lang="en-US" sz="1550" dirty="0">
              <a:latin typeface="Times New Roman" panose="02020603050405020304" pitchFamily="18" charset="0"/>
              <a:cs typeface="Times New Roman" panose="02020603050405020304" pitchFamily="18" charset="0"/>
            </a:endParaRPr>
          </a:p>
        </p:txBody>
      </p:sp>
      <p:sp>
        <p:nvSpPr>
          <p:cNvPr id="9" name="Text 4"/>
          <p:cNvSpPr/>
          <p:nvPr/>
        </p:nvSpPr>
        <p:spPr>
          <a:xfrm>
            <a:off x="742712" y="2665809"/>
            <a:ext cx="7658576" cy="240030"/>
          </a:xfrm>
          <a:prstGeom prst="rect">
            <a:avLst/>
          </a:prstGeom>
          <a:noFill/>
          <a:ln/>
        </p:spPr>
        <p:txBody>
          <a:bodyPr wrap="none" lIns="0" tIns="0" rIns="0" bIns="0" rtlCol="0" anchor="t"/>
          <a:lstStyle/>
          <a:p>
            <a:pPr marL="0" indent="0" algn="l">
              <a:lnSpc>
                <a:spcPts val="1850"/>
              </a:lnSpc>
              <a:buNone/>
            </a:pPr>
            <a:r>
              <a:rPr lang="en-US" sz="1250" dirty="0">
                <a:solidFill>
                  <a:srgbClr val="384653"/>
                </a:solidFill>
                <a:latin typeface="Times New Roman" panose="02020603050405020304" pitchFamily="18" charset="0"/>
                <a:ea typeface="Roboto" pitchFamily="34" charset="-122"/>
                <a:cs typeface="Times New Roman" panose="02020603050405020304" pitchFamily="18" charset="0"/>
              </a:rPr>
              <a:t>Enhanced digital literacy and data security awareness essential (NHS England, 2023)</a:t>
            </a:r>
            <a:endParaRPr lang="en-US" sz="1250" dirty="0">
              <a:latin typeface="Times New Roman" panose="02020603050405020304" pitchFamily="18" charset="0"/>
              <a:cs typeface="Times New Roman" panose="02020603050405020304" pitchFamily="18" charset="0"/>
            </a:endParaRPr>
          </a:p>
        </p:txBody>
      </p:sp>
      <p:sp>
        <p:nvSpPr>
          <p:cNvPr id="10" name="Shape 5"/>
          <p:cNvSpPr/>
          <p:nvPr/>
        </p:nvSpPr>
        <p:spPr>
          <a:xfrm>
            <a:off x="559951" y="3488412"/>
            <a:ext cx="8024098" cy="1168718"/>
          </a:xfrm>
          <a:prstGeom prst="roundRect">
            <a:avLst>
              <a:gd name="adj" fmla="val 9389"/>
            </a:avLst>
          </a:prstGeom>
          <a:solidFill>
            <a:srgbClr val="FAF9F5"/>
          </a:solidFill>
          <a:ln/>
        </p:spPr>
        <p:txBody>
          <a:bodyPr/>
          <a:lstStyle/>
          <a:p>
            <a:endParaRPr lang="en-GB"/>
          </a:p>
        </p:txBody>
      </p:sp>
      <p:pic>
        <p:nvPicPr>
          <p:cNvPr id="11" name="Image 3" descr="preencoded.png"/>
          <p:cNvPicPr>
            <a:picLocks noChangeAspect="1"/>
          </p:cNvPicPr>
          <p:nvPr/>
        </p:nvPicPr>
        <p:blipFill>
          <a:blip r:embed="rId4"/>
          <a:stretch>
            <a:fillRect/>
          </a:stretch>
        </p:blipFill>
        <p:spPr>
          <a:xfrm>
            <a:off x="559951" y="3465552"/>
            <a:ext cx="8024098" cy="91440"/>
          </a:xfrm>
          <a:prstGeom prst="rect">
            <a:avLst/>
          </a:prstGeom>
        </p:spPr>
      </p:pic>
      <p:pic>
        <p:nvPicPr>
          <p:cNvPr id="12" name="Image 4" descr="preencoded.png"/>
          <p:cNvPicPr>
            <a:picLocks noChangeAspect="1"/>
          </p:cNvPicPr>
          <p:nvPr/>
        </p:nvPicPr>
        <p:blipFill>
          <a:blip r:embed="rId5"/>
          <a:stretch>
            <a:fillRect/>
          </a:stretch>
        </p:blipFill>
        <p:spPr>
          <a:xfrm>
            <a:off x="4332030" y="3248501"/>
            <a:ext cx="479941" cy="479941"/>
          </a:xfrm>
          <a:prstGeom prst="rect">
            <a:avLst/>
          </a:prstGeom>
        </p:spPr>
      </p:pic>
      <p:sp>
        <p:nvSpPr>
          <p:cNvPr id="13" name="Text 6"/>
          <p:cNvSpPr/>
          <p:nvPr/>
        </p:nvSpPr>
        <p:spPr>
          <a:xfrm>
            <a:off x="4475976" y="3368516"/>
            <a:ext cx="191929" cy="239911"/>
          </a:xfrm>
          <a:prstGeom prst="rect">
            <a:avLst/>
          </a:prstGeom>
          <a:noFill/>
          <a:ln/>
        </p:spPr>
        <p:txBody>
          <a:bodyPr wrap="none" lIns="0" tIns="0" rIns="0" bIns="0" rtlCol="0" anchor="t"/>
          <a:lstStyle/>
          <a:p>
            <a:pPr marL="0" indent="0" algn="l">
              <a:lnSpc>
                <a:spcPts val="2250"/>
              </a:lnSpc>
              <a:buNone/>
            </a:pPr>
            <a:r>
              <a:rPr lang="en-US" sz="1500" dirty="0">
                <a:solidFill>
                  <a:srgbClr val="000000"/>
                </a:solidFill>
                <a:latin typeface="Times New Roman" panose="02020603050405020304" pitchFamily="18" charset="0"/>
                <a:ea typeface="Host Grotesk Medium" pitchFamily="34" charset="-122"/>
                <a:cs typeface="Times New Roman" panose="02020603050405020304" pitchFamily="18" charset="0"/>
              </a:rPr>
              <a:t>2</a:t>
            </a:r>
            <a:endParaRPr lang="en-US" sz="1500" dirty="0">
              <a:latin typeface="Times New Roman" panose="02020603050405020304" pitchFamily="18" charset="0"/>
              <a:cs typeface="Times New Roman" panose="02020603050405020304" pitchFamily="18" charset="0"/>
            </a:endParaRPr>
          </a:p>
        </p:txBody>
      </p:sp>
      <p:sp>
        <p:nvSpPr>
          <p:cNvPr id="14" name="Text 7"/>
          <p:cNvSpPr/>
          <p:nvPr/>
        </p:nvSpPr>
        <p:spPr>
          <a:xfrm>
            <a:off x="742712" y="3888343"/>
            <a:ext cx="2000012" cy="250031"/>
          </a:xfrm>
          <a:prstGeom prst="rect">
            <a:avLst/>
          </a:prstGeom>
          <a:noFill/>
          <a:ln/>
        </p:spPr>
        <p:txBody>
          <a:bodyPr wrap="none" lIns="0" tIns="0" rIns="0" bIns="0" rtlCol="0" anchor="t"/>
          <a:lstStyle/>
          <a:p>
            <a:pPr marL="0" indent="0" algn="l">
              <a:lnSpc>
                <a:spcPts val="1950"/>
              </a:lnSpc>
              <a:buNone/>
            </a:pPr>
            <a:r>
              <a:rPr lang="en-US" sz="1550" dirty="0">
                <a:solidFill>
                  <a:srgbClr val="384653"/>
                </a:solidFill>
                <a:latin typeface="Times New Roman" panose="02020603050405020304" pitchFamily="18" charset="0"/>
                <a:ea typeface="Host Grotesk Medium" pitchFamily="34" charset="-122"/>
                <a:cs typeface="Times New Roman" panose="02020603050405020304" pitchFamily="18" charset="0"/>
              </a:rPr>
              <a:t>CPD Programmes</a:t>
            </a:r>
            <a:endParaRPr lang="en-US" sz="1550" dirty="0">
              <a:latin typeface="Times New Roman" panose="02020603050405020304" pitchFamily="18" charset="0"/>
              <a:cs typeface="Times New Roman" panose="02020603050405020304" pitchFamily="18" charset="0"/>
            </a:endParaRPr>
          </a:p>
        </p:txBody>
      </p:sp>
      <p:sp>
        <p:nvSpPr>
          <p:cNvPr id="15" name="Text 8"/>
          <p:cNvSpPr/>
          <p:nvPr/>
        </p:nvSpPr>
        <p:spPr>
          <a:xfrm>
            <a:off x="742712" y="4234339"/>
            <a:ext cx="7658576" cy="240030"/>
          </a:xfrm>
          <a:prstGeom prst="rect">
            <a:avLst/>
          </a:prstGeom>
          <a:noFill/>
          <a:ln/>
        </p:spPr>
        <p:txBody>
          <a:bodyPr wrap="none" lIns="0" tIns="0" rIns="0" bIns="0" rtlCol="0" anchor="t"/>
          <a:lstStyle/>
          <a:p>
            <a:pPr marL="0" indent="0" algn="l">
              <a:lnSpc>
                <a:spcPts val="1850"/>
              </a:lnSpc>
              <a:buNone/>
            </a:pPr>
            <a:r>
              <a:rPr lang="en-US" sz="1250" dirty="0">
                <a:solidFill>
                  <a:srgbClr val="384653"/>
                </a:solidFill>
                <a:latin typeface="Times New Roman" panose="02020603050405020304" pitchFamily="18" charset="0"/>
                <a:ea typeface="Roboto" pitchFamily="34" charset="-122"/>
                <a:cs typeface="Times New Roman" panose="02020603050405020304" pitchFamily="18" charset="0"/>
              </a:rPr>
              <a:t>Continuous Professional Development programmes required (Kc et al., 2023)</a:t>
            </a:r>
            <a:endParaRPr lang="en-US" sz="1250" dirty="0">
              <a:latin typeface="Times New Roman" panose="02020603050405020304" pitchFamily="18" charset="0"/>
              <a:cs typeface="Times New Roman" panose="02020603050405020304" pitchFamily="18" charset="0"/>
            </a:endParaRPr>
          </a:p>
        </p:txBody>
      </p:sp>
      <p:sp>
        <p:nvSpPr>
          <p:cNvPr id="16" name="Shape 9"/>
          <p:cNvSpPr/>
          <p:nvPr/>
        </p:nvSpPr>
        <p:spPr>
          <a:xfrm>
            <a:off x="559951" y="5056942"/>
            <a:ext cx="8024098" cy="1168718"/>
          </a:xfrm>
          <a:prstGeom prst="roundRect">
            <a:avLst>
              <a:gd name="adj" fmla="val 9389"/>
            </a:avLst>
          </a:prstGeom>
          <a:solidFill>
            <a:srgbClr val="FAF9F5"/>
          </a:solidFill>
          <a:ln/>
        </p:spPr>
        <p:txBody>
          <a:bodyPr/>
          <a:lstStyle/>
          <a:p>
            <a:endParaRPr lang="en-GB"/>
          </a:p>
        </p:txBody>
      </p:sp>
      <p:pic>
        <p:nvPicPr>
          <p:cNvPr id="17" name="Image 5" descr="preencoded.png"/>
          <p:cNvPicPr>
            <a:picLocks noChangeAspect="1"/>
          </p:cNvPicPr>
          <p:nvPr/>
        </p:nvPicPr>
        <p:blipFill>
          <a:blip r:embed="rId4"/>
          <a:stretch>
            <a:fillRect/>
          </a:stretch>
        </p:blipFill>
        <p:spPr>
          <a:xfrm>
            <a:off x="559951" y="5034082"/>
            <a:ext cx="8024098" cy="91440"/>
          </a:xfrm>
          <a:prstGeom prst="rect">
            <a:avLst/>
          </a:prstGeom>
        </p:spPr>
      </p:pic>
      <p:pic>
        <p:nvPicPr>
          <p:cNvPr id="18" name="Image 6" descr="preencoded.png"/>
          <p:cNvPicPr>
            <a:picLocks noChangeAspect="1"/>
          </p:cNvPicPr>
          <p:nvPr/>
        </p:nvPicPr>
        <p:blipFill>
          <a:blip r:embed="rId5"/>
          <a:stretch>
            <a:fillRect/>
          </a:stretch>
        </p:blipFill>
        <p:spPr>
          <a:xfrm>
            <a:off x="4332030" y="4817031"/>
            <a:ext cx="479941" cy="479941"/>
          </a:xfrm>
          <a:prstGeom prst="rect">
            <a:avLst/>
          </a:prstGeom>
        </p:spPr>
      </p:pic>
      <p:sp>
        <p:nvSpPr>
          <p:cNvPr id="19" name="Text 10"/>
          <p:cNvSpPr/>
          <p:nvPr/>
        </p:nvSpPr>
        <p:spPr>
          <a:xfrm>
            <a:off x="4475976" y="4937046"/>
            <a:ext cx="191929" cy="239911"/>
          </a:xfrm>
          <a:prstGeom prst="rect">
            <a:avLst/>
          </a:prstGeom>
          <a:noFill/>
          <a:ln/>
        </p:spPr>
        <p:txBody>
          <a:bodyPr wrap="none" lIns="0" tIns="0" rIns="0" bIns="0" rtlCol="0" anchor="t"/>
          <a:lstStyle/>
          <a:p>
            <a:pPr marL="0" indent="0" algn="l">
              <a:lnSpc>
                <a:spcPts val="2250"/>
              </a:lnSpc>
              <a:buNone/>
            </a:pPr>
            <a:r>
              <a:rPr lang="en-US" sz="1500" dirty="0">
                <a:solidFill>
                  <a:srgbClr val="000000"/>
                </a:solidFill>
                <a:latin typeface="Times New Roman" panose="02020603050405020304" pitchFamily="18" charset="0"/>
                <a:ea typeface="Host Grotesk Medium" pitchFamily="34" charset="-122"/>
                <a:cs typeface="Times New Roman" panose="02020603050405020304" pitchFamily="18" charset="0"/>
              </a:rPr>
              <a:t>3</a:t>
            </a:r>
            <a:endParaRPr lang="en-US" sz="1500" dirty="0">
              <a:latin typeface="Times New Roman" panose="02020603050405020304" pitchFamily="18" charset="0"/>
              <a:cs typeface="Times New Roman" panose="02020603050405020304" pitchFamily="18" charset="0"/>
            </a:endParaRPr>
          </a:p>
        </p:txBody>
      </p:sp>
      <p:sp>
        <p:nvSpPr>
          <p:cNvPr id="20" name="Text 11"/>
          <p:cNvSpPr/>
          <p:nvPr/>
        </p:nvSpPr>
        <p:spPr>
          <a:xfrm>
            <a:off x="742712" y="5456873"/>
            <a:ext cx="2000012" cy="250031"/>
          </a:xfrm>
          <a:prstGeom prst="rect">
            <a:avLst/>
          </a:prstGeom>
          <a:noFill/>
          <a:ln/>
        </p:spPr>
        <p:txBody>
          <a:bodyPr wrap="none" lIns="0" tIns="0" rIns="0" bIns="0" rtlCol="0" anchor="t"/>
          <a:lstStyle/>
          <a:p>
            <a:pPr marL="0" indent="0" algn="l">
              <a:lnSpc>
                <a:spcPts val="1950"/>
              </a:lnSpc>
              <a:buNone/>
            </a:pPr>
            <a:r>
              <a:rPr lang="en-US" sz="1550" dirty="0">
                <a:solidFill>
                  <a:srgbClr val="384653"/>
                </a:solidFill>
                <a:latin typeface="Times New Roman" panose="02020603050405020304" pitchFamily="18" charset="0"/>
                <a:ea typeface="Host Grotesk Medium" pitchFamily="34" charset="-122"/>
                <a:cs typeface="Times New Roman" panose="02020603050405020304" pitchFamily="18" charset="0"/>
              </a:rPr>
              <a:t>Remote Assessment</a:t>
            </a:r>
            <a:endParaRPr lang="en-US" sz="1550" dirty="0">
              <a:latin typeface="Times New Roman" panose="02020603050405020304" pitchFamily="18" charset="0"/>
              <a:cs typeface="Times New Roman" panose="02020603050405020304" pitchFamily="18" charset="0"/>
            </a:endParaRPr>
          </a:p>
        </p:txBody>
      </p:sp>
      <p:sp>
        <p:nvSpPr>
          <p:cNvPr id="21" name="Text 12"/>
          <p:cNvSpPr/>
          <p:nvPr/>
        </p:nvSpPr>
        <p:spPr>
          <a:xfrm>
            <a:off x="742712" y="5802868"/>
            <a:ext cx="7658576" cy="240030"/>
          </a:xfrm>
          <a:prstGeom prst="rect">
            <a:avLst/>
          </a:prstGeom>
          <a:noFill/>
          <a:ln/>
        </p:spPr>
        <p:txBody>
          <a:bodyPr wrap="none" lIns="0" tIns="0" rIns="0" bIns="0" rtlCol="0" anchor="t"/>
          <a:lstStyle/>
          <a:p>
            <a:pPr marL="0" indent="0" algn="l">
              <a:lnSpc>
                <a:spcPts val="1850"/>
              </a:lnSpc>
              <a:buNone/>
            </a:pPr>
            <a:r>
              <a:rPr lang="en-US" sz="1250" dirty="0">
                <a:solidFill>
                  <a:srgbClr val="384653"/>
                </a:solidFill>
                <a:latin typeface="Times New Roman" panose="02020603050405020304" pitchFamily="18" charset="0"/>
                <a:ea typeface="Roboto" pitchFamily="34" charset="-122"/>
                <a:cs typeface="Times New Roman" panose="02020603050405020304" pitchFamily="18" charset="0"/>
              </a:rPr>
              <a:t>Remote clinical assessment skills mandatory for clinicians (Reidy et al., 2025)</a:t>
            </a:r>
            <a:endParaRPr lang="en-US" sz="1250" dirty="0">
              <a:latin typeface="Times New Roman" panose="02020603050405020304" pitchFamily="18" charset="0"/>
              <a:cs typeface="Times New Roman" panose="02020603050405020304" pitchFamily="18" charset="0"/>
            </a:endParaRPr>
          </a:p>
        </p:txBody>
      </p:sp>
      <p:sp>
        <p:nvSpPr>
          <p:cNvPr id="22" name="Shape 13"/>
          <p:cNvSpPr/>
          <p:nvPr/>
        </p:nvSpPr>
        <p:spPr>
          <a:xfrm>
            <a:off x="559951" y="6625471"/>
            <a:ext cx="8024098" cy="1168718"/>
          </a:xfrm>
          <a:prstGeom prst="roundRect">
            <a:avLst>
              <a:gd name="adj" fmla="val 9389"/>
            </a:avLst>
          </a:prstGeom>
          <a:solidFill>
            <a:srgbClr val="FAF9F5"/>
          </a:solidFill>
          <a:ln/>
        </p:spPr>
        <p:txBody>
          <a:bodyPr/>
          <a:lstStyle/>
          <a:p>
            <a:endParaRPr lang="en-GB"/>
          </a:p>
        </p:txBody>
      </p:sp>
      <p:pic>
        <p:nvPicPr>
          <p:cNvPr id="23" name="Image 7" descr="preencoded.png"/>
          <p:cNvPicPr>
            <a:picLocks noChangeAspect="1"/>
          </p:cNvPicPr>
          <p:nvPr/>
        </p:nvPicPr>
        <p:blipFill>
          <a:blip r:embed="rId4"/>
          <a:stretch>
            <a:fillRect/>
          </a:stretch>
        </p:blipFill>
        <p:spPr>
          <a:xfrm>
            <a:off x="559951" y="6602611"/>
            <a:ext cx="8024098" cy="91440"/>
          </a:xfrm>
          <a:prstGeom prst="rect">
            <a:avLst/>
          </a:prstGeom>
        </p:spPr>
      </p:pic>
      <p:pic>
        <p:nvPicPr>
          <p:cNvPr id="24" name="Image 8" descr="preencoded.png"/>
          <p:cNvPicPr>
            <a:picLocks noChangeAspect="1"/>
          </p:cNvPicPr>
          <p:nvPr/>
        </p:nvPicPr>
        <p:blipFill>
          <a:blip r:embed="rId5"/>
          <a:stretch>
            <a:fillRect/>
          </a:stretch>
        </p:blipFill>
        <p:spPr>
          <a:xfrm>
            <a:off x="4332030" y="6385560"/>
            <a:ext cx="479941" cy="479941"/>
          </a:xfrm>
          <a:prstGeom prst="rect">
            <a:avLst/>
          </a:prstGeom>
        </p:spPr>
      </p:pic>
      <p:sp>
        <p:nvSpPr>
          <p:cNvPr id="25" name="Text 14"/>
          <p:cNvSpPr/>
          <p:nvPr/>
        </p:nvSpPr>
        <p:spPr>
          <a:xfrm>
            <a:off x="4475976" y="6505575"/>
            <a:ext cx="191929" cy="239911"/>
          </a:xfrm>
          <a:prstGeom prst="rect">
            <a:avLst/>
          </a:prstGeom>
          <a:noFill/>
          <a:ln/>
        </p:spPr>
        <p:txBody>
          <a:bodyPr wrap="none" lIns="0" tIns="0" rIns="0" bIns="0" rtlCol="0" anchor="t"/>
          <a:lstStyle/>
          <a:p>
            <a:pPr marL="0" indent="0" algn="l">
              <a:lnSpc>
                <a:spcPts val="2250"/>
              </a:lnSpc>
              <a:buNone/>
            </a:pPr>
            <a:r>
              <a:rPr lang="en-US" sz="1500" dirty="0">
                <a:solidFill>
                  <a:srgbClr val="000000"/>
                </a:solidFill>
                <a:latin typeface="Times New Roman" panose="02020603050405020304" pitchFamily="18" charset="0"/>
                <a:ea typeface="Host Grotesk Medium" pitchFamily="34" charset="-122"/>
                <a:cs typeface="Times New Roman" panose="02020603050405020304" pitchFamily="18" charset="0"/>
              </a:rPr>
              <a:t>4</a:t>
            </a:r>
            <a:endParaRPr lang="en-US" sz="1500" dirty="0">
              <a:latin typeface="Times New Roman" panose="02020603050405020304" pitchFamily="18" charset="0"/>
              <a:cs typeface="Times New Roman" panose="02020603050405020304" pitchFamily="18" charset="0"/>
            </a:endParaRPr>
          </a:p>
        </p:txBody>
      </p:sp>
      <p:sp>
        <p:nvSpPr>
          <p:cNvPr id="26" name="Text 15"/>
          <p:cNvSpPr/>
          <p:nvPr/>
        </p:nvSpPr>
        <p:spPr>
          <a:xfrm>
            <a:off x="742712" y="7025402"/>
            <a:ext cx="2000012" cy="250031"/>
          </a:xfrm>
          <a:prstGeom prst="rect">
            <a:avLst/>
          </a:prstGeom>
          <a:noFill/>
          <a:ln/>
        </p:spPr>
        <p:txBody>
          <a:bodyPr wrap="none" lIns="0" tIns="0" rIns="0" bIns="0" rtlCol="0" anchor="t"/>
          <a:lstStyle/>
          <a:p>
            <a:pPr marL="0" indent="0" algn="l">
              <a:lnSpc>
                <a:spcPts val="1950"/>
              </a:lnSpc>
              <a:buNone/>
            </a:pPr>
            <a:r>
              <a:rPr lang="en-US" sz="1550" dirty="0">
                <a:solidFill>
                  <a:srgbClr val="384653"/>
                </a:solidFill>
                <a:latin typeface="Times New Roman" panose="02020603050405020304" pitchFamily="18" charset="0"/>
                <a:ea typeface="Host Grotesk Medium" pitchFamily="34" charset="-122"/>
                <a:cs typeface="Times New Roman" panose="02020603050405020304" pitchFamily="18" charset="0"/>
              </a:rPr>
              <a:t>Challenges</a:t>
            </a:r>
            <a:endParaRPr lang="en-US" sz="1550" dirty="0">
              <a:latin typeface="Times New Roman" panose="02020603050405020304" pitchFamily="18" charset="0"/>
              <a:cs typeface="Times New Roman" panose="02020603050405020304" pitchFamily="18" charset="0"/>
            </a:endParaRPr>
          </a:p>
        </p:txBody>
      </p:sp>
      <p:sp>
        <p:nvSpPr>
          <p:cNvPr id="27" name="Text 16"/>
          <p:cNvSpPr/>
          <p:nvPr/>
        </p:nvSpPr>
        <p:spPr>
          <a:xfrm>
            <a:off x="742712" y="7371398"/>
            <a:ext cx="7658576" cy="240030"/>
          </a:xfrm>
          <a:prstGeom prst="rect">
            <a:avLst/>
          </a:prstGeom>
          <a:noFill/>
          <a:ln/>
        </p:spPr>
        <p:txBody>
          <a:bodyPr wrap="none" lIns="0" tIns="0" rIns="0" bIns="0" rtlCol="0" anchor="t"/>
          <a:lstStyle/>
          <a:p>
            <a:pPr marL="0" indent="0" algn="l">
              <a:lnSpc>
                <a:spcPts val="1850"/>
              </a:lnSpc>
              <a:buNone/>
            </a:pPr>
            <a:r>
              <a:rPr lang="en-US" sz="1250" dirty="0">
                <a:solidFill>
                  <a:srgbClr val="384653"/>
                </a:solidFill>
                <a:latin typeface="Times New Roman" panose="02020603050405020304" pitchFamily="18" charset="0"/>
                <a:ea typeface="Roboto" pitchFamily="34" charset="-122"/>
                <a:cs typeface="Times New Roman" panose="02020603050405020304" pitchFamily="18" charset="0"/>
              </a:rPr>
              <a:t>Challenges: inconsistent training provision, technological resistance (Reidy et al., 2025)</a:t>
            </a:r>
            <a:endParaRPr lang="en-US" sz="12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30553"/>
          </a:xfrm>
          <a:prstGeom prst="rect">
            <a:avLst/>
          </a:prstGeom>
        </p:spPr>
      </p:pic>
      <p:sp>
        <p:nvSpPr>
          <p:cNvPr id="3" name="Text 0"/>
          <p:cNvSpPr/>
          <p:nvPr/>
        </p:nvSpPr>
        <p:spPr>
          <a:xfrm>
            <a:off x="6251853" y="601385"/>
            <a:ext cx="7613094" cy="1367076"/>
          </a:xfrm>
          <a:prstGeom prst="rect">
            <a:avLst/>
          </a:prstGeom>
          <a:noFill/>
          <a:ln/>
        </p:spPr>
        <p:txBody>
          <a:bodyPr wrap="square" lIns="0" tIns="0" rIns="0" bIns="0" rtlCol="0" anchor="t"/>
          <a:lstStyle/>
          <a:p>
            <a:pPr marL="0" indent="0" algn="l">
              <a:lnSpc>
                <a:spcPts val="5350"/>
              </a:lnSpc>
              <a:buNone/>
            </a:pPr>
            <a:r>
              <a:rPr lang="en-US" sz="4300" dirty="0">
                <a:solidFill>
                  <a:srgbClr val="2E3C4E"/>
                </a:solidFill>
                <a:latin typeface="Times New Roman" panose="02020603050405020304" pitchFamily="18" charset="0"/>
                <a:ea typeface="Host Grotesk Medium" pitchFamily="34" charset="-122"/>
                <a:cs typeface="Times New Roman" panose="02020603050405020304" pitchFamily="18" charset="0"/>
              </a:rPr>
              <a:t>Impact on Service Delivery - Appointments</a:t>
            </a:r>
            <a:endParaRPr lang="en-US" sz="4300" dirty="0">
              <a:latin typeface="Times New Roman" panose="02020603050405020304" pitchFamily="18" charset="0"/>
              <a:cs typeface="Times New Roman" panose="02020603050405020304" pitchFamily="18" charset="0"/>
            </a:endParaRPr>
          </a:p>
        </p:txBody>
      </p:sp>
      <p:sp>
        <p:nvSpPr>
          <p:cNvPr id="4" name="Text 1"/>
          <p:cNvSpPr/>
          <p:nvPr/>
        </p:nvSpPr>
        <p:spPr>
          <a:xfrm>
            <a:off x="6251853" y="2405777"/>
            <a:ext cx="3669863" cy="721757"/>
          </a:xfrm>
          <a:prstGeom prst="rect">
            <a:avLst/>
          </a:prstGeom>
          <a:noFill/>
          <a:ln/>
        </p:spPr>
        <p:txBody>
          <a:bodyPr wrap="none" lIns="0" tIns="0" rIns="0" bIns="0" rtlCol="0" anchor="t"/>
          <a:lstStyle/>
          <a:p>
            <a:pPr marL="0" indent="0" algn="ctr">
              <a:lnSpc>
                <a:spcPts val="5650"/>
              </a:lnSpc>
              <a:buNone/>
            </a:pPr>
            <a:r>
              <a:rPr lang="en-US" sz="5650" dirty="0">
                <a:solidFill>
                  <a:srgbClr val="384653"/>
                </a:solidFill>
                <a:latin typeface="Times New Roman" panose="02020603050405020304" pitchFamily="18" charset="0"/>
                <a:ea typeface="Host Grotesk Medium" pitchFamily="34" charset="-122"/>
                <a:cs typeface="Times New Roman" panose="02020603050405020304" pitchFamily="18" charset="0"/>
              </a:rPr>
              <a:t>1.5M</a:t>
            </a:r>
            <a:endParaRPr lang="en-US" sz="5650" dirty="0">
              <a:latin typeface="Times New Roman" panose="02020603050405020304" pitchFamily="18" charset="0"/>
              <a:cs typeface="Times New Roman" panose="02020603050405020304" pitchFamily="18" charset="0"/>
            </a:endParaRPr>
          </a:p>
        </p:txBody>
      </p:sp>
      <p:sp>
        <p:nvSpPr>
          <p:cNvPr id="5" name="Text 2"/>
          <p:cNvSpPr/>
          <p:nvPr/>
        </p:nvSpPr>
        <p:spPr>
          <a:xfrm>
            <a:off x="6719768" y="3400782"/>
            <a:ext cx="2734032" cy="341709"/>
          </a:xfrm>
          <a:prstGeom prst="rect">
            <a:avLst/>
          </a:prstGeom>
          <a:noFill/>
          <a:ln/>
        </p:spPr>
        <p:txBody>
          <a:bodyPr wrap="none" lIns="0" tIns="0" rIns="0" bIns="0" rtlCol="0" anchor="t"/>
          <a:lstStyle/>
          <a:p>
            <a:pPr marL="0" indent="0" algn="ctr">
              <a:lnSpc>
                <a:spcPts val="2650"/>
              </a:lnSpc>
              <a:buNone/>
            </a:pPr>
            <a:r>
              <a:rPr lang="en-US" sz="2150" dirty="0">
                <a:solidFill>
                  <a:srgbClr val="384653"/>
                </a:solidFill>
                <a:latin typeface="Times New Roman" panose="02020603050405020304" pitchFamily="18" charset="0"/>
                <a:ea typeface="Host Grotesk Medium" pitchFamily="34" charset="-122"/>
                <a:cs typeface="Times New Roman" panose="02020603050405020304" pitchFamily="18" charset="0"/>
              </a:rPr>
              <a:t>Appointments Saved</a:t>
            </a:r>
            <a:endParaRPr lang="en-US" sz="2150" dirty="0">
              <a:latin typeface="Times New Roman" panose="02020603050405020304" pitchFamily="18" charset="0"/>
              <a:cs typeface="Times New Roman" panose="02020603050405020304" pitchFamily="18" charset="0"/>
            </a:endParaRPr>
          </a:p>
        </p:txBody>
      </p:sp>
      <p:sp>
        <p:nvSpPr>
          <p:cNvPr id="6" name="Text 3"/>
          <p:cNvSpPr/>
          <p:nvPr/>
        </p:nvSpPr>
        <p:spPr>
          <a:xfrm>
            <a:off x="6251853" y="3873698"/>
            <a:ext cx="3669863" cy="656034"/>
          </a:xfrm>
          <a:prstGeom prst="rect">
            <a:avLst/>
          </a:prstGeom>
          <a:noFill/>
          <a:ln/>
        </p:spPr>
        <p:txBody>
          <a:bodyPr wrap="square" lIns="0" tIns="0" rIns="0" bIns="0" rtlCol="0" anchor="t"/>
          <a:lstStyle/>
          <a:p>
            <a:pPr marL="0" indent="0" algn="ctr">
              <a:lnSpc>
                <a:spcPts val="2550"/>
              </a:lnSpc>
              <a:buNone/>
            </a:pPr>
            <a:r>
              <a:rPr lang="en-US" sz="1700" dirty="0">
                <a:solidFill>
                  <a:srgbClr val="384653"/>
                </a:solidFill>
                <a:latin typeface="Times New Roman" panose="02020603050405020304" pitchFamily="18" charset="0"/>
                <a:ea typeface="Roboto" pitchFamily="34" charset="-122"/>
                <a:cs typeface="Times New Roman" panose="02020603050405020304" pitchFamily="18" charset="0"/>
              </a:rPr>
              <a:t>Hospital appointments saved since July 2024 (Pifonline.org.uk, 2025)</a:t>
            </a:r>
            <a:endParaRPr lang="en-US" sz="1700" dirty="0">
              <a:latin typeface="Times New Roman" panose="02020603050405020304" pitchFamily="18" charset="0"/>
              <a:cs typeface="Times New Roman" panose="02020603050405020304" pitchFamily="18" charset="0"/>
            </a:endParaRPr>
          </a:p>
        </p:txBody>
      </p:sp>
      <p:sp>
        <p:nvSpPr>
          <p:cNvPr id="7" name="Text 4"/>
          <p:cNvSpPr/>
          <p:nvPr/>
        </p:nvSpPr>
        <p:spPr>
          <a:xfrm>
            <a:off x="10195084" y="2405777"/>
            <a:ext cx="3669863" cy="721757"/>
          </a:xfrm>
          <a:prstGeom prst="rect">
            <a:avLst/>
          </a:prstGeom>
          <a:noFill/>
          <a:ln/>
        </p:spPr>
        <p:txBody>
          <a:bodyPr wrap="none" lIns="0" tIns="0" rIns="0" bIns="0" rtlCol="0" anchor="t"/>
          <a:lstStyle/>
          <a:p>
            <a:pPr marL="0" indent="0" algn="ctr">
              <a:lnSpc>
                <a:spcPts val="5650"/>
              </a:lnSpc>
              <a:buNone/>
            </a:pPr>
            <a:r>
              <a:rPr lang="en-US" sz="5650" dirty="0">
                <a:solidFill>
                  <a:srgbClr val="384653"/>
                </a:solidFill>
                <a:latin typeface="Times New Roman" panose="02020603050405020304" pitchFamily="18" charset="0"/>
                <a:ea typeface="Host Grotesk Medium" pitchFamily="34" charset="-122"/>
                <a:cs typeface="Times New Roman" panose="02020603050405020304" pitchFamily="18" charset="0"/>
              </a:rPr>
              <a:t>87%</a:t>
            </a:r>
            <a:endParaRPr lang="en-US" sz="5650" dirty="0">
              <a:latin typeface="Times New Roman" panose="02020603050405020304" pitchFamily="18" charset="0"/>
              <a:cs typeface="Times New Roman" panose="02020603050405020304" pitchFamily="18" charset="0"/>
            </a:endParaRPr>
          </a:p>
        </p:txBody>
      </p:sp>
      <p:sp>
        <p:nvSpPr>
          <p:cNvPr id="8" name="Text 5"/>
          <p:cNvSpPr/>
          <p:nvPr/>
        </p:nvSpPr>
        <p:spPr>
          <a:xfrm>
            <a:off x="10662999" y="3400782"/>
            <a:ext cx="2734032" cy="341709"/>
          </a:xfrm>
          <a:prstGeom prst="rect">
            <a:avLst/>
          </a:prstGeom>
          <a:noFill/>
          <a:ln/>
        </p:spPr>
        <p:txBody>
          <a:bodyPr wrap="none" lIns="0" tIns="0" rIns="0" bIns="0" rtlCol="0" anchor="t"/>
          <a:lstStyle/>
          <a:p>
            <a:pPr marL="0" indent="0" algn="ctr">
              <a:lnSpc>
                <a:spcPts val="2650"/>
              </a:lnSpc>
              <a:buNone/>
            </a:pPr>
            <a:r>
              <a:rPr lang="en-US" sz="2150" dirty="0">
                <a:solidFill>
                  <a:srgbClr val="384653"/>
                </a:solidFill>
                <a:latin typeface="Times New Roman" panose="02020603050405020304" pitchFamily="18" charset="0"/>
                <a:ea typeface="Host Grotesk Medium" pitchFamily="34" charset="-122"/>
                <a:cs typeface="Times New Roman" panose="02020603050405020304" pitchFamily="18" charset="0"/>
              </a:rPr>
              <a:t>Hospital Participation</a:t>
            </a:r>
            <a:endParaRPr lang="en-US" sz="2150" dirty="0">
              <a:latin typeface="Times New Roman" panose="02020603050405020304" pitchFamily="18" charset="0"/>
              <a:cs typeface="Times New Roman" panose="02020603050405020304" pitchFamily="18" charset="0"/>
            </a:endParaRPr>
          </a:p>
        </p:txBody>
      </p:sp>
      <p:sp>
        <p:nvSpPr>
          <p:cNvPr id="9" name="Text 6"/>
          <p:cNvSpPr/>
          <p:nvPr/>
        </p:nvSpPr>
        <p:spPr>
          <a:xfrm>
            <a:off x="10195084" y="3873698"/>
            <a:ext cx="3669863" cy="656034"/>
          </a:xfrm>
          <a:prstGeom prst="rect">
            <a:avLst/>
          </a:prstGeom>
          <a:noFill/>
          <a:ln/>
        </p:spPr>
        <p:txBody>
          <a:bodyPr wrap="square" lIns="0" tIns="0" rIns="0" bIns="0" rtlCol="0" anchor="t"/>
          <a:lstStyle/>
          <a:p>
            <a:pPr marL="0" indent="0" algn="ctr">
              <a:lnSpc>
                <a:spcPts val="2550"/>
              </a:lnSpc>
              <a:buNone/>
            </a:pPr>
            <a:r>
              <a:rPr lang="en-US" sz="1700" dirty="0">
                <a:solidFill>
                  <a:srgbClr val="384653"/>
                </a:solidFill>
                <a:latin typeface="Times New Roman" panose="02020603050405020304" pitchFamily="18" charset="0"/>
                <a:ea typeface="Roboto" pitchFamily="34" charset="-122"/>
                <a:cs typeface="Times New Roman" panose="02020603050405020304" pitchFamily="18" charset="0"/>
              </a:rPr>
              <a:t>Increased from 68% to 87% by April 2025</a:t>
            </a:r>
            <a:endParaRPr lang="en-US" sz="1700" dirty="0">
              <a:latin typeface="Times New Roman" panose="02020603050405020304" pitchFamily="18" charset="0"/>
              <a:cs typeface="Times New Roman" panose="02020603050405020304" pitchFamily="18" charset="0"/>
            </a:endParaRPr>
          </a:p>
        </p:txBody>
      </p:sp>
      <p:sp>
        <p:nvSpPr>
          <p:cNvPr id="10" name="Text 7"/>
          <p:cNvSpPr/>
          <p:nvPr/>
        </p:nvSpPr>
        <p:spPr>
          <a:xfrm>
            <a:off x="6251853" y="4775716"/>
            <a:ext cx="7613094" cy="656034"/>
          </a:xfrm>
          <a:prstGeom prst="rect">
            <a:avLst/>
          </a:prstGeom>
          <a:noFill/>
          <a:ln/>
        </p:spPr>
        <p:txBody>
          <a:bodyPr wrap="square" lIns="0" tIns="0" rIns="0" bIns="0" rtlCol="0" anchor="t"/>
          <a:lstStyle/>
          <a:p>
            <a:pPr marL="342900" indent="-342900" algn="l">
              <a:lnSpc>
                <a:spcPts val="2550"/>
              </a:lnSpc>
              <a:buSzPct val="100000"/>
              <a:buChar char="•"/>
            </a:pPr>
            <a:r>
              <a:rPr lang="en-US" sz="1700" dirty="0">
                <a:solidFill>
                  <a:srgbClr val="384653"/>
                </a:solidFill>
                <a:latin typeface="Times New Roman" panose="02020603050405020304" pitchFamily="18" charset="0"/>
                <a:ea typeface="Roboto" pitchFamily="34" charset="-122"/>
                <a:cs typeface="Times New Roman" panose="02020603050405020304" pitchFamily="18" charset="0"/>
              </a:rPr>
              <a:t>Digital booking eliminates 8am phone scramble for appointments (Department of Health and Social Care, 2025)</a:t>
            </a:r>
            <a:endParaRPr lang="en-US" sz="1700" dirty="0">
              <a:latin typeface="Times New Roman" panose="02020603050405020304" pitchFamily="18" charset="0"/>
              <a:cs typeface="Times New Roman" panose="02020603050405020304" pitchFamily="18" charset="0"/>
            </a:endParaRPr>
          </a:p>
        </p:txBody>
      </p:sp>
      <p:sp>
        <p:nvSpPr>
          <p:cNvPr id="11" name="Text 8"/>
          <p:cNvSpPr/>
          <p:nvPr/>
        </p:nvSpPr>
        <p:spPr>
          <a:xfrm>
            <a:off x="6251853" y="5508188"/>
            <a:ext cx="7613094" cy="656034"/>
          </a:xfrm>
          <a:prstGeom prst="rect">
            <a:avLst/>
          </a:prstGeom>
          <a:noFill/>
          <a:ln/>
        </p:spPr>
        <p:txBody>
          <a:bodyPr wrap="square" lIns="0" tIns="0" rIns="0" bIns="0" rtlCol="0" anchor="t"/>
          <a:lstStyle/>
          <a:p>
            <a:pPr marL="342900" indent="-342900" algn="l">
              <a:lnSpc>
                <a:spcPts val="2550"/>
              </a:lnSpc>
              <a:buSzPct val="100000"/>
              <a:buChar char="•"/>
            </a:pPr>
            <a:r>
              <a:rPr lang="en-US" sz="1700" dirty="0">
                <a:solidFill>
                  <a:srgbClr val="384653"/>
                </a:solidFill>
                <a:latin typeface="Times New Roman" panose="02020603050405020304" pitchFamily="18" charset="0"/>
                <a:ea typeface="Roboto" pitchFamily="34" charset="-122"/>
                <a:cs typeface="Times New Roman" panose="02020603050405020304" pitchFamily="18" charset="0"/>
              </a:rPr>
              <a:t>1.5 million hospital appointments saved since July 2024 (Pifonline.org.uk, 2025)</a:t>
            </a:r>
            <a:endParaRPr lang="en-US" sz="1700" dirty="0">
              <a:latin typeface="Times New Roman" panose="02020603050405020304" pitchFamily="18" charset="0"/>
              <a:cs typeface="Times New Roman" panose="02020603050405020304" pitchFamily="18" charset="0"/>
            </a:endParaRPr>
          </a:p>
        </p:txBody>
      </p:sp>
      <p:sp>
        <p:nvSpPr>
          <p:cNvPr id="12" name="Text 9"/>
          <p:cNvSpPr/>
          <p:nvPr/>
        </p:nvSpPr>
        <p:spPr>
          <a:xfrm>
            <a:off x="6251853" y="6240661"/>
            <a:ext cx="7613094" cy="656034"/>
          </a:xfrm>
          <a:prstGeom prst="rect">
            <a:avLst/>
          </a:prstGeom>
          <a:noFill/>
          <a:ln/>
        </p:spPr>
        <p:txBody>
          <a:bodyPr wrap="square" lIns="0" tIns="0" rIns="0" bIns="0" rtlCol="0" anchor="t"/>
          <a:lstStyle/>
          <a:p>
            <a:pPr marL="342900" indent="-342900" algn="l">
              <a:lnSpc>
                <a:spcPts val="2550"/>
              </a:lnSpc>
              <a:buSzPct val="100000"/>
              <a:buChar char="•"/>
            </a:pPr>
            <a:r>
              <a:rPr lang="en-US" sz="1700" dirty="0">
                <a:solidFill>
                  <a:srgbClr val="384653"/>
                </a:solidFill>
                <a:latin typeface="Times New Roman" panose="02020603050405020304" pitchFamily="18" charset="0"/>
                <a:ea typeface="Roboto" pitchFamily="34" charset="-122"/>
                <a:cs typeface="Times New Roman" panose="02020603050405020304" pitchFamily="18" charset="0"/>
              </a:rPr>
              <a:t>Hospital participation increased 68% to 87% by April 2025 (Pifonline.org.uk, 2025)</a:t>
            </a:r>
            <a:endParaRPr lang="en-US" sz="1700" dirty="0">
              <a:latin typeface="Times New Roman" panose="02020603050405020304" pitchFamily="18" charset="0"/>
              <a:cs typeface="Times New Roman" panose="02020603050405020304" pitchFamily="18" charset="0"/>
            </a:endParaRPr>
          </a:p>
        </p:txBody>
      </p:sp>
      <p:sp>
        <p:nvSpPr>
          <p:cNvPr id="13" name="Text 10"/>
          <p:cNvSpPr/>
          <p:nvPr/>
        </p:nvSpPr>
        <p:spPr>
          <a:xfrm>
            <a:off x="6251853" y="6973133"/>
            <a:ext cx="7613094" cy="656034"/>
          </a:xfrm>
          <a:prstGeom prst="rect">
            <a:avLst/>
          </a:prstGeom>
          <a:noFill/>
          <a:ln/>
        </p:spPr>
        <p:txBody>
          <a:bodyPr wrap="square" lIns="0" tIns="0" rIns="0" bIns="0" rtlCol="0" anchor="t"/>
          <a:lstStyle/>
          <a:p>
            <a:pPr marL="342900" indent="-342900" algn="l">
              <a:lnSpc>
                <a:spcPts val="2550"/>
              </a:lnSpc>
              <a:buSzPct val="100000"/>
              <a:buChar char="•"/>
            </a:pPr>
            <a:r>
              <a:rPr lang="en-US" sz="1700" dirty="0">
                <a:solidFill>
                  <a:srgbClr val="384653"/>
                </a:solidFill>
                <a:latin typeface="Times New Roman" panose="02020603050405020304" pitchFamily="18" charset="0"/>
                <a:ea typeface="Roboto" pitchFamily="34" charset="-122"/>
                <a:cs typeface="Times New Roman" panose="02020603050405020304" pitchFamily="18" charset="0"/>
              </a:rPr>
              <a:t>Improved efficiency and reduced administrative burden (Pifonline.org.uk, 2025)</a:t>
            </a:r>
            <a:endParaRPr lang="en-US" sz="1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1586627"/>
            <a:ext cx="10925056" cy="708779"/>
          </a:xfrm>
          <a:prstGeom prst="rect">
            <a:avLst/>
          </a:prstGeom>
          <a:noFill/>
          <a:ln/>
        </p:spPr>
        <p:txBody>
          <a:bodyPr wrap="none" lIns="0" tIns="0" rIns="0" bIns="0" rtlCol="0" anchor="t"/>
          <a:lstStyle/>
          <a:p>
            <a:pPr marL="0" indent="0" algn="l">
              <a:lnSpc>
                <a:spcPts val="5550"/>
              </a:lnSpc>
              <a:buNone/>
            </a:pPr>
            <a:r>
              <a:rPr lang="en-US" sz="4450" dirty="0">
                <a:solidFill>
                  <a:srgbClr val="2E3C4E"/>
                </a:solidFill>
                <a:latin typeface="Times New Roman" panose="02020603050405020304" pitchFamily="18" charset="0"/>
                <a:ea typeface="Host Grotesk Medium" pitchFamily="34" charset="-122"/>
                <a:cs typeface="Times New Roman" panose="02020603050405020304" pitchFamily="18" charset="0"/>
              </a:rPr>
              <a:t>Impact on Service Delivery - Prescriptions</a:t>
            </a:r>
            <a:endParaRPr lang="en-US" sz="445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793790" y="2890718"/>
            <a:ext cx="6244709" cy="2816423"/>
          </a:xfrm>
          <a:prstGeom prst="rect">
            <a:avLst/>
          </a:prstGeom>
        </p:spPr>
      </p:pic>
      <p:sp>
        <p:nvSpPr>
          <p:cNvPr id="4" name="Shape 1"/>
          <p:cNvSpPr/>
          <p:nvPr/>
        </p:nvSpPr>
        <p:spPr>
          <a:xfrm>
            <a:off x="3042404" y="5707142"/>
            <a:ext cx="226814" cy="226814"/>
          </a:xfrm>
          <a:prstGeom prst="roundRect">
            <a:avLst>
              <a:gd name="adj" fmla="val 8063"/>
            </a:avLst>
          </a:prstGeom>
          <a:solidFill>
            <a:srgbClr val="143139"/>
          </a:solidFill>
          <a:ln/>
        </p:spPr>
        <p:txBody>
          <a:bodyPr/>
          <a:lstStyle/>
          <a:p>
            <a:endParaRPr lang="en-GB"/>
          </a:p>
        </p:txBody>
      </p:sp>
      <p:sp>
        <p:nvSpPr>
          <p:cNvPr id="5" name="Text 2"/>
          <p:cNvSpPr/>
          <p:nvPr/>
        </p:nvSpPr>
        <p:spPr>
          <a:xfrm>
            <a:off x="3330178" y="5707142"/>
            <a:ext cx="509707" cy="226814"/>
          </a:xfrm>
          <a:prstGeom prst="rect">
            <a:avLst/>
          </a:prstGeom>
          <a:noFill/>
          <a:ln/>
        </p:spPr>
        <p:txBody>
          <a:bodyPr wrap="none" lIns="0" tIns="0" rIns="0" bIns="0" rtlCol="0" anchor="t"/>
          <a:lstStyle/>
          <a:p>
            <a:pPr marL="0" indent="0" algn="l">
              <a:lnSpc>
                <a:spcPts val="17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2022</a:t>
            </a:r>
            <a:endParaRPr lang="en-US" sz="1750" dirty="0">
              <a:latin typeface="Times New Roman" panose="02020603050405020304" pitchFamily="18" charset="0"/>
              <a:cs typeface="Times New Roman" panose="02020603050405020304" pitchFamily="18" charset="0"/>
            </a:endParaRPr>
          </a:p>
        </p:txBody>
      </p:sp>
      <p:sp>
        <p:nvSpPr>
          <p:cNvPr id="6" name="Shape 3"/>
          <p:cNvSpPr/>
          <p:nvPr/>
        </p:nvSpPr>
        <p:spPr>
          <a:xfrm>
            <a:off x="3992285" y="5707142"/>
            <a:ext cx="226814" cy="226814"/>
          </a:xfrm>
          <a:prstGeom prst="roundRect">
            <a:avLst>
              <a:gd name="adj" fmla="val 8063"/>
            </a:avLst>
          </a:prstGeom>
          <a:solidFill>
            <a:srgbClr val="296675"/>
          </a:solidFill>
          <a:ln/>
        </p:spPr>
        <p:txBody>
          <a:bodyPr/>
          <a:lstStyle/>
          <a:p>
            <a:endParaRPr lang="en-GB"/>
          </a:p>
        </p:txBody>
      </p:sp>
      <p:sp>
        <p:nvSpPr>
          <p:cNvPr id="7" name="Text 4"/>
          <p:cNvSpPr/>
          <p:nvPr/>
        </p:nvSpPr>
        <p:spPr>
          <a:xfrm>
            <a:off x="4280059" y="5707142"/>
            <a:ext cx="509707" cy="226814"/>
          </a:xfrm>
          <a:prstGeom prst="rect">
            <a:avLst/>
          </a:prstGeom>
          <a:noFill/>
          <a:ln/>
        </p:spPr>
        <p:txBody>
          <a:bodyPr wrap="none" lIns="0" tIns="0" rIns="0" bIns="0" rtlCol="0" anchor="t"/>
          <a:lstStyle/>
          <a:p>
            <a:pPr marL="0" indent="0" algn="l">
              <a:lnSpc>
                <a:spcPts val="17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2023</a:t>
            </a:r>
            <a:endParaRPr lang="en-US" sz="1750" dirty="0">
              <a:latin typeface="Times New Roman" panose="02020603050405020304" pitchFamily="18" charset="0"/>
              <a:cs typeface="Times New Roman" panose="02020603050405020304" pitchFamily="18" charset="0"/>
            </a:endParaRPr>
          </a:p>
        </p:txBody>
      </p:sp>
      <p:sp>
        <p:nvSpPr>
          <p:cNvPr id="8" name="Text 5"/>
          <p:cNvSpPr/>
          <p:nvPr/>
        </p:nvSpPr>
        <p:spPr>
          <a:xfrm>
            <a:off x="7599521" y="3562112"/>
            <a:ext cx="6244709" cy="680323"/>
          </a:xfrm>
          <a:prstGeom prst="rect">
            <a:avLst/>
          </a:prstGeom>
          <a:noFill/>
          <a:ln/>
        </p:spPr>
        <p:txBody>
          <a:bodyPr wrap="square" lIns="0" tIns="0" rIns="0" bIns="0" rtlCol="0" anchor="t"/>
          <a:lstStyle/>
          <a:p>
            <a:pPr marL="342900" indent="-342900" algn="l">
              <a:lnSpc>
                <a:spcPts val="2650"/>
              </a:lnSpc>
              <a:buSzPct val="100000"/>
              <a:buChar char="•"/>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3.1 million repeat prescriptions ordered monthly via App (NHS England, 2024b)</a:t>
            </a:r>
            <a:endParaRPr lang="en-US" sz="1750" dirty="0">
              <a:latin typeface="Times New Roman" panose="02020603050405020304" pitchFamily="18" charset="0"/>
              <a:cs typeface="Times New Roman" panose="02020603050405020304" pitchFamily="18" charset="0"/>
            </a:endParaRPr>
          </a:p>
        </p:txBody>
      </p:sp>
      <p:sp>
        <p:nvSpPr>
          <p:cNvPr id="9" name="Text 6"/>
          <p:cNvSpPr/>
          <p:nvPr/>
        </p:nvSpPr>
        <p:spPr>
          <a:xfrm>
            <a:off x="7599521" y="4321731"/>
            <a:ext cx="6244709" cy="340162"/>
          </a:xfrm>
          <a:prstGeom prst="rect">
            <a:avLst/>
          </a:prstGeom>
          <a:noFill/>
          <a:ln/>
        </p:spPr>
        <p:txBody>
          <a:bodyPr wrap="none" lIns="0" tIns="0" rIns="0" bIns="0" rtlCol="0" anchor="t"/>
          <a:lstStyle/>
          <a:p>
            <a:pPr marL="342900" indent="-342900" algn="l">
              <a:lnSpc>
                <a:spcPts val="2650"/>
              </a:lnSpc>
              <a:buSzPct val="100000"/>
              <a:buChar char="•"/>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44% increase in digital prescription ordering 2022-2023</a:t>
            </a:r>
            <a:endParaRPr lang="en-US" sz="1750" dirty="0">
              <a:latin typeface="Times New Roman" panose="02020603050405020304" pitchFamily="18" charset="0"/>
              <a:cs typeface="Times New Roman" panose="02020603050405020304" pitchFamily="18" charset="0"/>
            </a:endParaRPr>
          </a:p>
        </p:txBody>
      </p:sp>
      <p:sp>
        <p:nvSpPr>
          <p:cNvPr id="10" name="Text 7"/>
          <p:cNvSpPr/>
          <p:nvPr/>
        </p:nvSpPr>
        <p:spPr>
          <a:xfrm>
            <a:off x="7599521" y="4741188"/>
            <a:ext cx="6244709" cy="680323"/>
          </a:xfrm>
          <a:prstGeom prst="rect">
            <a:avLst/>
          </a:prstGeom>
          <a:noFill/>
          <a:ln/>
        </p:spPr>
        <p:txBody>
          <a:bodyPr wrap="square" lIns="0" tIns="0" rIns="0" bIns="0" rtlCol="0" anchor="t"/>
          <a:lstStyle/>
          <a:p>
            <a:pPr marL="342900" indent="-342900" algn="l">
              <a:lnSpc>
                <a:spcPts val="2650"/>
              </a:lnSpc>
              <a:buSzPct val="100000"/>
              <a:buChar char="•"/>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22.5 million messages replacing paper letters (NHS England, 2024a)</a:t>
            </a:r>
            <a:endParaRPr lang="en-US" sz="1750" dirty="0">
              <a:latin typeface="Times New Roman" panose="02020603050405020304" pitchFamily="18" charset="0"/>
              <a:cs typeface="Times New Roman" panose="02020603050405020304" pitchFamily="18" charset="0"/>
            </a:endParaRPr>
          </a:p>
        </p:txBody>
      </p:sp>
      <p:sp>
        <p:nvSpPr>
          <p:cNvPr id="11" name="Text 8"/>
          <p:cNvSpPr/>
          <p:nvPr/>
        </p:nvSpPr>
        <p:spPr>
          <a:xfrm>
            <a:off x="7599521" y="5500807"/>
            <a:ext cx="6244709" cy="340162"/>
          </a:xfrm>
          <a:prstGeom prst="rect">
            <a:avLst/>
          </a:prstGeom>
          <a:noFill/>
          <a:ln/>
        </p:spPr>
        <p:txBody>
          <a:bodyPr wrap="none" lIns="0" tIns="0" rIns="0" bIns="0" rtlCol="0" anchor="t"/>
          <a:lstStyle/>
          <a:p>
            <a:pPr marL="342900" indent="-342900" algn="l">
              <a:lnSpc>
                <a:spcPts val="2650"/>
              </a:lnSpc>
              <a:buSzPct val="100000"/>
              <a:buChar char="•"/>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£5.2 million saved in postage, 12 million fewer letters</a:t>
            </a:r>
            <a:endParaRPr lang="en-US" sz="17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80442" y="535424"/>
            <a:ext cx="7717512" cy="607457"/>
          </a:xfrm>
          <a:prstGeom prst="rect">
            <a:avLst/>
          </a:prstGeom>
          <a:noFill/>
          <a:ln/>
        </p:spPr>
        <p:txBody>
          <a:bodyPr wrap="none" lIns="0" tIns="0" rIns="0" bIns="0" rtlCol="0" anchor="t"/>
          <a:lstStyle/>
          <a:p>
            <a:pPr marL="0" indent="0" algn="l">
              <a:lnSpc>
                <a:spcPts val="4750"/>
              </a:lnSpc>
              <a:buNone/>
            </a:pPr>
            <a:r>
              <a:rPr lang="en-US" sz="3800" dirty="0">
                <a:solidFill>
                  <a:srgbClr val="2E3C4E"/>
                </a:solidFill>
                <a:latin typeface="Times New Roman" panose="02020603050405020304" pitchFamily="18" charset="0"/>
                <a:ea typeface="Host Grotesk Medium" pitchFamily="34" charset="-122"/>
                <a:cs typeface="Times New Roman" panose="02020603050405020304" pitchFamily="18" charset="0"/>
              </a:rPr>
              <a:t>Impact on Service Users - Benefits</a:t>
            </a:r>
            <a:endParaRPr lang="en-US" sz="3800" dirty="0">
              <a:latin typeface="Times New Roman" panose="02020603050405020304" pitchFamily="18" charset="0"/>
              <a:cs typeface="Times New Roman" panose="02020603050405020304" pitchFamily="18" charset="0"/>
            </a:endParaRPr>
          </a:p>
        </p:txBody>
      </p:sp>
      <p:sp>
        <p:nvSpPr>
          <p:cNvPr id="3" name="Text 1"/>
          <p:cNvSpPr/>
          <p:nvPr/>
        </p:nvSpPr>
        <p:spPr>
          <a:xfrm>
            <a:off x="2741295" y="2795349"/>
            <a:ext cx="2391370" cy="486013"/>
          </a:xfrm>
          <a:prstGeom prst="rect">
            <a:avLst/>
          </a:prstGeom>
          <a:noFill/>
          <a:ln/>
        </p:spPr>
        <p:txBody>
          <a:bodyPr wrap="none" lIns="0" tIns="0" rIns="0" bIns="0" rtlCol="0" anchor="t"/>
          <a:lstStyle/>
          <a:p>
            <a:pPr marL="0" indent="0" algn="ctr">
              <a:lnSpc>
                <a:spcPts val="3800"/>
              </a:lnSpc>
              <a:buNone/>
            </a:pPr>
            <a:r>
              <a:rPr lang="en-US" sz="3800" dirty="0">
                <a:solidFill>
                  <a:srgbClr val="384653"/>
                </a:solidFill>
                <a:latin typeface="Times New Roman" panose="02020603050405020304" pitchFamily="18" charset="0"/>
                <a:ea typeface="Host Grotesk Medium" pitchFamily="34" charset="-122"/>
                <a:cs typeface="Times New Roman" panose="02020603050405020304" pitchFamily="18" charset="0"/>
              </a:rPr>
              <a:t>78%</a:t>
            </a:r>
            <a:endParaRPr lang="en-US" sz="3800" dirty="0">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r:embed="rId3"/>
          <a:stretch>
            <a:fillRect/>
          </a:stretch>
        </p:blipFill>
        <p:spPr>
          <a:xfrm>
            <a:off x="2478881" y="1580198"/>
            <a:ext cx="2916317" cy="2916317"/>
          </a:xfrm>
          <a:prstGeom prst="rect">
            <a:avLst/>
          </a:prstGeom>
        </p:spPr>
      </p:pic>
      <p:sp>
        <p:nvSpPr>
          <p:cNvPr id="5" name="Text 2"/>
          <p:cNvSpPr/>
          <p:nvPr/>
        </p:nvSpPr>
        <p:spPr>
          <a:xfrm>
            <a:off x="2721888" y="4739402"/>
            <a:ext cx="2430185" cy="303728"/>
          </a:xfrm>
          <a:prstGeom prst="rect">
            <a:avLst/>
          </a:prstGeom>
          <a:noFill/>
          <a:ln/>
        </p:spPr>
        <p:txBody>
          <a:bodyPr wrap="none" lIns="0" tIns="0" rIns="0" bIns="0" rtlCol="0" anchor="t"/>
          <a:lstStyle/>
          <a:p>
            <a:pPr marL="0" indent="0" algn="ctr">
              <a:lnSpc>
                <a:spcPts val="2350"/>
              </a:lnSpc>
              <a:buNone/>
            </a:pPr>
            <a:r>
              <a:rPr lang="en-US" sz="1900" dirty="0">
                <a:solidFill>
                  <a:srgbClr val="384653"/>
                </a:solidFill>
                <a:latin typeface="Times New Roman" panose="02020603050405020304" pitchFamily="18" charset="0"/>
                <a:ea typeface="Host Grotesk Medium" pitchFamily="34" charset="-122"/>
                <a:cs typeface="Times New Roman" panose="02020603050405020304" pitchFamily="18" charset="0"/>
              </a:rPr>
              <a:t>Active Users</a:t>
            </a:r>
            <a:endParaRPr lang="en-US" sz="1900" dirty="0">
              <a:latin typeface="Times New Roman" panose="02020603050405020304" pitchFamily="18" charset="0"/>
              <a:cs typeface="Times New Roman" panose="02020603050405020304" pitchFamily="18" charset="0"/>
            </a:endParaRPr>
          </a:p>
        </p:txBody>
      </p:sp>
      <p:sp>
        <p:nvSpPr>
          <p:cNvPr id="6" name="Text 3"/>
          <p:cNvSpPr/>
          <p:nvPr/>
        </p:nvSpPr>
        <p:spPr>
          <a:xfrm>
            <a:off x="680442" y="5159693"/>
            <a:ext cx="6513195" cy="291584"/>
          </a:xfrm>
          <a:prstGeom prst="rect">
            <a:avLst/>
          </a:prstGeom>
          <a:noFill/>
          <a:ln/>
        </p:spPr>
        <p:txBody>
          <a:bodyPr wrap="none" lIns="0" tIns="0" rIns="0" bIns="0" rtlCol="0" anchor="t"/>
          <a:lstStyle/>
          <a:p>
            <a:pPr marL="0" indent="0" algn="ctr">
              <a:lnSpc>
                <a:spcPts val="2250"/>
              </a:lnSpc>
              <a:buNone/>
            </a:pPr>
            <a:r>
              <a:rPr lang="en-US" sz="1500" dirty="0">
                <a:solidFill>
                  <a:srgbClr val="384653"/>
                </a:solidFill>
                <a:latin typeface="Times New Roman" panose="02020603050405020304" pitchFamily="18" charset="0"/>
                <a:ea typeface="Roboto" pitchFamily="34" charset="-122"/>
                <a:cs typeface="Times New Roman" panose="02020603050405020304" pitchFamily="18" charset="0"/>
              </a:rPr>
              <a:t>Respondents actively use App (The PSL Hub, 2024)</a:t>
            </a:r>
            <a:endParaRPr lang="en-US" sz="1500" dirty="0">
              <a:latin typeface="Times New Roman" panose="02020603050405020304" pitchFamily="18" charset="0"/>
              <a:cs typeface="Times New Roman" panose="02020603050405020304" pitchFamily="18" charset="0"/>
            </a:endParaRPr>
          </a:p>
        </p:txBody>
      </p:sp>
      <p:sp>
        <p:nvSpPr>
          <p:cNvPr id="7" name="Text 4"/>
          <p:cNvSpPr/>
          <p:nvPr/>
        </p:nvSpPr>
        <p:spPr>
          <a:xfrm>
            <a:off x="9497497" y="2795349"/>
            <a:ext cx="2391370" cy="486013"/>
          </a:xfrm>
          <a:prstGeom prst="rect">
            <a:avLst/>
          </a:prstGeom>
          <a:noFill/>
          <a:ln/>
        </p:spPr>
        <p:txBody>
          <a:bodyPr wrap="none" lIns="0" tIns="0" rIns="0" bIns="0" rtlCol="0" anchor="t"/>
          <a:lstStyle/>
          <a:p>
            <a:pPr marL="0" indent="0" algn="ctr">
              <a:lnSpc>
                <a:spcPts val="3800"/>
              </a:lnSpc>
              <a:buNone/>
            </a:pPr>
            <a:r>
              <a:rPr lang="en-US" sz="3800" dirty="0">
                <a:solidFill>
                  <a:srgbClr val="384653"/>
                </a:solidFill>
                <a:latin typeface="Times New Roman" panose="02020603050405020304" pitchFamily="18" charset="0"/>
                <a:ea typeface="Host Grotesk Medium" pitchFamily="34" charset="-122"/>
                <a:cs typeface="Times New Roman" panose="02020603050405020304" pitchFamily="18" charset="0"/>
              </a:rPr>
              <a:t>81%</a:t>
            </a:r>
            <a:endParaRPr lang="en-US" sz="3800" dirty="0">
              <a:latin typeface="Times New Roman" panose="02020603050405020304" pitchFamily="18" charset="0"/>
              <a:cs typeface="Times New Roman" panose="02020603050405020304" pitchFamily="18" charset="0"/>
            </a:endParaRPr>
          </a:p>
        </p:txBody>
      </p:sp>
      <p:pic>
        <p:nvPicPr>
          <p:cNvPr id="8" name="Image 1" descr="preencoded.png"/>
          <p:cNvPicPr>
            <a:picLocks noChangeAspect="1"/>
          </p:cNvPicPr>
          <p:nvPr/>
        </p:nvPicPr>
        <p:blipFill>
          <a:blip r:embed="rId4"/>
          <a:stretch>
            <a:fillRect/>
          </a:stretch>
        </p:blipFill>
        <p:spPr>
          <a:xfrm>
            <a:off x="9235083" y="1580198"/>
            <a:ext cx="2916317" cy="2916317"/>
          </a:xfrm>
          <a:prstGeom prst="rect">
            <a:avLst/>
          </a:prstGeom>
        </p:spPr>
      </p:pic>
      <p:sp>
        <p:nvSpPr>
          <p:cNvPr id="9" name="Text 5"/>
          <p:cNvSpPr/>
          <p:nvPr/>
        </p:nvSpPr>
        <p:spPr>
          <a:xfrm>
            <a:off x="9478208" y="4739402"/>
            <a:ext cx="2430185" cy="303728"/>
          </a:xfrm>
          <a:prstGeom prst="rect">
            <a:avLst/>
          </a:prstGeom>
          <a:noFill/>
          <a:ln/>
        </p:spPr>
        <p:txBody>
          <a:bodyPr wrap="none" lIns="0" tIns="0" rIns="0" bIns="0" rtlCol="0" anchor="t"/>
          <a:lstStyle/>
          <a:p>
            <a:pPr marL="0" indent="0" algn="ctr">
              <a:lnSpc>
                <a:spcPts val="2350"/>
              </a:lnSpc>
              <a:buNone/>
            </a:pPr>
            <a:r>
              <a:rPr lang="en-US" sz="1900" dirty="0">
                <a:solidFill>
                  <a:srgbClr val="384653"/>
                </a:solidFill>
                <a:latin typeface="Times New Roman" panose="02020603050405020304" pitchFamily="18" charset="0"/>
                <a:ea typeface="Host Grotesk Medium" pitchFamily="34" charset="-122"/>
                <a:cs typeface="Times New Roman" panose="02020603050405020304" pitchFamily="18" charset="0"/>
              </a:rPr>
              <a:t>Ease of Use</a:t>
            </a:r>
            <a:endParaRPr lang="en-US" sz="1900" dirty="0">
              <a:latin typeface="Times New Roman" panose="02020603050405020304" pitchFamily="18" charset="0"/>
              <a:cs typeface="Times New Roman" panose="02020603050405020304" pitchFamily="18" charset="0"/>
            </a:endParaRPr>
          </a:p>
        </p:txBody>
      </p:sp>
      <p:sp>
        <p:nvSpPr>
          <p:cNvPr id="10" name="Text 6"/>
          <p:cNvSpPr/>
          <p:nvPr/>
        </p:nvSpPr>
        <p:spPr>
          <a:xfrm>
            <a:off x="7436644" y="5159693"/>
            <a:ext cx="6513314" cy="291584"/>
          </a:xfrm>
          <a:prstGeom prst="rect">
            <a:avLst/>
          </a:prstGeom>
          <a:noFill/>
          <a:ln/>
        </p:spPr>
        <p:txBody>
          <a:bodyPr wrap="none" lIns="0" tIns="0" rIns="0" bIns="0" rtlCol="0" anchor="t"/>
          <a:lstStyle/>
          <a:p>
            <a:pPr marL="0" indent="0" algn="ctr">
              <a:lnSpc>
                <a:spcPts val="2250"/>
              </a:lnSpc>
              <a:buNone/>
            </a:pPr>
            <a:r>
              <a:rPr lang="en-US" sz="1500" dirty="0">
                <a:solidFill>
                  <a:srgbClr val="384653"/>
                </a:solidFill>
                <a:latin typeface="Times New Roman" panose="02020603050405020304" pitchFamily="18" charset="0"/>
                <a:ea typeface="Roboto" pitchFamily="34" charset="-122"/>
                <a:cs typeface="Times New Roman" panose="02020603050405020304" pitchFamily="18" charset="0"/>
              </a:rPr>
              <a:t>Find it easy to use (The PSL Hub, 2024)</a:t>
            </a:r>
            <a:endParaRPr lang="en-US" sz="1500" dirty="0">
              <a:latin typeface="Times New Roman" panose="02020603050405020304" pitchFamily="18" charset="0"/>
              <a:cs typeface="Times New Roman" panose="02020603050405020304" pitchFamily="18" charset="0"/>
            </a:endParaRPr>
          </a:p>
        </p:txBody>
      </p:sp>
      <p:pic>
        <p:nvPicPr>
          <p:cNvPr id="11" name="Image 2"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80442" y="5669994"/>
            <a:ext cx="486013" cy="486013"/>
          </a:xfrm>
          <a:prstGeom prst="rect">
            <a:avLst/>
          </a:prstGeom>
        </p:spPr>
      </p:pic>
      <p:sp>
        <p:nvSpPr>
          <p:cNvPr id="12" name="Text 7"/>
          <p:cNvSpPr/>
          <p:nvPr/>
        </p:nvSpPr>
        <p:spPr>
          <a:xfrm>
            <a:off x="680442" y="6399014"/>
            <a:ext cx="2430185" cy="303728"/>
          </a:xfrm>
          <a:prstGeom prst="rect">
            <a:avLst/>
          </a:prstGeom>
          <a:noFill/>
          <a:ln/>
        </p:spPr>
        <p:txBody>
          <a:bodyPr wrap="none" lIns="0" tIns="0" rIns="0" bIns="0" rtlCol="0" anchor="t"/>
          <a:lstStyle/>
          <a:p>
            <a:pPr marL="0" indent="0" algn="l">
              <a:lnSpc>
                <a:spcPts val="2350"/>
              </a:lnSpc>
              <a:buNone/>
            </a:pPr>
            <a:r>
              <a:rPr lang="en-US" sz="1900" dirty="0">
                <a:solidFill>
                  <a:srgbClr val="384653"/>
                </a:solidFill>
                <a:latin typeface="Times New Roman" panose="02020603050405020304" pitchFamily="18" charset="0"/>
                <a:ea typeface="Host Grotesk Medium" pitchFamily="34" charset="-122"/>
                <a:cs typeface="Times New Roman" panose="02020603050405020304" pitchFamily="18" charset="0"/>
              </a:rPr>
              <a:t>Patient Autonomy</a:t>
            </a:r>
            <a:endParaRPr lang="en-US" sz="1900" dirty="0">
              <a:latin typeface="Times New Roman" panose="02020603050405020304" pitchFamily="18" charset="0"/>
              <a:cs typeface="Times New Roman" panose="02020603050405020304" pitchFamily="18" charset="0"/>
            </a:endParaRPr>
          </a:p>
        </p:txBody>
      </p:sp>
      <p:sp>
        <p:nvSpPr>
          <p:cNvPr id="13" name="Text 8"/>
          <p:cNvSpPr/>
          <p:nvPr/>
        </p:nvSpPr>
        <p:spPr>
          <a:xfrm>
            <a:off x="680442" y="6819305"/>
            <a:ext cx="4261128" cy="583168"/>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Times New Roman" panose="02020603050405020304" pitchFamily="18" charset="0"/>
                <a:ea typeface="Roboto" pitchFamily="34" charset="-122"/>
                <a:cs typeface="Times New Roman" panose="02020603050405020304" pitchFamily="18" charset="0"/>
              </a:rPr>
              <a:t>Enhanced patient autonomy in healthcare management (Kc et al., 2023)</a:t>
            </a:r>
            <a:endParaRPr lang="en-US" sz="1500" dirty="0">
              <a:latin typeface="Times New Roman" panose="02020603050405020304" pitchFamily="18" charset="0"/>
              <a:cs typeface="Times New Roman" panose="02020603050405020304" pitchFamily="18" charset="0"/>
            </a:endParaRPr>
          </a:p>
        </p:txBody>
      </p:sp>
      <p:pic>
        <p:nvPicPr>
          <p:cNvPr id="14"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184577" y="5669994"/>
            <a:ext cx="486013" cy="486013"/>
          </a:xfrm>
          <a:prstGeom prst="rect">
            <a:avLst/>
          </a:prstGeom>
        </p:spPr>
      </p:pic>
      <p:sp>
        <p:nvSpPr>
          <p:cNvPr id="15" name="Text 9"/>
          <p:cNvSpPr/>
          <p:nvPr/>
        </p:nvSpPr>
        <p:spPr>
          <a:xfrm>
            <a:off x="5184577" y="6399014"/>
            <a:ext cx="2430185" cy="303728"/>
          </a:xfrm>
          <a:prstGeom prst="rect">
            <a:avLst/>
          </a:prstGeom>
          <a:noFill/>
          <a:ln/>
        </p:spPr>
        <p:txBody>
          <a:bodyPr wrap="none" lIns="0" tIns="0" rIns="0" bIns="0" rtlCol="0" anchor="t"/>
          <a:lstStyle/>
          <a:p>
            <a:pPr marL="0" indent="0" algn="l">
              <a:lnSpc>
                <a:spcPts val="2350"/>
              </a:lnSpc>
              <a:buNone/>
            </a:pPr>
            <a:r>
              <a:rPr lang="en-US" sz="1900" dirty="0">
                <a:solidFill>
                  <a:srgbClr val="384653"/>
                </a:solidFill>
                <a:latin typeface="Times New Roman" panose="02020603050405020304" pitchFamily="18" charset="0"/>
                <a:ea typeface="Host Grotesk Medium" pitchFamily="34" charset="-122"/>
                <a:cs typeface="Times New Roman" panose="02020603050405020304" pitchFamily="18" charset="0"/>
              </a:rPr>
              <a:t>24/7 Access</a:t>
            </a:r>
            <a:endParaRPr lang="en-US" sz="1900" dirty="0">
              <a:latin typeface="Times New Roman" panose="02020603050405020304" pitchFamily="18" charset="0"/>
              <a:cs typeface="Times New Roman" panose="02020603050405020304" pitchFamily="18" charset="0"/>
            </a:endParaRPr>
          </a:p>
        </p:txBody>
      </p:sp>
      <p:sp>
        <p:nvSpPr>
          <p:cNvPr id="16" name="Text 10"/>
          <p:cNvSpPr/>
          <p:nvPr/>
        </p:nvSpPr>
        <p:spPr>
          <a:xfrm>
            <a:off x="5184577" y="6819305"/>
            <a:ext cx="4261128" cy="874752"/>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Times New Roman" panose="02020603050405020304" pitchFamily="18" charset="0"/>
                <a:ea typeface="Roboto" pitchFamily="34" charset="-122"/>
                <a:cs typeface="Times New Roman" panose="02020603050405020304" pitchFamily="18" charset="0"/>
              </a:rPr>
              <a:t>24/7 access to health information and appointment control (Department of Health and Social Care, 2025)</a:t>
            </a:r>
            <a:endParaRPr lang="en-US" sz="1500" dirty="0">
              <a:latin typeface="Times New Roman" panose="02020603050405020304" pitchFamily="18" charset="0"/>
              <a:cs typeface="Times New Roman" panose="02020603050405020304" pitchFamily="18" charset="0"/>
            </a:endParaRPr>
          </a:p>
        </p:txBody>
      </p:sp>
      <p:pic>
        <p:nvPicPr>
          <p:cNvPr id="17" name="Image 4"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688711" y="5669994"/>
            <a:ext cx="486013" cy="486013"/>
          </a:xfrm>
          <a:prstGeom prst="rect">
            <a:avLst/>
          </a:prstGeom>
        </p:spPr>
      </p:pic>
      <p:sp>
        <p:nvSpPr>
          <p:cNvPr id="18" name="Text 11"/>
          <p:cNvSpPr/>
          <p:nvPr/>
        </p:nvSpPr>
        <p:spPr>
          <a:xfrm>
            <a:off x="9688711" y="6399014"/>
            <a:ext cx="2430185" cy="303728"/>
          </a:xfrm>
          <a:prstGeom prst="rect">
            <a:avLst/>
          </a:prstGeom>
          <a:noFill/>
          <a:ln/>
        </p:spPr>
        <p:txBody>
          <a:bodyPr wrap="none" lIns="0" tIns="0" rIns="0" bIns="0" rtlCol="0" anchor="t"/>
          <a:lstStyle/>
          <a:p>
            <a:pPr marL="0" indent="0" algn="l">
              <a:lnSpc>
                <a:spcPts val="2350"/>
              </a:lnSpc>
              <a:buNone/>
            </a:pPr>
            <a:r>
              <a:rPr lang="en-US" sz="1900" dirty="0">
                <a:solidFill>
                  <a:srgbClr val="384653"/>
                </a:solidFill>
                <a:latin typeface="Times New Roman" panose="02020603050405020304" pitchFamily="18" charset="0"/>
                <a:ea typeface="Host Grotesk Medium" pitchFamily="34" charset="-122"/>
                <a:cs typeface="Times New Roman" panose="02020603050405020304" pitchFamily="18" charset="0"/>
              </a:rPr>
              <a:t>Transparency</a:t>
            </a:r>
            <a:endParaRPr lang="en-US" sz="1900" dirty="0">
              <a:latin typeface="Times New Roman" panose="02020603050405020304" pitchFamily="18" charset="0"/>
              <a:cs typeface="Times New Roman" panose="02020603050405020304" pitchFamily="18" charset="0"/>
            </a:endParaRPr>
          </a:p>
        </p:txBody>
      </p:sp>
      <p:sp>
        <p:nvSpPr>
          <p:cNvPr id="19" name="Text 12"/>
          <p:cNvSpPr/>
          <p:nvPr/>
        </p:nvSpPr>
        <p:spPr>
          <a:xfrm>
            <a:off x="9688711" y="6819305"/>
            <a:ext cx="4261247" cy="583168"/>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Times New Roman" panose="02020603050405020304" pitchFamily="18" charset="0"/>
                <a:ea typeface="Roboto" pitchFamily="34" charset="-122"/>
                <a:cs typeface="Times New Roman" panose="02020603050405020304" pitchFamily="18" charset="0"/>
              </a:rPr>
              <a:t>Improved transparency enabling shared decision-making (Reidy et al., 2025)</a:t>
            </a:r>
            <a:endParaRPr lang="en-US" sz="1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68787" y="309953"/>
            <a:ext cx="4669750" cy="354330"/>
          </a:xfrm>
          <a:prstGeom prst="rect">
            <a:avLst/>
          </a:prstGeom>
          <a:noFill/>
          <a:ln/>
        </p:spPr>
        <p:txBody>
          <a:bodyPr wrap="none" lIns="0" tIns="0" rIns="0" bIns="0" rtlCol="0" anchor="t"/>
          <a:lstStyle/>
          <a:p>
            <a:pPr marL="0" indent="0" algn="l">
              <a:lnSpc>
                <a:spcPts val="2750"/>
              </a:lnSpc>
              <a:buNone/>
            </a:pPr>
            <a:r>
              <a:rPr lang="en-US" sz="3600" dirty="0">
                <a:solidFill>
                  <a:srgbClr val="C3643D"/>
                </a:solidFill>
                <a:latin typeface="Times New Roman" panose="02020603050405020304" pitchFamily="18" charset="0"/>
                <a:ea typeface="Host Grotesk Medium" pitchFamily="34" charset="-122"/>
                <a:cs typeface="Times New Roman" panose="02020603050405020304" pitchFamily="18" charset="0"/>
              </a:rPr>
              <a:t>Critical Challenge</a:t>
            </a:r>
            <a:r>
              <a:rPr lang="en-US" sz="3600" dirty="0">
                <a:solidFill>
                  <a:srgbClr val="2E3C4E"/>
                </a:solidFill>
                <a:latin typeface="Times New Roman" panose="02020603050405020304" pitchFamily="18" charset="0"/>
                <a:ea typeface="Host Grotesk Medium" pitchFamily="34" charset="-122"/>
                <a:cs typeface="Times New Roman" panose="02020603050405020304" pitchFamily="18" charset="0"/>
              </a:rPr>
              <a:t> - Digital Exclusion</a:t>
            </a:r>
            <a:endParaRPr lang="en-US" sz="36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3103662" y="1453825"/>
            <a:ext cx="8566904" cy="4708281"/>
          </a:xfrm>
          <a:prstGeom prst="rect">
            <a:avLst/>
          </a:prstGeom>
        </p:spPr>
      </p:pic>
      <p:sp>
        <p:nvSpPr>
          <p:cNvPr id="4" name="Shape 1"/>
          <p:cNvSpPr/>
          <p:nvPr/>
        </p:nvSpPr>
        <p:spPr>
          <a:xfrm>
            <a:off x="3802737" y="6348975"/>
            <a:ext cx="113348" cy="113348"/>
          </a:xfrm>
          <a:prstGeom prst="roundRect">
            <a:avLst>
              <a:gd name="adj" fmla="val 16134"/>
            </a:avLst>
          </a:prstGeom>
          <a:solidFill>
            <a:srgbClr val="143139"/>
          </a:solidFill>
          <a:ln/>
        </p:spPr>
        <p:txBody>
          <a:bodyPr/>
          <a:lstStyle/>
          <a:p>
            <a:endParaRPr lang="en-GB"/>
          </a:p>
        </p:txBody>
      </p:sp>
      <p:sp>
        <p:nvSpPr>
          <p:cNvPr id="5" name="Text 2"/>
          <p:cNvSpPr/>
          <p:nvPr/>
        </p:nvSpPr>
        <p:spPr>
          <a:xfrm>
            <a:off x="3977045" y="6348975"/>
            <a:ext cx="930354" cy="113467"/>
          </a:xfrm>
          <a:prstGeom prst="rect">
            <a:avLst/>
          </a:prstGeom>
          <a:noFill/>
          <a:ln/>
        </p:spPr>
        <p:txBody>
          <a:bodyPr wrap="none" lIns="0" tIns="0" rIns="0" bIns="0" rtlCol="0" anchor="t"/>
          <a:lstStyle/>
          <a:p>
            <a:pPr marL="0" indent="0" algn="l">
              <a:lnSpc>
                <a:spcPts val="850"/>
              </a:lnSpc>
              <a:buNone/>
            </a:pPr>
            <a:r>
              <a:rPr lang="en-US" sz="1100" dirty="0">
                <a:solidFill>
                  <a:srgbClr val="384653"/>
                </a:solidFill>
                <a:latin typeface="Times New Roman" panose="02020603050405020304" pitchFamily="18" charset="0"/>
                <a:ea typeface="Roboto" pitchFamily="34" charset="-122"/>
                <a:cs typeface="Times New Roman" panose="02020603050405020304" pitchFamily="18" charset="0"/>
              </a:rPr>
              <a:t>Completely Offline</a:t>
            </a:r>
            <a:endParaRPr lang="en-US" sz="1100" dirty="0">
              <a:latin typeface="Times New Roman" panose="02020603050405020304" pitchFamily="18" charset="0"/>
              <a:cs typeface="Times New Roman" panose="02020603050405020304" pitchFamily="18" charset="0"/>
            </a:endParaRPr>
          </a:p>
        </p:txBody>
      </p:sp>
      <p:sp>
        <p:nvSpPr>
          <p:cNvPr id="6" name="Shape 3"/>
          <p:cNvSpPr/>
          <p:nvPr/>
        </p:nvSpPr>
        <p:spPr>
          <a:xfrm>
            <a:off x="6803469" y="6348975"/>
            <a:ext cx="113348" cy="113348"/>
          </a:xfrm>
          <a:prstGeom prst="roundRect">
            <a:avLst>
              <a:gd name="adj" fmla="val 16134"/>
            </a:avLst>
          </a:prstGeom>
          <a:solidFill>
            <a:srgbClr val="327C8E"/>
          </a:solidFill>
          <a:ln/>
        </p:spPr>
        <p:txBody>
          <a:bodyPr/>
          <a:lstStyle/>
          <a:p>
            <a:endParaRPr lang="en-GB"/>
          </a:p>
        </p:txBody>
      </p:sp>
      <p:sp>
        <p:nvSpPr>
          <p:cNvPr id="7" name="Text 4"/>
          <p:cNvSpPr/>
          <p:nvPr/>
        </p:nvSpPr>
        <p:spPr>
          <a:xfrm>
            <a:off x="6977777" y="6348975"/>
            <a:ext cx="849035" cy="113467"/>
          </a:xfrm>
          <a:prstGeom prst="rect">
            <a:avLst/>
          </a:prstGeom>
          <a:noFill/>
          <a:ln/>
        </p:spPr>
        <p:txBody>
          <a:bodyPr wrap="none" lIns="0" tIns="0" rIns="0" bIns="0" rtlCol="0" anchor="t"/>
          <a:lstStyle/>
          <a:p>
            <a:pPr marL="0" indent="0" algn="l">
              <a:lnSpc>
                <a:spcPts val="850"/>
              </a:lnSpc>
              <a:buNone/>
            </a:pPr>
            <a:r>
              <a:rPr lang="en-US" sz="1100" dirty="0">
                <a:solidFill>
                  <a:srgbClr val="384653"/>
                </a:solidFill>
                <a:latin typeface="Times New Roman" panose="02020603050405020304" pitchFamily="18" charset="0"/>
                <a:ea typeface="Roboto" pitchFamily="34" charset="-122"/>
                <a:cs typeface="Times New Roman" panose="02020603050405020304" pitchFamily="18" charset="0"/>
              </a:rPr>
              <a:t>Struggle Digitally</a:t>
            </a:r>
            <a:endParaRPr lang="en-US" sz="1100" dirty="0">
              <a:latin typeface="Times New Roman" panose="02020603050405020304" pitchFamily="18" charset="0"/>
              <a:cs typeface="Times New Roman" panose="02020603050405020304" pitchFamily="18" charset="0"/>
            </a:endParaRPr>
          </a:p>
        </p:txBody>
      </p:sp>
      <p:sp>
        <p:nvSpPr>
          <p:cNvPr id="8" name="Shape 5"/>
          <p:cNvSpPr/>
          <p:nvPr/>
        </p:nvSpPr>
        <p:spPr>
          <a:xfrm>
            <a:off x="9722882" y="6348975"/>
            <a:ext cx="113348" cy="113348"/>
          </a:xfrm>
          <a:prstGeom prst="roundRect">
            <a:avLst>
              <a:gd name="adj" fmla="val 16134"/>
            </a:avLst>
          </a:prstGeom>
          <a:solidFill>
            <a:srgbClr val="69B7CB"/>
          </a:solidFill>
          <a:ln/>
        </p:spPr>
        <p:txBody>
          <a:bodyPr/>
          <a:lstStyle/>
          <a:p>
            <a:endParaRPr lang="en-GB"/>
          </a:p>
        </p:txBody>
      </p:sp>
      <p:sp>
        <p:nvSpPr>
          <p:cNvPr id="9" name="Text 6"/>
          <p:cNvSpPr/>
          <p:nvPr/>
        </p:nvSpPr>
        <p:spPr>
          <a:xfrm>
            <a:off x="9897189" y="6348975"/>
            <a:ext cx="840819" cy="113467"/>
          </a:xfrm>
          <a:prstGeom prst="rect">
            <a:avLst/>
          </a:prstGeom>
          <a:noFill/>
          <a:ln/>
        </p:spPr>
        <p:txBody>
          <a:bodyPr wrap="none" lIns="0" tIns="0" rIns="0" bIns="0" rtlCol="0" anchor="t"/>
          <a:lstStyle/>
          <a:p>
            <a:pPr marL="0" indent="0" algn="l">
              <a:lnSpc>
                <a:spcPts val="850"/>
              </a:lnSpc>
              <a:buNone/>
            </a:pPr>
            <a:r>
              <a:rPr lang="en-US" sz="1100" dirty="0">
                <a:solidFill>
                  <a:srgbClr val="384653"/>
                </a:solidFill>
                <a:latin typeface="Times New Roman" panose="02020603050405020304" pitchFamily="18" charset="0"/>
                <a:ea typeface="Roboto" pitchFamily="34" charset="-122"/>
                <a:cs typeface="Times New Roman" panose="02020603050405020304" pitchFamily="18" charset="0"/>
              </a:rPr>
              <a:t>Digitally Capable</a:t>
            </a:r>
            <a:endParaRPr lang="en-US" sz="1100" dirty="0">
              <a:latin typeface="Times New Roman" panose="02020603050405020304" pitchFamily="18" charset="0"/>
              <a:cs typeface="Times New Roman" panose="02020603050405020304" pitchFamily="18" charset="0"/>
            </a:endParaRPr>
          </a:p>
        </p:txBody>
      </p:sp>
      <p:sp>
        <p:nvSpPr>
          <p:cNvPr id="10" name="Shape 7"/>
          <p:cNvSpPr/>
          <p:nvPr/>
        </p:nvSpPr>
        <p:spPr>
          <a:xfrm>
            <a:off x="396835" y="6589957"/>
            <a:ext cx="6861691" cy="672465"/>
          </a:xfrm>
          <a:prstGeom prst="roundRect">
            <a:avLst>
              <a:gd name="adj" fmla="val 10878"/>
            </a:avLst>
          </a:prstGeom>
          <a:solidFill>
            <a:srgbClr val="FAF9F5"/>
          </a:solidFill>
          <a:ln w="15240">
            <a:solidFill>
              <a:srgbClr val="BFD3D8"/>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381595" y="6589957"/>
            <a:ext cx="60960" cy="672465"/>
          </a:xfrm>
          <a:prstGeom prst="rect">
            <a:avLst/>
          </a:prstGeom>
        </p:spPr>
      </p:pic>
      <p:sp>
        <p:nvSpPr>
          <p:cNvPr id="12" name="Text 8"/>
          <p:cNvSpPr/>
          <p:nvPr/>
        </p:nvSpPr>
        <p:spPr>
          <a:xfrm>
            <a:off x="571143" y="6718545"/>
            <a:ext cx="1417558" cy="177165"/>
          </a:xfrm>
          <a:prstGeom prst="rect">
            <a:avLst/>
          </a:prstGeom>
          <a:noFill/>
          <a:ln/>
        </p:spPr>
        <p:txBody>
          <a:bodyPr wrap="none" lIns="0" tIns="0" rIns="0" bIns="0" rtlCol="0" anchor="t"/>
          <a:lstStyle/>
          <a:p>
            <a:pPr marL="0" indent="0" algn="l">
              <a:lnSpc>
                <a:spcPts val="1350"/>
              </a:lnSpc>
              <a:buNone/>
            </a:pPr>
            <a:r>
              <a:rPr lang="en-US" dirty="0">
                <a:solidFill>
                  <a:srgbClr val="384653"/>
                </a:solidFill>
                <a:latin typeface="Times New Roman" panose="02020603050405020304" pitchFamily="18" charset="0"/>
                <a:ea typeface="Host Grotesk Medium" pitchFamily="34" charset="-122"/>
                <a:cs typeface="Times New Roman" panose="02020603050405020304" pitchFamily="18" charset="0"/>
              </a:rPr>
              <a:t>Older Adults Offline</a:t>
            </a:r>
            <a:endParaRPr lang="en-US" dirty="0">
              <a:latin typeface="Times New Roman" panose="02020603050405020304" pitchFamily="18" charset="0"/>
              <a:cs typeface="Times New Roman" panose="02020603050405020304" pitchFamily="18" charset="0"/>
            </a:endParaRPr>
          </a:p>
        </p:txBody>
      </p:sp>
      <p:sp>
        <p:nvSpPr>
          <p:cNvPr id="13" name="Text 9"/>
          <p:cNvSpPr/>
          <p:nvPr/>
        </p:nvSpPr>
        <p:spPr>
          <a:xfrm>
            <a:off x="571143" y="6963694"/>
            <a:ext cx="6558796" cy="170140"/>
          </a:xfrm>
          <a:prstGeom prst="rect">
            <a:avLst/>
          </a:prstGeom>
          <a:noFill/>
          <a:ln/>
        </p:spPr>
        <p:txBody>
          <a:bodyPr wrap="none" lIns="0" tIns="0" rIns="0" bIns="0" rtlCol="0" anchor="t"/>
          <a:lstStyle/>
          <a:p>
            <a:pPr marL="0" indent="0" algn="l">
              <a:lnSpc>
                <a:spcPts val="1300"/>
              </a:lnSpc>
              <a:buNone/>
            </a:pPr>
            <a:r>
              <a:rPr lang="en-US" sz="1100" dirty="0">
                <a:solidFill>
                  <a:srgbClr val="384653"/>
                </a:solidFill>
                <a:latin typeface="Times New Roman" panose="02020603050405020304" pitchFamily="18" charset="0"/>
                <a:ea typeface="Roboto" pitchFamily="34" charset="-122"/>
                <a:cs typeface="Times New Roman" panose="02020603050405020304" pitchFamily="18" charset="0"/>
              </a:rPr>
              <a:t>25-30% older adults completely offline, 30-40% struggle digitally (Digitalhealth.net, 2024)</a:t>
            </a:r>
            <a:endParaRPr lang="en-US" sz="1100" dirty="0">
              <a:latin typeface="Times New Roman" panose="02020603050405020304" pitchFamily="18" charset="0"/>
              <a:cs typeface="Times New Roman" panose="02020603050405020304" pitchFamily="18" charset="0"/>
            </a:endParaRPr>
          </a:p>
        </p:txBody>
      </p:sp>
      <p:sp>
        <p:nvSpPr>
          <p:cNvPr id="14" name="Shape 10"/>
          <p:cNvSpPr/>
          <p:nvPr/>
        </p:nvSpPr>
        <p:spPr>
          <a:xfrm>
            <a:off x="7371874" y="6589957"/>
            <a:ext cx="6861691" cy="672465"/>
          </a:xfrm>
          <a:prstGeom prst="roundRect">
            <a:avLst>
              <a:gd name="adj" fmla="val 10878"/>
            </a:avLst>
          </a:prstGeom>
          <a:solidFill>
            <a:srgbClr val="FAF9F5"/>
          </a:solidFill>
          <a:ln w="15240">
            <a:solidFill>
              <a:srgbClr val="BFD3D8"/>
            </a:solidFill>
            <a:prstDash val="solid"/>
          </a:ln>
        </p:spPr>
        <p:txBody>
          <a:bodyPr/>
          <a:lstStyle/>
          <a:p>
            <a:endParaRPr lang="en-GB"/>
          </a:p>
        </p:txBody>
      </p:sp>
      <p:pic>
        <p:nvPicPr>
          <p:cNvPr id="15" name="Image 2" descr="preencoded.png"/>
          <p:cNvPicPr>
            <a:picLocks noChangeAspect="1"/>
          </p:cNvPicPr>
          <p:nvPr/>
        </p:nvPicPr>
        <p:blipFill>
          <a:blip r:embed="rId4"/>
          <a:stretch>
            <a:fillRect/>
          </a:stretch>
        </p:blipFill>
        <p:spPr>
          <a:xfrm>
            <a:off x="7356634" y="6589957"/>
            <a:ext cx="60960" cy="672465"/>
          </a:xfrm>
          <a:prstGeom prst="rect">
            <a:avLst/>
          </a:prstGeom>
        </p:spPr>
      </p:pic>
      <p:sp>
        <p:nvSpPr>
          <p:cNvPr id="16" name="Text 11"/>
          <p:cNvSpPr/>
          <p:nvPr/>
        </p:nvSpPr>
        <p:spPr>
          <a:xfrm>
            <a:off x="7546181" y="6718545"/>
            <a:ext cx="1417558" cy="177165"/>
          </a:xfrm>
          <a:prstGeom prst="rect">
            <a:avLst/>
          </a:prstGeom>
          <a:noFill/>
          <a:ln/>
        </p:spPr>
        <p:txBody>
          <a:bodyPr wrap="none" lIns="0" tIns="0" rIns="0" bIns="0" rtlCol="0" anchor="t"/>
          <a:lstStyle/>
          <a:p>
            <a:pPr marL="0" indent="0" algn="l">
              <a:lnSpc>
                <a:spcPts val="1350"/>
              </a:lnSpc>
              <a:buNone/>
            </a:pPr>
            <a:r>
              <a:rPr lang="en-US" dirty="0">
                <a:solidFill>
                  <a:srgbClr val="384653"/>
                </a:solidFill>
                <a:latin typeface="Times New Roman" panose="02020603050405020304" pitchFamily="18" charset="0"/>
                <a:ea typeface="Host Grotesk Medium" pitchFamily="34" charset="-122"/>
                <a:cs typeface="Times New Roman" panose="02020603050405020304" pitchFamily="18" charset="0"/>
              </a:rPr>
              <a:t>Digital Skills Gap</a:t>
            </a:r>
            <a:endParaRPr lang="en-US" dirty="0">
              <a:latin typeface="Times New Roman" panose="02020603050405020304" pitchFamily="18" charset="0"/>
              <a:cs typeface="Times New Roman" panose="02020603050405020304" pitchFamily="18" charset="0"/>
            </a:endParaRPr>
          </a:p>
        </p:txBody>
      </p:sp>
      <p:sp>
        <p:nvSpPr>
          <p:cNvPr id="17" name="Text 12"/>
          <p:cNvSpPr/>
          <p:nvPr/>
        </p:nvSpPr>
        <p:spPr>
          <a:xfrm>
            <a:off x="7546181" y="6963694"/>
            <a:ext cx="6558796" cy="170140"/>
          </a:xfrm>
          <a:prstGeom prst="rect">
            <a:avLst/>
          </a:prstGeom>
          <a:noFill/>
          <a:ln/>
        </p:spPr>
        <p:txBody>
          <a:bodyPr wrap="none" lIns="0" tIns="0" rIns="0" bIns="0" rtlCol="0" anchor="t"/>
          <a:lstStyle/>
          <a:p>
            <a:pPr marL="0" indent="0" algn="l">
              <a:lnSpc>
                <a:spcPts val="1300"/>
              </a:lnSpc>
              <a:buNone/>
            </a:pPr>
            <a:r>
              <a:rPr lang="en-US" sz="1100" dirty="0">
                <a:solidFill>
                  <a:srgbClr val="384653"/>
                </a:solidFill>
                <a:latin typeface="Times New Roman" panose="02020603050405020304" pitchFamily="18" charset="0"/>
                <a:ea typeface="Roboto" pitchFamily="34" charset="-122"/>
                <a:cs typeface="Times New Roman" panose="02020603050405020304" pitchFamily="18" charset="0"/>
              </a:rPr>
              <a:t>1 in 3 over-65s lack basic digital skills (Age UK, 2024)</a:t>
            </a:r>
            <a:endParaRPr lang="en-US" sz="1100" dirty="0">
              <a:latin typeface="Times New Roman" panose="02020603050405020304" pitchFamily="18" charset="0"/>
              <a:cs typeface="Times New Roman" panose="02020603050405020304" pitchFamily="18" charset="0"/>
            </a:endParaRPr>
          </a:p>
        </p:txBody>
      </p:sp>
      <p:sp>
        <p:nvSpPr>
          <p:cNvPr id="18" name="Shape 13"/>
          <p:cNvSpPr/>
          <p:nvPr/>
        </p:nvSpPr>
        <p:spPr>
          <a:xfrm>
            <a:off x="396835" y="7375770"/>
            <a:ext cx="6861691" cy="672465"/>
          </a:xfrm>
          <a:prstGeom prst="roundRect">
            <a:avLst>
              <a:gd name="adj" fmla="val 10878"/>
            </a:avLst>
          </a:prstGeom>
          <a:solidFill>
            <a:srgbClr val="FAF9F5"/>
          </a:solidFill>
          <a:ln w="15240">
            <a:solidFill>
              <a:srgbClr val="BFD3D8"/>
            </a:solidFill>
            <a:prstDash val="solid"/>
          </a:ln>
        </p:spPr>
        <p:txBody>
          <a:bodyPr/>
          <a:lstStyle/>
          <a:p>
            <a:endParaRPr lang="en-GB"/>
          </a:p>
        </p:txBody>
      </p:sp>
      <p:pic>
        <p:nvPicPr>
          <p:cNvPr id="19" name="Image 3" descr="preencoded.png"/>
          <p:cNvPicPr>
            <a:picLocks noChangeAspect="1"/>
          </p:cNvPicPr>
          <p:nvPr/>
        </p:nvPicPr>
        <p:blipFill>
          <a:blip r:embed="rId4"/>
          <a:stretch>
            <a:fillRect/>
          </a:stretch>
        </p:blipFill>
        <p:spPr>
          <a:xfrm>
            <a:off x="381595" y="7375770"/>
            <a:ext cx="60960" cy="672465"/>
          </a:xfrm>
          <a:prstGeom prst="rect">
            <a:avLst/>
          </a:prstGeom>
        </p:spPr>
      </p:pic>
      <p:sp>
        <p:nvSpPr>
          <p:cNvPr id="20" name="Text 14"/>
          <p:cNvSpPr/>
          <p:nvPr/>
        </p:nvSpPr>
        <p:spPr>
          <a:xfrm>
            <a:off x="571143" y="7504357"/>
            <a:ext cx="1417558" cy="177165"/>
          </a:xfrm>
          <a:prstGeom prst="rect">
            <a:avLst/>
          </a:prstGeom>
          <a:noFill/>
          <a:ln/>
        </p:spPr>
        <p:txBody>
          <a:bodyPr wrap="none" lIns="0" tIns="0" rIns="0" bIns="0" rtlCol="0" anchor="t"/>
          <a:lstStyle/>
          <a:p>
            <a:pPr marL="0" indent="0" algn="l">
              <a:lnSpc>
                <a:spcPts val="1350"/>
              </a:lnSpc>
              <a:buNone/>
            </a:pPr>
            <a:r>
              <a:rPr lang="en-US" dirty="0">
                <a:solidFill>
                  <a:srgbClr val="384653"/>
                </a:solidFill>
                <a:latin typeface="Times New Roman" panose="02020603050405020304" pitchFamily="18" charset="0"/>
                <a:ea typeface="Host Grotesk Medium" pitchFamily="34" charset="-122"/>
                <a:cs typeface="Times New Roman" panose="02020603050405020304" pitchFamily="18" charset="0"/>
              </a:rPr>
              <a:t>Health Inequalities</a:t>
            </a:r>
            <a:endParaRPr lang="en-US" dirty="0">
              <a:latin typeface="Times New Roman" panose="02020603050405020304" pitchFamily="18" charset="0"/>
              <a:cs typeface="Times New Roman" panose="02020603050405020304" pitchFamily="18" charset="0"/>
            </a:endParaRPr>
          </a:p>
        </p:txBody>
      </p:sp>
      <p:sp>
        <p:nvSpPr>
          <p:cNvPr id="21" name="Text 15"/>
          <p:cNvSpPr/>
          <p:nvPr/>
        </p:nvSpPr>
        <p:spPr>
          <a:xfrm>
            <a:off x="571143" y="7749507"/>
            <a:ext cx="6558796" cy="170140"/>
          </a:xfrm>
          <a:prstGeom prst="rect">
            <a:avLst/>
          </a:prstGeom>
          <a:noFill/>
          <a:ln/>
        </p:spPr>
        <p:txBody>
          <a:bodyPr wrap="none" lIns="0" tIns="0" rIns="0" bIns="0" rtlCol="0" anchor="t"/>
          <a:lstStyle/>
          <a:p>
            <a:pPr marL="0" indent="0" algn="l">
              <a:lnSpc>
                <a:spcPts val="1300"/>
              </a:lnSpc>
              <a:buNone/>
            </a:pPr>
            <a:r>
              <a:rPr lang="en-US" sz="1100" dirty="0">
                <a:solidFill>
                  <a:srgbClr val="384653"/>
                </a:solidFill>
                <a:latin typeface="Times New Roman" panose="02020603050405020304" pitchFamily="18" charset="0"/>
                <a:ea typeface="Roboto" pitchFamily="34" charset="-122"/>
                <a:cs typeface="Times New Roman" panose="02020603050405020304" pitchFamily="18" charset="0"/>
              </a:rPr>
              <a:t>Widening health inequalities for vulnerable populations (Digitalhealth.net, 2024)</a:t>
            </a:r>
            <a:endParaRPr lang="en-US" sz="1100" dirty="0">
              <a:latin typeface="Times New Roman" panose="02020603050405020304" pitchFamily="18" charset="0"/>
              <a:cs typeface="Times New Roman" panose="02020603050405020304" pitchFamily="18" charset="0"/>
            </a:endParaRPr>
          </a:p>
        </p:txBody>
      </p:sp>
      <p:sp>
        <p:nvSpPr>
          <p:cNvPr id="22" name="Shape 16"/>
          <p:cNvSpPr/>
          <p:nvPr/>
        </p:nvSpPr>
        <p:spPr>
          <a:xfrm>
            <a:off x="7371874" y="7375770"/>
            <a:ext cx="6861691" cy="672465"/>
          </a:xfrm>
          <a:prstGeom prst="roundRect">
            <a:avLst>
              <a:gd name="adj" fmla="val 10878"/>
            </a:avLst>
          </a:prstGeom>
          <a:solidFill>
            <a:srgbClr val="FAF9F5"/>
          </a:solidFill>
          <a:ln w="15240">
            <a:solidFill>
              <a:srgbClr val="BFD3D8"/>
            </a:solidFill>
            <a:prstDash val="solid"/>
          </a:ln>
        </p:spPr>
        <p:txBody>
          <a:bodyPr/>
          <a:lstStyle/>
          <a:p>
            <a:endParaRPr lang="en-GB"/>
          </a:p>
        </p:txBody>
      </p:sp>
      <p:pic>
        <p:nvPicPr>
          <p:cNvPr id="23" name="Image 4" descr="preencoded.png"/>
          <p:cNvPicPr>
            <a:picLocks noChangeAspect="1"/>
          </p:cNvPicPr>
          <p:nvPr/>
        </p:nvPicPr>
        <p:blipFill>
          <a:blip r:embed="rId4"/>
          <a:stretch>
            <a:fillRect/>
          </a:stretch>
        </p:blipFill>
        <p:spPr>
          <a:xfrm>
            <a:off x="7356634" y="7375770"/>
            <a:ext cx="60960" cy="672465"/>
          </a:xfrm>
          <a:prstGeom prst="rect">
            <a:avLst/>
          </a:prstGeom>
        </p:spPr>
      </p:pic>
      <p:sp>
        <p:nvSpPr>
          <p:cNvPr id="24" name="Text 17"/>
          <p:cNvSpPr/>
          <p:nvPr/>
        </p:nvSpPr>
        <p:spPr>
          <a:xfrm>
            <a:off x="7546181" y="7504357"/>
            <a:ext cx="1417558" cy="177165"/>
          </a:xfrm>
          <a:prstGeom prst="rect">
            <a:avLst/>
          </a:prstGeom>
          <a:noFill/>
          <a:ln/>
        </p:spPr>
        <p:txBody>
          <a:bodyPr wrap="none" lIns="0" tIns="0" rIns="0" bIns="0" rtlCol="0" anchor="t"/>
          <a:lstStyle/>
          <a:p>
            <a:pPr marL="0" indent="0" algn="l">
              <a:lnSpc>
                <a:spcPts val="1350"/>
              </a:lnSpc>
              <a:buNone/>
            </a:pPr>
            <a:r>
              <a:rPr lang="en-US" dirty="0">
                <a:solidFill>
                  <a:srgbClr val="384653"/>
                </a:solidFill>
                <a:latin typeface="Times New Roman" panose="02020603050405020304" pitchFamily="18" charset="0"/>
                <a:ea typeface="Host Grotesk Medium" pitchFamily="34" charset="-122"/>
                <a:cs typeface="Times New Roman" panose="02020603050405020304" pitchFamily="18" charset="0"/>
              </a:rPr>
              <a:t>Human Contact</a:t>
            </a:r>
            <a:endParaRPr lang="en-US" dirty="0">
              <a:latin typeface="Times New Roman" panose="02020603050405020304" pitchFamily="18" charset="0"/>
              <a:cs typeface="Times New Roman" panose="02020603050405020304" pitchFamily="18" charset="0"/>
            </a:endParaRPr>
          </a:p>
        </p:txBody>
      </p:sp>
      <p:sp>
        <p:nvSpPr>
          <p:cNvPr id="25" name="Text 18"/>
          <p:cNvSpPr/>
          <p:nvPr/>
        </p:nvSpPr>
        <p:spPr>
          <a:xfrm>
            <a:off x="7546181" y="7749507"/>
            <a:ext cx="6558796" cy="170140"/>
          </a:xfrm>
          <a:prstGeom prst="rect">
            <a:avLst/>
          </a:prstGeom>
          <a:noFill/>
          <a:ln/>
        </p:spPr>
        <p:txBody>
          <a:bodyPr wrap="none" lIns="0" tIns="0" rIns="0" bIns="0" rtlCol="0" anchor="t"/>
          <a:lstStyle/>
          <a:p>
            <a:pPr marL="0" indent="0" algn="l">
              <a:lnSpc>
                <a:spcPts val="1300"/>
              </a:lnSpc>
              <a:buNone/>
            </a:pPr>
            <a:r>
              <a:rPr lang="en-US" sz="1100" dirty="0">
                <a:solidFill>
                  <a:srgbClr val="384653"/>
                </a:solidFill>
                <a:latin typeface="Times New Roman" panose="02020603050405020304" pitchFamily="18" charset="0"/>
                <a:ea typeface="Roboto" pitchFamily="34" charset="-122"/>
                <a:cs typeface="Times New Roman" panose="02020603050405020304" pitchFamily="18" charset="0"/>
              </a:rPr>
              <a:t>Reduced human contact potentially compromising therapeutic relationships (Reidy et al., 2025)</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93790" y="2705933"/>
            <a:ext cx="11369635" cy="708779"/>
          </a:xfrm>
          <a:prstGeom prst="rect">
            <a:avLst/>
          </a:prstGeom>
          <a:noFill/>
          <a:ln/>
        </p:spPr>
        <p:txBody>
          <a:bodyPr wrap="none" lIns="0" tIns="0" rIns="0" bIns="0" rtlCol="0" anchor="t"/>
          <a:lstStyle/>
          <a:p>
            <a:pPr marL="0" indent="0" algn="l">
              <a:lnSpc>
                <a:spcPts val="5550"/>
              </a:lnSpc>
              <a:buNone/>
            </a:pPr>
            <a:r>
              <a:rPr lang="en-US" sz="4450" dirty="0">
                <a:solidFill>
                  <a:srgbClr val="2E3C4E"/>
                </a:solidFill>
                <a:latin typeface="Times New Roman" panose="02020603050405020304" pitchFamily="18" charset="0"/>
                <a:ea typeface="Host Grotesk Medium" pitchFamily="34" charset="-122"/>
                <a:cs typeface="Times New Roman" panose="02020603050405020304" pitchFamily="18" charset="0"/>
              </a:rPr>
              <a:t>Critical Challenge- implementation barriers </a:t>
            </a:r>
            <a:endParaRPr lang="en-US" sz="4450" dirty="0">
              <a:latin typeface="Times New Roman" panose="02020603050405020304" pitchFamily="18" charset="0"/>
              <a:cs typeface="Times New Roman" panose="02020603050405020304" pitchFamily="18" charset="0"/>
            </a:endParaRPr>
          </a:p>
        </p:txBody>
      </p:sp>
      <p:sp>
        <p:nvSpPr>
          <p:cNvPr id="3" name="Text 1"/>
          <p:cNvSpPr/>
          <p:nvPr/>
        </p:nvSpPr>
        <p:spPr>
          <a:xfrm>
            <a:off x="793790" y="3958947"/>
            <a:ext cx="2845594" cy="1360646"/>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Inconsistent feature availability across practices and hospitals.</a:t>
            </a:r>
            <a:endParaRPr lang="en-US" sz="1750" dirty="0">
              <a:latin typeface="Times New Roman" panose="02020603050405020304" pitchFamily="18" charset="0"/>
              <a:cs typeface="Times New Roman" panose="02020603050405020304" pitchFamily="18" charset="0"/>
            </a:endParaRPr>
          </a:p>
        </p:txBody>
      </p:sp>
      <p:sp>
        <p:nvSpPr>
          <p:cNvPr id="4" name="Text 2"/>
          <p:cNvSpPr/>
          <p:nvPr/>
        </p:nvSpPr>
        <p:spPr>
          <a:xfrm>
            <a:off x="4200406" y="3958947"/>
            <a:ext cx="2845594" cy="1360646"/>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Fragmented information causing patient confusion and anxiety (Reidy et al., 2025)</a:t>
            </a:r>
            <a:endParaRPr lang="en-US" sz="1750" dirty="0">
              <a:latin typeface="Times New Roman" panose="02020603050405020304" pitchFamily="18" charset="0"/>
              <a:cs typeface="Times New Roman" panose="02020603050405020304" pitchFamily="18" charset="0"/>
            </a:endParaRPr>
          </a:p>
        </p:txBody>
      </p:sp>
      <p:sp>
        <p:nvSpPr>
          <p:cNvPr id="5" name="Text 3"/>
          <p:cNvSpPr/>
          <p:nvPr/>
        </p:nvSpPr>
        <p:spPr>
          <a:xfrm>
            <a:off x="7607022" y="3958947"/>
            <a:ext cx="2845594" cy="1020485"/>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Variable organisational capacity for implementation support (Reidy et al., 2025)</a:t>
            </a:r>
            <a:endParaRPr lang="en-US" sz="1750" dirty="0">
              <a:latin typeface="Times New Roman" panose="02020603050405020304" pitchFamily="18" charset="0"/>
              <a:cs typeface="Times New Roman" panose="02020603050405020304" pitchFamily="18" charset="0"/>
            </a:endParaRPr>
          </a:p>
        </p:txBody>
      </p:sp>
      <p:sp>
        <p:nvSpPr>
          <p:cNvPr id="6" name="Text 4"/>
          <p:cNvSpPr/>
          <p:nvPr/>
        </p:nvSpPr>
        <p:spPr>
          <a:xfrm>
            <a:off x="11013638" y="3958947"/>
            <a:ext cx="2845594" cy="1360646"/>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Legacy system integration challenges limiting efficiency gains (Transform UK, 2024)</a:t>
            </a:r>
            <a:endParaRPr lang="en-US" sz="17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93790" y="992386"/>
            <a:ext cx="6244709" cy="6244709"/>
          </a:xfrm>
          <a:prstGeom prst="rect">
            <a:avLst/>
          </a:prstGeom>
        </p:spPr>
      </p:pic>
      <p:sp>
        <p:nvSpPr>
          <p:cNvPr id="3" name="Text 0"/>
          <p:cNvSpPr/>
          <p:nvPr/>
        </p:nvSpPr>
        <p:spPr>
          <a:xfrm>
            <a:off x="7599521" y="1637109"/>
            <a:ext cx="6244709" cy="1417558"/>
          </a:xfrm>
          <a:prstGeom prst="rect">
            <a:avLst/>
          </a:prstGeom>
          <a:noFill/>
          <a:ln/>
        </p:spPr>
        <p:txBody>
          <a:bodyPr wrap="square" lIns="0" tIns="0" rIns="0" bIns="0" rtlCol="0" anchor="t"/>
          <a:lstStyle/>
          <a:p>
            <a:pPr marL="0" indent="0" algn="l">
              <a:lnSpc>
                <a:spcPts val="5550"/>
              </a:lnSpc>
              <a:buNone/>
            </a:pPr>
            <a:r>
              <a:rPr lang="en-US" sz="4450" dirty="0">
                <a:solidFill>
                  <a:srgbClr val="2E3C4E"/>
                </a:solidFill>
                <a:latin typeface="Times New Roman" panose="02020603050405020304" pitchFamily="18" charset="0"/>
                <a:ea typeface="Host Grotesk Medium" pitchFamily="34" charset="-122"/>
                <a:cs typeface="Times New Roman" panose="02020603050405020304" pitchFamily="18" charset="0"/>
              </a:rPr>
              <a:t>RECOMMENDATIONS - DIGITAL INCLUSION</a:t>
            </a:r>
            <a:endParaRPr lang="en-US" sz="4450" dirty="0">
              <a:latin typeface="Times New Roman" panose="02020603050405020304" pitchFamily="18" charset="0"/>
              <a:cs typeface="Times New Roman" panose="02020603050405020304" pitchFamily="18" charset="0"/>
            </a:endParaRPr>
          </a:p>
        </p:txBody>
      </p:sp>
      <p:sp>
        <p:nvSpPr>
          <p:cNvPr id="4" name="Text 1"/>
          <p:cNvSpPr/>
          <p:nvPr/>
        </p:nvSpPr>
        <p:spPr>
          <a:xfrm>
            <a:off x="7599521" y="3281482"/>
            <a:ext cx="6244709"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Maintain face-to-face and telephone services alongside digital (Digitalhealth.net, 2024)</a:t>
            </a:r>
            <a:endParaRPr lang="en-US" sz="1750" dirty="0">
              <a:latin typeface="Times New Roman" panose="02020603050405020304" pitchFamily="18" charset="0"/>
              <a:cs typeface="Times New Roman" panose="02020603050405020304" pitchFamily="18" charset="0"/>
            </a:endParaRPr>
          </a:p>
        </p:txBody>
      </p:sp>
      <p:sp>
        <p:nvSpPr>
          <p:cNvPr id="5" name="Text 2"/>
          <p:cNvSpPr/>
          <p:nvPr/>
        </p:nvSpPr>
        <p:spPr>
          <a:xfrm>
            <a:off x="7599521" y="4165878"/>
            <a:ext cx="6244709"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Develop targeted support materials for digitally excluded groups (Digitalhealth.net, 2024)</a:t>
            </a:r>
            <a:endParaRPr lang="en-US" sz="1750" dirty="0">
              <a:latin typeface="Times New Roman" panose="02020603050405020304" pitchFamily="18" charset="0"/>
              <a:cs typeface="Times New Roman" panose="02020603050405020304" pitchFamily="18" charset="0"/>
            </a:endParaRPr>
          </a:p>
        </p:txBody>
      </p:sp>
      <p:sp>
        <p:nvSpPr>
          <p:cNvPr id="6" name="Text 3"/>
          <p:cNvSpPr/>
          <p:nvPr/>
        </p:nvSpPr>
        <p:spPr>
          <a:xfrm>
            <a:off x="7599521" y="5050274"/>
            <a:ext cx="6244709"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Simplify interface with accessible design principles (Reidy et al., 2025)</a:t>
            </a:r>
            <a:endParaRPr lang="en-US" sz="1750" dirty="0">
              <a:latin typeface="Times New Roman" panose="02020603050405020304" pitchFamily="18" charset="0"/>
              <a:cs typeface="Times New Roman" panose="02020603050405020304" pitchFamily="18" charset="0"/>
            </a:endParaRPr>
          </a:p>
        </p:txBody>
      </p:sp>
      <p:sp>
        <p:nvSpPr>
          <p:cNvPr id="7" name="Text 4"/>
          <p:cNvSpPr/>
          <p:nvPr/>
        </p:nvSpPr>
        <p:spPr>
          <a:xfrm>
            <a:off x="7599521" y="5934670"/>
            <a:ext cx="6244709"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Invest in community digital literacy programmes (Good Things Foundation, 2025)</a:t>
            </a:r>
            <a:endParaRPr lang="en-US" sz="17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1492567"/>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2E3C4E"/>
                </a:solidFill>
                <a:latin typeface="Times New Roman" panose="02020603050405020304" pitchFamily="18" charset="0"/>
                <a:ea typeface="Host Grotesk Medium" pitchFamily="34" charset="-122"/>
                <a:cs typeface="Times New Roman" panose="02020603050405020304" pitchFamily="18" charset="0"/>
              </a:rPr>
              <a:t>RECOMMENDATIONS - IMPLEMENTATION SUCCESS</a:t>
            </a:r>
            <a:endParaRPr lang="en-US" sz="4450" dirty="0">
              <a:latin typeface="Times New Roman" panose="02020603050405020304" pitchFamily="18" charset="0"/>
              <a:cs typeface="Times New Roman" panose="02020603050405020304" pitchFamily="18" charset="0"/>
            </a:endParaRPr>
          </a:p>
        </p:txBody>
      </p:sp>
      <p:sp>
        <p:nvSpPr>
          <p:cNvPr id="4" name="Text 1"/>
          <p:cNvSpPr/>
          <p:nvPr/>
        </p:nvSpPr>
        <p:spPr>
          <a:xfrm>
            <a:off x="793790" y="3250287"/>
            <a:ext cx="7556421"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Establish standardised digital training programmes across NHS Trusts (NHS England, 2023)</a:t>
            </a:r>
            <a:endParaRPr lang="en-US" sz="1750" dirty="0">
              <a:latin typeface="Times New Roman" panose="02020603050405020304" pitchFamily="18" charset="0"/>
              <a:cs typeface="Times New Roman" panose="02020603050405020304" pitchFamily="18" charset="0"/>
            </a:endParaRPr>
          </a:p>
        </p:txBody>
      </p:sp>
      <p:sp>
        <p:nvSpPr>
          <p:cNvPr id="5" name="Text 2"/>
          <p:cNvSpPr/>
          <p:nvPr/>
        </p:nvSpPr>
        <p:spPr>
          <a:xfrm>
            <a:off x="793790" y="4185761"/>
            <a:ext cx="7556421"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Investment in change management and leadership support (Reidy et al., 2025)</a:t>
            </a:r>
            <a:endParaRPr lang="en-US" sz="1750" dirty="0">
              <a:latin typeface="Times New Roman" panose="02020603050405020304" pitchFamily="18" charset="0"/>
              <a:cs typeface="Times New Roman" panose="02020603050405020304" pitchFamily="18" charset="0"/>
            </a:endParaRPr>
          </a:p>
        </p:txBody>
      </p:sp>
      <p:sp>
        <p:nvSpPr>
          <p:cNvPr id="6" name="Text 3"/>
          <p:cNvSpPr/>
          <p:nvPr/>
        </p:nvSpPr>
        <p:spPr>
          <a:xfrm>
            <a:off x="793790" y="5121235"/>
            <a:ext cx="7556421"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Enhance interoperability between App and electronic patient records (NHS England, 2024)</a:t>
            </a:r>
            <a:endParaRPr lang="en-US" sz="1750" dirty="0">
              <a:latin typeface="Times New Roman" panose="02020603050405020304" pitchFamily="18" charset="0"/>
              <a:cs typeface="Times New Roman" panose="02020603050405020304" pitchFamily="18" charset="0"/>
            </a:endParaRPr>
          </a:p>
        </p:txBody>
      </p:sp>
      <p:sp>
        <p:nvSpPr>
          <p:cNvPr id="7" name="Text 4"/>
          <p:cNvSpPr/>
          <p:nvPr/>
        </p:nvSpPr>
        <p:spPr>
          <a:xfrm>
            <a:off x="793790" y="6056709"/>
            <a:ext cx="7556421"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Co-design features with patients, carers, and professionals (Tony Blair Institute, 2024)</a:t>
            </a:r>
            <a:endParaRPr lang="en-US" sz="17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8869680" y="0"/>
            <a:ext cx="5760720" cy="8229600"/>
          </a:xfrm>
          <a:prstGeom prst="rect">
            <a:avLst/>
          </a:prstGeom>
          <a:solidFill>
            <a:srgbClr val="DFDFE0"/>
          </a:solidFill>
          <a:ln/>
        </p:spPr>
        <p:txBody>
          <a:bodyPr/>
          <a:lstStyle/>
          <a:p>
            <a:endParaRPr lang="en-GB"/>
          </a:p>
        </p:txBody>
      </p:sp>
      <p:sp>
        <p:nvSpPr>
          <p:cNvPr id="4" name="Text 1"/>
          <p:cNvSpPr/>
          <p:nvPr/>
        </p:nvSpPr>
        <p:spPr>
          <a:xfrm>
            <a:off x="793790" y="2357199"/>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2E3C4E"/>
                </a:solidFill>
                <a:latin typeface="Times New Roman" panose="02020603050405020304" pitchFamily="18" charset="0"/>
                <a:ea typeface="Host Grotesk Medium" pitchFamily="34" charset="-122"/>
                <a:cs typeface="Times New Roman" panose="02020603050405020304" pitchFamily="18" charset="0"/>
              </a:rPr>
              <a:t>CONCLUSION</a:t>
            </a:r>
            <a:endParaRPr lang="en-US" sz="4450" dirty="0">
              <a:latin typeface="Times New Roman" panose="02020603050405020304" pitchFamily="18" charset="0"/>
              <a:cs typeface="Times New Roman" panose="02020603050405020304" pitchFamily="18" charset="0"/>
            </a:endParaRPr>
          </a:p>
        </p:txBody>
      </p:sp>
      <p:sp>
        <p:nvSpPr>
          <p:cNvPr id="5" name="Text 2"/>
          <p:cNvSpPr/>
          <p:nvPr/>
        </p:nvSpPr>
        <p:spPr>
          <a:xfrm>
            <a:off x="793790" y="3406140"/>
            <a:ext cx="7556421" cy="340162"/>
          </a:xfrm>
          <a:prstGeom prst="rect">
            <a:avLst/>
          </a:prstGeom>
          <a:noFill/>
          <a:ln/>
        </p:spPr>
        <p:txBody>
          <a:bodyPr wrap="non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NHS App: transformative innovation with measurable impact</a:t>
            </a:r>
            <a:endParaRPr lang="en-US" sz="1750" dirty="0">
              <a:latin typeface="Times New Roman" panose="02020603050405020304" pitchFamily="18" charset="0"/>
              <a:cs typeface="Times New Roman" panose="02020603050405020304" pitchFamily="18" charset="0"/>
            </a:endParaRPr>
          </a:p>
        </p:txBody>
      </p:sp>
      <p:sp>
        <p:nvSpPr>
          <p:cNvPr id="6" name="Text 3"/>
          <p:cNvSpPr/>
          <p:nvPr/>
        </p:nvSpPr>
        <p:spPr>
          <a:xfrm>
            <a:off x="793790" y="4001453"/>
            <a:ext cx="7556421" cy="340162"/>
          </a:xfrm>
          <a:prstGeom prst="rect">
            <a:avLst/>
          </a:prstGeom>
          <a:noFill/>
          <a:ln/>
        </p:spPr>
        <p:txBody>
          <a:bodyPr wrap="non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Benefits: £622m cost savings, 5.7m staff hours saved</a:t>
            </a:r>
            <a:endParaRPr lang="en-US" sz="1750" dirty="0">
              <a:latin typeface="Times New Roman" panose="02020603050405020304" pitchFamily="18" charset="0"/>
              <a:cs typeface="Times New Roman" panose="02020603050405020304" pitchFamily="18" charset="0"/>
            </a:endParaRPr>
          </a:p>
        </p:txBody>
      </p:sp>
      <p:sp>
        <p:nvSpPr>
          <p:cNvPr id="7" name="Text 4"/>
          <p:cNvSpPr/>
          <p:nvPr/>
        </p:nvSpPr>
        <p:spPr>
          <a:xfrm>
            <a:off x="793790" y="4596765"/>
            <a:ext cx="7556421" cy="680323"/>
          </a:xfrm>
          <a:prstGeom prst="rect">
            <a:avLst/>
          </a:prstGeom>
          <a:noFill/>
          <a:ln/>
        </p:spPr>
        <p:txBody>
          <a:bodyPr wrap="squar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Challenges: digital exclusion, training inconsistencies, health equity concerns</a:t>
            </a:r>
            <a:endParaRPr lang="en-US" sz="1750" dirty="0">
              <a:latin typeface="Times New Roman" panose="02020603050405020304" pitchFamily="18" charset="0"/>
              <a:cs typeface="Times New Roman" panose="02020603050405020304" pitchFamily="18" charset="0"/>
            </a:endParaRPr>
          </a:p>
        </p:txBody>
      </p:sp>
      <p:sp>
        <p:nvSpPr>
          <p:cNvPr id="8" name="Text 5"/>
          <p:cNvSpPr/>
          <p:nvPr/>
        </p:nvSpPr>
        <p:spPr>
          <a:xfrm>
            <a:off x="793790" y="5532239"/>
            <a:ext cx="7556421" cy="340162"/>
          </a:xfrm>
          <a:prstGeom prst="rect">
            <a:avLst/>
          </a:prstGeom>
          <a:noFill/>
          <a:ln/>
        </p:spPr>
        <p:txBody>
          <a:bodyPr wrap="none" lIns="0" tIns="0" rIns="0" bIns="0" rtlCol="0" anchor="t"/>
          <a:lstStyle/>
          <a:p>
            <a:pPr marL="0" indent="0" algn="l">
              <a:lnSpc>
                <a:spcPts val="2650"/>
              </a:lnSpc>
              <a:buNone/>
            </a:pPr>
            <a:r>
              <a:rPr lang="en-US" sz="1750" dirty="0">
                <a:solidFill>
                  <a:srgbClr val="384653"/>
                </a:solidFill>
                <a:latin typeface="Times New Roman" panose="02020603050405020304" pitchFamily="18" charset="0"/>
                <a:ea typeface="Roboto" pitchFamily="34" charset="-122"/>
                <a:cs typeface="Times New Roman" panose="02020603050405020304" pitchFamily="18" charset="0"/>
              </a:rPr>
              <a:t>· Success requires inclusive design and sustained workforce investment</a:t>
            </a:r>
            <a:endParaRPr lang="en-US" sz="1750" dirty="0">
              <a:latin typeface="Times New Roman" panose="02020603050405020304" pitchFamily="18" charset="0"/>
              <a:cs typeface="Times New Roman" panose="02020603050405020304" pitchFamily="18" charset="0"/>
            </a:endParaRPr>
          </a:p>
        </p:txBody>
      </p:sp>
      <p:pic>
        <p:nvPicPr>
          <p:cNvPr id="10" name="Picture 9" descr="A piece of paper with writing on it&#10;&#10;AI-generated content may be incorrect.">
            <a:extLst>
              <a:ext uri="{FF2B5EF4-FFF2-40B4-BE49-F238E27FC236}">
                <a16:creationId xmlns:a16="http://schemas.microsoft.com/office/drawing/2014/main" id="{969FD0CE-AD6A-6B7E-3DF4-D808B164AAA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50211" y="1828800"/>
            <a:ext cx="6096000" cy="4572000"/>
          </a:xfrm>
          <a:prstGeom prst="rect">
            <a:avLst/>
          </a:prstGeom>
        </p:spPr>
      </p:pic>
      <p:sp>
        <p:nvSpPr>
          <p:cNvPr id="11" name="TextBox 10">
            <a:extLst>
              <a:ext uri="{FF2B5EF4-FFF2-40B4-BE49-F238E27FC236}">
                <a16:creationId xmlns:a16="http://schemas.microsoft.com/office/drawing/2014/main" id="{719E2BEE-4C04-B068-61BF-CEB2C4984E4B}"/>
              </a:ext>
            </a:extLst>
          </p:cNvPr>
          <p:cNvSpPr txBox="1"/>
          <p:nvPr/>
        </p:nvSpPr>
        <p:spPr>
          <a:xfrm>
            <a:off x="8350211" y="6400800"/>
            <a:ext cx="6096000" cy="230832"/>
          </a:xfrm>
          <a:prstGeom prst="rect">
            <a:avLst/>
          </a:prstGeom>
          <a:noFill/>
        </p:spPr>
        <p:txBody>
          <a:bodyPr wrap="square" rtlCol="0">
            <a:spAutoFit/>
          </a:bodyPr>
          <a:lstStyle/>
          <a:p>
            <a:r>
              <a:rPr lang="en-AU" sz="900">
                <a:hlinkClick r:id="rId4" tooltip="https://palmistryforyou.com/2014/"/>
              </a:rPr>
              <a:t>This Photo</a:t>
            </a:r>
            <a:r>
              <a:rPr lang="en-AU" sz="900"/>
              <a:t> by Unknown Author is licensed under </a:t>
            </a:r>
            <a:r>
              <a:rPr lang="en-AU" sz="900">
                <a:hlinkClick r:id="rId5" tooltip="https://creativecommons.org/licenses/by-nc-nd/3.0/"/>
              </a:rPr>
              <a:t>CC BY-NC-ND</a:t>
            </a:r>
            <a:endParaRPr lang="en-AU" sz="9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1"/>
          <p:cNvSpPr/>
          <p:nvPr/>
        </p:nvSpPr>
        <p:spPr>
          <a:xfrm>
            <a:off x="272955" y="71957"/>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2E3C4E"/>
                </a:solidFill>
                <a:latin typeface="Times New Roman" panose="02020603050405020304" pitchFamily="18" charset="0"/>
                <a:ea typeface="Host Grotesk Medium" pitchFamily="34" charset="-122"/>
                <a:cs typeface="Times New Roman" panose="02020603050405020304" pitchFamily="18" charset="0"/>
              </a:rPr>
              <a:t>References</a:t>
            </a:r>
          </a:p>
          <a:p>
            <a:pPr marL="0" indent="0" algn="l">
              <a:lnSpc>
                <a:spcPts val="5550"/>
              </a:lnSpc>
              <a:buNone/>
            </a:pPr>
            <a:endParaRPr lang="en-US" sz="445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6B6953EE-5EB5-BEE8-DD17-2126BB21C30E}"/>
              </a:ext>
            </a:extLst>
          </p:cNvPr>
          <p:cNvSpPr txBox="1"/>
          <p:nvPr/>
        </p:nvSpPr>
        <p:spPr>
          <a:xfrm>
            <a:off x="272955" y="836979"/>
            <a:ext cx="14144085" cy="6555641"/>
          </a:xfrm>
          <a:prstGeom prst="rect">
            <a:avLst/>
          </a:prstGeom>
          <a:noFill/>
        </p:spPr>
        <p:txBody>
          <a:bodyPr wrap="square">
            <a:spAutoFit/>
          </a:bodyPr>
          <a:lstStyle/>
          <a:p>
            <a:r>
              <a:rPr lang="en-AU" sz="1400" dirty="0">
                <a:latin typeface="Times New Roman" panose="02020603050405020304" pitchFamily="18" charset="0"/>
                <a:cs typeface="Times New Roman" panose="02020603050405020304" pitchFamily="18" charset="0"/>
              </a:rPr>
              <a:t>Department of Health and Social Care (2025a) </a:t>
            </a:r>
            <a:r>
              <a:rPr lang="en-AU" sz="1400" i="1" dirty="0">
                <a:latin typeface="Times New Roman" panose="02020603050405020304" pitchFamily="18" charset="0"/>
                <a:cs typeface="Times New Roman" panose="02020603050405020304" pitchFamily="18" charset="0"/>
              </a:rPr>
              <a:t>Managing healthcare 'easy as online banking' with revamped NHS App.</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3"/>
              </a:rPr>
              <a:t>https://www.gov.uk/government/news/managing-healthcare-easy-as-online-banking-with-revamped-nhs-app</a:t>
            </a:r>
            <a:r>
              <a:rPr lang="en-AU" sz="1400" dirty="0">
                <a:latin typeface="Times New Roman" panose="02020603050405020304" pitchFamily="18" charset="0"/>
                <a:cs typeface="Times New Roman" panose="02020603050405020304" pitchFamily="18" charset="0"/>
              </a:rPr>
              <a:t> (Accessed: 4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Department of Health and Social Care (2025b) </a:t>
            </a:r>
            <a:r>
              <a:rPr lang="en-AU" sz="1400" i="1" dirty="0">
                <a:latin typeface="Times New Roman" panose="02020603050405020304" pitchFamily="18" charset="0"/>
                <a:cs typeface="Times New Roman" panose="02020603050405020304" pitchFamily="18" charset="0"/>
              </a:rPr>
              <a:t>Major NHS App expansion cuts waiting times.</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4"/>
              </a:rPr>
              <a:t>https://www.gov.uk/government/news/major-nhs-app-expansion-cuts-waiting-times</a:t>
            </a:r>
            <a:r>
              <a:rPr lang="en-AU" sz="1400" dirty="0">
                <a:latin typeface="Times New Roman" panose="02020603050405020304" pitchFamily="18" charset="0"/>
                <a:cs typeface="Times New Roman" panose="02020603050405020304" pitchFamily="18" charset="0"/>
              </a:rPr>
              <a:t> (Accessed: 2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Digitalhealth.net (2024) </a:t>
            </a:r>
            <a:r>
              <a:rPr lang="en-AU" sz="1400" i="1" dirty="0">
                <a:latin typeface="Times New Roman" panose="02020603050405020304" pitchFamily="18" charset="0"/>
                <a:cs typeface="Times New Roman" panose="02020603050405020304" pitchFamily="18" charset="0"/>
              </a:rPr>
              <a:t>Concerns raised that NHS digital plans could exclude older adults.</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5"/>
              </a:rPr>
              <a:t>https://www.digitalhealth.net/2024/11/concerns-raised-that-nhs-digital-plans-could-exclude-older-adults/</a:t>
            </a:r>
            <a:r>
              <a:rPr lang="en-AU" sz="1400" dirty="0">
                <a:latin typeface="Times New Roman" panose="02020603050405020304" pitchFamily="18" charset="0"/>
                <a:cs typeface="Times New Roman" panose="02020603050405020304" pitchFamily="18" charset="0"/>
              </a:rPr>
              <a:t> (Accessed: 1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Greenhalgh, T., Rosen, R., Shaw, S.E. and Byng, R. (2022) ‘How do patients and carers experience NHS remote consultations?’, </a:t>
            </a:r>
            <a:r>
              <a:rPr lang="en-AU" sz="1400" i="1" dirty="0">
                <a:latin typeface="Times New Roman" panose="02020603050405020304" pitchFamily="18" charset="0"/>
                <a:cs typeface="Times New Roman" panose="02020603050405020304" pitchFamily="18" charset="0"/>
              </a:rPr>
              <a:t>British Journal of General Practice</a:t>
            </a:r>
            <a:r>
              <a:rPr lang="en-AU" sz="1400" dirty="0">
                <a:latin typeface="Times New Roman" panose="02020603050405020304" pitchFamily="18" charset="0"/>
                <a:cs typeface="Times New Roman" panose="02020603050405020304" pitchFamily="18" charset="0"/>
              </a:rPr>
              <a:t>, 72(715), pp. e593–e600. </a:t>
            </a:r>
            <a:r>
              <a:rPr lang="en-AU" sz="1400" dirty="0" err="1">
                <a:latin typeface="Times New Roman" panose="02020603050405020304" pitchFamily="18" charset="0"/>
                <a:cs typeface="Times New Roman" panose="02020603050405020304" pitchFamily="18" charset="0"/>
              </a:rPr>
              <a:t>doi</a:t>
            </a:r>
            <a:r>
              <a:rPr lang="en-AU" sz="1400" dirty="0">
                <a:latin typeface="Times New Roman" panose="02020603050405020304" pitchFamily="18" charset="0"/>
                <a:cs typeface="Times New Roman" panose="02020603050405020304" pitchFamily="18" charset="0"/>
              </a:rPr>
              <a:t>: 10.3399/BJGP.2021.0657.</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Healthbusinessuk.net (2025) </a:t>
            </a:r>
            <a:r>
              <a:rPr lang="en-AU" sz="1400" i="1" dirty="0">
                <a:latin typeface="Times New Roman" panose="02020603050405020304" pitchFamily="18" charset="0"/>
                <a:cs typeface="Times New Roman" panose="02020603050405020304" pitchFamily="18" charset="0"/>
              </a:rPr>
              <a:t>NHS app has saved £622 million in staff time | Health Business.</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6"/>
              </a:rPr>
              <a:t>https://healthbusinessuk.net/news/28042025/nhs-app-has-saved-ps622-million-staff-time</a:t>
            </a:r>
            <a:r>
              <a:rPr lang="en-AU" sz="1400" dirty="0">
                <a:latin typeface="Times New Roman" panose="02020603050405020304" pitchFamily="18" charset="0"/>
                <a:cs typeface="Times New Roman" panose="02020603050405020304" pitchFamily="18" charset="0"/>
              </a:rPr>
              <a:t> (Accessed: 3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Kc, S., Papoutsi, C., Reidy, C., Majeed, A. and Greaves, F. (2024) ‘Differences in usage of a patient portal across socio-demographic groups: observational study of the NHS App in England’, </a:t>
            </a:r>
            <a:r>
              <a:rPr lang="en-AU" sz="1400" i="1" dirty="0">
                <a:latin typeface="Times New Roman" panose="02020603050405020304" pitchFamily="18" charset="0"/>
                <a:cs typeface="Times New Roman" panose="02020603050405020304" pitchFamily="18" charset="0"/>
              </a:rPr>
              <a:t>Journal of Medical Internet Research</a:t>
            </a:r>
            <a:r>
              <a:rPr lang="en-AU" sz="1400" dirty="0">
                <a:latin typeface="Times New Roman" panose="02020603050405020304" pitchFamily="18" charset="0"/>
                <a:cs typeface="Times New Roman" panose="02020603050405020304" pitchFamily="18" charset="0"/>
              </a:rPr>
              <a:t>, 26, e56320. </a:t>
            </a:r>
            <a:r>
              <a:rPr lang="en-AU" sz="1400" dirty="0" err="1">
                <a:latin typeface="Times New Roman" panose="02020603050405020304" pitchFamily="18" charset="0"/>
                <a:cs typeface="Times New Roman" panose="02020603050405020304" pitchFamily="18" charset="0"/>
              </a:rPr>
              <a:t>doi</a:t>
            </a:r>
            <a:r>
              <a:rPr lang="en-AU" sz="1400" dirty="0">
                <a:latin typeface="Times New Roman" panose="02020603050405020304" pitchFamily="18" charset="0"/>
                <a:cs typeface="Times New Roman" panose="02020603050405020304" pitchFamily="18" charset="0"/>
              </a:rPr>
              <a:t>: 10.2196/56320.</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Kc, S., Tewolde, S., Laverty, A.A., </a:t>
            </a:r>
            <a:r>
              <a:rPr lang="en-AU" sz="1400" dirty="0" err="1">
                <a:latin typeface="Times New Roman" panose="02020603050405020304" pitchFamily="18" charset="0"/>
                <a:cs typeface="Times New Roman" panose="02020603050405020304" pitchFamily="18" charset="0"/>
              </a:rPr>
              <a:t>Gudgin</a:t>
            </a:r>
            <a:r>
              <a:rPr lang="en-AU" sz="1400" dirty="0">
                <a:latin typeface="Times New Roman" panose="02020603050405020304" pitchFamily="18" charset="0"/>
                <a:cs typeface="Times New Roman" panose="02020603050405020304" pitchFamily="18" charset="0"/>
              </a:rPr>
              <a:t>, B. and Majeed, A. (2023) ‘Uptake and adoption of the NHS App in England: an observational study’, </a:t>
            </a:r>
            <a:r>
              <a:rPr lang="en-AU" sz="1400" i="1" dirty="0">
                <a:latin typeface="Times New Roman" panose="02020603050405020304" pitchFamily="18" charset="0"/>
                <a:cs typeface="Times New Roman" panose="02020603050405020304" pitchFamily="18" charset="0"/>
              </a:rPr>
              <a:t>British Journal of General Practice</a:t>
            </a:r>
            <a:r>
              <a:rPr lang="en-AU" sz="1400" dirty="0">
                <a:latin typeface="Times New Roman" panose="02020603050405020304" pitchFamily="18" charset="0"/>
                <a:cs typeface="Times New Roman" panose="02020603050405020304" pitchFamily="18" charset="0"/>
              </a:rPr>
              <a:t>, 73(737). </a:t>
            </a:r>
            <a:r>
              <a:rPr lang="en-AU" sz="1400" dirty="0" err="1">
                <a:latin typeface="Times New Roman" panose="02020603050405020304" pitchFamily="18" charset="0"/>
                <a:cs typeface="Times New Roman" panose="02020603050405020304" pitchFamily="18" charset="0"/>
              </a:rPr>
              <a:t>doi</a:t>
            </a:r>
            <a:r>
              <a:rPr lang="en-AU" sz="1400" dirty="0">
                <a:latin typeface="Times New Roman" panose="02020603050405020304" pitchFamily="18" charset="0"/>
                <a:cs typeface="Times New Roman" panose="02020603050405020304" pitchFamily="18" charset="0"/>
              </a:rPr>
              <a:t>: 10.3399/BJGP.2022.0150.</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NHS England (2023) </a:t>
            </a:r>
            <a:r>
              <a:rPr lang="en-AU" sz="1400" i="1" dirty="0">
                <a:latin typeface="Times New Roman" panose="02020603050405020304" pitchFamily="18" charset="0"/>
                <a:cs typeface="Times New Roman" panose="02020603050405020304" pitchFamily="18" charset="0"/>
              </a:rPr>
              <a:t>NHS Long Term Workforce Plan.</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7"/>
              </a:rPr>
              <a:t>https://www.england.nhs.uk/long-read/nhs-long-term-workforce-plan-2/</a:t>
            </a:r>
            <a:r>
              <a:rPr lang="en-AU" sz="1400" dirty="0">
                <a:latin typeface="Times New Roman" panose="02020603050405020304" pitchFamily="18" charset="0"/>
                <a:cs typeface="Times New Roman" panose="02020603050405020304" pitchFamily="18" charset="0"/>
              </a:rPr>
              <a:t> (Accessed: 6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NHS England (2024a) </a:t>
            </a:r>
            <a:r>
              <a:rPr lang="en-AU" sz="1400" i="1" dirty="0">
                <a:latin typeface="Times New Roman" panose="02020603050405020304" pitchFamily="18" charset="0"/>
                <a:cs typeface="Times New Roman" panose="02020603050405020304" pitchFamily="18" charset="0"/>
              </a:rPr>
              <a:t>NHS App messaging saved the NHS more than £1 million last year.</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8"/>
              </a:rPr>
              <a:t>https://www.england.nhs.uk/2024/05/nhs-app-messaging-saved-nhs-more-than-1-million-in-last-year</a:t>
            </a:r>
            <a:r>
              <a:rPr lang="en-AU" sz="1400" dirty="0">
                <a:latin typeface="Times New Roman" panose="02020603050405020304" pitchFamily="18" charset="0"/>
                <a:cs typeface="Times New Roman" panose="02020603050405020304" pitchFamily="18" charset="0"/>
              </a:rPr>
              <a:t> (Accessed: 7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NHS England (2024b) </a:t>
            </a:r>
            <a:r>
              <a:rPr lang="en-AU" sz="1400" i="1" dirty="0">
                <a:latin typeface="Times New Roman" panose="02020603050405020304" pitchFamily="18" charset="0"/>
                <a:cs typeface="Times New Roman" panose="02020603050405020304" pitchFamily="18" charset="0"/>
              </a:rPr>
              <a:t>Transformation and innovation delivery update.</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9"/>
              </a:rPr>
              <a:t>https://www.england.nhs.uk/long-read/transformation-and-innovation-delivery-update/</a:t>
            </a:r>
            <a:r>
              <a:rPr lang="en-AU" sz="1400" dirty="0">
                <a:latin typeface="Times New Roman" panose="02020603050405020304" pitchFamily="18" charset="0"/>
                <a:cs typeface="Times New Roman" panose="02020603050405020304" pitchFamily="18" charset="0"/>
              </a:rPr>
              <a:t> (Accessed: 5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NHS England (2024c) </a:t>
            </a:r>
            <a:r>
              <a:rPr lang="en-AU" sz="1400" i="1" dirty="0">
                <a:latin typeface="Times New Roman" panose="02020603050405020304" pitchFamily="18" charset="0"/>
                <a:cs typeface="Times New Roman" panose="02020603050405020304" pitchFamily="18" charset="0"/>
              </a:rPr>
              <a:t>Digital productivity – Key tools and information.</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10"/>
              </a:rPr>
              <a:t>https://transform.england.nhs.uk/key-tools-and-info/digital-productivity/</a:t>
            </a:r>
            <a:r>
              <a:rPr lang="en-AU" sz="1400" dirty="0">
                <a:latin typeface="Times New Roman" panose="02020603050405020304" pitchFamily="18" charset="0"/>
                <a:cs typeface="Times New Roman" panose="02020603050405020304" pitchFamily="18" charset="0"/>
              </a:rPr>
              <a:t> (Accessed: 7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NHS England (2025) </a:t>
            </a:r>
            <a:r>
              <a:rPr lang="en-AU" sz="1400" i="1" dirty="0">
                <a:latin typeface="Times New Roman" panose="02020603050405020304" pitchFamily="18" charset="0"/>
                <a:cs typeface="Times New Roman" panose="02020603050405020304" pitchFamily="18" charset="0"/>
              </a:rPr>
              <a:t>Review of NHS performance and delivery.</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11"/>
              </a:rPr>
              <a:t>https://www.england.nhs.uk/long-read/review-of-nhs-performance-and-delivery/</a:t>
            </a:r>
            <a:r>
              <a:rPr lang="en-AU" sz="1400" dirty="0">
                <a:latin typeface="Times New Roman" panose="02020603050405020304" pitchFamily="18" charset="0"/>
                <a:cs typeface="Times New Roman" panose="02020603050405020304" pitchFamily="18" charset="0"/>
              </a:rPr>
              <a:t> (Accessed: 7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Peek, N., Sujan, M. and Scott, P. (2023) ‘Digital health and care: emerging from pandemic times’, </a:t>
            </a:r>
            <a:r>
              <a:rPr lang="en-AU" sz="1400" i="1" dirty="0">
                <a:latin typeface="Times New Roman" panose="02020603050405020304" pitchFamily="18" charset="0"/>
                <a:cs typeface="Times New Roman" panose="02020603050405020304" pitchFamily="18" charset="0"/>
              </a:rPr>
              <a:t>BMJ Health &amp; Care Informatics</a:t>
            </a:r>
            <a:r>
              <a:rPr lang="en-AU" sz="1400" dirty="0">
                <a:latin typeface="Times New Roman" panose="02020603050405020304" pitchFamily="18" charset="0"/>
                <a:cs typeface="Times New Roman" panose="02020603050405020304" pitchFamily="18" charset="0"/>
              </a:rPr>
              <a:t>, 30(1), e100861. </a:t>
            </a:r>
            <a:r>
              <a:rPr lang="en-AU" sz="1400" dirty="0" err="1">
                <a:latin typeface="Times New Roman" panose="02020603050405020304" pitchFamily="18" charset="0"/>
                <a:cs typeface="Times New Roman" panose="02020603050405020304" pitchFamily="18" charset="0"/>
              </a:rPr>
              <a:t>doi</a:t>
            </a:r>
            <a:r>
              <a:rPr lang="en-AU" sz="1400" dirty="0">
                <a:latin typeface="Times New Roman" panose="02020603050405020304" pitchFamily="18" charset="0"/>
                <a:cs typeface="Times New Roman" panose="02020603050405020304" pitchFamily="18" charset="0"/>
              </a:rPr>
              <a:t>: 10.1136/bmjhci-2023-100861.</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Pifonline.org.uk (2025) </a:t>
            </a:r>
            <a:r>
              <a:rPr lang="en-AU" sz="1400" i="1" dirty="0">
                <a:latin typeface="Times New Roman" panose="02020603050405020304" pitchFamily="18" charset="0"/>
                <a:cs typeface="Times New Roman" panose="02020603050405020304" pitchFamily="18" charset="0"/>
              </a:rPr>
              <a:t>Major milestone as NHS App saves 1.5 million hospital appointments.</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12"/>
              </a:rPr>
              <a:t>https://pifonline.org.uk/news/nhs-app-hospital-appointments-medical-record-errors-vital-patient-groups/</a:t>
            </a:r>
            <a:r>
              <a:rPr lang="en-AU" sz="1400" dirty="0">
                <a:latin typeface="Times New Roman" panose="02020603050405020304" pitchFamily="18" charset="0"/>
                <a:cs typeface="Times New Roman" panose="02020603050405020304" pitchFamily="18" charset="0"/>
              </a:rPr>
              <a:t> (Accessed: 4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Reidy, C., Papoutsi, C., Kc, S., </a:t>
            </a:r>
            <a:r>
              <a:rPr lang="en-AU" sz="1400" dirty="0" err="1">
                <a:latin typeface="Times New Roman" panose="02020603050405020304" pitchFamily="18" charset="0"/>
                <a:cs typeface="Times New Roman" panose="02020603050405020304" pitchFamily="18" charset="0"/>
              </a:rPr>
              <a:t>Gudgin</a:t>
            </a:r>
            <a:r>
              <a:rPr lang="en-AU" sz="1400" dirty="0">
                <a:latin typeface="Times New Roman" panose="02020603050405020304" pitchFamily="18" charset="0"/>
                <a:cs typeface="Times New Roman" panose="02020603050405020304" pitchFamily="18" charset="0"/>
              </a:rPr>
              <a:t>, B., Laverty, A.A., Greaves, F. and Powell, J. (2025) ‘Qualitative evaluation of the implementation and national roll-out of the NHS App in England’, </a:t>
            </a:r>
            <a:r>
              <a:rPr lang="en-AU" sz="1400" i="1" dirty="0">
                <a:latin typeface="Times New Roman" panose="02020603050405020304" pitchFamily="18" charset="0"/>
                <a:cs typeface="Times New Roman" panose="02020603050405020304" pitchFamily="18" charset="0"/>
              </a:rPr>
              <a:t>BMC Medicine</a:t>
            </a:r>
            <a:r>
              <a:rPr lang="en-AU" sz="1400" dirty="0">
                <a:latin typeface="Times New Roman" panose="02020603050405020304" pitchFamily="18" charset="0"/>
                <a:cs typeface="Times New Roman" panose="02020603050405020304" pitchFamily="18" charset="0"/>
              </a:rPr>
              <a:t>, 23(1), p. 20. </a:t>
            </a:r>
            <a:r>
              <a:rPr lang="en-AU" sz="1400" dirty="0" err="1">
                <a:latin typeface="Times New Roman" panose="02020603050405020304" pitchFamily="18" charset="0"/>
                <a:cs typeface="Times New Roman" panose="02020603050405020304" pitchFamily="18" charset="0"/>
              </a:rPr>
              <a:t>doi</a:t>
            </a:r>
            <a:r>
              <a:rPr lang="en-AU" sz="1400" dirty="0">
                <a:latin typeface="Times New Roman" panose="02020603050405020304" pitchFamily="18" charset="0"/>
                <a:cs typeface="Times New Roman" panose="02020603050405020304" pitchFamily="18" charset="0"/>
              </a:rPr>
              <a:t>: 10.1186/s12916-024-03842-w.</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The PSL Hub (2024) </a:t>
            </a:r>
            <a:r>
              <a:rPr lang="en-AU" sz="1400" i="1" dirty="0">
                <a:latin typeface="Times New Roman" panose="02020603050405020304" pitchFamily="18" charset="0"/>
                <a:cs typeface="Times New Roman" panose="02020603050405020304" pitchFamily="18" charset="0"/>
              </a:rPr>
              <a:t>Digital Coalition: Public and patient experience of the NHS App.</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13"/>
              </a:rPr>
              <a:t>https://www.pslhub.org/learn/commissioning-service-provision-and-innovation-in-health-and-care/digital-health-and-care-service-provision/apps-for-health-and-care/digital-coalition-public-and-patient-experience-of-the-nhs-app-27-march-2024-r11231/</a:t>
            </a:r>
            <a:r>
              <a:rPr lang="en-AU" sz="1400" dirty="0">
                <a:latin typeface="Times New Roman" panose="02020603050405020304" pitchFamily="18" charset="0"/>
                <a:cs typeface="Times New Roman" panose="02020603050405020304" pitchFamily="18" charset="0"/>
              </a:rPr>
              <a:t> (Accessed: 2 November 2025).</a:t>
            </a:r>
            <a:endParaRPr lang="en-IN"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a:t>
            </a:r>
            <a:r>
              <a:rPr lang="en-IN" sz="1400" dirty="0">
                <a:latin typeface="Times New Roman" panose="02020603050405020304" pitchFamily="18" charset="0"/>
                <a:cs typeface="Times New Roman" panose="02020603050405020304" pitchFamily="18" charset="0"/>
              </a:rPr>
              <a:t>Tony Blair Institute. (2024, May 20). Governing in the Age of AI: A New Model to Transform the State. Retrieved from </a:t>
            </a:r>
            <a:r>
              <a:rPr lang="en-IN" sz="1400" dirty="0" err="1">
                <a:latin typeface="Times New Roman" panose="02020603050405020304" pitchFamily="18" charset="0"/>
                <a:cs typeface="Times New Roman" panose="02020603050405020304" pitchFamily="18" charset="0"/>
              </a:rPr>
              <a:t>Institute.global</a:t>
            </a:r>
            <a:r>
              <a:rPr lang="en-IN" sz="1400" dirty="0">
                <a:latin typeface="Times New Roman" panose="02020603050405020304" pitchFamily="18" charset="0"/>
                <a:cs typeface="Times New Roman" panose="02020603050405020304" pitchFamily="18" charset="0"/>
              </a:rPr>
              <a:t> website: </a:t>
            </a:r>
            <a:r>
              <a:rPr lang="en-IN" sz="1400" u="sng" dirty="0">
                <a:latin typeface="Times New Roman" panose="02020603050405020304" pitchFamily="18" charset="0"/>
                <a:cs typeface="Times New Roman" panose="02020603050405020304" pitchFamily="18" charset="0"/>
                <a:hlinkClick r:id="rId14"/>
              </a:rPr>
              <a:t>https://institute.global/insights/politics-and-governance/governing-in-the-age-of-ai-a-new-model-to-transform-the-state</a:t>
            </a:r>
            <a:r>
              <a:rPr lang="en-AU" sz="1400" dirty="0">
                <a:latin typeface="Times New Roman" panose="02020603050405020304" pitchFamily="18" charset="0"/>
                <a:cs typeface="Times New Roman" panose="02020603050405020304" pitchFamily="18" charset="0"/>
              </a:rPr>
              <a:t>  (Accessed: 7 November 2025).</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84202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2967</Words>
  <Application>Microsoft Office PowerPoint</Application>
  <PresentationFormat>Custom</PresentationFormat>
  <Paragraphs>163</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Times New Roman</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Vasile-Marius Bors</dc:creator>
  <cp:lastModifiedBy>Ana Maria Bors (2316319)</cp:lastModifiedBy>
  <cp:revision>14</cp:revision>
  <dcterms:created xsi:type="dcterms:W3CDTF">2025-11-06T08:50:18Z</dcterms:created>
  <dcterms:modified xsi:type="dcterms:W3CDTF">2025-11-07T08:17:50Z</dcterms:modified>
</cp:coreProperties>
</file>