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rels" ContentType="application/vnd.openxmlformats-package.relationships+xml"/>
  <Default Extension="gif" ContentType="image/gif"/>
  <Default Extension="wmf" ContentType="image/x-wm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35"/>
  </p:notesMasterIdLst>
  <p:sldIdLst>
    <p:sldId id="276" r:id="rId2"/>
    <p:sldId id="298" r:id="rId3"/>
    <p:sldId id="299" r:id="rId4"/>
    <p:sldId id="274" r:id="rId5"/>
    <p:sldId id="260" r:id="rId6"/>
    <p:sldId id="257" r:id="rId7"/>
    <p:sldId id="259" r:id="rId8"/>
    <p:sldId id="303" r:id="rId9"/>
    <p:sldId id="285" r:id="rId10"/>
    <p:sldId id="296" r:id="rId11"/>
    <p:sldId id="265" r:id="rId12"/>
    <p:sldId id="280" r:id="rId13"/>
    <p:sldId id="279" r:id="rId14"/>
    <p:sldId id="266" r:id="rId15"/>
    <p:sldId id="300" r:id="rId16"/>
    <p:sldId id="283" r:id="rId17"/>
    <p:sldId id="281" r:id="rId18"/>
    <p:sldId id="287" r:id="rId19"/>
    <p:sldId id="269" r:id="rId20"/>
    <p:sldId id="267" r:id="rId21"/>
    <p:sldId id="272" r:id="rId22"/>
    <p:sldId id="301" r:id="rId23"/>
    <p:sldId id="302" r:id="rId24"/>
    <p:sldId id="268" r:id="rId25"/>
    <p:sldId id="289" r:id="rId26"/>
    <p:sldId id="288" r:id="rId27"/>
    <p:sldId id="290" r:id="rId28"/>
    <p:sldId id="294" r:id="rId29"/>
    <p:sldId id="291" r:id="rId30"/>
    <p:sldId id="292" r:id="rId31"/>
    <p:sldId id="293" r:id="rId32"/>
    <p:sldId id="295" r:id="rId33"/>
    <p:sldId id="270" r:id="rId3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703"/>
  </p:normalViewPr>
  <p:slideViewPr>
    <p:cSldViewPr>
      <p:cViewPr>
        <p:scale>
          <a:sx n="140" d="100"/>
          <a:sy n="140" d="100"/>
        </p:scale>
        <p:origin x="304" y="1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notesMaster" Target="notesMasters/notesMaster1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viewProps" Target="viewProps.xml"/><Relationship Id="rId38" Type="http://schemas.openxmlformats.org/officeDocument/2006/relationships/theme" Target="theme/theme1.xml"/><Relationship Id="rId3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4FB244-242D-514F-A997-A9F48ECB5FA4}" type="datetimeFigureOut">
              <a:rPr lang="en-US" smtClean="0"/>
              <a:t>9/23/17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17DE08-2D4D-9E45-AC74-B447EB907C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04174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36346" y="1788454"/>
            <a:ext cx="6270922" cy="2098226"/>
          </a:xfrm>
        </p:spPr>
        <p:txBody>
          <a:bodyPr anchor="b">
            <a:noAutofit/>
          </a:bodyPr>
          <a:lstStyle>
            <a:lvl1pPr algn="ctr">
              <a:defRPr sz="6000" cap="all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09930" y="3956280"/>
            <a:ext cx="5123755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4644" y="6453386"/>
            <a:ext cx="1205958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F426C003-98FB-4550-9F05-4A920027FA85}" type="datetimeFigureOut">
              <a:rPr lang="en-GB" smtClean="0"/>
              <a:pPr/>
              <a:t>23/09/2017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38041" y="6453386"/>
            <a:ext cx="5267533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373012" y="6453386"/>
            <a:ext cx="1197219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F8945E67-6AC7-4E15-B85A-A35F34F34F00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8" name="Group 7"/>
          <p:cNvGrpSpPr/>
          <p:nvPr/>
        </p:nvGrpSpPr>
        <p:grpSpPr>
          <a:xfrm>
            <a:off x="564643" y="744469"/>
            <a:ext cx="8005589" cy="5349671"/>
            <a:chOff x="564643" y="744469"/>
            <a:chExt cx="8005589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6113972" y="1685652"/>
              <a:ext cx="2456260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357"/>
                  </a:lnTo>
                  <a:lnTo>
                    <a:pt x="8761" y="935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564643" y="744469"/>
              <a:ext cx="2456505" cy="4408488"/>
            </a:xfrm>
            <a:custGeom>
              <a:avLst/>
              <a:gdLst/>
              <a:ahLst/>
              <a:cxnLst/>
              <a:rect l="l" t="t" r="r" b="b"/>
              <a:pathLst>
                <a:path w="10001" h="10000">
                  <a:moveTo>
                    <a:pt x="8762" y="0"/>
                  </a:moveTo>
                  <a:lnTo>
                    <a:pt x="10001" y="0"/>
                  </a:lnTo>
                  <a:lnTo>
                    <a:pt x="10001" y="10000"/>
                  </a:lnTo>
                  <a:lnTo>
                    <a:pt x="1" y="10000"/>
                  </a:lnTo>
                  <a:cubicBezTo>
                    <a:pt x="-2" y="9766"/>
                    <a:pt x="4" y="9586"/>
                    <a:pt x="1" y="9352"/>
                  </a:cubicBezTo>
                  <a:lnTo>
                    <a:pt x="8762" y="9346"/>
                  </a:lnTo>
                  <a:lnTo>
                    <a:pt x="8762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26C003-98FB-4550-9F05-4A920027FA85}" type="datetimeFigureOut">
              <a:rPr lang="en-GB" smtClean="0"/>
              <a:pPr/>
              <a:t>23/09/2017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45E67-6AC7-4E15-B85A-A35F34F34F0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3769" y="1301361"/>
            <a:ext cx="7209728" cy="2852737"/>
          </a:xfrm>
        </p:spPr>
        <p:txBody>
          <a:bodyPr anchor="b">
            <a:normAutofit/>
          </a:bodyPr>
          <a:lstStyle>
            <a:lvl1pPr algn="r">
              <a:defRPr sz="6000" cap="all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73769" y="4216328"/>
            <a:ext cx="7209728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tx2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54181" y="6453386"/>
            <a:ext cx="1216807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426C003-98FB-4550-9F05-4A920027FA85}" type="datetimeFigureOut">
              <a:rPr lang="en-GB" smtClean="0"/>
              <a:pPr/>
              <a:t>23/09/2017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38234" y="6453386"/>
            <a:ext cx="5267533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373012" y="6453386"/>
            <a:ext cx="119721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8945E67-6AC7-4E15-B85A-A35F34F34F00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6113972" y="1685652"/>
            <a:ext cx="2456260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8" name="Freeform 7" title="Crop Mark"/>
          <p:cNvSpPr/>
          <p:nvPr/>
        </p:nvSpPr>
        <p:spPr bwMode="auto">
          <a:xfrm>
            <a:off x="6113972" y="1685652"/>
            <a:ext cx="2456260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8700" y="2286000"/>
            <a:ext cx="3335840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94052" y="2286000"/>
            <a:ext cx="3335840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26C003-98FB-4550-9F05-4A920027FA85}" type="datetimeFigureOut">
              <a:rPr lang="en-GB" smtClean="0"/>
              <a:pPr/>
              <a:t>23/09/2017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45E67-6AC7-4E15-B85A-A35F34F34F0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700" y="685800"/>
            <a:ext cx="72009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8700" y="2340230"/>
            <a:ext cx="3335840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2400" b="0" baseline="0">
                <a:solidFill>
                  <a:schemeClr val="tx2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8700" y="3305208"/>
            <a:ext cx="3335839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93760" y="2349754"/>
            <a:ext cx="3335840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2400" b="0" baseline="0">
                <a:solidFill>
                  <a:schemeClr val="tx2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93760" y="3305208"/>
            <a:ext cx="3335840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26C003-98FB-4550-9F05-4A920027FA85}" type="datetimeFigureOut">
              <a:rPr lang="en-GB" smtClean="0"/>
              <a:pPr/>
              <a:t>23/09/2017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45E67-6AC7-4E15-B85A-A35F34F34F0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26C003-98FB-4550-9F05-4A920027FA85}" type="datetimeFigureOut">
              <a:rPr lang="en-GB" smtClean="0"/>
              <a:pPr/>
              <a:t>23/09/2017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45E67-6AC7-4E15-B85A-A35F34F34F0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26C003-98FB-4550-9F05-4A920027FA85}" type="datetimeFigureOut">
              <a:rPr lang="en-GB" smtClean="0"/>
              <a:pPr/>
              <a:t>23/09/2017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45E67-6AC7-4E15-B85A-A35F34F34F0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397764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2925" y="685800"/>
            <a:ext cx="289179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400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92015" y="685801"/>
            <a:ext cx="3909060" cy="5175250"/>
          </a:xfrm>
        </p:spPr>
        <p:txBody>
          <a:bodyPr/>
          <a:lstStyle>
            <a:lvl1pPr>
              <a:defRPr sz="1500"/>
            </a:lvl1pPr>
            <a:lvl2pPr>
              <a:defRPr sz="1500"/>
            </a:lvl2pPr>
            <a:lvl3pPr>
              <a:defRPr sz="1350"/>
            </a:lvl3pPr>
            <a:lvl4pPr>
              <a:defRPr sz="135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2925" y="2856344"/>
            <a:ext cx="2891790" cy="3011056"/>
          </a:xfrm>
        </p:spPr>
        <p:txBody>
          <a:bodyPr>
            <a:normAutofit/>
          </a:bodyPr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42925" y="6453386"/>
            <a:ext cx="90342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426C003-98FB-4550-9F05-4A920027FA85}" type="datetimeFigureOut">
              <a:rPr lang="en-GB" smtClean="0"/>
              <a:pPr/>
              <a:t>23/09/2017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654459" y="6453386"/>
            <a:ext cx="1780256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412355" y="6453386"/>
            <a:ext cx="119721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8945E67-6AC7-4E15-B85A-A35F34F34F00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3977640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 title="Divider Bar"/>
          <p:cNvSpPr/>
          <p:nvPr/>
        </p:nvSpPr>
        <p:spPr>
          <a:xfrm>
            <a:off x="3977640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397764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2925" y="685800"/>
            <a:ext cx="289179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4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149090" y="1"/>
            <a:ext cx="4994910" cy="6857999"/>
          </a:xfrm>
        </p:spPr>
        <p:txBody>
          <a:bodyPr anchor="t">
            <a:normAutofit/>
          </a:bodyPr>
          <a:lstStyle>
            <a:lvl1pPr marL="0" indent="0">
              <a:buNone/>
              <a:defRPr sz="1500"/>
            </a:lvl1pPr>
            <a:lvl2pPr marL="342900" indent="0">
              <a:buNone/>
              <a:defRPr sz="1500"/>
            </a:lvl2pPr>
            <a:lvl3pPr marL="685800" indent="0">
              <a:buNone/>
              <a:defRPr sz="15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2925" y="2855968"/>
            <a:ext cx="2891790" cy="3011432"/>
          </a:xfrm>
        </p:spPr>
        <p:txBody>
          <a:bodyPr>
            <a:normAutofit/>
          </a:bodyPr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42925" y="6453386"/>
            <a:ext cx="90342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426C003-98FB-4550-9F05-4A920027FA85}" type="datetimeFigureOut">
              <a:rPr lang="en-GB" smtClean="0"/>
              <a:pPr/>
              <a:t>23/09/2017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654459" y="6453386"/>
            <a:ext cx="1780256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412355" y="6453386"/>
            <a:ext cx="119721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8945E67-6AC7-4E15-B85A-A35F34F34F00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3977640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 title="Divider Bar"/>
          <p:cNvSpPr/>
          <p:nvPr/>
        </p:nvSpPr>
        <p:spPr>
          <a:xfrm>
            <a:off x="3977640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8700" y="2295526"/>
            <a:ext cx="7200900" cy="357187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26C003-98FB-4550-9F05-4A920027FA85}" type="datetimeFigureOut">
              <a:rPr lang="en-GB" smtClean="0"/>
              <a:pPr/>
              <a:t>23/09/2017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45E67-6AC7-4E15-B85A-A35F34F34F0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80797" y="624156"/>
            <a:ext cx="1490950" cy="524324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8700" y="624156"/>
            <a:ext cx="5724525" cy="524324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26C003-98FB-4550-9F05-4A920027FA85}" type="datetimeFigureOut">
              <a:rPr lang="en-GB" smtClean="0"/>
              <a:pPr/>
              <a:t>23/09/2017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45E67-6AC7-4E15-B85A-A35F34F34F0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8700" y="685800"/>
            <a:ext cx="72009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8700" y="2286000"/>
            <a:ext cx="72009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42987" y="6453386"/>
            <a:ext cx="903429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aseline="0">
                <a:solidFill>
                  <a:schemeClr val="tx2"/>
                </a:solidFill>
              </a:defRPr>
            </a:lvl1pPr>
          </a:lstStyle>
          <a:p>
            <a:fld id="{F426C003-98FB-4550-9F05-4A920027FA85}" type="datetimeFigureOut">
              <a:rPr lang="en-GB" smtClean="0"/>
              <a:pPr/>
              <a:t>23/09/2017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170173" y="6453386"/>
            <a:ext cx="4710623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04552" y="6453386"/>
            <a:ext cx="1197219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aseline="0">
                <a:solidFill>
                  <a:schemeClr val="tx2"/>
                </a:solidFill>
              </a:defRPr>
            </a:lvl1pPr>
          </a:lstStyle>
          <a:p>
            <a:fld id="{F8945E67-6AC7-4E15-B85A-A35F34F34F00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358571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 title="Side bar"/>
          <p:cNvSpPr/>
          <p:nvPr/>
        </p:nvSpPr>
        <p:spPr>
          <a:xfrm>
            <a:off x="358571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7693964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6858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6858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384048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384048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384048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384048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384048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84048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84048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4048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6912">
          <p15:clr>
            <a:srgbClr val="F26B43"/>
          </p15:clr>
        </p15:guide>
        <p15:guide id="2" pos="936">
          <p15:clr>
            <a:srgbClr val="F26B43"/>
          </p15:clr>
        </p15:guide>
        <p15:guide id="3" pos="864">
          <p15:clr>
            <a:srgbClr val="F26B43"/>
          </p15:clr>
        </p15:guide>
        <p15:guide id="0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696">
          <p15:clr>
            <a:srgbClr val="F26B43"/>
          </p15:clr>
        </p15:guide>
        <p15:guide id="6" orient="horz" pos="432">
          <p15:clr>
            <a:srgbClr val="F26B43"/>
          </p15:clr>
        </p15:guide>
        <p15:guide id="7" orient="horz" pos="1512">
          <p15:clr>
            <a:srgbClr val="F26B43"/>
          </p15:clr>
        </p15:guide>
        <p15:guide id="8" pos="5184">
          <p15:clr>
            <a:srgbClr val="F26B43"/>
          </p15:clr>
        </p15:guide>
        <p15:guide id="9" pos="702">
          <p15:clr>
            <a:srgbClr val="F26B43"/>
          </p15:clr>
        </p15:guide>
        <p15:guide id="10" pos="648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hyperlink" Target="http://www.cyrsiausabothol.cymru/profiadau-mynychwyr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hyperlink" Target="https://www.porth.ac.uk/en/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hyperlink" Target="https://adnoddau.porth.ac.uk/webapps/blackboard/content/listContent.jsp?course_id=_281_1&amp;content_id=_11606_1&amp;mode=reset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hyperlink" Target="https://adnoddau.porth.ac.uk/webapps/blackboard/content/listContent.jsp?course_id=_281_1&amp;content_id=_37700_1&amp;mode=reset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hyperlink" Target="http://www.cscjes.org.uk/Knowledge-Bank/Welsh/News-Newyddion.aspx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hyperlink" Target="http://www.cscjes.org.uk/Knowledge-Bank/Welsh/Cymraeg-Ail-Iaith/Welsh-Scheme-of-Work/General-Resources/Books.aspx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cscjes.org.uk/Knowledge-Bank/Welsh/Cymraeg-Ail-Iaith/Welsh-Scheme-of-Work/Blwyddyn-6/Haf-Summer-1.aspx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scjes.org.uk/Documents/Welsh/Updates-L2/QR-Codes-for-Reading-Books.aspx" TargetMode="External"/><Relationship Id="rId4" Type="http://schemas.openxmlformats.org/officeDocument/2006/relationships/hyperlink" Target="http://www.cscjes.org.uk/Knowledge-Bank/Welsh/Cymraeg-Ail-Iaith/Pecyn-Darllen-Cymraeg-Ail-Iaith/Foundation-Phase.aspx" TargetMode="External"/><Relationship Id="rId5" Type="http://schemas.openxmlformats.org/officeDocument/2006/relationships/hyperlink" Target="http://www.cscjes.org.uk/Knowledge-Bank/Welsh/News-Newyddion/Pecyn-Darllen-Cymraeg-Ail-Iaith/Year-3.aspx" TargetMode="External"/><Relationship Id="rId1" Type="http://schemas.openxmlformats.org/officeDocument/2006/relationships/slideLayout" Target="../slideLayouts/slideLayout4.xml"/><Relationship Id="rId2" Type="http://schemas.openxmlformats.org/officeDocument/2006/relationships/hyperlink" Target="http://www.cscjes.org.uk/Knowledge-Bank/Welsh/Cymraeg-Ail-Iaith/Welsh-Scheme-of-Work/General-Resources/Books.aspx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hyperlink" Target="http://www.cscjes.org.uk/Knowledge-Bank/Welsh/Language-Patterns/Welsh-Continuum.aspx" TargetMode="Externa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hyperlink" Target="http://www.cscjes.org.uk/Knowledge-Bank/Welsh/News-Newyddion/Welsh-Scheme-of-Work/Helpwr-Heddiw.aspx" TargetMode="Externa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hyperlink" Target="http://www.cscjes.org.uk/Knowledge-Bank/Welsh/News-Newyddion/Welsh-Scheme-of-Work/General-Resources.aspx" TargetMode="Externa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hyperlink" Target="http://www.cscjes.org.uk/Knowledge-Bank/Welsh/News-Newyddion/Welsh-Scheme-of-Work.aspx" TargetMode="Externa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hyperlink" Target="http://www.cscjes.org.uk/Knowledge-Bank/Welsh/Cymraeg-Ail-Iaith/Welsh-Scheme-of-Work/General-Resources/Language-Mats.aspx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4" Type="http://schemas.openxmlformats.org/officeDocument/2006/relationships/image" Target="../media/image4.jpeg"/><Relationship Id="rId5" Type="http://schemas.openxmlformats.org/officeDocument/2006/relationships/image" Target="../media/image5.jpeg"/><Relationship Id="rId6" Type="http://schemas.openxmlformats.org/officeDocument/2006/relationships/image" Target="../media/image6.jpeg"/><Relationship Id="rId7" Type="http://schemas.openxmlformats.org/officeDocument/2006/relationships/image" Target="../media/image7.jpeg"/><Relationship Id="rId8" Type="http://schemas.openxmlformats.org/officeDocument/2006/relationships/image" Target="../media/image8.jpeg"/><Relationship Id="rId9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.jpe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hyperlink" Target="https://www.youtube.com/watch?v=l9-fAl002jA" TargetMode="External"/><Relationship Id="rId3" Type="http://schemas.openxmlformats.org/officeDocument/2006/relationships/hyperlink" Target="http://www.cscjes.org.uk/Knowledge-Bank/Welsh/News-Newyddion/Welsh-Scheme-of-Work/Songs.aspx" TargetMode="Externa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hyperlink" Target="http://www.cscjes.org.uk/Knowledge-Bank/Welsh/Cymraeg-Ail-Iaith/Welsh-Scheme-of-Work/Language-Games-Booklet.aspx" TargetMode="Externa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hyperlink" Target="http://www.cscjes.org.uk/Knowledge-Bank/Welsh/News-Newyddion/Welsh-Portfolios.aspx" TargetMode="Externa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hyperlink" Target="http://www.cymraegailiaith.com/athrawon/adnoddau-dysgu/" TargetMode="Externa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0.jpeg"/><Relationship Id="rId3" Type="http://schemas.openxmlformats.org/officeDocument/2006/relationships/image" Target="../media/image11.wmf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4" Type="http://schemas.openxmlformats.org/officeDocument/2006/relationships/image" Target="../media/image13.wmf"/><Relationship Id="rId5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4" Type="http://schemas.openxmlformats.org/officeDocument/2006/relationships/image" Target="../media/image13.wmf"/><Relationship Id="rId5" Type="http://schemas.openxmlformats.org/officeDocument/2006/relationships/image" Target="../media/image14.gif"/><Relationship Id="rId6" Type="http://schemas.openxmlformats.org/officeDocument/2006/relationships/image" Target="../media/image15.gif"/><Relationship Id="rId7" Type="http://schemas.openxmlformats.org/officeDocument/2006/relationships/image" Target="../media/image16.gif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jpe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hyperlink" Target="http://adnoddau.cbac.co.uk/Pages/ResourceSingle.aspx?rIid=496" TargetMode="Externa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cadarn.ac.uk/article/online-resources-learning-and-using-welsh" TargetMode="External"/><Relationship Id="rId3" Type="http://schemas.openxmlformats.org/officeDocument/2006/relationships/hyperlink" Target="https://www.learn-welsh.net/welshtopi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Cymraeg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2800" dirty="0" err="1" smtClean="0"/>
              <a:t>Datblygu’r</a:t>
            </a:r>
            <a:r>
              <a:rPr lang="en-GB" sz="2800" dirty="0" smtClean="0"/>
              <a:t> </a:t>
            </a:r>
            <a:r>
              <a:rPr lang="en-GB" sz="2800" dirty="0" err="1"/>
              <a:t>Cymraeg</a:t>
            </a:r>
            <a:r>
              <a:rPr lang="en-GB" sz="2800" dirty="0"/>
              <a:t> </a:t>
            </a:r>
            <a:r>
              <a:rPr lang="en-GB" sz="2800" dirty="0" err="1"/>
              <a:t>mewn</a:t>
            </a:r>
            <a:r>
              <a:rPr lang="en-GB" sz="2800" dirty="0"/>
              <a:t> </a:t>
            </a:r>
            <a:r>
              <a:rPr lang="en-GB" sz="2800" dirty="0" err="1"/>
              <a:t>ysgolion</a:t>
            </a:r>
            <a:r>
              <a:rPr lang="en-GB" sz="2800" dirty="0"/>
              <a:t> </a:t>
            </a:r>
            <a:r>
              <a:rPr lang="en-GB" sz="2800" dirty="0" err="1"/>
              <a:t>Saesneg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734761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Ymweldiadau</a:t>
            </a:r>
            <a:r>
              <a:rPr lang="en-US" dirty="0" smtClean="0"/>
              <a:t> </a:t>
            </a:r>
            <a:r>
              <a:rPr lang="en-US" dirty="0" err="1" smtClean="0"/>
              <a:t>Ysgol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700" y="1484784"/>
            <a:ext cx="7200900" cy="438261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 smtClean="0"/>
              <a:t>2.10.17		</a:t>
            </a:r>
            <a:r>
              <a:rPr lang="en-US" dirty="0" err="1" smtClean="0"/>
              <a:t>Pontardulais</a:t>
            </a:r>
            <a:r>
              <a:rPr lang="en-US" dirty="0" smtClean="0"/>
              <a:t> Primary School</a:t>
            </a:r>
          </a:p>
          <a:p>
            <a:pPr marL="0" lvl="8" indent="0">
              <a:buNone/>
            </a:pPr>
            <a:r>
              <a:rPr lang="en-US" sz="2000" dirty="0"/>
              <a:t> </a:t>
            </a:r>
            <a:r>
              <a:rPr lang="en-US" sz="2000" dirty="0" smtClean="0"/>
              <a:t>                         	Upper </a:t>
            </a:r>
            <a:r>
              <a:rPr lang="en-US" sz="2000" dirty="0"/>
              <a:t>J</a:t>
            </a:r>
            <a:r>
              <a:rPr lang="en-US" sz="2000" dirty="0" smtClean="0"/>
              <a:t>ames Street, </a:t>
            </a:r>
            <a:r>
              <a:rPr lang="en-US" sz="2000" dirty="0" err="1" smtClean="0"/>
              <a:t>Pontardulais</a:t>
            </a:r>
            <a:endParaRPr lang="en-US" sz="2000" dirty="0" smtClean="0"/>
          </a:p>
          <a:p>
            <a:pPr marL="0" lvl="8" indent="0">
              <a:buNone/>
            </a:pPr>
            <a:r>
              <a:rPr lang="en-US" sz="2000" dirty="0"/>
              <a:t>	</a:t>
            </a:r>
            <a:r>
              <a:rPr lang="en-US" sz="2000" dirty="0" smtClean="0"/>
              <a:t>		</a:t>
            </a:r>
            <a:r>
              <a:rPr lang="en-US" dirty="0" smtClean="0"/>
              <a:t>make way to </a:t>
            </a:r>
            <a:r>
              <a:rPr lang="en-US" dirty="0" err="1" smtClean="0"/>
              <a:t>Penllergaer</a:t>
            </a:r>
            <a:r>
              <a:rPr lang="en-US" dirty="0" smtClean="0"/>
              <a:t> </a:t>
            </a:r>
            <a:r>
              <a:rPr lang="en-US" dirty="0" err="1" smtClean="0"/>
              <a:t>rounderabout</a:t>
            </a:r>
            <a:r>
              <a:rPr lang="en-US" dirty="0" smtClean="0"/>
              <a:t> (J47) and take 1</a:t>
            </a:r>
            <a:r>
              <a:rPr lang="en-US" baseline="30000" dirty="0" smtClean="0"/>
              <a:t>st</a:t>
            </a:r>
            <a:r>
              <a:rPr lang="en-US" dirty="0" smtClean="0"/>
              <a:t> exit to 				</a:t>
            </a:r>
            <a:r>
              <a:rPr lang="en-US" dirty="0" err="1" smtClean="0"/>
              <a:t>Penllergaer</a:t>
            </a:r>
            <a:r>
              <a:rPr lang="en-US" dirty="0" smtClean="0"/>
              <a:t> then 3</a:t>
            </a:r>
            <a:r>
              <a:rPr lang="en-US" baseline="30000" dirty="0" smtClean="0"/>
              <a:t>rd</a:t>
            </a:r>
            <a:r>
              <a:rPr lang="en-US" dirty="0" smtClean="0"/>
              <a:t> exit to </a:t>
            </a:r>
            <a:r>
              <a:rPr lang="en-US" dirty="0" err="1" smtClean="0"/>
              <a:t>Pontardulais</a:t>
            </a:r>
            <a:r>
              <a:rPr lang="en-US" dirty="0" smtClean="0"/>
              <a:t>. Turn right at old people’s 			home then turn 2nd right into James street</a:t>
            </a:r>
            <a:endParaRPr lang="en-US" sz="2000" dirty="0"/>
          </a:p>
          <a:p>
            <a:pPr marL="0" lvl="8" indent="0">
              <a:buNone/>
            </a:pPr>
            <a:r>
              <a:rPr lang="en-US" sz="2000" dirty="0" smtClean="0"/>
              <a:t>9.10.17		</a:t>
            </a:r>
            <a:r>
              <a:rPr lang="en-US" sz="2000" dirty="0" err="1" smtClean="0"/>
              <a:t>Ysgol</a:t>
            </a:r>
            <a:r>
              <a:rPr lang="en-US" sz="2000" dirty="0" smtClean="0"/>
              <a:t> </a:t>
            </a:r>
            <a:r>
              <a:rPr lang="en-US" sz="2000" dirty="0" err="1" smtClean="0"/>
              <a:t>yr</a:t>
            </a:r>
            <a:r>
              <a:rPr lang="en-US" sz="2000" dirty="0" smtClean="0"/>
              <a:t> Hendy, </a:t>
            </a:r>
            <a:r>
              <a:rPr lang="en-US" sz="2000" dirty="0" err="1" smtClean="0"/>
              <a:t>Iscoed</a:t>
            </a:r>
            <a:r>
              <a:rPr lang="en-US" sz="2000" dirty="0" smtClean="0"/>
              <a:t> Road, Hendy</a:t>
            </a:r>
          </a:p>
          <a:p>
            <a:pPr marL="0" lvl="8" indent="0">
              <a:buNone/>
            </a:pPr>
            <a:r>
              <a:rPr lang="en-US" sz="2000" dirty="0"/>
              <a:t>	</a:t>
            </a:r>
            <a:r>
              <a:rPr lang="en-US" sz="2000" dirty="0" smtClean="0"/>
              <a:t>		</a:t>
            </a:r>
            <a:r>
              <a:rPr lang="en-US" dirty="0" smtClean="0"/>
              <a:t>join the motorway and exit at J48. Turn right into Hendy. After 				about ¾ mile the entrance to the school is on the right </a:t>
            </a:r>
            <a:r>
              <a:rPr lang="mr-IN" dirty="0" smtClean="0"/>
              <a:t>–</a:t>
            </a:r>
            <a:r>
              <a:rPr lang="en-US" dirty="0" smtClean="0"/>
              <a:t> 				school is hidden behind houses so look out for the zig-zag lines!</a:t>
            </a:r>
          </a:p>
          <a:p>
            <a:pPr marL="0" lvl="8" indent="0">
              <a:buNone/>
            </a:pPr>
            <a:r>
              <a:rPr lang="en-US" sz="2000" dirty="0" smtClean="0"/>
              <a:t>16.10.17		TBC </a:t>
            </a:r>
            <a:r>
              <a:rPr lang="mr-IN" sz="2000" dirty="0" smtClean="0"/>
              <a:t>–</a:t>
            </a:r>
            <a:r>
              <a:rPr lang="en-US" sz="2000" dirty="0" smtClean="0"/>
              <a:t> </a:t>
            </a:r>
            <a:r>
              <a:rPr lang="en-US" sz="2000" dirty="0" err="1" smtClean="0"/>
              <a:t>Tycroes</a:t>
            </a:r>
            <a:r>
              <a:rPr lang="en-US" sz="2000" dirty="0" smtClean="0"/>
              <a:t> Primary School</a:t>
            </a:r>
          </a:p>
          <a:p>
            <a:pPr marL="0" lvl="8" indent="0">
              <a:buNone/>
            </a:pPr>
            <a:r>
              <a:rPr lang="en-US" sz="2000" dirty="0"/>
              <a:t>	</a:t>
            </a:r>
            <a:r>
              <a:rPr lang="en-US" sz="2000" dirty="0" smtClean="0"/>
              <a:t>		</a:t>
            </a:r>
            <a:r>
              <a:rPr lang="en-US" dirty="0" smtClean="0"/>
              <a:t>join motorway until the end J49. Take 3</a:t>
            </a:r>
            <a:r>
              <a:rPr lang="en-US" baseline="30000" dirty="0" smtClean="0"/>
              <a:t>rd</a:t>
            </a:r>
            <a:r>
              <a:rPr lang="en-US" dirty="0" smtClean="0"/>
              <a:t> exit on </a:t>
            </a:r>
            <a:r>
              <a:rPr lang="en-US" dirty="0" err="1" smtClean="0"/>
              <a:t>rounderabout</a:t>
            </a:r>
            <a:r>
              <a:rPr lang="en-US" dirty="0" smtClean="0"/>
              <a:t> to 			</a:t>
            </a:r>
            <a:r>
              <a:rPr lang="en-US" dirty="0" err="1" smtClean="0"/>
              <a:t>Ammanford</a:t>
            </a:r>
            <a:r>
              <a:rPr lang="en-US" dirty="0" smtClean="0"/>
              <a:t>. After two miles, school is on your right</a:t>
            </a:r>
          </a:p>
          <a:p>
            <a:pPr marL="0" lvl="8" indent="0">
              <a:buNone/>
            </a:pPr>
            <a:r>
              <a:rPr lang="en-US" sz="2000" dirty="0" smtClean="0"/>
              <a:t>23.10.17		</a:t>
            </a:r>
            <a:r>
              <a:rPr lang="en-US" sz="2000" dirty="0" err="1" smtClean="0"/>
              <a:t>Penllergaer</a:t>
            </a:r>
            <a:r>
              <a:rPr lang="en-US" sz="2000" dirty="0" smtClean="0"/>
              <a:t> Primary School</a:t>
            </a:r>
          </a:p>
          <a:p>
            <a:pPr marL="0" lvl="8" indent="0">
              <a:buNone/>
            </a:pPr>
            <a:r>
              <a:rPr lang="en-US" dirty="0"/>
              <a:t> </a:t>
            </a:r>
            <a:r>
              <a:rPr lang="en-US" dirty="0" smtClean="0"/>
              <a:t>       			make </a:t>
            </a:r>
            <a:r>
              <a:rPr lang="en-US" dirty="0"/>
              <a:t>way to </a:t>
            </a:r>
            <a:r>
              <a:rPr lang="en-US" dirty="0" err="1"/>
              <a:t>Penllergaer</a:t>
            </a:r>
            <a:r>
              <a:rPr lang="en-US" dirty="0"/>
              <a:t> </a:t>
            </a:r>
            <a:r>
              <a:rPr lang="en-US" dirty="0" err="1"/>
              <a:t>rounderabout</a:t>
            </a:r>
            <a:r>
              <a:rPr lang="en-US" dirty="0"/>
              <a:t> (J47) and take 1</a:t>
            </a:r>
            <a:r>
              <a:rPr lang="en-US" baseline="30000" dirty="0"/>
              <a:t>st</a:t>
            </a:r>
            <a:r>
              <a:rPr lang="en-US" dirty="0"/>
              <a:t> exit to 			</a:t>
            </a:r>
            <a:r>
              <a:rPr lang="en-US" dirty="0" smtClean="0"/>
              <a:t>	</a:t>
            </a:r>
            <a:r>
              <a:rPr lang="en-US" dirty="0" err="1" smtClean="0"/>
              <a:t>Penllergaer</a:t>
            </a:r>
            <a:r>
              <a:rPr lang="en-US" dirty="0" smtClean="0"/>
              <a:t>. The school is on your right before the next 					</a:t>
            </a:r>
            <a:r>
              <a:rPr lang="en-US" dirty="0" err="1" smtClean="0"/>
              <a:t>rounderabout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7621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700" y="685800"/>
            <a:ext cx="7200900" cy="943000"/>
          </a:xfrm>
        </p:spPr>
        <p:txBody>
          <a:bodyPr/>
          <a:lstStyle/>
          <a:p>
            <a:r>
              <a:rPr lang="en-US" dirty="0" smtClean="0"/>
              <a:t>Meeting arrangements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700" y="1628800"/>
            <a:ext cx="7200900" cy="4238600"/>
          </a:xfrm>
        </p:spPr>
        <p:txBody>
          <a:bodyPr/>
          <a:lstStyle/>
          <a:p>
            <a:r>
              <a:rPr lang="en-US" dirty="0" smtClean="0"/>
              <a:t>I’ll be teaching in TK255 up until 1pm each Monday. </a:t>
            </a:r>
            <a:r>
              <a:rPr lang="en-US" dirty="0"/>
              <a:t>W</a:t>
            </a:r>
            <a:r>
              <a:rPr lang="en-US" dirty="0" smtClean="0"/>
              <a:t>e can meet there to arrange lifts and car sharing opportunities.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8925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Assessment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700" y="1628800"/>
            <a:ext cx="7200900" cy="4238600"/>
          </a:xfrm>
        </p:spPr>
        <p:txBody>
          <a:bodyPr/>
          <a:lstStyle/>
          <a:p>
            <a:endParaRPr lang="en-US" dirty="0"/>
          </a:p>
          <a:p>
            <a:r>
              <a:rPr lang="en-US" sz="2800" dirty="0" err="1" smtClean="0"/>
              <a:t>Cynllun</a:t>
            </a:r>
            <a:r>
              <a:rPr lang="en-US" sz="2800" dirty="0" smtClean="0"/>
              <a:t> </a:t>
            </a:r>
            <a:r>
              <a:rPr lang="en-US" sz="2800" dirty="0" err="1" smtClean="0"/>
              <a:t>Colegau</a:t>
            </a:r>
            <a:r>
              <a:rPr lang="en-US" sz="2800" dirty="0" smtClean="0"/>
              <a:t> </a:t>
            </a:r>
            <a:r>
              <a:rPr lang="en-US" sz="2800" dirty="0" err="1" smtClean="0"/>
              <a:t>Cymru</a:t>
            </a:r>
            <a:endParaRPr lang="en-US" sz="2800" dirty="0" smtClean="0"/>
          </a:p>
          <a:p>
            <a:r>
              <a:rPr lang="en-US" sz="2800" dirty="0" smtClean="0"/>
              <a:t>Cam 1* </a:t>
            </a:r>
            <a:r>
              <a:rPr lang="en-US" sz="2800" dirty="0" err="1" smtClean="0"/>
              <a:t>i</a:t>
            </a:r>
            <a:r>
              <a:rPr lang="en-US" sz="2800" dirty="0" smtClean="0"/>
              <a:t> gam 3***</a:t>
            </a:r>
          </a:p>
          <a:p>
            <a:r>
              <a:rPr lang="en-US" sz="2800" dirty="0" smtClean="0"/>
              <a:t>Darn o </a:t>
            </a:r>
            <a:r>
              <a:rPr lang="en-US" sz="2800" dirty="0" err="1" smtClean="0"/>
              <a:t>waith</a:t>
            </a:r>
            <a:r>
              <a:rPr lang="en-US" sz="2800" dirty="0" smtClean="0"/>
              <a:t> </a:t>
            </a:r>
            <a:r>
              <a:rPr lang="en-US" sz="2800" dirty="0" err="1" smtClean="0"/>
              <a:t>ysgrifenedig</a:t>
            </a:r>
            <a:r>
              <a:rPr lang="en-US" sz="2800" dirty="0" smtClean="0"/>
              <a:t> </a:t>
            </a:r>
            <a:r>
              <a:rPr lang="mr-IN" sz="2800" dirty="0" smtClean="0"/>
              <a:t>–</a:t>
            </a:r>
            <a:r>
              <a:rPr lang="en-US" sz="2800" dirty="0" smtClean="0"/>
              <a:t> 250+ o </a:t>
            </a:r>
            <a:r>
              <a:rPr lang="en-US" sz="2800" dirty="0" err="1" smtClean="0"/>
              <a:t>eiriau</a:t>
            </a:r>
            <a:endParaRPr lang="en-US" sz="2800" dirty="0" smtClean="0"/>
          </a:p>
          <a:p>
            <a:r>
              <a:rPr lang="en-US" sz="2800" dirty="0" err="1" smtClean="0"/>
              <a:t>Bydd</a:t>
            </a:r>
            <a:r>
              <a:rPr lang="en-US" sz="2800" dirty="0" smtClean="0"/>
              <a:t> </a:t>
            </a:r>
            <a:r>
              <a:rPr lang="en-US" sz="2800" dirty="0" err="1" smtClean="0"/>
              <a:t>llafar</a:t>
            </a:r>
            <a:r>
              <a:rPr lang="en-US" sz="2800" dirty="0" smtClean="0"/>
              <a:t> a </a:t>
            </a:r>
            <a:r>
              <a:rPr lang="en-US" sz="2800" dirty="0" err="1" smtClean="0"/>
              <a:t>darllen</a:t>
            </a:r>
            <a:r>
              <a:rPr lang="en-US" sz="2800" dirty="0" smtClean="0"/>
              <a:t> </a:t>
            </a:r>
            <a:r>
              <a:rPr lang="en-US" sz="2800" dirty="0" err="1" smtClean="0"/>
              <a:t>yn</a:t>
            </a:r>
            <a:r>
              <a:rPr lang="en-US" sz="2800" dirty="0" smtClean="0"/>
              <a:t> </a:t>
            </a:r>
            <a:r>
              <a:rPr lang="en-US" sz="2800" dirty="0" err="1" smtClean="0"/>
              <a:t>cael</a:t>
            </a:r>
            <a:r>
              <a:rPr lang="en-US" sz="2800" dirty="0" smtClean="0"/>
              <a:t> </a:t>
            </a:r>
            <a:r>
              <a:rPr lang="en-US" sz="2800" dirty="0" err="1" smtClean="0"/>
              <a:t>eu</a:t>
            </a:r>
            <a:r>
              <a:rPr lang="en-US" sz="2800" dirty="0" smtClean="0"/>
              <a:t> </a:t>
            </a:r>
            <a:r>
              <a:rPr lang="en-US" sz="2800" dirty="0" err="1" smtClean="0"/>
              <a:t>assesu</a:t>
            </a:r>
            <a:r>
              <a:rPr lang="en-US" sz="2800" dirty="0" smtClean="0"/>
              <a:t> </a:t>
            </a:r>
            <a:r>
              <a:rPr lang="en-US" sz="2800" dirty="0" err="1" smtClean="0"/>
              <a:t>yn</a:t>
            </a:r>
            <a:r>
              <a:rPr lang="en-US" sz="2800" dirty="0" smtClean="0"/>
              <a:t> </a:t>
            </a:r>
            <a:r>
              <a:rPr lang="en-US" sz="2800" dirty="0" err="1" smtClean="0"/>
              <a:t>yr</a:t>
            </a:r>
            <a:r>
              <a:rPr lang="en-US" sz="2800" dirty="0" smtClean="0"/>
              <a:t> </a:t>
            </a:r>
            <a:r>
              <a:rPr lang="en-US" sz="2800" dirty="0" err="1" smtClean="0"/>
              <a:t>ysgol</a:t>
            </a:r>
            <a:r>
              <a:rPr lang="en-US" sz="2800" dirty="0" smtClean="0"/>
              <a:t> 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741990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 err="1" smtClean="0"/>
              <a:t>Cofrestr</a:t>
            </a:r>
            <a:endParaRPr lang="en-GB" sz="54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412776"/>
            <a:ext cx="7283152" cy="4759424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Bore </a:t>
            </a:r>
            <a:r>
              <a:rPr lang="en-GB" dirty="0" err="1" smtClean="0"/>
              <a:t>da</a:t>
            </a:r>
            <a:r>
              <a:rPr lang="en-GB" dirty="0" smtClean="0"/>
              <a:t>, Daniel. </a:t>
            </a:r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wyt</a:t>
            </a:r>
            <a:r>
              <a:rPr lang="en-GB" dirty="0" smtClean="0"/>
              <a:t> </a:t>
            </a:r>
            <a:r>
              <a:rPr lang="en-GB" dirty="0" err="1" smtClean="0"/>
              <a:t>ti</a:t>
            </a:r>
            <a:r>
              <a:rPr lang="en-GB" dirty="0" smtClean="0"/>
              <a:t>?</a:t>
            </a:r>
          </a:p>
          <a:p>
            <a:endParaRPr lang="en-GB" dirty="0" smtClean="0"/>
          </a:p>
          <a:p>
            <a:r>
              <a:rPr lang="en-GB" dirty="0" err="1" smtClean="0"/>
              <a:t>Ble</a:t>
            </a:r>
            <a:r>
              <a:rPr lang="en-GB" dirty="0" smtClean="0"/>
              <a:t> </a:t>
            </a:r>
            <a:r>
              <a:rPr lang="en-GB" dirty="0" err="1" smtClean="0"/>
              <a:t>wyt</a:t>
            </a:r>
            <a:r>
              <a:rPr lang="en-GB" dirty="0" smtClean="0"/>
              <a:t> </a:t>
            </a:r>
            <a:r>
              <a:rPr lang="en-GB" dirty="0" err="1" smtClean="0"/>
              <a:t>ti’n</a:t>
            </a:r>
            <a:r>
              <a:rPr lang="en-GB" dirty="0" smtClean="0"/>
              <a:t> </a:t>
            </a:r>
            <a:r>
              <a:rPr lang="en-GB" dirty="0" err="1" smtClean="0"/>
              <a:t>byw</a:t>
            </a:r>
            <a:r>
              <a:rPr lang="en-GB" dirty="0" smtClean="0"/>
              <a:t>?</a:t>
            </a:r>
          </a:p>
          <a:p>
            <a:r>
              <a:rPr lang="en-GB" dirty="0" smtClean="0"/>
              <a:t>Beth </a:t>
            </a:r>
            <a:r>
              <a:rPr lang="en-GB" dirty="0" err="1" smtClean="0"/>
              <a:t>ydy</a:t>
            </a:r>
            <a:r>
              <a:rPr lang="en-GB" dirty="0" smtClean="0"/>
              <a:t> </a:t>
            </a:r>
            <a:r>
              <a:rPr lang="en-GB" dirty="0" err="1" smtClean="0"/>
              <a:t>dy</a:t>
            </a:r>
            <a:r>
              <a:rPr lang="en-GB" dirty="0" smtClean="0"/>
              <a:t> </a:t>
            </a:r>
            <a:r>
              <a:rPr lang="en-GB" dirty="0" err="1" smtClean="0"/>
              <a:t>oed</a:t>
            </a:r>
            <a:r>
              <a:rPr lang="en-GB" dirty="0" smtClean="0"/>
              <a:t> </a:t>
            </a:r>
            <a:r>
              <a:rPr lang="en-GB" dirty="0" err="1" smtClean="0"/>
              <a:t>di</a:t>
            </a:r>
            <a:r>
              <a:rPr lang="en-GB" dirty="0" smtClean="0"/>
              <a:t>?</a:t>
            </a:r>
          </a:p>
          <a:p>
            <a:r>
              <a:rPr lang="en-GB" dirty="0" smtClean="0"/>
              <a:t>Beth </a:t>
            </a:r>
            <a:r>
              <a:rPr lang="en-GB" dirty="0" err="1" smtClean="0"/>
              <a:t>ydy</a:t>
            </a:r>
            <a:r>
              <a:rPr lang="en-GB" dirty="0" smtClean="0"/>
              <a:t> </a:t>
            </a:r>
            <a:r>
              <a:rPr lang="en-GB" dirty="0" err="1" smtClean="0"/>
              <a:t>dy</a:t>
            </a:r>
            <a:r>
              <a:rPr lang="en-GB" dirty="0" smtClean="0"/>
              <a:t> </a:t>
            </a:r>
            <a:r>
              <a:rPr lang="en-GB" dirty="0" err="1" smtClean="0"/>
              <a:t>rhif</a:t>
            </a:r>
            <a:r>
              <a:rPr lang="en-GB" dirty="0" smtClean="0"/>
              <a:t> </a:t>
            </a:r>
            <a:r>
              <a:rPr lang="en-GB" dirty="0" err="1" smtClean="0"/>
              <a:t>ffon</a:t>
            </a:r>
            <a:r>
              <a:rPr lang="en-GB" dirty="0" smtClean="0"/>
              <a:t> </a:t>
            </a:r>
            <a:r>
              <a:rPr lang="en-GB" dirty="0" err="1" smtClean="0"/>
              <a:t>di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Oes</a:t>
            </a:r>
            <a:r>
              <a:rPr lang="en-GB" dirty="0" smtClean="0"/>
              <a:t> </a:t>
            </a:r>
            <a:r>
              <a:rPr lang="en-GB" dirty="0" err="1" smtClean="0"/>
              <a:t>cath</a:t>
            </a:r>
            <a:r>
              <a:rPr lang="en-GB" dirty="0" smtClean="0"/>
              <a:t> ‘</a:t>
            </a:r>
            <a:r>
              <a:rPr lang="en-GB" dirty="0" err="1" smtClean="0"/>
              <a:t>da</a:t>
            </a:r>
            <a:r>
              <a:rPr lang="en-GB" dirty="0" smtClean="0"/>
              <a:t> </a:t>
            </a:r>
            <a:r>
              <a:rPr lang="en-GB" dirty="0" err="1" smtClean="0"/>
              <a:t>ti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mae’r</a:t>
            </a:r>
            <a:r>
              <a:rPr lang="en-GB" dirty="0" smtClean="0"/>
              <a:t> </a:t>
            </a:r>
            <a:r>
              <a:rPr lang="en-GB" dirty="0" err="1" smtClean="0"/>
              <a:t>tywydd</a:t>
            </a:r>
            <a:r>
              <a:rPr lang="en-GB" dirty="0" smtClean="0"/>
              <a:t>, </a:t>
            </a:r>
            <a:r>
              <a:rPr lang="en-GB" dirty="0" err="1" smtClean="0"/>
              <a:t>heddiw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oedd</a:t>
            </a:r>
            <a:r>
              <a:rPr lang="en-GB" dirty="0" smtClean="0"/>
              <a:t> y </a:t>
            </a:r>
            <a:r>
              <a:rPr lang="en-GB" dirty="0" err="1" smtClean="0"/>
              <a:t>tywydd</a:t>
            </a:r>
            <a:r>
              <a:rPr lang="en-GB" dirty="0" smtClean="0"/>
              <a:t> </a:t>
            </a:r>
            <a:r>
              <a:rPr lang="en-GB" dirty="0" err="1" smtClean="0"/>
              <a:t>ddoe</a:t>
            </a:r>
            <a:r>
              <a:rPr lang="en-GB" dirty="0" smtClean="0"/>
              <a:t>?</a:t>
            </a:r>
          </a:p>
          <a:p>
            <a:r>
              <a:rPr lang="en-GB" dirty="0" smtClean="0"/>
              <a:t>Beth </a:t>
            </a:r>
            <a:r>
              <a:rPr lang="en-GB" dirty="0" err="1" smtClean="0"/>
              <a:t>wyt</a:t>
            </a:r>
            <a:r>
              <a:rPr lang="en-GB" dirty="0" smtClean="0"/>
              <a:t> </a:t>
            </a:r>
            <a:r>
              <a:rPr lang="en-GB" dirty="0" err="1" smtClean="0"/>
              <a:t>ti’n</a:t>
            </a:r>
            <a:r>
              <a:rPr lang="en-GB" dirty="0" smtClean="0"/>
              <a:t> </a:t>
            </a:r>
            <a:r>
              <a:rPr lang="en-GB" dirty="0" err="1" smtClean="0"/>
              <a:t>wisgo</a:t>
            </a:r>
            <a:r>
              <a:rPr lang="en-GB" dirty="0" smtClean="0"/>
              <a:t>, </a:t>
            </a:r>
            <a:r>
              <a:rPr lang="en-GB" dirty="0" err="1" smtClean="0"/>
              <a:t>heddiw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Wyt</a:t>
            </a:r>
            <a:r>
              <a:rPr lang="en-GB" dirty="0" smtClean="0"/>
              <a:t> </a:t>
            </a:r>
            <a:r>
              <a:rPr lang="en-GB" dirty="0" err="1" smtClean="0"/>
              <a:t>ti’n</a:t>
            </a:r>
            <a:r>
              <a:rPr lang="en-GB" dirty="0" smtClean="0"/>
              <a:t> </a:t>
            </a:r>
            <a:r>
              <a:rPr lang="en-GB" dirty="0" err="1" smtClean="0"/>
              <a:t>hoffi</a:t>
            </a:r>
            <a:r>
              <a:rPr lang="en-GB" dirty="0" smtClean="0"/>
              <a:t> </a:t>
            </a:r>
            <a:r>
              <a:rPr lang="en-GB" dirty="0" err="1" smtClean="0"/>
              <a:t>chwarae</a:t>
            </a:r>
            <a:r>
              <a:rPr lang="en-GB" dirty="0" smtClean="0"/>
              <a:t> </a:t>
            </a:r>
            <a:r>
              <a:rPr lang="en-GB" dirty="0" err="1" smtClean="0"/>
              <a:t>pêl</a:t>
            </a:r>
            <a:r>
              <a:rPr lang="en-GB" dirty="0" smtClean="0"/>
              <a:t> </a:t>
            </a:r>
            <a:r>
              <a:rPr lang="en-GB" dirty="0" err="1" smtClean="0"/>
              <a:t>droed</a:t>
            </a:r>
            <a:r>
              <a:rPr lang="en-GB" dirty="0" smtClean="0"/>
              <a:t>?</a:t>
            </a:r>
          </a:p>
          <a:p>
            <a:r>
              <a:rPr lang="en-GB" dirty="0" smtClean="0"/>
              <a:t>Beth </a:t>
            </a:r>
            <a:r>
              <a:rPr lang="en-GB" dirty="0" err="1" smtClean="0"/>
              <a:t>wyt</a:t>
            </a:r>
            <a:r>
              <a:rPr lang="en-GB" dirty="0" smtClean="0"/>
              <a:t> </a:t>
            </a:r>
            <a:r>
              <a:rPr lang="en-GB" dirty="0" err="1" smtClean="0"/>
              <a:t>ti’n</a:t>
            </a:r>
            <a:r>
              <a:rPr lang="en-GB" dirty="0" smtClean="0"/>
              <a:t> </a:t>
            </a:r>
            <a:r>
              <a:rPr lang="en-GB" dirty="0" err="1" smtClean="0"/>
              <a:t>mwynhau</a:t>
            </a:r>
            <a:r>
              <a:rPr lang="en-GB" dirty="0" smtClean="0"/>
              <a:t> </a:t>
            </a:r>
            <a:r>
              <a:rPr lang="en-GB" dirty="0" err="1" smtClean="0"/>
              <a:t>gwylio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y </a:t>
            </a:r>
            <a:r>
              <a:rPr lang="en-GB" dirty="0" err="1" smtClean="0"/>
              <a:t>teledu</a:t>
            </a:r>
            <a:r>
              <a:rPr lang="en-GB" dirty="0" smtClean="0"/>
              <a:t>?</a:t>
            </a:r>
          </a:p>
          <a:p>
            <a:r>
              <a:rPr lang="en-GB" dirty="0" smtClean="0"/>
              <a:t>Beth </a:t>
            </a:r>
            <a:r>
              <a:rPr lang="en-GB" dirty="0" err="1" smtClean="0"/>
              <a:t>ydy</a:t>
            </a:r>
            <a:r>
              <a:rPr lang="en-GB" dirty="0" smtClean="0"/>
              <a:t> </a:t>
            </a:r>
            <a:r>
              <a:rPr lang="en-GB" dirty="0" err="1" smtClean="0"/>
              <a:t>dy</a:t>
            </a:r>
            <a:r>
              <a:rPr lang="en-GB" dirty="0" smtClean="0"/>
              <a:t> </a:t>
            </a:r>
            <a:r>
              <a:rPr lang="en-GB" dirty="0" err="1" smtClean="0"/>
              <a:t>hoff</a:t>
            </a:r>
            <a:r>
              <a:rPr lang="en-GB" dirty="0" smtClean="0"/>
              <a:t> </a:t>
            </a:r>
            <a:r>
              <a:rPr lang="en-GB" dirty="0" err="1" smtClean="0"/>
              <a:t>fwyd</a:t>
            </a:r>
            <a:r>
              <a:rPr lang="en-GB" dirty="0" smtClean="0"/>
              <a:t>?</a:t>
            </a:r>
            <a:endParaRPr lang="en-GB" dirty="0"/>
          </a:p>
        </p:txBody>
      </p:sp>
      <p:pic>
        <p:nvPicPr>
          <p:cNvPr id="7" name="Content Placeholder 6" descr="speech bubble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92080" y="1700808"/>
            <a:ext cx="2976842" cy="208823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Beth am </a:t>
            </a:r>
            <a:r>
              <a:rPr lang="en-GB" dirty="0" err="1" smtClean="0"/>
              <a:t>chwarae</a:t>
            </a:r>
            <a:r>
              <a:rPr lang="en-GB" dirty="0" smtClean="0"/>
              <a:t> BINGO?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 smtClean="0"/>
              <a:t>Dwy</a:t>
            </a:r>
            <a:r>
              <a:rPr lang="en-GB" dirty="0" smtClean="0"/>
              <a:t> </a:t>
            </a:r>
            <a:r>
              <a:rPr lang="en-GB" dirty="0" err="1" smtClean="0"/>
              <a:t>linell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draws a </a:t>
            </a:r>
            <a:r>
              <a:rPr lang="en-GB" dirty="0" err="1" smtClean="0"/>
              <a:t>dwy</a:t>
            </a:r>
            <a:r>
              <a:rPr lang="en-GB" dirty="0" smtClean="0"/>
              <a:t> </a:t>
            </a:r>
            <a:r>
              <a:rPr lang="en-GB" dirty="0" err="1" smtClean="0"/>
              <a:t>linell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lawr</a:t>
            </a:r>
            <a:r>
              <a:rPr lang="en-GB" dirty="0" smtClean="0"/>
              <a:t>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Mathemateg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Gymraeg</a:t>
            </a:r>
            <a:r>
              <a:rPr lang="en-GB" dirty="0" smtClean="0"/>
              <a:t>!!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endParaRPr lang="en-GB" dirty="0" smtClean="0"/>
          </a:p>
          <a:p>
            <a:r>
              <a:rPr lang="en-GB" sz="5400" dirty="0" smtClean="0"/>
              <a:t> +  </a:t>
            </a:r>
            <a:r>
              <a:rPr lang="en-GB" sz="5400" dirty="0" err="1" smtClean="0"/>
              <a:t>Adio</a:t>
            </a:r>
            <a:endParaRPr lang="en-GB" sz="5400" dirty="0" smtClean="0"/>
          </a:p>
          <a:p>
            <a:r>
              <a:rPr lang="en-GB" sz="5400" dirty="0" smtClean="0"/>
              <a:t> -   </a:t>
            </a:r>
            <a:r>
              <a:rPr lang="en-GB" sz="5400" dirty="0" err="1" smtClean="0"/>
              <a:t>Tynnu</a:t>
            </a:r>
            <a:endParaRPr lang="en-GB" sz="5400" dirty="0" smtClean="0"/>
          </a:p>
          <a:p>
            <a:r>
              <a:rPr lang="en-GB" sz="5400" dirty="0" smtClean="0"/>
              <a:t> x   </a:t>
            </a:r>
            <a:r>
              <a:rPr lang="en-GB" sz="5400" dirty="0" err="1" smtClean="0"/>
              <a:t>Lluosi</a:t>
            </a:r>
            <a:endParaRPr lang="en-GB" sz="5400" dirty="0" smtClean="0"/>
          </a:p>
          <a:p>
            <a:r>
              <a:rPr lang="en-GB" sz="5400" dirty="0" smtClean="0"/>
              <a:t> /    </a:t>
            </a:r>
            <a:r>
              <a:rPr lang="en-GB" sz="5400" dirty="0" err="1" smtClean="0"/>
              <a:t>Rhannu</a:t>
            </a:r>
            <a:endParaRPr lang="en-GB" sz="5400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700" y="685800"/>
            <a:ext cx="7200900" cy="1015008"/>
          </a:xfrm>
        </p:spPr>
        <p:txBody>
          <a:bodyPr/>
          <a:lstStyle/>
          <a:p>
            <a:r>
              <a:rPr lang="en-US" dirty="0" smtClean="0"/>
              <a:t>Assessment at end of KS2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700" y="1844824"/>
            <a:ext cx="7200900" cy="4022576"/>
          </a:xfrm>
        </p:spPr>
        <p:txBody>
          <a:bodyPr/>
          <a:lstStyle/>
          <a:p>
            <a:r>
              <a:rPr lang="en-US" dirty="0" smtClean="0"/>
              <a:t>Learners levels for the three attainment targets are </a:t>
            </a:r>
            <a:r>
              <a:rPr lang="en-US" dirty="0" err="1" smtClean="0"/>
              <a:t>conbined</a:t>
            </a:r>
            <a:r>
              <a:rPr lang="en-US" dirty="0" smtClean="0"/>
              <a:t> to provide a subject level.</a:t>
            </a:r>
          </a:p>
          <a:p>
            <a:r>
              <a:rPr lang="en-US" dirty="0" smtClean="0"/>
              <a:t>Weighting</a:t>
            </a:r>
          </a:p>
          <a:p>
            <a:r>
              <a:rPr lang="en-US" dirty="0" err="1" smtClean="0"/>
              <a:t>Oracy</a:t>
            </a:r>
            <a:r>
              <a:rPr lang="en-US" dirty="0" smtClean="0"/>
              <a:t>	70%</a:t>
            </a:r>
          </a:p>
          <a:p>
            <a:r>
              <a:rPr lang="en-US" dirty="0" smtClean="0"/>
              <a:t>Reading 	15%</a:t>
            </a:r>
          </a:p>
          <a:p>
            <a:r>
              <a:rPr lang="en-US" dirty="0" smtClean="0"/>
              <a:t>Writing 	15%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0223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1600" y="1788454"/>
            <a:ext cx="6735668" cy="2098226"/>
          </a:xfrm>
        </p:spPr>
        <p:txBody>
          <a:bodyPr/>
          <a:lstStyle/>
          <a:p>
            <a:r>
              <a:rPr lang="en-US" dirty="0" smtClean="0"/>
              <a:t/>
            </a:r>
            <a:br>
              <a:rPr lang="en-US" dirty="0" smtClean="0"/>
            </a:br>
            <a:r>
              <a:rPr lang="en-US" dirty="0"/>
              <a:t/>
            </a:r>
            <a:br>
              <a:rPr lang="en-US" dirty="0"/>
            </a:br>
            <a:r>
              <a:rPr lang="en-US" sz="4400" dirty="0" err="1" smtClean="0"/>
              <a:t>www.saysomething.com</a:t>
            </a:r>
            <a:endParaRPr lang="en-US" sz="4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25 lessons which develops your speaking and listening skills in Welsh. This is a progressive </a:t>
            </a:r>
            <a:r>
              <a:rPr lang="en-US" dirty="0" err="1" smtClean="0"/>
              <a:t>programme</a:t>
            </a:r>
            <a:r>
              <a:rPr lang="en-US" dirty="0" smtClean="0"/>
              <a:t> of 30 minute daily lessons.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9899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99592" y="1788454"/>
            <a:ext cx="6807676" cy="2098226"/>
          </a:xfrm>
        </p:spPr>
        <p:txBody>
          <a:bodyPr/>
          <a:lstStyle/>
          <a:p>
            <a:r>
              <a:rPr lang="en-US" sz="4800" dirty="0" err="1" smtClean="0"/>
              <a:t>Cwrs</a:t>
            </a:r>
            <a:r>
              <a:rPr lang="en-US" sz="4800" dirty="0" smtClean="0"/>
              <a:t> </a:t>
            </a:r>
            <a:r>
              <a:rPr lang="en-US" sz="4800" dirty="0" err="1" smtClean="0"/>
              <a:t>Sabothol</a:t>
            </a:r>
            <a:r>
              <a:rPr lang="en-US" sz="4800" dirty="0" smtClean="0"/>
              <a:t> </a:t>
            </a:r>
            <a:r>
              <a:rPr lang="en-US" sz="4800" dirty="0" err="1" smtClean="0"/>
              <a:t>Cymru</a:t>
            </a:r>
            <a:r>
              <a:rPr lang="en-US" sz="4800" dirty="0" smtClean="0"/>
              <a:t/>
            </a:r>
            <a:br>
              <a:rPr lang="en-US" sz="4800" dirty="0" smtClean="0"/>
            </a:br>
            <a:r>
              <a:rPr lang="en-US" sz="2800" dirty="0" smtClean="0"/>
              <a:t>Films of Welsh being taught </a:t>
            </a:r>
            <a:br>
              <a:rPr lang="en-US" sz="2800" dirty="0" smtClean="0"/>
            </a:br>
            <a:r>
              <a:rPr lang="en-US" sz="2800" dirty="0" smtClean="0"/>
              <a:t>(Anna Edwards </a:t>
            </a:r>
            <a:r>
              <a:rPr lang="mr-IN" sz="2800" dirty="0" smtClean="0"/>
              <a:t>–</a:t>
            </a:r>
            <a:r>
              <a:rPr lang="en-US" sz="2800" dirty="0" smtClean="0"/>
              <a:t> </a:t>
            </a:r>
            <a:r>
              <a:rPr lang="en-US" sz="2800" dirty="0" err="1" smtClean="0"/>
              <a:t>Penllergaer</a:t>
            </a:r>
            <a:r>
              <a:rPr lang="en-US" sz="2800" dirty="0" smtClean="0"/>
              <a:t/>
            </a:r>
            <a:br>
              <a:rPr lang="en-US" sz="2800" dirty="0" smtClean="0"/>
            </a:br>
            <a:r>
              <a:rPr lang="en-US" sz="2800" dirty="0" err="1" smtClean="0"/>
              <a:t>Ysgol</a:t>
            </a:r>
            <a:r>
              <a:rPr lang="en-US" sz="2800" dirty="0" smtClean="0"/>
              <a:t> </a:t>
            </a:r>
            <a:r>
              <a:rPr lang="en-US" sz="2800" dirty="0" err="1" smtClean="0"/>
              <a:t>Sant</a:t>
            </a:r>
            <a:r>
              <a:rPr lang="en-US" sz="2800" dirty="0" smtClean="0"/>
              <a:t> </a:t>
            </a:r>
            <a:r>
              <a:rPr lang="en-US" sz="2800" dirty="0" err="1" smtClean="0"/>
              <a:t>Ffrancis</a:t>
            </a:r>
            <a:r>
              <a:rPr lang="en-US" sz="2800" dirty="0" smtClean="0"/>
              <a:t>)</a:t>
            </a:r>
            <a:endParaRPr lang="en-US" sz="2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http://</a:t>
            </a:r>
            <a:r>
              <a:rPr lang="en-US" dirty="0" smtClean="0">
                <a:hlinkClick r:id="rId2"/>
              </a:rPr>
              <a:t>www.cyrsiausabothol.cymru/profiadau-mynychwyr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7513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5400" dirty="0" smtClean="0"/>
              <a:t>Y PORTH</a:t>
            </a:r>
            <a:endParaRPr lang="en-GB" sz="5400" dirty="0"/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>
          <a:xfrm>
            <a:off x="2009930" y="3956280"/>
            <a:ext cx="5123755" cy="1704968"/>
          </a:xfrm>
        </p:spPr>
        <p:txBody>
          <a:bodyPr>
            <a:normAutofit fontScale="47500" lnSpcReduction="20000"/>
          </a:bodyPr>
          <a:lstStyle/>
          <a:p>
            <a:r>
              <a:rPr lang="en-GB" sz="3700" dirty="0" smtClean="0">
                <a:hlinkClick r:id="rId2"/>
              </a:rPr>
              <a:t>https://www.porth.ac.uk/en/</a:t>
            </a:r>
            <a:endParaRPr lang="en-GB" sz="3700" dirty="0" smtClean="0"/>
          </a:p>
          <a:p>
            <a:endParaRPr lang="en-GB" sz="3000" dirty="0"/>
          </a:p>
          <a:p>
            <a:r>
              <a:rPr lang="en-GB" sz="3000" dirty="0" smtClean="0"/>
              <a:t>This is the general way to enter the website</a:t>
            </a:r>
          </a:p>
          <a:p>
            <a:r>
              <a:rPr lang="en-GB" sz="3000" dirty="0" smtClean="0"/>
              <a:t>Browse &amp; log in</a:t>
            </a:r>
          </a:p>
          <a:p>
            <a:r>
              <a:rPr lang="en-GB" sz="3000" dirty="0" err="1" smtClean="0"/>
              <a:t>Adnoddau</a:t>
            </a:r>
            <a:r>
              <a:rPr lang="en-GB" sz="3000" dirty="0" smtClean="0"/>
              <a:t> </a:t>
            </a:r>
            <a:r>
              <a:rPr lang="en-GB" sz="3000" dirty="0" err="1" smtClean="0"/>
              <a:t>agored</a:t>
            </a:r>
            <a:endParaRPr lang="en-GB" sz="3000" dirty="0" smtClean="0"/>
          </a:p>
          <a:p>
            <a:r>
              <a:rPr lang="en-GB" sz="3000" dirty="0" smtClean="0"/>
              <a:t>ADD0902 </a:t>
            </a:r>
            <a:r>
              <a:rPr lang="en-GB" sz="3000" dirty="0" err="1" smtClean="0"/>
              <a:t>Cynllun</a:t>
            </a:r>
            <a:r>
              <a:rPr lang="en-GB" sz="3000" dirty="0" smtClean="0"/>
              <a:t> </a:t>
            </a:r>
            <a:r>
              <a:rPr lang="en-GB" sz="3000" dirty="0" err="1" smtClean="0"/>
              <a:t>Colegau</a:t>
            </a:r>
            <a:r>
              <a:rPr lang="en-GB" sz="3000" dirty="0" smtClean="0"/>
              <a:t> </a:t>
            </a:r>
            <a:r>
              <a:rPr lang="en-GB" sz="3000" dirty="0" err="1" smtClean="0"/>
              <a:t>Cymru</a:t>
            </a:r>
            <a:endParaRPr lang="en-GB" sz="3000" dirty="0" smtClean="0"/>
          </a:p>
          <a:p>
            <a:r>
              <a:rPr lang="en-GB" sz="3000" dirty="0" smtClean="0"/>
              <a:t>Language Manual / Resources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5400" dirty="0" smtClean="0"/>
              <a:t>Y </a:t>
            </a:r>
            <a:r>
              <a:rPr lang="en-GB" sz="5400" dirty="0"/>
              <a:t>PORTH</a:t>
            </a:r>
            <a:br>
              <a:rPr lang="en-GB" sz="5400" dirty="0"/>
            </a:br>
            <a:r>
              <a:rPr lang="en-GB" sz="5400" dirty="0" smtClean="0"/>
              <a:t>**Resources**</a:t>
            </a:r>
            <a:endParaRPr lang="en-GB" sz="5400" dirty="0"/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>
          <a:xfrm>
            <a:off x="2009930" y="3956280"/>
            <a:ext cx="5123755" cy="1560952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dirty="0">
                <a:hlinkClick r:id="rId2"/>
              </a:rPr>
              <a:t>https://adnoddau.porth.ac.uk/webapps/blackboard/content/listContent.jsp?course_id=_281_1&amp;content_id=_</a:t>
            </a:r>
            <a:r>
              <a:rPr lang="en-GB" dirty="0" smtClean="0">
                <a:hlinkClick r:id="rId2"/>
              </a:rPr>
              <a:t>11606_1&amp;mode=reset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571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Y </a:t>
            </a:r>
            <a:r>
              <a:rPr lang="en-US" dirty="0" err="1" smtClean="0"/>
              <a:t>Porth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*</a:t>
            </a:r>
            <a:r>
              <a:rPr lang="en-US" sz="4800" dirty="0" smtClean="0"/>
              <a:t>Language manual*</a:t>
            </a:r>
            <a:endParaRPr lang="en-US" sz="4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09929" y="4077072"/>
            <a:ext cx="5123755" cy="1296144"/>
          </a:xfrm>
        </p:spPr>
        <p:txBody>
          <a:bodyPr/>
          <a:lstStyle/>
          <a:p>
            <a:r>
              <a:rPr lang="en-US" dirty="0">
                <a:hlinkClick r:id="rId2"/>
              </a:rPr>
              <a:t>https://adnoddau.porth.ac.uk/webapps/blackboard/content/listContent.jsp?course_id=_281_1&amp;content_id=_</a:t>
            </a:r>
            <a:r>
              <a:rPr lang="en-US" dirty="0" smtClean="0">
                <a:hlinkClick r:id="rId2"/>
              </a:rPr>
              <a:t>37700_1&amp;mode=reset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1186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4000" dirty="0" smtClean="0"/>
              <a:t>Central South Consortium</a:t>
            </a:r>
            <a:br>
              <a:rPr lang="en-GB" sz="4000" dirty="0" smtClean="0"/>
            </a:br>
            <a:r>
              <a:rPr lang="en-GB" sz="4000" dirty="0" smtClean="0"/>
              <a:t>Schemes of Work</a:t>
            </a:r>
            <a:endParaRPr lang="en-GB" sz="4000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http://www.cscjes.org.uk/Knowledge-Bank/Welsh/News-Newyddion.aspx</a:t>
            </a: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Papa pop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http://</a:t>
            </a:r>
            <a:r>
              <a:rPr lang="en-US" dirty="0" smtClean="0">
                <a:hlinkClick r:id="rId2"/>
              </a:rPr>
              <a:t>www.cscjes.org.uk/Knowledge-Bank/Welsh/Cymraeg-Ail-Iaith/Welsh-Scheme-of-Work/General-Resources/Books.aspx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7696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Central South </a:t>
            </a:r>
            <a:r>
              <a:rPr lang="en-US" dirty="0" smtClean="0"/>
              <a:t>Cons</a:t>
            </a:r>
            <a:r>
              <a:rPr lang="en-US" dirty="0"/>
              <a:t>ortium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err="1" smtClean="0"/>
              <a:t>Nici</a:t>
            </a:r>
            <a:r>
              <a:rPr lang="en-US" dirty="0" smtClean="0"/>
              <a:t> a </a:t>
            </a:r>
            <a:r>
              <a:rPr lang="en-US" dirty="0" err="1" smtClean="0"/>
              <a:t>Cris</a:t>
            </a:r>
            <a:r>
              <a:rPr lang="en-US" dirty="0" smtClean="0"/>
              <a:t> - </a:t>
            </a:r>
            <a:r>
              <a:rPr lang="en-US" dirty="0" err="1" smtClean="0"/>
              <a:t>Gwyliau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Range of Year 6 activities on ‘</a:t>
            </a:r>
            <a:r>
              <a:rPr lang="en-US" dirty="0" err="1" smtClean="0"/>
              <a:t>Gwyliau</a:t>
            </a:r>
            <a:r>
              <a:rPr lang="en-US" dirty="0" smtClean="0"/>
              <a:t>’</a:t>
            </a:r>
          </a:p>
          <a:p>
            <a:r>
              <a:rPr lang="en-US" dirty="0">
                <a:hlinkClick r:id="rId2"/>
              </a:rPr>
              <a:t>http://</a:t>
            </a:r>
            <a:r>
              <a:rPr lang="en-US" dirty="0" smtClean="0">
                <a:hlinkClick r:id="rId2"/>
              </a:rPr>
              <a:t>www.cscjes.org.uk/Knowledge-Bank/Welsh/Cymraeg-Ail-Iaith/Welsh-Scheme-of-Work/Blwyddyn-6/Haf-Summer-1.aspx</a:t>
            </a:r>
            <a:endParaRPr lang="en-US" dirty="0" smtClean="0"/>
          </a:p>
          <a:p>
            <a:r>
              <a:rPr lang="en-US" dirty="0" err="1" smtClean="0"/>
              <a:t>Nici</a:t>
            </a:r>
            <a:r>
              <a:rPr lang="en-US" dirty="0" smtClean="0"/>
              <a:t> &amp; </a:t>
            </a:r>
            <a:r>
              <a:rPr lang="en-US" dirty="0" err="1" smtClean="0"/>
              <a:t>Cris</a:t>
            </a:r>
            <a:r>
              <a:rPr lang="en-US" dirty="0" smtClean="0"/>
              <a:t> book in Cam 3 - </a:t>
            </a:r>
            <a:r>
              <a:rPr lang="en-US" dirty="0" err="1" smtClean="0"/>
              <a:t>Ppt</a:t>
            </a:r>
            <a:endParaRPr lang="en-US" dirty="0" smtClean="0"/>
          </a:p>
          <a:p>
            <a:endParaRPr lang="en-US" dirty="0"/>
          </a:p>
          <a:p>
            <a:r>
              <a:rPr lang="en-US" dirty="0" smtClean="0"/>
              <a:t>Activities</a:t>
            </a:r>
          </a:p>
          <a:p>
            <a:r>
              <a:rPr lang="en-US" dirty="0" smtClean="0"/>
              <a:t>http</a:t>
            </a:r>
            <a:r>
              <a:rPr lang="en-US" dirty="0"/>
              <a:t>://</a:t>
            </a:r>
            <a:r>
              <a:rPr lang="en-US" dirty="0" err="1"/>
              <a:t>www.cscjes.org.uk</a:t>
            </a:r>
            <a:r>
              <a:rPr lang="en-US" dirty="0"/>
              <a:t>/Knowledge-Bank/Welsh/News-</a:t>
            </a:r>
            <a:r>
              <a:rPr lang="en-US" dirty="0" err="1"/>
              <a:t>Newyddion</a:t>
            </a:r>
            <a:r>
              <a:rPr lang="en-US" dirty="0"/>
              <a:t>/</a:t>
            </a:r>
            <a:r>
              <a:rPr lang="en-US" dirty="0" err="1"/>
              <a:t>Pecyn</a:t>
            </a:r>
            <a:r>
              <a:rPr lang="en-US" dirty="0"/>
              <a:t>-</a:t>
            </a:r>
            <a:r>
              <a:rPr lang="en-US" dirty="0" err="1"/>
              <a:t>Darllen</a:t>
            </a:r>
            <a:r>
              <a:rPr lang="en-US" dirty="0"/>
              <a:t>-</a:t>
            </a:r>
            <a:r>
              <a:rPr lang="en-US" dirty="0" err="1"/>
              <a:t>Cymraeg</a:t>
            </a:r>
            <a:r>
              <a:rPr lang="en-US" dirty="0"/>
              <a:t>-Ail-</a:t>
            </a:r>
            <a:r>
              <a:rPr lang="en-US" dirty="0" err="1"/>
              <a:t>Iaith</a:t>
            </a:r>
            <a:r>
              <a:rPr lang="en-US" dirty="0"/>
              <a:t>/Year-3.aspx</a:t>
            </a:r>
          </a:p>
        </p:txBody>
      </p:sp>
    </p:spTree>
    <p:extLst>
      <p:ext uri="{BB962C8B-B14F-4D97-AF65-F5344CB8AC3E}">
        <p14:creationId xmlns:p14="http://schemas.microsoft.com/office/powerpoint/2010/main" val="911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700" y="548680"/>
            <a:ext cx="7200900" cy="108012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Central </a:t>
            </a:r>
            <a:r>
              <a:rPr lang="en-US" smtClean="0"/>
              <a:t>South Consortium</a:t>
            </a:r>
            <a:br>
              <a:rPr lang="en-US" smtClean="0"/>
            </a:br>
            <a:r>
              <a:rPr lang="en-US" smtClean="0"/>
              <a:t>Reading Materials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8700" y="1772816"/>
            <a:ext cx="3335840" cy="4094585"/>
          </a:xfrm>
        </p:spPr>
        <p:txBody>
          <a:bodyPr>
            <a:normAutofit fontScale="85000" lnSpcReduction="20000"/>
          </a:bodyPr>
          <a:lstStyle/>
          <a:p>
            <a:endParaRPr lang="en-US" dirty="0"/>
          </a:p>
          <a:p>
            <a:r>
              <a:rPr lang="en-US" dirty="0" smtClean="0"/>
              <a:t>Links to all Welsh books</a:t>
            </a:r>
          </a:p>
          <a:p>
            <a:endParaRPr lang="en-US" dirty="0"/>
          </a:p>
          <a:p>
            <a:r>
              <a:rPr lang="en-US" dirty="0">
                <a:hlinkClick r:id="rId2"/>
              </a:rPr>
              <a:t>http://</a:t>
            </a:r>
            <a:r>
              <a:rPr lang="en-US" dirty="0" smtClean="0">
                <a:hlinkClick r:id="rId2"/>
              </a:rPr>
              <a:t>www.cscjes.org.uk/Knowledge-Bank/Welsh/Cymraeg-Ail-Iaith/Welsh-Scheme-of-Work/General-Resources/Books.aspx</a:t>
            </a:r>
            <a:endParaRPr lang="en-US" dirty="0" smtClean="0"/>
          </a:p>
          <a:p>
            <a:endParaRPr lang="en-US" dirty="0"/>
          </a:p>
          <a:p>
            <a:r>
              <a:rPr lang="en-US" dirty="0" smtClean="0"/>
              <a:t>QR Codes of reading books</a:t>
            </a:r>
          </a:p>
          <a:p>
            <a:endParaRPr lang="en-US" dirty="0"/>
          </a:p>
          <a:p>
            <a:r>
              <a:rPr lang="en-US" dirty="0">
                <a:hlinkClick r:id="rId3"/>
              </a:rPr>
              <a:t>http://</a:t>
            </a:r>
            <a:r>
              <a:rPr lang="en-US" dirty="0" smtClean="0">
                <a:hlinkClick r:id="rId3"/>
              </a:rPr>
              <a:t>www.cscjes.org.uk/Documents/Welsh/Updates-L2/QR-Codes-for-Reading-Books.aspx</a:t>
            </a:r>
            <a:endParaRPr lang="en-US" dirty="0" smtClean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94052" y="1772816"/>
            <a:ext cx="3335840" cy="4094585"/>
          </a:xfrm>
        </p:spPr>
        <p:txBody>
          <a:bodyPr>
            <a:normAutofit fontScale="85000" lnSpcReduction="20000"/>
          </a:bodyPr>
          <a:lstStyle/>
          <a:p>
            <a:endParaRPr lang="en-US" smtClean="0"/>
          </a:p>
          <a:p>
            <a:r>
              <a:rPr lang="en-US" smtClean="0"/>
              <a:t>Foundation </a:t>
            </a:r>
            <a:r>
              <a:rPr lang="en-US" dirty="0"/>
              <a:t>Phase Reading</a:t>
            </a:r>
          </a:p>
          <a:p>
            <a:r>
              <a:rPr lang="en-US" dirty="0">
                <a:hlinkClick r:id="rId4"/>
              </a:rPr>
              <a:t>http://</a:t>
            </a:r>
            <a:r>
              <a:rPr lang="en-US" dirty="0" smtClean="0">
                <a:hlinkClick r:id="rId4"/>
              </a:rPr>
              <a:t>www.cscjes.org.uk/Knowledge-Bank/Welsh/Cymraeg-Ail-Iaith/Pecyn-Darllen-Cymraeg-Ail-Iaith/Foundation-Phase.aspx</a:t>
            </a:r>
            <a:endParaRPr lang="en-US" dirty="0" smtClean="0"/>
          </a:p>
          <a:p>
            <a:endParaRPr lang="en-US" dirty="0"/>
          </a:p>
          <a:p>
            <a:r>
              <a:rPr lang="en-US" dirty="0" smtClean="0"/>
              <a:t>Key Stage 2 Reading</a:t>
            </a:r>
          </a:p>
          <a:p>
            <a:endParaRPr lang="en-US" dirty="0"/>
          </a:p>
          <a:p>
            <a:r>
              <a:rPr lang="en-US" dirty="0">
                <a:hlinkClick r:id="rId5"/>
              </a:rPr>
              <a:t>http://</a:t>
            </a:r>
            <a:r>
              <a:rPr lang="en-US" dirty="0" smtClean="0">
                <a:hlinkClick r:id="rId5"/>
              </a:rPr>
              <a:t>www.cscjes.org.uk/Knowledge-Bank/Welsh/News-Newyddion/Pecyn-Darllen-Cymraeg-Ail-Iaith/Year-3.aspx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71453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4800" dirty="0"/>
              <a:t>Central South </a:t>
            </a:r>
            <a:r>
              <a:rPr lang="en-GB" sz="4800" dirty="0" smtClean="0"/>
              <a:t>Consortium</a:t>
            </a:r>
            <a:br>
              <a:rPr lang="en-GB" sz="4800" dirty="0" smtClean="0"/>
            </a:br>
            <a:r>
              <a:rPr lang="en-GB" sz="4800" dirty="0" smtClean="0"/>
              <a:t>Language Continuum</a:t>
            </a:r>
            <a:endParaRPr lang="en-US" sz="4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http://www.cscjes.org.uk/Knowledge-Bank/Welsh/Language-Patterns/Welsh-Continuum.aspx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6184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Central South Consortium</a:t>
            </a:r>
            <a:br>
              <a:rPr lang="en-GB" dirty="0" smtClean="0"/>
            </a:br>
            <a:r>
              <a:rPr lang="en-GB" dirty="0" err="1" smtClean="0"/>
              <a:t>Helpwr</a:t>
            </a:r>
            <a:r>
              <a:rPr lang="en-GB" dirty="0" smtClean="0"/>
              <a:t> </a:t>
            </a:r>
            <a:r>
              <a:rPr lang="en-GB" dirty="0" err="1" smtClean="0"/>
              <a:t>Heddiw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http://www.cscjes.org.uk/Knowledge-Bank/Welsh/News-Newyddion/Welsh-Scheme-of-Work/Helpwr-Heddiw.aspx</a:t>
            </a: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Central South Consortium</a:t>
            </a:r>
            <a:br>
              <a:rPr lang="en-GB" dirty="0" smtClean="0"/>
            </a:br>
            <a:r>
              <a:rPr lang="en-GB" dirty="0" smtClean="0"/>
              <a:t>Resources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http://www.cscjes.org.uk/Knowledge-Bank/Welsh/News-Newyddion/Welsh-Scheme-of-Work/General-Resources.aspx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5400" dirty="0" smtClean="0"/>
              <a:t>Central South Consortium</a:t>
            </a:r>
            <a:br>
              <a:rPr lang="en-GB" sz="5400" dirty="0" smtClean="0"/>
            </a:br>
            <a:r>
              <a:rPr lang="en-GB" sz="5400" dirty="0" smtClean="0"/>
              <a:t>Schemes of Work</a:t>
            </a:r>
            <a:endParaRPr lang="en-GB" sz="5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http</a:t>
            </a:r>
            <a:r>
              <a:rPr lang="en-GB" smtClean="0">
                <a:hlinkClick r:id="rId2"/>
              </a:rPr>
              <a:t>://www.cscjes.org.uk/Knowledge-Bank/Welsh/News-Newyddion/Welsh-Scheme-of-Work.aspx</a:t>
            </a:r>
            <a:endParaRPr lang="en-GB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err="1" smtClean="0"/>
              <a:t>CentRal</a:t>
            </a:r>
            <a:r>
              <a:rPr lang="en-US" dirty="0" smtClean="0"/>
              <a:t> South</a:t>
            </a:r>
            <a:br>
              <a:rPr lang="en-US" dirty="0" smtClean="0"/>
            </a:br>
            <a:r>
              <a:rPr lang="en-US" dirty="0" smtClean="0"/>
              <a:t>Language Mats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http://</a:t>
            </a:r>
            <a:r>
              <a:rPr lang="en-US" dirty="0" smtClean="0">
                <a:hlinkClick r:id="rId2"/>
              </a:rPr>
              <a:t>www.cscjes.org.uk/Knowledge-Bank/Welsh/Cymraeg-Ail-Iaith/Welsh-Scheme-of-Work/General-Resources/Language-Mats.aspx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0663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55576" y="692696"/>
            <a:ext cx="7488832" cy="54006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Loi’oih’oih’ioh’p’po’popphpipih’phkujcoc</a:t>
            </a:r>
            <a:endParaRPr lang="en-GB" dirty="0"/>
          </a:p>
        </p:txBody>
      </p:sp>
      <p:sp>
        <p:nvSpPr>
          <p:cNvPr id="3" name="Oval 2"/>
          <p:cNvSpPr/>
          <p:nvPr/>
        </p:nvSpPr>
        <p:spPr>
          <a:xfrm>
            <a:off x="3131840" y="2852936"/>
            <a:ext cx="2808312" cy="91440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err="1" smtClean="0">
                <a:solidFill>
                  <a:schemeClr val="tx1"/>
                </a:solidFill>
                <a:latin typeface="Comic Sans MS" pitchFamily="66" charset="0"/>
              </a:rPr>
              <a:t>Dillad</a:t>
            </a:r>
            <a:endParaRPr lang="en-GB" sz="28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7" name="Rectangle 26"/>
          <p:cNvSpPr/>
          <p:nvPr/>
        </p:nvSpPr>
        <p:spPr>
          <a:xfrm>
            <a:off x="899592" y="836712"/>
            <a:ext cx="1800200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2843808" y="836712"/>
            <a:ext cx="1728192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endParaRPr lang="en-GB" sz="12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4716016" y="836712"/>
            <a:ext cx="1800200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bicini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binc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trowsus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glas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6660232" y="836712"/>
            <a:ext cx="1440160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Nag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does dim 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cot law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ymbarél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7236296" y="2636912"/>
            <a:ext cx="914400" cy="115212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Mae Sam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siwmper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ddu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crys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-T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coch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1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2195736" y="4653136"/>
            <a:ext cx="1152128" cy="1296144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y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penwythnos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gwisgais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het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a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welis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roedd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bwrw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glaw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3491880" y="4941168"/>
            <a:ext cx="1296144" cy="98640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fy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marn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gwisg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ysgol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ddiflas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Hoffwn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wisgo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dillad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 normal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i’r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ysgol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1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5148064" y="4941168"/>
            <a:ext cx="1296144" cy="98640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ddillad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jîns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a 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Converse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nhw’n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ffasiynol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5" name="Rectangle 34"/>
          <p:cNvSpPr/>
          <p:nvPr/>
        </p:nvSpPr>
        <p:spPr>
          <a:xfrm>
            <a:off x="6588224" y="5013176"/>
            <a:ext cx="1512168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Nag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dydy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crys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rygbi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e/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crys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pêl-droed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1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6" name="Rectangle 35"/>
          <p:cNvSpPr/>
          <p:nvPr/>
        </p:nvSpPr>
        <p:spPr>
          <a:xfrm>
            <a:off x="1043608" y="2564904"/>
            <a:ext cx="1872208" cy="1872208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6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Bendigedig</a:t>
            </a:r>
            <a:endParaRPr lang="en-GB" sz="16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8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Hoffwn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wisgo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well ‘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na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marn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meddwl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bod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dwlu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gas ‘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Gwisgais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nhw’n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endParaRPr lang="en-GB" sz="16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7" name="5-Point Star 36"/>
          <p:cNvSpPr/>
          <p:nvPr/>
        </p:nvSpPr>
        <p:spPr>
          <a:xfrm>
            <a:off x="2699792" y="2348880"/>
            <a:ext cx="432048" cy="410344"/>
          </a:xfrm>
          <a:prstGeom prst="star5">
            <a:avLst>
              <a:gd name="adj" fmla="val 16670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5-Point Star 39"/>
          <p:cNvSpPr/>
          <p:nvPr/>
        </p:nvSpPr>
        <p:spPr>
          <a:xfrm>
            <a:off x="827584" y="2348880"/>
            <a:ext cx="432048" cy="410344"/>
          </a:xfrm>
          <a:prstGeom prst="star5">
            <a:avLst>
              <a:gd name="adj" fmla="val 21527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5-Point Star 40"/>
          <p:cNvSpPr/>
          <p:nvPr/>
        </p:nvSpPr>
        <p:spPr>
          <a:xfrm>
            <a:off x="2627784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5-Point Star 41"/>
          <p:cNvSpPr/>
          <p:nvPr/>
        </p:nvSpPr>
        <p:spPr>
          <a:xfrm>
            <a:off x="899592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Oval 44"/>
          <p:cNvSpPr/>
          <p:nvPr/>
        </p:nvSpPr>
        <p:spPr>
          <a:xfrm>
            <a:off x="971600" y="1772816"/>
            <a:ext cx="1728192" cy="69837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6" name="Oval 45"/>
          <p:cNvSpPr/>
          <p:nvPr/>
        </p:nvSpPr>
        <p:spPr>
          <a:xfrm>
            <a:off x="2987824" y="1772816"/>
            <a:ext cx="1368152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4572000" y="1844824"/>
            <a:ext cx="1584176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u="sng" dirty="0" err="1" smtClean="0">
                <a:solidFill>
                  <a:schemeClr val="tx1"/>
                </a:solidFill>
                <a:latin typeface="Comic Sans MS" pitchFamily="66" charset="0"/>
              </a:rPr>
              <a:t>bicini</a:t>
            </a:r>
            <a:r>
              <a:rPr lang="en-GB" sz="13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u="sng" dirty="0" err="1" smtClean="0">
                <a:solidFill>
                  <a:schemeClr val="tx1"/>
                </a:solidFill>
                <a:latin typeface="Comic Sans MS" pitchFamily="66" charset="0"/>
              </a:rPr>
              <a:t>binc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3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6660232" y="1844824"/>
            <a:ext cx="1368152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cot law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9" name="Oval 48"/>
          <p:cNvSpPr/>
          <p:nvPr/>
        </p:nvSpPr>
        <p:spPr>
          <a:xfrm>
            <a:off x="6012160" y="2636912"/>
            <a:ext cx="1008112" cy="12744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300" dirty="0" smtClean="0">
                <a:solidFill>
                  <a:schemeClr val="tx1"/>
                </a:solidFill>
              </a:rPr>
              <a:t>?</a:t>
            </a:r>
            <a:endParaRPr lang="en-GB" sz="1300" dirty="0">
              <a:solidFill>
                <a:schemeClr val="tx1"/>
              </a:solidFill>
            </a:endParaRPr>
          </a:p>
        </p:txBody>
      </p:sp>
      <p:sp>
        <p:nvSpPr>
          <p:cNvPr id="50" name="Oval 49"/>
          <p:cNvSpPr/>
          <p:nvPr/>
        </p:nvSpPr>
        <p:spPr>
          <a:xfrm>
            <a:off x="6660232" y="3861048"/>
            <a:ext cx="1296144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err="1" smtClean="0">
                <a:solidFill>
                  <a:schemeClr val="tx1"/>
                </a:solidFill>
                <a:latin typeface="Comic Sans MS" pitchFamily="66" charset="0"/>
              </a:rPr>
              <a:t>crys</a:t>
            </a:r>
            <a:r>
              <a:rPr lang="en-GB" sz="12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err="1" smtClean="0">
                <a:solidFill>
                  <a:schemeClr val="tx1"/>
                </a:solidFill>
                <a:latin typeface="Comic Sans MS" pitchFamily="66" charset="0"/>
              </a:rPr>
              <a:t>rygbi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5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1" name="Oval 50"/>
          <p:cNvSpPr/>
          <p:nvPr/>
        </p:nvSpPr>
        <p:spPr>
          <a:xfrm>
            <a:off x="5148064" y="3861048"/>
            <a:ext cx="1224136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hoff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ddillad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2" name="Oval 51"/>
          <p:cNvSpPr/>
          <p:nvPr/>
        </p:nvSpPr>
        <p:spPr>
          <a:xfrm>
            <a:off x="3347864" y="3933056"/>
            <a:ext cx="1440160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feddwl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o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wisg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ysgol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5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3" name="Oval 52"/>
          <p:cNvSpPr/>
          <p:nvPr/>
        </p:nvSpPr>
        <p:spPr>
          <a:xfrm>
            <a:off x="827584" y="4653136"/>
            <a:ext cx="1224136" cy="122413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wisgaist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y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penwythnos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4" name="Up Arrow 53"/>
          <p:cNvSpPr/>
          <p:nvPr/>
        </p:nvSpPr>
        <p:spPr>
          <a:xfrm>
            <a:off x="1763688" y="1556792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Up Arrow 54"/>
          <p:cNvSpPr/>
          <p:nvPr/>
        </p:nvSpPr>
        <p:spPr>
          <a:xfrm>
            <a:off x="3563888" y="1628800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Up Arrow 55"/>
          <p:cNvSpPr/>
          <p:nvPr/>
        </p:nvSpPr>
        <p:spPr>
          <a:xfrm>
            <a:off x="4860032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Up Arrow 56"/>
          <p:cNvSpPr/>
          <p:nvPr/>
        </p:nvSpPr>
        <p:spPr>
          <a:xfrm>
            <a:off x="6804248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Right Arrow 57"/>
          <p:cNvSpPr/>
          <p:nvPr/>
        </p:nvSpPr>
        <p:spPr>
          <a:xfrm>
            <a:off x="6876256" y="3212976"/>
            <a:ext cx="360040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Right Arrow 58"/>
          <p:cNvSpPr/>
          <p:nvPr/>
        </p:nvSpPr>
        <p:spPr>
          <a:xfrm>
            <a:off x="1763688" y="5229200"/>
            <a:ext cx="432048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Down Arrow 59"/>
          <p:cNvSpPr/>
          <p:nvPr/>
        </p:nvSpPr>
        <p:spPr>
          <a:xfrm>
            <a:off x="4572000" y="4365104"/>
            <a:ext cx="144016" cy="504056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Down Arrow 60"/>
          <p:cNvSpPr/>
          <p:nvPr/>
        </p:nvSpPr>
        <p:spPr>
          <a:xfrm>
            <a:off x="7596336" y="4581128"/>
            <a:ext cx="144016" cy="360040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2" name="Down Arrow 61"/>
          <p:cNvSpPr/>
          <p:nvPr/>
        </p:nvSpPr>
        <p:spPr>
          <a:xfrm>
            <a:off x="6084168" y="4437112"/>
            <a:ext cx="144016" cy="432048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50" name="Picture 26" descr="C:\Users\daviee5\AppData\Local\Microsoft\Windows\Temporary Internet Files\Content.IE5\CCSCU2M3\MP90044844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6114255"/>
            <a:ext cx="1115616" cy="743745"/>
          </a:xfrm>
          <a:prstGeom prst="rect">
            <a:avLst/>
          </a:prstGeom>
          <a:noFill/>
        </p:spPr>
      </p:pic>
      <p:pic>
        <p:nvPicPr>
          <p:cNvPr id="1055" name="Picture 31" descr="C:\Users\daviee5\AppData\Local\Microsoft\Windows\Temporary Internet Files\Content.IE5\137MIUFX\MP90043165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44408" y="2708920"/>
            <a:ext cx="899592" cy="1196752"/>
          </a:xfrm>
          <a:prstGeom prst="rect">
            <a:avLst/>
          </a:prstGeom>
          <a:noFill/>
        </p:spPr>
      </p:pic>
      <p:pic>
        <p:nvPicPr>
          <p:cNvPr id="1057" name="Picture 33" descr="C:\Users\daviee5\AppData\Local\Microsoft\Windows\Temporary Internet Files\Content.IE5\CCSCU2M3\MP90043179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755576" cy="1268760"/>
          </a:xfrm>
          <a:prstGeom prst="rect">
            <a:avLst/>
          </a:prstGeom>
          <a:noFill/>
        </p:spPr>
      </p:pic>
      <p:pic>
        <p:nvPicPr>
          <p:cNvPr id="1058" name="Picture 34" descr="C:\Users\daviee5\AppData\Local\Microsoft\Windows\Temporary Internet Files\Content.IE5\Q3FF0LC0\MP90034174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244408" y="0"/>
            <a:ext cx="899592" cy="1261109"/>
          </a:xfrm>
          <a:prstGeom prst="rect">
            <a:avLst/>
          </a:prstGeom>
          <a:noFill/>
        </p:spPr>
      </p:pic>
      <p:pic>
        <p:nvPicPr>
          <p:cNvPr id="1060" name="Picture 36" descr="C:\Users\daviee5\AppData\Local\Microsoft\Windows\Temporary Internet Files\Content.IE5\Q3FF0LC0\MP900390436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635896" y="6093296"/>
            <a:ext cx="1512168" cy="764704"/>
          </a:xfrm>
          <a:prstGeom prst="rect">
            <a:avLst/>
          </a:prstGeom>
          <a:noFill/>
        </p:spPr>
      </p:pic>
      <p:pic>
        <p:nvPicPr>
          <p:cNvPr id="1061" name="Picture 37" descr="C:\Users\daviee5\AppData\Local\Microsoft\Windows\Temporary Internet Files\Content.IE5\CCSCU2M3\MP900309622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" y="2636912"/>
            <a:ext cx="755576" cy="1137320"/>
          </a:xfrm>
          <a:prstGeom prst="rect">
            <a:avLst/>
          </a:prstGeom>
          <a:noFill/>
        </p:spPr>
      </p:pic>
      <p:pic>
        <p:nvPicPr>
          <p:cNvPr id="1062" name="Picture 38" descr="C:\Users\daviee5\AppData\Local\Microsoft\Windows\Temporary Internet Files\Content.IE5\137MIUFX\MP900407071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635896" y="0"/>
            <a:ext cx="1584176" cy="671811"/>
          </a:xfrm>
          <a:prstGeom prst="rect">
            <a:avLst/>
          </a:prstGeom>
          <a:noFill/>
        </p:spPr>
      </p:pic>
      <p:pic>
        <p:nvPicPr>
          <p:cNvPr id="1066" name="Picture 42" descr="CSC-Logo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703840" y="6113184"/>
            <a:ext cx="1440160" cy="7448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124016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Central South Consortium </a:t>
            </a:r>
            <a:r>
              <a:rPr lang="en-GB" dirty="0" err="1"/>
              <a:t>Creu</a:t>
            </a:r>
            <a:r>
              <a:rPr lang="en-GB" dirty="0"/>
              <a:t> </a:t>
            </a:r>
            <a:r>
              <a:rPr lang="en-GB" dirty="0" err="1" smtClean="0"/>
              <a:t>Caneuon</a:t>
            </a:r>
            <a:endParaRPr lang="en-GB" dirty="0"/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>
                <a:hlinkClick r:id="rId2"/>
              </a:rPr>
              <a:t>https://www.youtube.com/watch?v=l9-fAl002jA</a:t>
            </a:r>
            <a:endParaRPr lang="en-GB" dirty="0" smtClean="0"/>
          </a:p>
          <a:p>
            <a:endParaRPr lang="en-GB" dirty="0" smtClean="0"/>
          </a:p>
          <a:p>
            <a:r>
              <a:rPr lang="en-GB" smtClean="0">
                <a:hlinkClick r:id="rId3"/>
              </a:rPr>
              <a:t>http://www.cscjes.org.uk/Knowledge-Bank/Welsh/News-Newyddion/Welsh-Scheme-of-Work/Songs.aspx</a:t>
            </a:r>
            <a:endParaRPr lang="en-GB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Central South Consortium </a:t>
            </a:r>
            <a:r>
              <a:rPr lang="en-GB" sz="4800" dirty="0" smtClean="0"/>
              <a:t>Language Games</a:t>
            </a:r>
            <a:endParaRPr lang="en-US" sz="4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http://</a:t>
            </a:r>
            <a:r>
              <a:rPr lang="en-US" dirty="0" smtClean="0">
                <a:hlinkClick r:id="rId2"/>
              </a:rPr>
              <a:t>www.cscjes.org.uk/Knowledge-Bank/Welsh/Cymraeg-Ail-Iaith/Welsh-Scheme-of-Work/Language-Games-Booklet.aspx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4861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Central South </a:t>
            </a:r>
            <a:r>
              <a:rPr lang="en-GB" dirty="0" smtClean="0"/>
              <a:t>Consortium</a:t>
            </a:r>
            <a:br>
              <a:rPr lang="en-GB" dirty="0" smtClean="0"/>
            </a:br>
            <a:r>
              <a:rPr lang="en-GB" sz="4800" dirty="0" smtClean="0"/>
              <a:t>Portfolio Templates</a:t>
            </a:r>
            <a:endParaRPr lang="en-US" sz="4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http://www.cscjes.org.uk/Knowledge-Bank/Welsh/News-Newyddion/Welsh-Portfolios.aspx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037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/>
            </a:r>
            <a:br>
              <a:rPr lang="en-US" dirty="0" smtClean="0"/>
            </a:br>
            <a:r>
              <a:rPr lang="en-US" sz="5400" b="1" dirty="0" err="1" smtClean="0"/>
              <a:t>Cymraeg</a:t>
            </a:r>
            <a:r>
              <a:rPr lang="en-US" sz="5400" b="1" dirty="0" smtClean="0"/>
              <a:t> Ail </a:t>
            </a:r>
            <a:r>
              <a:rPr lang="en-US" sz="5400" b="1" dirty="0" err="1" smtClean="0"/>
              <a:t>Iaith</a:t>
            </a:r>
            <a:r>
              <a:rPr lang="en-US" sz="5400" dirty="0" smtClean="0"/>
              <a:t/>
            </a:r>
            <a:br>
              <a:rPr lang="en-US" sz="5400" dirty="0" smtClean="0"/>
            </a:br>
            <a:r>
              <a:rPr lang="en-US" sz="4000" dirty="0" smtClean="0"/>
              <a:t>You’ll need to register and then log on</a:t>
            </a:r>
            <a:endParaRPr lang="en-US" sz="4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http://www.cymraegailiaith.com/athrawon/adnoddau-dysgu</a:t>
            </a:r>
            <a:r>
              <a:rPr lang="en-US" dirty="0" smtClean="0">
                <a:hlinkClick r:id="rId2"/>
              </a:rPr>
              <a:t>/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0932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700" y="685800"/>
            <a:ext cx="7200900" cy="870992"/>
          </a:xfrm>
        </p:spPr>
        <p:txBody>
          <a:bodyPr/>
          <a:lstStyle/>
          <a:p>
            <a:r>
              <a:rPr lang="en-US" dirty="0" smtClean="0"/>
              <a:t>How </a:t>
            </a:r>
            <a:r>
              <a:rPr lang="en-US" smtClean="0"/>
              <a:t>to register: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700" y="1268760"/>
            <a:ext cx="7200900" cy="4598640"/>
          </a:xfrm>
        </p:spPr>
        <p:txBody>
          <a:bodyPr>
            <a:normAutofit fontScale="92500" lnSpcReduction="20000"/>
          </a:bodyPr>
          <a:lstStyle/>
          <a:p>
            <a:endParaRPr lang="en-GB" dirty="0"/>
          </a:p>
          <a:p>
            <a:r>
              <a:rPr lang="cy-GB" dirty="0"/>
              <a:t>1.	</a:t>
            </a:r>
            <a:r>
              <a:rPr lang="cy-GB" dirty="0" smtClean="0"/>
              <a:t>Click on ‘Mewngofnodi’ on the right under </a:t>
            </a:r>
            <a:r>
              <a:rPr lang="cy-GB" dirty="0"/>
              <a:t>‘Maes Athrawon’.  </a:t>
            </a:r>
            <a:endParaRPr lang="en-GB" dirty="0"/>
          </a:p>
          <a:p>
            <a:r>
              <a:rPr lang="cy-GB" dirty="0"/>
              <a:t>2.	</a:t>
            </a:r>
            <a:r>
              <a:rPr lang="cy-GB" dirty="0" smtClean="0"/>
              <a:t>A box will appear; Click on </a:t>
            </a:r>
            <a:r>
              <a:rPr lang="cy-GB" b="1" dirty="0" smtClean="0"/>
              <a:t>‘</a:t>
            </a:r>
            <a:r>
              <a:rPr lang="cy-GB" dirty="0" smtClean="0"/>
              <a:t>Cofrestrwch</a:t>
            </a:r>
            <a:r>
              <a:rPr lang="cy-GB" b="1" dirty="0"/>
              <a:t>‘ </a:t>
            </a:r>
            <a:r>
              <a:rPr lang="cy-GB" dirty="0" smtClean="0"/>
              <a:t>which under the box</a:t>
            </a:r>
            <a:endParaRPr lang="en-GB" dirty="0"/>
          </a:p>
          <a:p>
            <a:r>
              <a:rPr lang="cy-GB" dirty="0"/>
              <a:t>3.	</a:t>
            </a:r>
            <a:r>
              <a:rPr lang="cy-GB" dirty="0" smtClean="0"/>
              <a:t>Complete your details by choosing an user name</a:t>
            </a:r>
            <a:endParaRPr lang="en-GB" dirty="0"/>
          </a:p>
          <a:p>
            <a:r>
              <a:rPr lang="cy-GB" dirty="0"/>
              <a:t>4.	</a:t>
            </a:r>
            <a:r>
              <a:rPr lang="cy-GB" dirty="0" smtClean="0"/>
              <a:t>An email will come to you with your password / cyfrinai</a:t>
            </a:r>
            <a:endParaRPr lang="en-GB" dirty="0"/>
          </a:p>
          <a:p>
            <a:r>
              <a:rPr lang="cy-GB" dirty="0"/>
              <a:t>5.	</a:t>
            </a:r>
            <a:r>
              <a:rPr lang="cy-GB" dirty="0" smtClean="0"/>
              <a:t>Close the website</a:t>
            </a:r>
            <a:endParaRPr lang="en-GB" dirty="0"/>
          </a:p>
          <a:p>
            <a:r>
              <a:rPr lang="cy-GB" dirty="0"/>
              <a:t>6.	</a:t>
            </a:r>
            <a:r>
              <a:rPr lang="cy-GB" dirty="0" smtClean="0"/>
              <a:t>Go into the website again and click on ‘Mewngofnodi’ again  </a:t>
            </a:r>
            <a:endParaRPr lang="en-GB" dirty="0"/>
          </a:p>
          <a:p>
            <a:r>
              <a:rPr lang="cy-GB" dirty="0"/>
              <a:t>7.	</a:t>
            </a:r>
            <a:r>
              <a:rPr lang="cy-GB" dirty="0" smtClean="0"/>
              <a:t>Another box will appear;  Complete with your user name (not your email) and password</a:t>
            </a:r>
            <a:endParaRPr lang="en-GB" dirty="0"/>
          </a:p>
          <a:p>
            <a:r>
              <a:rPr lang="cy-GB" dirty="0" smtClean="0"/>
              <a:t>8. Then everything should be open to you!</a:t>
            </a:r>
            <a:endParaRPr lang="en-GB" dirty="0"/>
          </a:p>
          <a:p>
            <a:r>
              <a:rPr lang="cy-GB" dirty="0" smtClean="0"/>
              <a:t>9. If you still have problems send an email to the person who runs the website</a:t>
            </a:r>
          </a:p>
          <a:p>
            <a:r>
              <a:rPr lang="cy-GB" dirty="0" smtClean="0"/>
              <a:t>10. the teachers’ section is all through the medium of Welsh!</a:t>
            </a:r>
            <a:r>
              <a:rPr lang="cy-GB" dirty="0"/>
              <a:t> 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8151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Lisa\AppData\Local\Microsoft\Windows\Temporary Internet Files\Content.IE5\22HNPOD3\MP90044253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89963"/>
            <a:ext cx="9144000" cy="6078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432171" y="2348880"/>
            <a:ext cx="8326754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prstTxWarp prst="textChevron">
              <a:avLst/>
            </a:prstTxWarp>
            <a:spAutoFit/>
          </a:bodyPr>
          <a:lstStyle/>
          <a:p>
            <a:pPr algn="ctr"/>
            <a:r>
              <a:rPr lang="en-GB" sz="5400" b="1" cap="none" spc="0" dirty="0" smtClean="0">
                <a:ln w="17780" cmpd="sng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50800" algn="tl" rotWithShape="0">
                    <a:srgbClr val="000000"/>
                  </a:outerShdw>
                </a:effectLst>
              </a:rPr>
              <a:t>Beth </a:t>
            </a:r>
            <a:r>
              <a:rPr lang="en-GB" sz="5400" b="1" cap="none" spc="0" dirty="0" err="1" smtClean="0">
                <a:ln w="17780" cmpd="sng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50800" algn="tl" rotWithShape="0">
                    <a:srgbClr val="000000"/>
                  </a:outerShdw>
                </a:effectLst>
              </a:rPr>
              <a:t>gallwn</a:t>
            </a:r>
            <a:r>
              <a:rPr lang="en-GB" sz="5400" b="1" cap="none" spc="0" dirty="0" smtClean="0">
                <a:ln w="17780" cmpd="sng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50800" algn="tl" rotWithShape="0">
                    <a:srgbClr val="000000"/>
                  </a:outerShdw>
                </a:effectLst>
              </a:rPr>
              <a:t> </a:t>
            </a:r>
            <a:r>
              <a:rPr lang="en-GB" sz="5400" b="1" cap="none" spc="0" dirty="0" err="1" smtClean="0">
                <a:ln w="17780" cmpd="sng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50800" algn="tl" rotWithShape="0">
                    <a:srgbClr val="000000"/>
                  </a:outerShdw>
                </a:effectLst>
              </a:rPr>
              <a:t>ni</a:t>
            </a:r>
            <a:r>
              <a:rPr lang="en-GB" sz="5400" b="1" cap="none" spc="0" dirty="0" smtClean="0">
                <a:ln w="17780" cmpd="sng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50800" algn="tl" rotWithShape="0">
                    <a:srgbClr val="000000"/>
                  </a:outerShdw>
                </a:effectLst>
              </a:rPr>
              <a:t> </a:t>
            </a:r>
            <a:r>
              <a:rPr lang="en-GB" sz="5400" b="1" cap="none" spc="0" dirty="0" err="1" smtClean="0">
                <a:ln w="17780" cmpd="sng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50800" algn="tl" rotWithShape="0">
                    <a:srgbClr val="000000"/>
                  </a:outerShdw>
                </a:effectLst>
              </a:rPr>
              <a:t>wneud</a:t>
            </a:r>
            <a:r>
              <a:rPr lang="en-GB" sz="5400" b="1" cap="none" spc="0" dirty="0" smtClean="0">
                <a:ln w="17780" cmpd="sng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50800" algn="tl" rotWithShape="0">
                    <a:srgbClr val="000000"/>
                  </a:outerShdw>
                </a:effectLst>
              </a:rPr>
              <a:t> </a:t>
            </a:r>
            <a:r>
              <a:rPr lang="en-GB" sz="5400" b="1" cap="none" spc="0" dirty="0" err="1" smtClean="0">
                <a:ln w="17780" cmpd="sng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50800" algn="tl" rotWithShape="0">
                    <a:srgbClr val="000000"/>
                  </a:outerShdw>
                </a:effectLst>
              </a:rPr>
              <a:t>ar</a:t>
            </a:r>
            <a:r>
              <a:rPr lang="en-GB" sz="5400" b="1" cap="none" spc="0" dirty="0" smtClean="0">
                <a:ln w="17780" cmpd="sng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50800" algn="tl" rotWithShape="0">
                    <a:srgbClr val="000000"/>
                  </a:outerShdw>
                </a:effectLst>
              </a:rPr>
              <a:t> y </a:t>
            </a:r>
            <a:r>
              <a:rPr lang="en-GB" sz="5400" b="1" cap="none" spc="0" dirty="0" err="1" smtClean="0">
                <a:ln w="17780" cmpd="sng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50800" algn="tl" rotWithShape="0">
                    <a:srgbClr val="000000"/>
                  </a:outerShdw>
                </a:effectLst>
              </a:rPr>
              <a:t>traeth</a:t>
            </a:r>
            <a:r>
              <a:rPr lang="en-GB" sz="5400" b="1" cap="none" spc="0" dirty="0" smtClean="0">
                <a:ln w="17780" cmpd="sng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50800" algn="tl" rotWithShape="0">
                    <a:srgbClr val="000000"/>
                  </a:outerShdw>
                </a:effectLst>
              </a:rPr>
              <a:t>?</a:t>
            </a:r>
            <a:endParaRPr lang="en-GB" sz="5400" b="1" cap="none" spc="0" dirty="0">
              <a:ln w="17780" cmpd="sng">
                <a:solidFill>
                  <a:schemeClr val="tx1"/>
                </a:solidFill>
                <a:prstDash val="solid"/>
                <a:miter lim="800000"/>
              </a:ln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2053" name="Picture 5" descr="C:\Users\Lisa\AppData\Local\Microsoft\Windows\Temporary Internet Files\Content.IE5\VB5PZGX7\MC9003893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8943" y="448634"/>
            <a:ext cx="1872208" cy="1844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2680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2204864"/>
            <a:ext cx="8229600" cy="1143000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4" name="Picture 2" descr="C:\Users\Lisa\AppData\Local\Microsoft\Windows\Temporary Internet Files\Content.IE5\22HNPOD3\MP90044253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89963"/>
            <a:ext cx="9144000" cy="6078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Lisa\AppData\Local\Microsoft\Windows\Temporary Internet Files\Content.IE5\22HNPOD3\MC90014053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1650" y="3598919"/>
            <a:ext cx="2880320" cy="1963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Lisa\AppData\Local\Microsoft\Windows\Temporary Internet Files\Content.IE5\VB5PZGX7\MC90000093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353" y="3041205"/>
            <a:ext cx="4439069" cy="1539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al Callout 4"/>
          <p:cNvSpPr/>
          <p:nvPr/>
        </p:nvSpPr>
        <p:spPr>
          <a:xfrm>
            <a:off x="323528" y="1145836"/>
            <a:ext cx="2448272" cy="1944216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Dyma</a:t>
            </a:r>
            <a:r>
              <a:rPr lang="en-GB" dirty="0" smtClean="0"/>
              <a:t> Daisy y </a:t>
            </a:r>
            <a:r>
              <a:rPr lang="en-GB" dirty="0" err="1" smtClean="0"/>
              <a:t>Dolffin</a:t>
            </a:r>
            <a:endParaRPr lang="en-GB" dirty="0"/>
          </a:p>
        </p:txBody>
      </p:sp>
      <p:sp>
        <p:nvSpPr>
          <p:cNvPr id="6" name="Oval Callout 5"/>
          <p:cNvSpPr/>
          <p:nvPr/>
        </p:nvSpPr>
        <p:spPr>
          <a:xfrm>
            <a:off x="5220072" y="1844822"/>
            <a:ext cx="2160240" cy="1584176"/>
          </a:xfrm>
          <a:prstGeom prst="wedgeEllipseCallou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Dyma</a:t>
            </a:r>
            <a:r>
              <a:rPr lang="en-GB" dirty="0" smtClean="0"/>
              <a:t> Charlie y </a:t>
            </a:r>
            <a:r>
              <a:rPr lang="en-GB" dirty="0" err="1" smtClean="0"/>
              <a:t>Cranc</a:t>
            </a:r>
            <a:endParaRPr lang="en-GB" dirty="0"/>
          </a:p>
        </p:txBody>
      </p:sp>
      <p:pic>
        <p:nvPicPr>
          <p:cNvPr id="8" name="Picture 5" descr="C:\Users\Lisa\AppData\Local\Microsoft\Windows\Temporary Internet Files\Content.IE5\VB5PZGX7\MC90038935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0433" y="389963"/>
            <a:ext cx="1872208" cy="1844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7641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2204864"/>
            <a:ext cx="8229600" cy="1143000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4" name="Picture 2" descr="C:\Users\Lisa\AppData\Local\Microsoft\Windows\Temporary Internet Files\Content.IE5\22HNPOD3\MP90044253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89963"/>
            <a:ext cx="9144000" cy="6078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Lisa\AppData\Local\Microsoft\Windows\Temporary Internet Files\Content.IE5\22HNPOD3\MC90014053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2450" y="4144889"/>
            <a:ext cx="2880320" cy="1963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Lisa\AppData\Local\Microsoft\Windows\Temporary Internet Files\Content.IE5\VB5PZGX7\MC90000093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931" y="4771034"/>
            <a:ext cx="4439069" cy="1539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al Callout 4"/>
          <p:cNvSpPr/>
          <p:nvPr/>
        </p:nvSpPr>
        <p:spPr>
          <a:xfrm>
            <a:off x="611560" y="3428997"/>
            <a:ext cx="2160240" cy="1431785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Beth </a:t>
            </a:r>
            <a:r>
              <a:rPr lang="en-GB" dirty="0" err="1" smtClean="0"/>
              <a:t>gallwn</a:t>
            </a:r>
            <a:r>
              <a:rPr lang="en-GB" dirty="0" smtClean="0"/>
              <a:t> </a:t>
            </a:r>
            <a:r>
              <a:rPr lang="en-GB" dirty="0" err="1" smtClean="0"/>
              <a:t>ni</a:t>
            </a:r>
            <a:r>
              <a:rPr lang="en-GB" dirty="0" smtClean="0"/>
              <a:t> </a:t>
            </a:r>
            <a:r>
              <a:rPr lang="en-GB" dirty="0" err="1" smtClean="0"/>
              <a:t>wneud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y </a:t>
            </a:r>
            <a:r>
              <a:rPr lang="en-GB" dirty="0" err="1" smtClean="0"/>
              <a:t>traeth</a:t>
            </a:r>
            <a:r>
              <a:rPr lang="en-GB" dirty="0" smtClean="0"/>
              <a:t> Charlie?</a:t>
            </a:r>
            <a:endParaRPr lang="en-GB" dirty="0"/>
          </a:p>
        </p:txBody>
      </p:sp>
      <p:sp>
        <p:nvSpPr>
          <p:cNvPr id="6" name="Oval Callout 5"/>
          <p:cNvSpPr/>
          <p:nvPr/>
        </p:nvSpPr>
        <p:spPr>
          <a:xfrm>
            <a:off x="4902450" y="2726668"/>
            <a:ext cx="1927718" cy="1404658"/>
          </a:xfrm>
          <a:prstGeom prst="wedgeEllipseCallou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Gallwn</a:t>
            </a:r>
            <a:r>
              <a:rPr lang="en-GB" dirty="0" smtClean="0"/>
              <a:t> </a:t>
            </a:r>
            <a:r>
              <a:rPr lang="en-GB" dirty="0" err="1" smtClean="0"/>
              <a:t>ni</a:t>
            </a:r>
            <a:r>
              <a:rPr lang="en-GB" dirty="0" smtClean="0"/>
              <a:t> </a:t>
            </a:r>
            <a:r>
              <a:rPr lang="en-GB" dirty="0" err="1" smtClean="0"/>
              <a:t>hedfan</a:t>
            </a:r>
            <a:r>
              <a:rPr lang="en-GB" dirty="0" smtClean="0"/>
              <a:t> </a:t>
            </a:r>
            <a:r>
              <a:rPr lang="en-GB" dirty="0" err="1" smtClean="0"/>
              <a:t>barcud</a:t>
            </a:r>
            <a:r>
              <a:rPr lang="en-GB" dirty="0" smtClean="0"/>
              <a:t>!</a:t>
            </a:r>
            <a:endParaRPr lang="en-GB" dirty="0"/>
          </a:p>
        </p:txBody>
      </p:sp>
      <p:pic>
        <p:nvPicPr>
          <p:cNvPr id="3074" name="Picture 2" descr="C:\Users\Lisa\AppData\Local\Microsoft\Windows\Temporary Internet Files\Content.IE5\VB5PZGX7\MM900284015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9575" y="3274514"/>
            <a:ext cx="2758616" cy="2427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Users\Lisa\AppData\Local\Microsoft\Windows\Temporary Internet Files\Content.IE5\97TKIPDH\MM900046635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9733" y="941690"/>
            <a:ext cx="3218300" cy="2030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Lisa\AppData\Local\Microsoft\Windows\Temporary Internet Files\Content.IE5\22HNPOD3\MM900041153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586" y="508811"/>
            <a:ext cx="4265856" cy="4057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/>
          <p:cNvSpPr/>
          <p:nvPr/>
        </p:nvSpPr>
        <p:spPr>
          <a:xfrm>
            <a:off x="2286000" y="3105835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/>
              <a:t>http://</a:t>
            </a:r>
            <a:r>
              <a:rPr lang="en-US" dirty="0" err="1"/>
              <a:t>adnoddau.cbac.co.uk</a:t>
            </a:r>
            <a:r>
              <a:rPr lang="en-US" dirty="0"/>
              <a:t>/Pages/</a:t>
            </a:r>
            <a:r>
              <a:rPr lang="en-US" dirty="0" err="1"/>
              <a:t>ResourceSingle.aspx?rIid</a:t>
            </a:r>
            <a:r>
              <a:rPr lang="en-US" dirty="0"/>
              <a:t>=496</a:t>
            </a:r>
          </a:p>
        </p:txBody>
      </p:sp>
    </p:spTree>
    <p:extLst>
      <p:ext uri="{BB962C8B-B14F-4D97-AF65-F5344CB8AC3E}">
        <p14:creationId xmlns:p14="http://schemas.microsoft.com/office/powerpoint/2010/main" val="721808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WJEC /CBAC</a:t>
            </a:r>
            <a:br>
              <a:rPr lang="en-US" dirty="0" smtClean="0"/>
            </a:br>
            <a:r>
              <a:rPr lang="en-US" sz="3600" dirty="0" smtClean="0"/>
              <a:t>Welsh across the curriculum film clips</a:t>
            </a:r>
            <a:endParaRPr lang="en-US" sz="36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http://</a:t>
            </a:r>
            <a:r>
              <a:rPr lang="en-US" dirty="0" smtClean="0">
                <a:hlinkClick r:id="rId2"/>
              </a:rPr>
              <a:t>adnoddau.cbac.co.uk/Pages/ResourceSingle.aspx?rIid=496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743258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Useful Websites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www.cadarn.ac.uk/article/online-resources-learning-and-using-welsh</a:t>
            </a:r>
            <a:endParaRPr lang="en-GB" dirty="0" smtClean="0"/>
          </a:p>
          <a:p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www.learn-welsh.net/welshtopics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</a:majorFont>
      <a:minorFont>
        <a:latin typeface="Franklin Gothic Book" panose="020B0503020102020204"/>
        <a:ea typeface=""/>
        <a:cs typeface="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Crop</Template>
  <TotalTime>5818</TotalTime>
  <Words>697</Words>
  <Application>Microsoft Macintosh PowerPoint</Application>
  <PresentationFormat>On-screen Show (4:3)</PresentationFormat>
  <Paragraphs>167</Paragraphs>
  <Slides>33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7" baseType="lpstr">
      <vt:lpstr>Calibri</vt:lpstr>
      <vt:lpstr>Comic Sans MS</vt:lpstr>
      <vt:lpstr>Franklin Gothic Book</vt:lpstr>
      <vt:lpstr>Crop</vt:lpstr>
      <vt:lpstr>Cymraeg</vt:lpstr>
      <vt:lpstr>Ymweldiadau Ysgol</vt:lpstr>
      <vt:lpstr>Meeting arrangements</vt:lpstr>
      <vt:lpstr>Assessment</vt:lpstr>
      <vt:lpstr>Cofrestr</vt:lpstr>
      <vt:lpstr>Beth am chwarae BINGO?</vt:lpstr>
      <vt:lpstr>Mathemateg yn Gymraeg!!</vt:lpstr>
      <vt:lpstr>Assessment at end of KS2</vt:lpstr>
      <vt:lpstr>  www.saysomething.com</vt:lpstr>
      <vt:lpstr>Cwrs Sabothol Cymru Films of Welsh being taught  (Anna Edwards – Penllergaer Ysgol Sant Ffrancis)</vt:lpstr>
      <vt:lpstr>Y PORTH</vt:lpstr>
      <vt:lpstr>Y PORTH **Resources**</vt:lpstr>
      <vt:lpstr>Y Porth *Language manual*</vt:lpstr>
      <vt:lpstr>Central South Consortium Schemes of Work</vt:lpstr>
      <vt:lpstr>Papa pop</vt:lpstr>
      <vt:lpstr>Central South Consortium Nici a Cris - Gwyliau</vt:lpstr>
      <vt:lpstr>Central South Consortium Reading Materials</vt:lpstr>
      <vt:lpstr>Central South Consortium Language Continuum</vt:lpstr>
      <vt:lpstr>Central South Consortium Helpwr Heddiw</vt:lpstr>
      <vt:lpstr>Central South Consortium Resources</vt:lpstr>
      <vt:lpstr>Central South Consortium Schemes of Work</vt:lpstr>
      <vt:lpstr>CentRal South Language Mats</vt:lpstr>
      <vt:lpstr>PowerPoint Presentation</vt:lpstr>
      <vt:lpstr>Central South Consortium Creu Caneuon</vt:lpstr>
      <vt:lpstr>Central South Consortium Language Games</vt:lpstr>
      <vt:lpstr>Central South Consortium Portfolio Templates</vt:lpstr>
      <vt:lpstr> Cymraeg Ail Iaith You’ll need to register and then log on</vt:lpstr>
      <vt:lpstr>How to register:</vt:lpstr>
      <vt:lpstr>PowerPoint Presentation</vt:lpstr>
      <vt:lpstr>PowerPoint Presentation</vt:lpstr>
      <vt:lpstr>PowerPoint Presentation</vt:lpstr>
      <vt:lpstr>WJEC /CBAC Welsh across the curriculum film clips</vt:lpstr>
      <vt:lpstr>Useful Websites</vt:lpstr>
    </vt:vector>
  </TitlesOfParts>
  <Company>SIHE</Company>
  <LinksUpToDate>false</LinksUpToDate>
  <SharedDoc>false</SharedDoc>
  <HyperlinksChanged>false</HyperlinksChanged>
  <AppVersion>15.0033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Cymraeg!</dc:title>
  <dc:creator>Natalie</dc:creator>
  <cp:lastModifiedBy>Natalie Griffiths</cp:lastModifiedBy>
  <cp:revision>52</cp:revision>
  <dcterms:created xsi:type="dcterms:W3CDTF">2016-03-06T12:10:33Z</dcterms:created>
  <dcterms:modified xsi:type="dcterms:W3CDTF">2017-09-25T08:58:59Z</dcterms:modified>
</cp:coreProperties>
</file>