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5" r:id="rId8"/>
    <p:sldId id="268" r:id="rId9"/>
    <p:sldId id="263"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7" d="100"/>
          <a:sy n="87" d="100"/>
        </p:scale>
        <p:origin x="52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A5D27-EA57-4928-9F58-1A66B23BD2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7EDBA9-FA4A-420B-B7DA-CF520C5E0F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440C24-52D6-42D7-8E3F-0FABC3739DC3}"/>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5" name="Footer Placeholder 4">
            <a:extLst>
              <a:ext uri="{FF2B5EF4-FFF2-40B4-BE49-F238E27FC236}">
                <a16:creationId xmlns:a16="http://schemas.microsoft.com/office/drawing/2014/main" id="{22149B9F-9049-4257-AF95-206D2246DF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CA568D-BE91-416D-8B4E-148DAFFE1813}"/>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3692230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C10A8-D3ED-4957-938F-43EA9E8580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166F1A-9EBD-46CA-B1FB-DD96A9964B8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EDCE9-4732-424B-8D12-6B379F8EC3C4}"/>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5" name="Footer Placeholder 4">
            <a:extLst>
              <a:ext uri="{FF2B5EF4-FFF2-40B4-BE49-F238E27FC236}">
                <a16:creationId xmlns:a16="http://schemas.microsoft.com/office/drawing/2014/main" id="{2FA3E9E6-67CA-4CCE-9E26-BE21A79A36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3C91FE-EA50-4874-9598-8FCA2F9B5440}"/>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3101639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DC648-81B0-4688-BA4C-7958AB8198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81828F-D3A1-4730-9602-E7C4DDBBC5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A8FD9CC-BCB1-4184-8F3D-87BE2B20C8F1}"/>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5" name="Footer Placeholder 4">
            <a:extLst>
              <a:ext uri="{FF2B5EF4-FFF2-40B4-BE49-F238E27FC236}">
                <a16:creationId xmlns:a16="http://schemas.microsoft.com/office/drawing/2014/main" id="{55C72A0E-017F-42EB-B35E-03304216A9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D51A74-470B-4A7D-BF2F-0669EBD4B476}"/>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571460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4132D-5512-4D11-9B16-9751B46183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8717B6-79F3-4BB1-8D07-0FB64387663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8B64A3-1637-4DC3-B05F-CD79B948CF1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CDB2C4-6523-4345-B038-9355B8503C85}"/>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6" name="Footer Placeholder 5">
            <a:extLst>
              <a:ext uri="{FF2B5EF4-FFF2-40B4-BE49-F238E27FC236}">
                <a16:creationId xmlns:a16="http://schemas.microsoft.com/office/drawing/2014/main" id="{3469F3DB-2826-4D4E-91A0-DE78DD806F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908EF6-3677-4CF6-8ADD-8F0CA143B7C3}"/>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1189217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0B23D-9178-4AA9-887C-CE63B162F2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EDEF70-F734-4A5F-85C6-D8C021E3E4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316AE3B-F4A5-49FC-A384-4AB50F1664D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A21FE0-A861-4CB1-B22D-8E8EC20F14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45221CF-6823-4677-8ABD-357CF4A9F9A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DA0EE0-7AE5-44FA-8540-726A0D6C2195}"/>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8" name="Footer Placeholder 7">
            <a:extLst>
              <a:ext uri="{FF2B5EF4-FFF2-40B4-BE49-F238E27FC236}">
                <a16:creationId xmlns:a16="http://schemas.microsoft.com/office/drawing/2014/main" id="{8DF5C86F-CC76-4194-AB69-173E8D0E8E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9877E5-C072-4468-8776-F3C4007DD909}"/>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593931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850DF-CC78-4BCB-8DF9-210982D26A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B47B79-B3D4-4912-B41C-E51ECBAA4D14}"/>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4" name="Footer Placeholder 3">
            <a:extLst>
              <a:ext uri="{FF2B5EF4-FFF2-40B4-BE49-F238E27FC236}">
                <a16:creationId xmlns:a16="http://schemas.microsoft.com/office/drawing/2014/main" id="{BE0513A9-7C0B-46BD-9891-4F3E84C50B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00ECA4-F082-443D-82A3-1E24F583CB48}"/>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101313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9E974E-2EB5-4938-BB38-E077F8E4E62E}"/>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3" name="Footer Placeholder 2">
            <a:extLst>
              <a:ext uri="{FF2B5EF4-FFF2-40B4-BE49-F238E27FC236}">
                <a16:creationId xmlns:a16="http://schemas.microsoft.com/office/drawing/2014/main" id="{C79C6433-4365-4C93-9E3F-6B149AC179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C5F163-26AF-42FE-B066-99B6956BD237}"/>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1584119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DC30B-A9C7-41E7-B0F5-CC1911ED6E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D489AE-8560-4177-9F20-013A6B8070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55B36D-E46B-4193-BB54-8B4CC54C0D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6233441-1B86-4A24-838D-1663F90FEDC2}"/>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6" name="Footer Placeholder 5">
            <a:extLst>
              <a:ext uri="{FF2B5EF4-FFF2-40B4-BE49-F238E27FC236}">
                <a16:creationId xmlns:a16="http://schemas.microsoft.com/office/drawing/2014/main" id="{BA59B7BF-00A0-4609-A1CA-95C1F92A9D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F2D3FE-E349-441D-B01B-264E6AEBCDA4}"/>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3471944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BCAF3-F625-4655-BA35-8340099402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BD46C3-188F-4169-BEBD-AF4D365F04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29AD92-0D91-491D-9B15-1C5FCE0B5A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A2E2422-5ABE-4FF7-8AA3-55282B5062E8}"/>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6" name="Footer Placeholder 5">
            <a:extLst>
              <a:ext uri="{FF2B5EF4-FFF2-40B4-BE49-F238E27FC236}">
                <a16:creationId xmlns:a16="http://schemas.microsoft.com/office/drawing/2014/main" id="{17F4DD8B-266F-4C3D-ADCB-444C3399C6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BE6B0F-D8F8-4584-B811-1911AE613D89}"/>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721409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8A20-2BFB-4940-870B-73C7052019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E68A5A-0CC3-45DB-93DC-32A6EE85299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ECE99B-1886-4D26-87D2-03DE9F6EE378}"/>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5" name="Footer Placeholder 4">
            <a:extLst>
              <a:ext uri="{FF2B5EF4-FFF2-40B4-BE49-F238E27FC236}">
                <a16:creationId xmlns:a16="http://schemas.microsoft.com/office/drawing/2014/main" id="{5CCF972F-DE9D-4C3B-ADA8-63B1D9C22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662C63-ECA5-4EA6-9A48-31C68574797C}"/>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3638083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93DBF1-95C9-4FD2-B46E-20CBB72F8E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3FCE94-5D6F-4783-A714-FD3247F29DF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34F5FE-7052-4753-81DB-83D1E8AFBF12}"/>
              </a:ext>
            </a:extLst>
          </p:cNvPr>
          <p:cNvSpPr>
            <a:spLocks noGrp="1"/>
          </p:cNvSpPr>
          <p:nvPr>
            <p:ph type="dt" sz="half" idx="10"/>
          </p:nvPr>
        </p:nvSpPr>
        <p:spPr/>
        <p:txBody>
          <a:bodyPr/>
          <a:lstStyle/>
          <a:p>
            <a:fld id="{EE1DB149-11C3-4529-B3A4-BF164AC8D2D9}" type="datetimeFigureOut">
              <a:rPr lang="en-GB" smtClean="0"/>
              <a:t>21/08/2018</a:t>
            </a:fld>
            <a:endParaRPr lang="en-GB"/>
          </a:p>
        </p:txBody>
      </p:sp>
      <p:sp>
        <p:nvSpPr>
          <p:cNvPr id="5" name="Footer Placeholder 4">
            <a:extLst>
              <a:ext uri="{FF2B5EF4-FFF2-40B4-BE49-F238E27FC236}">
                <a16:creationId xmlns:a16="http://schemas.microsoft.com/office/drawing/2014/main" id="{1FC0B358-21F6-469B-8869-CAAED1BC3D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4D02CA-C40D-4AD0-B423-71F825FE1949}"/>
              </a:ext>
            </a:extLst>
          </p:cNvPr>
          <p:cNvSpPr>
            <a:spLocks noGrp="1"/>
          </p:cNvSpPr>
          <p:nvPr>
            <p:ph type="sldNum" sz="quarter" idx="12"/>
          </p:nvPr>
        </p:nvSpPr>
        <p:spPr/>
        <p:txBody>
          <a:bodyPr/>
          <a:lstStyle/>
          <a:p>
            <a:fld id="{16B44DD2-E015-49F2-93BC-9211E0B1A644}" type="slidenum">
              <a:rPr lang="en-GB" smtClean="0"/>
              <a:t>‹#›</a:t>
            </a:fld>
            <a:endParaRPr lang="en-GB"/>
          </a:p>
        </p:txBody>
      </p:sp>
    </p:spTree>
    <p:extLst>
      <p:ext uri="{BB962C8B-B14F-4D97-AF65-F5344CB8AC3E}">
        <p14:creationId xmlns:p14="http://schemas.microsoft.com/office/powerpoint/2010/main" val="2843049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470058-9D01-41C3-9689-5DA76E5FD7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D71FE3-120E-49C0-BD73-D30F4F7761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FC92E7-2B6D-43CF-A4D6-38E59E3C49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1DB149-11C3-4529-B3A4-BF164AC8D2D9}" type="datetimeFigureOut">
              <a:rPr lang="en-GB" smtClean="0"/>
              <a:t>21/08/2018</a:t>
            </a:fld>
            <a:endParaRPr lang="en-GB"/>
          </a:p>
        </p:txBody>
      </p:sp>
      <p:sp>
        <p:nvSpPr>
          <p:cNvPr id="5" name="Footer Placeholder 4">
            <a:extLst>
              <a:ext uri="{FF2B5EF4-FFF2-40B4-BE49-F238E27FC236}">
                <a16:creationId xmlns:a16="http://schemas.microsoft.com/office/drawing/2014/main" id="{517AA3EF-0295-4B83-BB9F-842B7D4E9A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FFCEEFD-9C23-489F-8930-2452549159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B44DD2-E015-49F2-93BC-9211E0B1A644}" type="slidenum">
              <a:rPr lang="en-GB" smtClean="0"/>
              <a:t>‹#›</a:t>
            </a:fld>
            <a:endParaRPr lang="en-GB"/>
          </a:p>
        </p:txBody>
      </p:sp>
    </p:spTree>
    <p:extLst>
      <p:ext uri="{BB962C8B-B14F-4D97-AF65-F5344CB8AC3E}">
        <p14:creationId xmlns:p14="http://schemas.microsoft.com/office/powerpoint/2010/main" val="8624996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abincrewwings.com/blog/british-airways-cabin-crew-recruitment-process/" TargetMode="External"/><Relationship Id="rId2" Type="http://schemas.openxmlformats.org/officeDocument/2006/relationships/hyperlink" Target="https://doi.org/10.1007/978-1-137-00095-8" TargetMode="External"/><Relationship Id="rId1" Type="http://schemas.openxmlformats.org/officeDocument/2006/relationships/slideLayout" Target="../slideLayouts/slideLayout2.xml"/><Relationship Id="rId4" Type="http://schemas.openxmlformats.org/officeDocument/2006/relationships/hyperlink" Target="https://careers.ba.com/working-with-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E0221-0148-4F5A-957C-0C275BE6A333}"/>
              </a:ext>
            </a:extLst>
          </p:cNvPr>
          <p:cNvSpPr>
            <a:spLocks noGrp="1"/>
          </p:cNvSpPr>
          <p:nvPr>
            <p:ph type="ctrTitle"/>
          </p:nvPr>
        </p:nvSpPr>
        <p:spPr/>
        <p:txBody>
          <a:bodyPr/>
          <a:lstStyle/>
          <a:p>
            <a:r>
              <a:rPr lang="en-US" sz="5400" dirty="0"/>
              <a:t>Human Resource Management</a:t>
            </a:r>
            <a:br>
              <a:rPr lang="en-US" dirty="0"/>
            </a:br>
            <a:r>
              <a:rPr lang="en-US" sz="2800" dirty="0"/>
              <a:t>(presentation)</a:t>
            </a:r>
            <a:endParaRPr lang="en-GB" sz="2800" dirty="0"/>
          </a:p>
        </p:txBody>
      </p:sp>
      <p:sp>
        <p:nvSpPr>
          <p:cNvPr id="3" name="Subtitle 2">
            <a:extLst>
              <a:ext uri="{FF2B5EF4-FFF2-40B4-BE49-F238E27FC236}">
                <a16:creationId xmlns:a16="http://schemas.microsoft.com/office/drawing/2014/main" id="{1991574A-05A2-44C9-8D60-54FEFA702D09}"/>
              </a:ext>
            </a:extLst>
          </p:cNvPr>
          <p:cNvSpPr>
            <a:spLocks noGrp="1"/>
          </p:cNvSpPr>
          <p:nvPr>
            <p:ph type="subTitle" idx="1"/>
          </p:nvPr>
        </p:nvSpPr>
        <p:spPr>
          <a:xfrm>
            <a:off x="6013937" y="4018084"/>
            <a:ext cx="4932485" cy="2387600"/>
          </a:xfrm>
        </p:spPr>
        <p:txBody>
          <a:bodyPr>
            <a:normAutofit/>
          </a:bodyPr>
          <a:lstStyle/>
          <a:p>
            <a:r>
              <a:rPr lang="en-US" dirty="0"/>
              <a:t>Student name: Neelam Liaquat</a:t>
            </a:r>
          </a:p>
          <a:p>
            <a:r>
              <a:rPr lang="en-US" dirty="0"/>
              <a:t>Student ID:  1605018</a:t>
            </a:r>
          </a:p>
          <a:p>
            <a:r>
              <a:rPr lang="en-US" dirty="0"/>
              <a:t>     Module lecturer :Marry March</a:t>
            </a:r>
          </a:p>
          <a:p>
            <a:r>
              <a:rPr lang="en-US" dirty="0"/>
              <a:t>Module title: managing people</a:t>
            </a:r>
          </a:p>
          <a:p>
            <a:r>
              <a:rPr lang="en-US" dirty="0"/>
              <a:t>(SBUS5121)</a:t>
            </a:r>
            <a:endParaRPr lang="en-GB" dirty="0"/>
          </a:p>
        </p:txBody>
      </p:sp>
    </p:spTree>
    <p:extLst>
      <p:ext uri="{BB962C8B-B14F-4D97-AF65-F5344CB8AC3E}">
        <p14:creationId xmlns:p14="http://schemas.microsoft.com/office/powerpoint/2010/main" val="3118432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8CE7-A1FE-4F25-BA5E-798AEB7C0F37}"/>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D489402C-01FB-4A69-8F3C-0953371D6DD5}"/>
              </a:ext>
            </a:extLst>
          </p:cNvPr>
          <p:cNvSpPr>
            <a:spLocks noGrp="1"/>
          </p:cNvSpPr>
          <p:nvPr>
            <p:ph idx="1"/>
          </p:nvPr>
        </p:nvSpPr>
        <p:spPr/>
        <p:txBody>
          <a:bodyPr>
            <a:normAutofit/>
          </a:bodyPr>
          <a:lstStyle/>
          <a:p>
            <a:r>
              <a:rPr lang="en-US" sz="1800" dirty="0"/>
              <a:t>Human resource management (HRM) is the most important department of any organization which practice of recruiting, hiring, developing and managing an organization’s employees.</a:t>
            </a:r>
          </a:p>
          <a:p>
            <a:endParaRPr lang="en-US" sz="1800" dirty="0"/>
          </a:p>
          <a:p>
            <a:endParaRPr lang="en-US" sz="1800" dirty="0"/>
          </a:p>
          <a:p>
            <a:r>
              <a:rPr lang="en-US" sz="1800" dirty="0"/>
              <a:t>HRM practices: “Human resource management (HRM) innovation concerns new HRM ideas and practices that strive to add value to HRM and organizational performance (de </a:t>
            </a:r>
            <a:r>
              <a:rPr lang="en-US" sz="1800" dirty="0" err="1"/>
              <a:t>Leede</a:t>
            </a:r>
            <a:r>
              <a:rPr lang="en-US" sz="1800" dirty="0"/>
              <a:t> and </a:t>
            </a:r>
            <a:r>
              <a:rPr lang="en-US" sz="1800" dirty="0" err="1"/>
              <a:t>Looise</a:t>
            </a:r>
            <a:r>
              <a:rPr lang="en-US" sz="1800" dirty="0"/>
              <a:t>, 2005).” (472.)</a:t>
            </a:r>
          </a:p>
          <a:p>
            <a:endParaRPr lang="en-US" sz="1800" dirty="0"/>
          </a:p>
          <a:p>
            <a:endParaRPr lang="en-US" sz="1800" dirty="0"/>
          </a:p>
          <a:p>
            <a:endParaRPr lang="en-US" sz="1800" dirty="0"/>
          </a:p>
          <a:p>
            <a:r>
              <a:rPr lang="en-US" sz="1800" dirty="0"/>
              <a:t> General definition, such as: “In HRM practice, the training of the employees, motivation and effective appraisal and control are the important issues (</a:t>
            </a:r>
            <a:r>
              <a:rPr lang="en-US" sz="1800" dirty="0" err="1"/>
              <a:t>Huselid</a:t>
            </a:r>
            <a:r>
              <a:rPr lang="en-US" sz="1800" dirty="0"/>
              <a:t>, 1995, Schuler and Jackson, 1999).” (681.)</a:t>
            </a:r>
            <a:endParaRPr lang="en-GB" sz="1800" dirty="0"/>
          </a:p>
        </p:txBody>
      </p:sp>
    </p:spTree>
    <p:extLst>
      <p:ext uri="{BB962C8B-B14F-4D97-AF65-F5344CB8AC3E}">
        <p14:creationId xmlns:p14="http://schemas.microsoft.com/office/powerpoint/2010/main" val="3028837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42D46-972E-46DA-BC90-6D0881127B41}"/>
              </a:ext>
            </a:extLst>
          </p:cNvPr>
          <p:cNvSpPr>
            <a:spLocks noGrp="1"/>
          </p:cNvSpPr>
          <p:nvPr>
            <p:ph type="title"/>
          </p:nvPr>
        </p:nvSpPr>
        <p:spPr/>
        <p:txBody>
          <a:bodyPr/>
          <a:lstStyle/>
          <a:p>
            <a:r>
              <a:rPr lang="en-US" dirty="0"/>
              <a:t>Importance of HRM strategies:</a:t>
            </a:r>
            <a:endParaRPr lang="en-GB" dirty="0"/>
          </a:p>
        </p:txBody>
      </p:sp>
      <p:sp>
        <p:nvSpPr>
          <p:cNvPr id="3" name="Content Placeholder 2">
            <a:extLst>
              <a:ext uri="{FF2B5EF4-FFF2-40B4-BE49-F238E27FC236}">
                <a16:creationId xmlns:a16="http://schemas.microsoft.com/office/drawing/2014/main" id="{65A65FD9-CA09-46E3-BDCB-2FF2F0272BC0}"/>
              </a:ext>
            </a:extLst>
          </p:cNvPr>
          <p:cNvSpPr>
            <a:spLocks noGrp="1"/>
          </p:cNvSpPr>
          <p:nvPr>
            <p:ph idx="1"/>
          </p:nvPr>
        </p:nvSpPr>
        <p:spPr/>
        <p:txBody>
          <a:bodyPr>
            <a:normAutofit lnSpcReduction="10000"/>
          </a:bodyPr>
          <a:lstStyle/>
          <a:p>
            <a:pPr marL="0" indent="0">
              <a:buNone/>
            </a:pPr>
            <a:r>
              <a:rPr lang="en-US" sz="1800" dirty="0"/>
              <a:t>strategic HRM is a plan to develop and apply HR policies that incorporated with business strategies and sustainment their accomplishment.</a:t>
            </a:r>
          </a:p>
          <a:p>
            <a:pPr marL="0" indent="0">
              <a:buNone/>
            </a:pPr>
            <a:r>
              <a:rPr lang="en-US" sz="2000" dirty="0"/>
              <a:t>Here are some important factors of HRM:</a:t>
            </a:r>
          </a:p>
          <a:p>
            <a:r>
              <a:rPr lang="en-US" sz="1800" dirty="0"/>
              <a:t>Employment security</a:t>
            </a:r>
          </a:p>
          <a:p>
            <a:r>
              <a:rPr lang="en-US" sz="1800" dirty="0"/>
              <a:t>Selective hiring</a:t>
            </a:r>
          </a:p>
          <a:p>
            <a:r>
              <a:rPr lang="en-US" sz="1800" dirty="0"/>
              <a:t>Team management</a:t>
            </a:r>
          </a:p>
          <a:p>
            <a:r>
              <a:rPr lang="en-US" sz="1800" dirty="0"/>
              <a:t>High compensation on work performance</a:t>
            </a:r>
          </a:p>
          <a:p>
            <a:r>
              <a:rPr lang="en-US" sz="1800" dirty="0"/>
              <a:t>Train the workforce</a:t>
            </a:r>
          </a:p>
          <a:p>
            <a:r>
              <a:rPr lang="en-US" sz="1800" dirty="0"/>
              <a:t>Motivate the employees</a:t>
            </a:r>
          </a:p>
          <a:p>
            <a:r>
              <a:rPr lang="en-US" sz="1800" dirty="0"/>
              <a:t>Sharing information</a:t>
            </a:r>
          </a:p>
          <a:p>
            <a:r>
              <a:rPr lang="en-US" sz="1800" dirty="0"/>
              <a:t>Equal opportunities</a:t>
            </a:r>
          </a:p>
          <a:p>
            <a:r>
              <a:rPr lang="en-US" sz="1800" dirty="0"/>
              <a:t>Equal human rights</a:t>
            </a:r>
          </a:p>
          <a:p>
            <a:pPr marL="0" indent="0">
              <a:buNone/>
            </a:pPr>
            <a:endParaRPr lang="en-GB" sz="2000" dirty="0"/>
          </a:p>
        </p:txBody>
      </p:sp>
    </p:spTree>
    <p:extLst>
      <p:ext uri="{BB962C8B-B14F-4D97-AF65-F5344CB8AC3E}">
        <p14:creationId xmlns:p14="http://schemas.microsoft.com/office/powerpoint/2010/main" val="2263466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5F81-2248-4908-BD21-9A46234C6EDD}"/>
              </a:ext>
            </a:extLst>
          </p:cNvPr>
          <p:cNvSpPr>
            <a:spLocks noGrp="1"/>
          </p:cNvSpPr>
          <p:nvPr>
            <p:ph type="title"/>
          </p:nvPr>
        </p:nvSpPr>
        <p:spPr/>
        <p:txBody>
          <a:bodyPr/>
          <a:lstStyle/>
          <a:p>
            <a:r>
              <a:rPr lang="en-US" dirty="0"/>
              <a:t>Purpose of HRM Planning:</a:t>
            </a:r>
            <a:endParaRPr lang="en-GB" dirty="0"/>
          </a:p>
        </p:txBody>
      </p:sp>
      <p:sp>
        <p:nvSpPr>
          <p:cNvPr id="3" name="Content Placeholder 2">
            <a:extLst>
              <a:ext uri="{FF2B5EF4-FFF2-40B4-BE49-F238E27FC236}">
                <a16:creationId xmlns:a16="http://schemas.microsoft.com/office/drawing/2014/main" id="{C6ACDE99-055E-4AF3-AC9A-9634AB1B0ADA}"/>
              </a:ext>
            </a:extLst>
          </p:cNvPr>
          <p:cNvSpPr>
            <a:spLocks noGrp="1"/>
          </p:cNvSpPr>
          <p:nvPr>
            <p:ph idx="1"/>
          </p:nvPr>
        </p:nvSpPr>
        <p:spPr/>
        <p:txBody>
          <a:bodyPr>
            <a:normAutofit/>
          </a:bodyPr>
          <a:lstStyle/>
          <a:p>
            <a:pPr marL="0" indent="0">
              <a:buNone/>
            </a:pPr>
            <a:r>
              <a:rPr lang="en-US" sz="1800" dirty="0"/>
              <a:t>Planning in human resource management is the process to estimate future demand of skilled employees to fulfill or gain the organization's goals and objectives.</a:t>
            </a:r>
          </a:p>
          <a:p>
            <a:pPr marL="0" indent="0">
              <a:buNone/>
            </a:pPr>
            <a:r>
              <a:rPr lang="en-US" sz="2000" dirty="0"/>
              <a:t>Why planning is important in HRM?</a:t>
            </a:r>
          </a:p>
          <a:p>
            <a:r>
              <a:rPr lang="en-US" sz="1800" dirty="0"/>
              <a:t>To achieve an organization’s goal with the given time frame and number of human resources.</a:t>
            </a:r>
          </a:p>
          <a:p>
            <a:r>
              <a:rPr lang="en-US" sz="1800" dirty="0"/>
              <a:t>Assessing right people in a right place</a:t>
            </a:r>
          </a:p>
          <a:p>
            <a:r>
              <a:rPr lang="en-US" sz="1800" dirty="0"/>
              <a:t>To utilize the employee’s skills and abilities to achieve organization’s goals.</a:t>
            </a:r>
          </a:p>
          <a:p>
            <a:r>
              <a:rPr lang="en-US" sz="1800" dirty="0"/>
              <a:t>The plans and strategies of HRM motivate the employees and lead to continued development.</a:t>
            </a:r>
          </a:p>
          <a:p>
            <a:r>
              <a:rPr lang="en-US" sz="1800" dirty="0"/>
              <a:t>HRM planning create a link between human resource and the overall plan of an organization.</a:t>
            </a:r>
          </a:p>
          <a:p>
            <a:pPr marL="0" indent="0">
              <a:buNone/>
            </a:pPr>
            <a:endParaRPr lang="en-GB" sz="1800" dirty="0"/>
          </a:p>
        </p:txBody>
      </p:sp>
    </p:spTree>
    <p:extLst>
      <p:ext uri="{BB962C8B-B14F-4D97-AF65-F5344CB8AC3E}">
        <p14:creationId xmlns:p14="http://schemas.microsoft.com/office/powerpoint/2010/main" val="2522393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61A10-22C5-4503-B6EC-5D3886EBB6FF}"/>
              </a:ext>
            </a:extLst>
          </p:cNvPr>
          <p:cNvSpPr>
            <a:spLocks noGrp="1"/>
          </p:cNvSpPr>
          <p:nvPr>
            <p:ph type="title"/>
          </p:nvPr>
        </p:nvSpPr>
        <p:spPr>
          <a:xfrm>
            <a:off x="838200" y="365125"/>
            <a:ext cx="10345615" cy="672367"/>
          </a:xfrm>
        </p:spPr>
        <p:txBody>
          <a:bodyPr>
            <a:normAutofit fontScale="90000"/>
          </a:bodyPr>
          <a:lstStyle/>
          <a:p>
            <a:pPr algn="ctr"/>
            <a:r>
              <a:rPr lang="en-US" dirty="0"/>
              <a:t>HRM Planning </a:t>
            </a:r>
            <a:br>
              <a:rPr lang="en-US" dirty="0"/>
            </a:br>
            <a:endParaRPr lang="en-GB" dirty="0"/>
          </a:p>
        </p:txBody>
      </p:sp>
      <p:sp>
        <p:nvSpPr>
          <p:cNvPr id="3" name="Content Placeholder 2">
            <a:extLst>
              <a:ext uri="{FF2B5EF4-FFF2-40B4-BE49-F238E27FC236}">
                <a16:creationId xmlns:a16="http://schemas.microsoft.com/office/drawing/2014/main" id="{B25936AE-3759-4313-9DAD-6AE36973CD14}"/>
              </a:ext>
            </a:extLst>
          </p:cNvPr>
          <p:cNvSpPr>
            <a:spLocks noGrp="1"/>
          </p:cNvSpPr>
          <p:nvPr>
            <p:ph idx="1"/>
          </p:nvPr>
        </p:nvSpPr>
        <p:spPr>
          <a:xfrm>
            <a:off x="838200" y="1157409"/>
            <a:ext cx="7760677" cy="425206"/>
          </a:xfrm>
        </p:spPr>
        <p:txBody>
          <a:bodyPr>
            <a:normAutofit fontScale="92500" lnSpcReduction="10000"/>
          </a:bodyPr>
          <a:lstStyle/>
          <a:p>
            <a:r>
              <a:rPr lang="en-US" dirty="0"/>
              <a:t>It can be further illustrated by a diagram below:</a:t>
            </a:r>
          </a:p>
          <a:p>
            <a:endParaRPr lang="en-GB" dirty="0"/>
          </a:p>
        </p:txBody>
      </p:sp>
      <p:sp>
        <p:nvSpPr>
          <p:cNvPr id="11" name="Arc 10">
            <a:extLst>
              <a:ext uri="{FF2B5EF4-FFF2-40B4-BE49-F238E27FC236}">
                <a16:creationId xmlns:a16="http://schemas.microsoft.com/office/drawing/2014/main" id="{A41D0FCE-351F-4BEB-827E-882724ED9FAF}"/>
              </a:ext>
            </a:extLst>
          </p:cNvPr>
          <p:cNvSpPr/>
          <p:nvPr/>
        </p:nvSpPr>
        <p:spPr>
          <a:xfrm>
            <a:off x="5049215" y="1984180"/>
            <a:ext cx="961792" cy="961792"/>
          </a:xfrm>
          <a:prstGeom prst="arc">
            <a:avLst>
              <a:gd name="adj1" fmla="val 13200000"/>
              <a:gd name="adj2" fmla="val 19200000"/>
            </a:avLst>
          </a:prstGeom>
          <a:scene3d>
            <a:camera prst="orthographicFront"/>
            <a:lightRig rig="chilly" dir="t"/>
          </a:scene3d>
          <a:sp3d z="-40000" prstMaterial="matte"/>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2" name="Arc 11">
            <a:extLst>
              <a:ext uri="{FF2B5EF4-FFF2-40B4-BE49-F238E27FC236}">
                <a16:creationId xmlns:a16="http://schemas.microsoft.com/office/drawing/2014/main" id="{BCFCBADB-5951-47F1-A2B8-45FE49292799}"/>
              </a:ext>
            </a:extLst>
          </p:cNvPr>
          <p:cNvSpPr/>
          <p:nvPr/>
        </p:nvSpPr>
        <p:spPr>
          <a:xfrm>
            <a:off x="5049215" y="2007309"/>
            <a:ext cx="961792" cy="961792"/>
          </a:xfrm>
          <a:prstGeom prst="arc">
            <a:avLst>
              <a:gd name="adj1" fmla="val 2400000"/>
              <a:gd name="adj2" fmla="val 8400000"/>
            </a:avLst>
          </a:prstGeom>
          <a:scene3d>
            <a:camera prst="orthographicFront"/>
            <a:lightRig rig="chilly" dir="t"/>
          </a:scene3d>
          <a:sp3d z="-40000" prstMaterial="matte"/>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771C70F1-F6F0-4FD6-9604-A1A118AEE134}"/>
              </a:ext>
            </a:extLst>
          </p:cNvPr>
          <p:cNvSpPr/>
          <p:nvPr/>
        </p:nvSpPr>
        <p:spPr>
          <a:xfrm>
            <a:off x="4581991" y="2180432"/>
            <a:ext cx="1923584" cy="615546"/>
          </a:xfrm>
          <a:custGeom>
            <a:avLst/>
            <a:gdLst>
              <a:gd name="connsiteX0" fmla="*/ 0 w 1923584"/>
              <a:gd name="connsiteY0" fmla="*/ 0 h 615546"/>
              <a:gd name="connsiteX1" fmla="*/ 1923584 w 1923584"/>
              <a:gd name="connsiteY1" fmla="*/ 0 h 615546"/>
              <a:gd name="connsiteX2" fmla="*/ 1923584 w 1923584"/>
              <a:gd name="connsiteY2" fmla="*/ 615546 h 615546"/>
              <a:gd name="connsiteX3" fmla="*/ 0 w 1923584"/>
              <a:gd name="connsiteY3" fmla="*/ 615546 h 615546"/>
              <a:gd name="connsiteX4" fmla="*/ 0 w 1923584"/>
              <a:gd name="connsiteY4" fmla="*/ 0 h 615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3584" h="615546">
                <a:moveTo>
                  <a:pt x="0" y="0"/>
                </a:moveTo>
                <a:lnTo>
                  <a:pt x="1923584" y="0"/>
                </a:lnTo>
                <a:lnTo>
                  <a:pt x="1923584" y="615546"/>
                </a:lnTo>
                <a:lnTo>
                  <a:pt x="0" y="615546"/>
                </a:lnTo>
                <a:lnTo>
                  <a:pt x="0" y="0"/>
                </a:lnTo>
                <a:close/>
              </a:path>
            </a:pathLst>
          </a:custGeom>
          <a:noFill/>
          <a:ln>
            <a:noFill/>
          </a:ln>
          <a:scene3d>
            <a:camera prst="orthographicFront"/>
            <a:lightRig rig="chilly" dir="t"/>
          </a:scene3d>
          <a:sp3d/>
        </p:spPr>
        <p:style>
          <a:lnRef idx="1">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Effective HR Planning</a:t>
            </a:r>
            <a:endParaRPr lang="en-GB" sz="2100" kern="1200" dirty="0"/>
          </a:p>
        </p:txBody>
      </p:sp>
      <p:sp>
        <p:nvSpPr>
          <p:cNvPr id="16" name="Freeform: Shape 15">
            <a:extLst>
              <a:ext uri="{FF2B5EF4-FFF2-40B4-BE49-F238E27FC236}">
                <a16:creationId xmlns:a16="http://schemas.microsoft.com/office/drawing/2014/main" id="{60F3FF3A-046B-4B15-B10E-CC886A533C1A}"/>
              </a:ext>
            </a:extLst>
          </p:cNvPr>
          <p:cNvSpPr/>
          <p:nvPr/>
        </p:nvSpPr>
        <p:spPr>
          <a:xfrm>
            <a:off x="2254455" y="4911921"/>
            <a:ext cx="1923584" cy="615546"/>
          </a:xfrm>
          <a:custGeom>
            <a:avLst/>
            <a:gdLst>
              <a:gd name="connsiteX0" fmla="*/ 0 w 1923584"/>
              <a:gd name="connsiteY0" fmla="*/ 0 h 615546"/>
              <a:gd name="connsiteX1" fmla="*/ 1923584 w 1923584"/>
              <a:gd name="connsiteY1" fmla="*/ 0 h 615546"/>
              <a:gd name="connsiteX2" fmla="*/ 1923584 w 1923584"/>
              <a:gd name="connsiteY2" fmla="*/ 615546 h 615546"/>
              <a:gd name="connsiteX3" fmla="*/ 0 w 1923584"/>
              <a:gd name="connsiteY3" fmla="*/ 615546 h 615546"/>
              <a:gd name="connsiteX4" fmla="*/ 0 w 1923584"/>
              <a:gd name="connsiteY4" fmla="*/ 0 h 615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3584" h="615546">
                <a:moveTo>
                  <a:pt x="0" y="0"/>
                </a:moveTo>
                <a:lnTo>
                  <a:pt x="1923584" y="0"/>
                </a:lnTo>
                <a:lnTo>
                  <a:pt x="1923584" y="615546"/>
                </a:lnTo>
                <a:lnTo>
                  <a:pt x="0" y="615546"/>
                </a:lnTo>
                <a:lnTo>
                  <a:pt x="0" y="0"/>
                </a:lnTo>
                <a:close/>
              </a:path>
            </a:pathLst>
          </a:custGeom>
          <a:noFill/>
          <a:ln>
            <a:noFill/>
          </a:ln>
          <a:scene3d>
            <a:camera prst="orthographicFront"/>
            <a:lightRig rig="chilly" dir="t"/>
          </a:scene3d>
          <a:sp3d/>
        </p:spPr>
        <p:style>
          <a:lnRef idx="1">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a:p>
        </p:txBody>
      </p:sp>
      <p:sp>
        <p:nvSpPr>
          <p:cNvPr id="25" name="Freeform: Shape 24">
            <a:extLst>
              <a:ext uri="{FF2B5EF4-FFF2-40B4-BE49-F238E27FC236}">
                <a16:creationId xmlns:a16="http://schemas.microsoft.com/office/drawing/2014/main" id="{B2B969EF-7748-44C1-8B05-D96539A42468}"/>
              </a:ext>
            </a:extLst>
          </p:cNvPr>
          <p:cNvSpPr/>
          <p:nvPr/>
        </p:nvSpPr>
        <p:spPr>
          <a:xfrm>
            <a:off x="6675293" y="4309330"/>
            <a:ext cx="1923584" cy="615546"/>
          </a:xfrm>
          <a:custGeom>
            <a:avLst/>
            <a:gdLst>
              <a:gd name="connsiteX0" fmla="*/ 0 w 1923584"/>
              <a:gd name="connsiteY0" fmla="*/ 0 h 615546"/>
              <a:gd name="connsiteX1" fmla="*/ 1923584 w 1923584"/>
              <a:gd name="connsiteY1" fmla="*/ 0 h 615546"/>
              <a:gd name="connsiteX2" fmla="*/ 1923584 w 1923584"/>
              <a:gd name="connsiteY2" fmla="*/ 615546 h 615546"/>
              <a:gd name="connsiteX3" fmla="*/ 0 w 1923584"/>
              <a:gd name="connsiteY3" fmla="*/ 615546 h 615546"/>
              <a:gd name="connsiteX4" fmla="*/ 0 w 1923584"/>
              <a:gd name="connsiteY4" fmla="*/ 0 h 615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3584" h="615546">
                <a:moveTo>
                  <a:pt x="0" y="0"/>
                </a:moveTo>
                <a:lnTo>
                  <a:pt x="1923584" y="0"/>
                </a:lnTo>
                <a:lnTo>
                  <a:pt x="1923584" y="615546"/>
                </a:lnTo>
                <a:lnTo>
                  <a:pt x="0" y="615546"/>
                </a:lnTo>
                <a:lnTo>
                  <a:pt x="0" y="0"/>
                </a:lnTo>
                <a:close/>
              </a:path>
            </a:pathLst>
          </a:custGeom>
          <a:noFill/>
          <a:ln>
            <a:noFill/>
          </a:ln>
          <a:scene3d>
            <a:camera prst="orthographicFront"/>
            <a:lightRig rig="chilly" dir="t"/>
          </a:scene3d>
          <a:sp3d/>
        </p:spPr>
        <p:style>
          <a:lnRef idx="1">
            <a:scrgbClr r="0" g="0" b="0"/>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p:txBody>
      </p:sp>
      <p:sp>
        <p:nvSpPr>
          <p:cNvPr id="28" name="Rectangle: Rounded Corners 27">
            <a:extLst>
              <a:ext uri="{FF2B5EF4-FFF2-40B4-BE49-F238E27FC236}">
                <a16:creationId xmlns:a16="http://schemas.microsoft.com/office/drawing/2014/main" id="{92EDB8A3-37CC-47CD-A5FA-BED6A5109EB3}"/>
              </a:ext>
            </a:extLst>
          </p:cNvPr>
          <p:cNvSpPr/>
          <p:nvPr/>
        </p:nvSpPr>
        <p:spPr>
          <a:xfrm>
            <a:off x="1234814" y="4994730"/>
            <a:ext cx="1770424" cy="701086"/>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Right People</a:t>
            </a:r>
          </a:p>
        </p:txBody>
      </p:sp>
      <p:sp>
        <p:nvSpPr>
          <p:cNvPr id="29" name="Rectangle: Rounded Corners 28">
            <a:extLst>
              <a:ext uri="{FF2B5EF4-FFF2-40B4-BE49-F238E27FC236}">
                <a16:creationId xmlns:a16="http://schemas.microsoft.com/office/drawing/2014/main" id="{0E98CC0E-3B3E-497E-8F9E-845958A1DD39}"/>
              </a:ext>
            </a:extLst>
          </p:cNvPr>
          <p:cNvSpPr/>
          <p:nvPr/>
        </p:nvSpPr>
        <p:spPr>
          <a:xfrm>
            <a:off x="3696779" y="4994730"/>
            <a:ext cx="1770424" cy="701086"/>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rPr>
              <a:t>Right Capabilities</a:t>
            </a:r>
          </a:p>
        </p:txBody>
      </p:sp>
      <p:sp>
        <p:nvSpPr>
          <p:cNvPr id="30" name="Rectangle: Rounded Corners 29">
            <a:extLst>
              <a:ext uri="{FF2B5EF4-FFF2-40B4-BE49-F238E27FC236}">
                <a16:creationId xmlns:a16="http://schemas.microsoft.com/office/drawing/2014/main" id="{1DC29834-0279-4A34-AECF-7A1C5C0333AA}"/>
              </a:ext>
            </a:extLst>
          </p:cNvPr>
          <p:cNvSpPr/>
          <p:nvPr/>
        </p:nvSpPr>
        <p:spPr>
          <a:xfrm>
            <a:off x="6158744" y="4975703"/>
            <a:ext cx="1770424" cy="701086"/>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rPr>
              <a:t>Right Time </a:t>
            </a:r>
            <a:endParaRPr lang="en-GB" dirty="0">
              <a:solidFill>
                <a:schemeClr val="tx1"/>
              </a:solidFill>
            </a:endParaRPr>
          </a:p>
        </p:txBody>
      </p:sp>
      <p:sp>
        <p:nvSpPr>
          <p:cNvPr id="31" name="Rectangle: Rounded Corners 30">
            <a:extLst>
              <a:ext uri="{FF2B5EF4-FFF2-40B4-BE49-F238E27FC236}">
                <a16:creationId xmlns:a16="http://schemas.microsoft.com/office/drawing/2014/main" id="{AC8C6B5D-8591-4D2D-9AA3-29323E08B485}"/>
              </a:ext>
            </a:extLst>
          </p:cNvPr>
          <p:cNvSpPr/>
          <p:nvPr/>
        </p:nvSpPr>
        <p:spPr>
          <a:xfrm>
            <a:off x="8747612" y="4975704"/>
            <a:ext cx="1770424" cy="701086"/>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solidFill>
                  <a:schemeClr val="tx1"/>
                </a:solidFill>
              </a:rPr>
              <a:t>Right Place</a:t>
            </a:r>
          </a:p>
        </p:txBody>
      </p:sp>
      <p:sp>
        <p:nvSpPr>
          <p:cNvPr id="32" name="Arrow: Down 31">
            <a:extLst>
              <a:ext uri="{FF2B5EF4-FFF2-40B4-BE49-F238E27FC236}">
                <a16:creationId xmlns:a16="http://schemas.microsoft.com/office/drawing/2014/main" id="{EDCE3C21-7F95-460C-A5F2-5F0DC2BE5A85}"/>
              </a:ext>
            </a:extLst>
          </p:cNvPr>
          <p:cNvSpPr/>
          <p:nvPr/>
        </p:nvSpPr>
        <p:spPr>
          <a:xfrm rot="3479055">
            <a:off x="3257954" y="2536849"/>
            <a:ext cx="307730" cy="2463885"/>
          </a:xfrm>
          <a:prstGeom prst="downArrow">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33" name="Arrow: Down 32">
            <a:extLst>
              <a:ext uri="{FF2B5EF4-FFF2-40B4-BE49-F238E27FC236}">
                <a16:creationId xmlns:a16="http://schemas.microsoft.com/office/drawing/2014/main" id="{3C0A63DF-7034-4363-BC58-75BC245CDF13}"/>
              </a:ext>
            </a:extLst>
          </p:cNvPr>
          <p:cNvSpPr/>
          <p:nvPr/>
        </p:nvSpPr>
        <p:spPr>
          <a:xfrm rot="2007029">
            <a:off x="4798266" y="3308820"/>
            <a:ext cx="307730" cy="138017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Arrow: Down 33">
            <a:extLst>
              <a:ext uri="{FF2B5EF4-FFF2-40B4-BE49-F238E27FC236}">
                <a16:creationId xmlns:a16="http://schemas.microsoft.com/office/drawing/2014/main" id="{2ACFCF7F-4C86-4959-B05B-C9DDF4F0D442}"/>
              </a:ext>
            </a:extLst>
          </p:cNvPr>
          <p:cNvSpPr/>
          <p:nvPr/>
        </p:nvSpPr>
        <p:spPr>
          <a:xfrm rot="19845092">
            <a:off x="6303563" y="3348233"/>
            <a:ext cx="307730" cy="126582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Arrow: Down 35">
            <a:extLst>
              <a:ext uri="{FF2B5EF4-FFF2-40B4-BE49-F238E27FC236}">
                <a16:creationId xmlns:a16="http://schemas.microsoft.com/office/drawing/2014/main" id="{B0897259-00DA-4979-BA32-EDAD1A05948A}"/>
              </a:ext>
            </a:extLst>
          </p:cNvPr>
          <p:cNvSpPr/>
          <p:nvPr/>
        </p:nvSpPr>
        <p:spPr>
          <a:xfrm rot="2007029">
            <a:off x="4796584" y="3314416"/>
            <a:ext cx="307730" cy="1374075"/>
          </a:xfrm>
          <a:prstGeom prst="downArrow">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37" name="Arrow: Down 36">
            <a:extLst>
              <a:ext uri="{FF2B5EF4-FFF2-40B4-BE49-F238E27FC236}">
                <a16:creationId xmlns:a16="http://schemas.microsoft.com/office/drawing/2014/main" id="{C11D5ED5-A82C-4C7D-8069-FDB4211F6A95}"/>
              </a:ext>
            </a:extLst>
          </p:cNvPr>
          <p:cNvSpPr/>
          <p:nvPr/>
        </p:nvSpPr>
        <p:spPr>
          <a:xfrm rot="19845092">
            <a:off x="6303521" y="3348077"/>
            <a:ext cx="307730" cy="1265995"/>
          </a:xfrm>
          <a:prstGeom prst="downArrow">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38" name="Arrow: Down 37">
            <a:extLst>
              <a:ext uri="{FF2B5EF4-FFF2-40B4-BE49-F238E27FC236}">
                <a16:creationId xmlns:a16="http://schemas.microsoft.com/office/drawing/2014/main" id="{58F68FA2-E9A5-4916-AE67-F821007082D8}"/>
              </a:ext>
            </a:extLst>
          </p:cNvPr>
          <p:cNvSpPr/>
          <p:nvPr/>
        </p:nvSpPr>
        <p:spPr>
          <a:xfrm rot="18002149">
            <a:off x="7980226" y="2520739"/>
            <a:ext cx="307730" cy="2463885"/>
          </a:xfrm>
          <a:prstGeom prst="downArrow">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Tree>
    <p:extLst>
      <p:ext uri="{BB962C8B-B14F-4D97-AF65-F5344CB8AC3E}">
        <p14:creationId xmlns:p14="http://schemas.microsoft.com/office/powerpoint/2010/main" val="1484450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C866CD-3F22-4003-8008-7A0B1506855C}"/>
              </a:ext>
            </a:extLst>
          </p:cNvPr>
          <p:cNvSpPr>
            <a:spLocks noGrp="1"/>
          </p:cNvSpPr>
          <p:nvPr>
            <p:ph idx="1"/>
          </p:nvPr>
        </p:nvSpPr>
        <p:spPr>
          <a:xfrm>
            <a:off x="448408" y="465992"/>
            <a:ext cx="10905392" cy="5710971"/>
          </a:xfrm>
        </p:spPr>
        <p:txBody>
          <a:bodyPr/>
          <a:lstStyle/>
          <a:p>
            <a:pPr marL="0" indent="0">
              <a:buNone/>
            </a:pPr>
            <a:endParaRPr lang="en-GB" dirty="0"/>
          </a:p>
          <a:p>
            <a:pPr marL="0" indent="0">
              <a:buNone/>
            </a:pPr>
            <a:r>
              <a:rPr lang="en-US" dirty="0"/>
              <a:t>Recruitment in HRM:</a:t>
            </a:r>
          </a:p>
          <a:p>
            <a:pPr marL="0" indent="0">
              <a:buNone/>
            </a:pPr>
            <a:endParaRPr lang="en-US" dirty="0"/>
          </a:p>
          <a:p>
            <a:pPr marL="0" indent="0">
              <a:buNone/>
            </a:pPr>
            <a:r>
              <a:rPr lang="en-GB" altLang="en-US" sz="1800" dirty="0"/>
              <a:t>‘Building a roster of potentially qualified applicants’ (Whitehill, 1991)</a:t>
            </a:r>
          </a:p>
          <a:p>
            <a:pPr marL="0" indent="0">
              <a:buNone/>
            </a:pPr>
            <a:r>
              <a:rPr lang="en-US" sz="1800" dirty="0"/>
              <a:t>External context of recruitment in HRM:</a:t>
            </a:r>
          </a:p>
          <a:p>
            <a:r>
              <a:rPr lang="en-US" sz="1800" dirty="0"/>
              <a:t>Job centers</a:t>
            </a:r>
          </a:p>
          <a:p>
            <a:r>
              <a:rPr lang="en-US" sz="1800" dirty="0"/>
              <a:t>Job adverts</a:t>
            </a:r>
          </a:p>
          <a:p>
            <a:r>
              <a:rPr lang="en-US" sz="1800" dirty="0"/>
              <a:t>Hiring through agents (online and offline)</a:t>
            </a:r>
          </a:p>
          <a:p>
            <a:r>
              <a:rPr lang="en-US" sz="1800" dirty="0"/>
              <a:t>Personal referencing</a:t>
            </a:r>
          </a:p>
          <a:p>
            <a:pPr marL="0" indent="0">
              <a:buNone/>
            </a:pPr>
            <a:endParaRPr lang="en-US" sz="1800" dirty="0"/>
          </a:p>
          <a:p>
            <a:endParaRPr lang="en-GB" sz="1800" dirty="0"/>
          </a:p>
        </p:txBody>
      </p:sp>
    </p:spTree>
    <p:extLst>
      <p:ext uri="{BB962C8B-B14F-4D97-AF65-F5344CB8AC3E}">
        <p14:creationId xmlns:p14="http://schemas.microsoft.com/office/powerpoint/2010/main" val="103946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AAB03-1619-4948-A29D-4537733B0E17}"/>
              </a:ext>
            </a:extLst>
          </p:cNvPr>
          <p:cNvSpPr>
            <a:spLocks noGrp="1"/>
          </p:cNvSpPr>
          <p:nvPr>
            <p:ph type="title"/>
          </p:nvPr>
        </p:nvSpPr>
        <p:spPr/>
        <p:txBody>
          <a:bodyPr/>
          <a:lstStyle/>
          <a:p>
            <a:r>
              <a:rPr lang="en-US" dirty="0"/>
              <a:t>Selection in HRM</a:t>
            </a:r>
            <a:endParaRPr lang="en-GB" dirty="0"/>
          </a:p>
        </p:txBody>
      </p:sp>
      <p:sp>
        <p:nvSpPr>
          <p:cNvPr id="3" name="Content Placeholder 2">
            <a:extLst>
              <a:ext uri="{FF2B5EF4-FFF2-40B4-BE49-F238E27FC236}">
                <a16:creationId xmlns:a16="http://schemas.microsoft.com/office/drawing/2014/main" id="{02174A24-CE00-4855-8820-D5AB026D108D}"/>
              </a:ext>
            </a:extLst>
          </p:cNvPr>
          <p:cNvSpPr>
            <a:spLocks noGrp="1"/>
          </p:cNvSpPr>
          <p:nvPr>
            <p:ph idx="1"/>
          </p:nvPr>
        </p:nvSpPr>
        <p:spPr/>
        <p:txBody>
          <a:bodyPr>
            <a:normAutofit/>
          </a:bodyPr>
          <a:lstStyle/>
          <a:p>
            <a:pPr marL="0" indent="0">
              <a:buNone/>
            </a:pPr>
            <a:r>
              <a:rPr lang="en-US" sz="2000" dirty="0"/>
              <a:t>“Selection is the screening and filtering process of job applicants who have been invited to apply for the vacant position through which the process comes to an end” (</a:t>
            </a:r>
            <a:r>
              <a:rPr lang="en-US" sz="2000" dirty="0" err="1"/>
              <a:t>M.Ataur</a:t>
            </a:r>
            <a:r>
              <a:rPr lang="en-US" sz="2000" dirty="0"/>
              <a:t> Rehman)</a:t>
            </a:r>
          </a:p>
          <a:p>
            <a:pPr marL="0" indent="0">
              <a:buNone/>
            </a:pPr>
            <a:endParaRPr lang="en-US" sz="2000" dirty="0"/>
          </a:p>
          <a:p>
            <a:pPr marL="0" indent="0">
              <a:buNone/>
            </a:pPr>
            <a:r>
              <a:rPr lang="en-US" sz="2000" dirty="0"/>
              <a:t>Steps involved:</a:t>
            </a:r>
          </a:p>
          <a:p>
            <a:r>
              <a:rPr lang="en-US" sz="2000" dirty="0"/>
              <a:t>Initial interviews</a:t>
            </a:r>
          </a:p>
          <a:p>
            <a:r>
              <a:rPr lang="en-US" sz="2000" dirty="0"/>
              <a:t>Application blanks</a:t>
            </a:r>
          </a:p>
          <a:p>
            <a:r>
              <a:rPr lang="en-US" sz="2000" dirty="0"/>
              <a:t>Written test</a:t>
            </a:r>
          </a:p>
          <a:p>
            <a:r>
              <a:rPr lang="en-US" sz="2000" dirty="0"/>
              <a:t>Employment interviews</a:t>
            </a:r>
          </a:p>
          <a:p>
            <a:r>
              <a:rPr lang="en-US" sz="2000" dirty="0"/>
              <a:t>Medical test</a:t>
            </a:r>
          </a:p>
          <a:p>
            <a:r>
              <a:rPr lang="en-US" sz="2000" dirty="0"/>
              <a:t>Appointment letter</a:t>
            </a:r>
          </a:p>
          <a:p>
            <a:pPr marL="0" indent="0">
              <a:buNone/>
            </a:pPr>
            <a:endParaRPr lang="en-US" sz="2000" dirty="0"/>
          </a:p>
        </p:txBody>
      </p:sp>
    </p:spTree>
    <p:extLst>
      <p:ext uri="{BB962C8B-B14F-4D97-AF65-F5344CB8AC3E}">
        <p14:creationId xmlns:p14="http://schemas.microsoft.com/office/powerpoint/2010/main" val="3723313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6F4BB-E650-46DE-8314-96206C17CC01}"/>
              </a:ext>
            </a:extLst>
          </p:cNvPr>
          <p:cNvSpPr>
            <a:spLocks noGrp="1"/>
          </p:cNvSpPr>
          <p:nvPr>
            <p:ph type="title"/>
          </p:nvPr>
        </p:nvSpPr>
        <p:spPr/>
        <p:txBody>
          <a:bodyPr>
            <a:normAutofit/>
          </a:bodyPr>
          <a:lstStyle/>
          <a:p>
            <a:r>
              <a:rPr lang="en-US" sz="2800" dirty="0"/>
              <a:t>British airways recruiting and selection:</a:t>
            </a:r>
            <a:endParaRPr lang="en-GB" sz="2800" dirty="0"/>
          </a:p>
        </p:txBody>
      </p:sp>
      <p:sp>
        <p:nvSpPr>
          <p:cNvPr id="3" name="Content Placeholder 2">
            <a:extLst>
              <a:ext uri="{FF2B5EF4-FFF2-40B4-BE49-F238E27FC236}">
                <a16:creationId xmlns:a16="http://schemas.microsoft.com/office/drawing/2014/main" id="{3B86FD43-408C-4A6C-804A-96BA7739DD1B}"/>
              </a:ext>
            </a:extLst>
          </p:cNvPr>
          <p:cNvSpPr>
            <a:spLocks noGrp="1"/>
          </p:cNvSpPr>
          <p:nvPr>
            <p:ph idx="1"/>
          </p:nvPr>
        </p:nvSpPr>
        <p:spPr/>
        <p:txBody>
          <a:bodyPr>
            <a:normAutofit/>
          </a:bodyPr>
          <a:lstStyle/>
          <a:p>
            <a:r>
              <a:rPr lang="en-US" sz="1800" dirty="0"/>
              <a:t>Personal development programs</a:t>
            </a:r>
          </a:p>
          <a:p>
            <a:r>
              <a:rPr lang="en-US" sz="1800" dirty="0"/>
              <a:t>Constant learning</a:t>
            </a:r>
          </a:p>
          <a:p>
            <a:r>
              <a:rPr lang="en-US" sz="1800" dirty="0"/>
              <a:t>Development opportunities</a:t>
            </a:r>
          </a:p>
          <a:p>
            <a:r>
              <a:rPr lang="en-US" sz="1800" dirty="0"/>
              <a:t>No discrimination </a:t>
            </a:r>
          </a:p>
          <a:p>
            <a:r>
              <a:rPr lang="en-US" sz="1800" dirty="0"/>
              <a:t>Careers education programs </a:t>
            </a:r>
          </a:p>
          <a:p>
            <a:pPr marL="0" indent="0">
              <a:buNone/>
            </a:pPr>
            <a:endParaRPr lang="en-US" sz="1800" dirty="0"/>
          </a:p>
          <a:p>
            <a:endParaRPr lang="en-US" sz="1800" dirty="0"/>
          </a:p>
          <a:p>
            <a:endParaRPr lang="en-GB" sz="1800" dirty="0"/>
          </a:p>
        </p:txBody>
      </p:sp>
    </p:spTree>
    <p:extLst>
      <p:ext uri="{BB962C8B-B14F-4D97-AF65-F5344CB8AC3E}">
        <p14:creationId xmlns:p14="http://schemas.microsoft.com/office/powerpoint/2010/main" val="3145315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63C405-1AA7-4732-BD93-A46BBCF0990D}"/>
              </a:ext>
            </a:extLst>
          </p:cNvPr>
          <p:cNvSpPr>
            <a:spLocks noGrp="1"/>
          </p:cNvSpPr>
          <p:nvPr>
            <p:ph idx="1"/>
          </p:nvPr>
        </p:nvSpPr>
        <p:spPr>
          <a:xfrm>
            <a:off x="404446" y="254977"/>
            <a:ext cx="10949354" cy="5921986"/>
          </a:xfrm>
        </p:spPr>
        <p:txBody>
          <a:bodyPr/>
          <a:lstStyle/>
          <a:p>
            <a:pPr marL="0" indent="0">
              <a:buNone/>
            </a:pPr>
            <a:r>
              <a:rPr lang="en-US" dirty="0"/>
              <a:t>Recruitment and Selection Process in British Airways:</a:t>
            </a:r>
          </a:p>
          <a:p>
            <a:pPr marL="0" indent="0">
              <a:buNone/>
            </a:pPr>
            <a:endParaRPr lang="en-US" dirty="0"/>
          </a:p>
          <a:p>
            <a:r>
              <a:rPr lang="en-US" dirty="0"/>
              <a:t>Application: </a:t>
            </a:r>
            <a:r>
              <a:rPr lang="en-US" sz="1800" dirty="0"/>
              <a:t>BA take online applications as the initial step for recruitment of new employees.</a:t>
            </a:r>
            <a:endParaRPr lang="en-US" dirty="0"/>
          </a:p>
          <a:p>
            <a:r>
              <a:rPr lang="en-US" dirty="0"/>
              <a:t>Criteria: </a:t>
            </a:r>
            <a:r>
              <a:rPr lang="en-US" sz="1800" dirty="0"/>
              <a:t>If a candidate met the set criteria He\She gets the invitation to complete a online psychometric test. </a:t>
            </a:r>
            <a:endParaRPr lang="en-US" dirty="0"/>
          </a:p>
          <a:p>
            <a:r>
              <a:rPr lang="en-US" dirty="0"/>
              <a:t>Assessment: </a:t>
            </a:r>
            <a:r>
              <a:rPr lang="en-US" sz="1800" dirty="0"/>
              <a:t>Upon passing the test the candidates are invited to assessment day.</a:t>
            </a:r>
          </a:p>
          <a:p>
            <a:r>
              <a:rPr lang="en-US" dirty="0"/>
              <a:t>Presentation:</a:t>
            </a:r>
            <a:r>
              <a:rPr lang="en-US" sz="1800" dirty="0"/>
              <a:t> On the day of assessment usually candidates required to give a presentation about the Airline and job. Candidates may also be given some group exercises as well to complete. </a:t>
            </a:r>
          </a:p>
          <a:p>
            <a:r>
              <a:rPr lang="en-US" dirty="0"/>
              <a:t>Interview:</a:t>
            </a:r>
            <a:r>
              <a:rPr lang="en-US" sz="1800" dirty="0"/>
              <a:t> Candidates are called on for interviews after they get shortlisted by the HR department. It usually takes about 30 to 40 minutes.</a:t>
            </a:r>
          </a:p>
          <a:p>
            <a:r>
              <a:rPr lang="en-US" dirty="0"/>
              <a:t>Medical tests: </a:t>
            </a:r>
            <a:r>
              <a:rPr lang="en-US" sz="1800" dirty="0"/>
              <a:t>Once selected after the interviews candidates would be asked to go through a medical test which may includes general health tests.</a:t>
            </a:r>
          </a:p>
          <a:p>
            <a:r>
              <a:rPr lang="en-US" dirty="0"/>
              <a:t>Training:</a:t>
            </a:r>
            <a:r>
              <a:rPr lang="en-US" sz="1800" dirty="0"/>
              <a:t> After the medical BA call the candidates for the training for them to be able to understand the business procedures and the process of how the airline operates. Along with general training candidates will be trained for health and safety as well.</a:t>
            </a:r>
          </a:p>
          <a:p>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639980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8127B-EDB8-47EB-A817-6F2DAA8D0FFD}"/>
              </a:ext>
            </a:extLst>
          </p:cNvPr>
          <p:cNvSpPr>
            <a:spLocks noGrp="1"/>
          </p:cNvSpPr>
          <p:nvPr>
            <p:ph type="title"/>
          </p:nvPr>
        </p:nvSpPr>
        <p:spPr/>
        <p:txBody>
          <a:bodyPr>
            <a:normAutofit/>
          </a:bodyPr>
          <a:lstStyle/>
          <a:p>
            <a:r>
              <a:rPr lang="en-US" sz="2800" dirty="0"/>
              <a:t>CONCLUSION:</a:t>
            </a:r>
            <a:endParaRPr lang="en-GB" sz="2800" dirty="0"/>
          </a:p>
        </p:txBody>
      </p:sp>
      <p:sp>
        <p:nvSpPr>
          <p:cNvPr id="3" name="Subtitle 2">
            <a:extLst>
              <a:ext uri="{FF2B5EF4-FFF2-40B4-BE49-F238E27FC236}">
                <a16:creationId xmlns:a16="http://schemas.microsoft.com/office/drawing/2014/main" id="{33B9024C-E687-468B-9B1B-49CC5153B205}"/>
              </a:ext>
            </a:extLst>
          </p:cNvPr>
          <p:cNvSpPr>
            <a:spLocks noGrp="1"/>
          </p:cNvSpPr>
          <p:nvPr>
            <p:ph idx="1"/>
          </p:nvPr>
        </p:nvSpPr>
        <p:spPr/>
        <p:txBody>
          <a:bodyPr>
            <a:normAutofit/>
          </a:bodyPr>
          <a:lstStyle/>
          <a:p>
            <a:pPr marL="285750" indent="-285750">
              <a:buFont typeface="Arial" panose="020B0604020202020204" pitchFamily="34" charset="0"/>
              <a:buChar char="•"/>
            </a:pPr>
            <a:r>
              <a:rPr lang="en-US" sz="1800" dirty="0"/>
              <a:t>An organization can achieve its goals and objectives through a strong HRM strategy.         </a:t>
            </a:r>
          </a:p>
          <a:p>
            <a:endParaRPr lang="en-US" sz="1800" dirty="0"/>
          </a:p>
          <a:p>
            <a:pPr marL="285750" indent="-285750">
              <a:buFont typeface="Arial" panose="020B0604020202020204" pitchFamily="34" charset="0"/>
              <a:buChar char="•"/>
            </a:pPr>
            <a:r>
              <a:rPr lang="en-US" sz="1800" dirty="0"/>
              <a:t>Good HRM policies are the future investment for an organization.</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To achieve long-term goals, HR planning for recruitment workforce should be strong.</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HR has the responsibility to select right people in the right place     </a:t>
            </a:r>
          </a:p>
          <a:p>
            <a:pPr marL="342900" indent="-342900">
              <a:buFont typeface="Arial" panose="020B0604020202020204" pitchFamily="34" charset="0"/>
              <a:buChar char="•"/>
            </a:pPr>
            <a:endParaRPr lang="en-GB" sz="1800" dirty="0"/>
          </a:p>
        </p:txBody>
      </p:sp>
    </p:spTree>
    <p:extLst>
      <p:ext uri="{BB962C8B-B14F-4D97-AF65-F5344CB8AC3E}">
        <p14:creationId xmlns:p14="http://schemas.microsoft.com/office/powerpoint/2010/main" val="884857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313BD-0BE3-4E0C-83B8-AF2F1D5A50C4}"/>
              </a:ext>
            </a:extLst>
          </p:cNvPr>
          <p:cNvSpPr>
            <a:spLocks noGrp="1"/>
          </p:cNvSpPr>
          <p:nvPr>
            <p:ph type="title"/>
          </p:nvPr>
        </p:nvSpPr>
        <p:spPr/>
        <p:txBody>
          <a:bodyPr/>
          <a:lstStyle/>
          <a:p>
            <a:r>
              <a:rPr lang="en-US" dirty="0"/>
              <a:t>Reference:</a:t>
            </a:r>
            <a:endParaRPr lang="en-GB" dirty="0"/>
          </a:p>
        </p:txBody>
      </p:sp>
      <p:sp>
        <p:nvSpPr>
          <p:cNvPr id="3" name="Content Placeholder 2">
            <a:extLst>
              <a:ext uri="{FF2B5EF4-FFF2-40B4-BE49-F238E27FC236}">
                <a16:creationId xmlns:a16="http://schemas.microsoft.com/office/drawing/2014/main" id="{C7B3DCA6-CF1A-4042-916D-5A0F75DF7345}"/>
              </a:ext>
            </a:extLst>
          </p:cNvPr>
          <p:cNvSpPr>
            <a:spLocks noGrp="1"/>
          </p:cNvSpPr>
          <p:nvPr>
            <p:ph idx="1"/>
          </p:nvPr>
        </p:nvSpPr>
        <p:spPr/>
        <p:txBody>
          <a:bodyPr/>
          <a:lstStyle/>
          <a:p>
            <a:pPr marL="342900" indent="-342900">
              <a:buFont typeface="+mj-lt"/>
              <a:buAutoNum type="arabicPeriod"/>
            </a:pPr>
            <a:r>
              <a:rPr lang="en-US" sz="1400" dirty="0"/>
              <a:t>South-Thames College. (2010). British Airways case study. </a:t>
            </a:r>
            <a:r>
              <a:rPr lang="en-US" sz="1400" dirty="0" err="1"/>
              <a:t>In:South-Thames</a:t>
            </a:r>
            <a:r>
              <a:rPr lang="en-US" sz="1400" dirty="0"/>
              <a:t> College British Airways case study . </a:t>
            </a:r>
            <a:r>
              <a:rPr lang="en-US" sz="1400" dirty="0" err="1"/>
              <a:t>London,United</a:t>
            </a:r>
            <a:r>
              <a:rPr lang="en-US" sz="1400" dirty="0"/>
              <a:t> Kingdom: South-Thames College. 01/08/2010.</a:t>
            </a:r>
          </a:p>
          <a:p>
            <a:pPr marL="342900" indent="-342900">
              <a:buFont typeface="+mj-lt"/>
              <a:buAutoNum type="arabicPeriod"/>
            </a:pPr>
            <a:endParaRPr lang="en-US" sz="1400" dirty="0"/>
          </a:p>
          <a:p>
            <a:pPr marL="342900" indent="-342900">
              <a:buFont typeface="+mj-lt"/>
              <a:buAutoNum type="arabicPeriod"/>
            </a:pPr>
            <a:r>
              <a:rPr lang="en-GB" sz="1400" dirty="0"/>
              <a:t>Jackson, S.E., Schuler, R.S. and Werner, S. (2000) Managing Human Resources. West Publishing Company, Eagan, Minnesota, 30-35.</a:t>
            </a:r>
          </a:p>
          <a:p>
            <a:pPr marL="342900" indent="-342900">
              <a:buAutoNum type="arabicPeriod" startAt="3"/>
            </a:pPr>
            <a:r>
              <a:rPr lang="en-GB" sz="1400" dirty="0"/>
              <a:t>Bratton, J. (2012) Human Resource Management: Theory and Practice. Macmillan, 41, 3-21. </a:t>
            </a:r>
            <a:r>
              <a:rPr lang="en-GB" sz="1400" dirty="0">
                <a:hlinkClick r:id="rId2"/>
              </a:rPr>
              <a:t>https://doi.org/10.1007/978-1-137-00095-8</a:t>
            </a:r>
            <a:r>
              <a:rPr lang="en-GB" sz="1400" dirty="0"/>
              <a:t> Assessed: 19 August 2018</a:t>
            </a:r>
          </a:p>
          <a:p>
            <a:pPr marL="342900" indent="-342900">
              <a:buFont typeface="Arial" panose="020B0604020202020204" pitchFamily="34" charset="0"/>
              <a:buAutoNum type="arabicPeriod" startAt="3"/>
            </a:pPr>
            <a:r>
              <a:rPr lang="en-GB" sz="1400" dirty="0"/>
              <a:t> </a:t>
            </a:r>
            <a:r>
              <a:rPr lang="en-GB" sz="1400" dirty="0">
                <a:latin typeface="Calibri" panose="020F0502020204030204" pitchFamily="34" charset="0"/>
                <a:ea typeface="Calibri" panose="020F0502020204030204" pitchFamily="34" charset="0"/>
                <a:cs typeface="Times New Roman" panose="02020603050405020304" pitchFamily="18" charset="0"/>
              </a:rPr>
              <a:t>Storey, J. (1991) New Perspectives on Human Resource Management. 43-48. </a:t>
            </a:r>
          </a:p>
          <a:p>
            <a:pPr marL="342900" indent="-342900">
              <a:buFont typeface="Arial" panose="020B0604020202020204" pitchFamily="34" charset="0"/>
              <a:buAutoNum type="arabicPeriod" startAt="3"/>
            </a:pPr>
            <a:r>
              <a:rPr lang="en-US" sz="1400" dirty="0">
                <a:latin typeface="Calibri" panose="020F0502020204030204" pitchFamily="34" charset="0"/>
                <a:cs typeface="Times New Roman" panose="02020603050405020304" pitchFamily="18" charset="0"/>
              </a:rPr>
              <a:t>A</a:t>
            </a:r>
            <a:r>
              <a:rPr lang="en-GB" sz="1400" dirty="0" err="1">
                <a:latin typeface="Calibri" panose="020F0502020204030204" pitchFamily="34" charset="0"/>
                <a:cs typeface="Times New Roman" panose="02020603050405020304" pitchFamily="18" charset="0"/>
              </a:rPr>
              <a:t>rmstrong</a:t>
            </a:r>
            <a:r>
              <a:rPr lang="en-GB" sz="1400" dirty="0">
                <a:latin typeface="Calibri" panose="020F0502020204030204" pitchFamily="34" charset="0"/>
                <a:cs typeface="Times New Roman" panose="02020603050405020304" pitchFamily="18" charset="0"/>
              </a:rPr>
              <a:t>, M. and Taylor, S.(2014) Armstrong’s handbook of Human Resource Management Practice. 13</a:t>
            </a:r>
            <a:r>
              <a:rPr lang="en-GB" sz="1400" baseline="30000" dirty="0">
                <a:latin typeface="Calibri" panose="020F0502020204030204" pitchFamily="34" charset="0"/>
                <a:cs typeface="Times New Roman" panose="02020603050405020304" pitchFamily="18" charset="0"/>
              </a:rPr>
              <a:t>th</a:t>
            </a:r>
            <a:r>
              <a:rPr lang="en-GB" sz="1400" dirty="0">
                <a:latin typeface="Calibri" panose="020F0502020204030204" pitchFamily="34" charset="0"/>
                <a:cs typeface="Times New Roman" panose="02020603050405020304" pitchFamily="18" charset="0"/>
              </a:rPr>
              <a:t> </a:t>
            </a:r>
            <a:r>
              <a:rPr lang="en-GB" sz="1400" dirty="0" err="1">
                <a:latin typeface="Calibri" panose="020F0502020204030204" pitchFamily="34" charset="0"/>
                <a:cs typeface="Times New Roman" panose="02020603050405020304" pitchFamily="18" charset="0"/>
              </a:rPr>
              <a:t>edn</a:t>
            </a:r>
            <a:r>
              <a:rPr lang="en-GB" sz="1400" dirty="0">
                <a:latin typeface="Calibri" panose="020F0502020204030204" pitchFamily="34" charset="0"/>
                <a:cs typeface="Times New Roman" panose="02020603050405020304" pitchFamily="18" charset="0"/>
              </a:rPr>
              <a:t>. London</a:t>
            </a:r>
            <a:endParaRPr lang="en-GB" sz="1400" dirty="0">
              <a:latin typeface="Calibri" panose="020F0502020204030204" pitchFamily="34" charset="0"/>
              <a:cs typeface="Times New Roman" panose="02020603050405020304" pitchFamily="18" charset="0"/>
              <a:hlinkClick r:id="rId3"/>
            </a:endParaRPr>
          </a:p>
          <a:p>
            <a:pPr marL="0" indent="0">
              <a:buNone/>
            </a:pPr>
            <a:r>
              <a:rPr lang="en-GB" sz="1400" dirty="0">
                <a:latin typeface="Calibri" panose="020F0502020204030204" pitchFamily="34" charset="0"/>
                <a:cs typeface="Times New Roman" panose="02020603050405020304" pitchFamily="18" charset="0"/>
                <a:hlinkClick r:id="rId3"/>
              </a:rPr>
              <a:t>6.      https://www.cabincrewwings.com/blog/british-airways-cabin-crew-recruitment-process/</a:t>
            </a:r>
            <a:endParaRPr lang="en-GB" sz="1400" dirty="0">
              <a:latin typeface="Calibri" panose="020F0502020204030204" pitchFamily="34" charset="0"/>
              <a:cs typeface="Times New Roman" panose="02020603050405020304" pitchFamily="18" charset="0"/>
            </a:endParaRPr>
          </a:p>
          <a:p>
            <a:pPr marL="342900" indent="-342900">
              <a:buFont typeface="Arial" panose="020B0604020202020204" pitchFamily="34" charset="0"/>
              <a:buAutoNum type="arabicPeriod" startAt="3"/>
            </a:pPr>
            <a:r>
              <a:rPr lang="en-GB" sz="1400" dirty="0">
                <a:latin typeface="Calibri" panose="020F0502020204030204" pitchFamily="34" charset="0"/>
                <a:cs typeface="Times New Roman" panose="02020603050405020304" pitchFamily="18" charset="0"/>
              </a:rPr>
              <a:t>British airways “work with us” [online] available at: </a:t>
            </a:r>
            <a:r>
              <a:rPr lang="en-GB" sz="1400" dirty="0">
                <a:latin typeface="Calibri" panose="020F0502020204030204" pitchFamily="34" charset="0"/>
                <a:cs typeface="Times New Roman" panose="02020603050405020304" pitchFamily="18" charset="0"/>
                <a:hlinkClick r:id="rId4"/>
              </a:rPr>
              <a:t>https://careers.ba.com/working-with-us</a:t>
            </a:r>
            <a:r>
              <a:rPr lang="en-GB" sz="1400" dirty="0">
                <a:latin typeface="Calibri" panose="020F0502020204030204" pitchFamily="34" charset="0"/>
                <a:cs typeface="Times New Roman" panose="02020603050405020304" pitchFamily="18" charset="0"/>
              </a:rPr>
              <a:t> Assessed: 20 </a:t>
            </a:r>
            <a:r>
              <a:rPr lang="en-GB" sz="1400">
                <a:latin typeface="Calibri" panose="020F0502020204030204" pitchFamily="34" charset="0"/>
                <a:cs typeface="Times New Roman" panose="02020603050405020304" pitchFamily="18" charset="0"/>
              </a:rPr>
              <a:t>August 2018</a:t>
            </a:r>
            <a:endParaRPr lang="en-GB" sz="1400" dirty="0"/>
          </a:p>
          <a:p>
            <a:pPr marL="0" indent="0">
              <a:buNone/>
            </a:pPr>
            <a:endParaRPr lang="en-GB" dirty="0"/>
          </a:p>
        </p:txBody>
      </p:sp>
    </p:spTree>
    <p:extLst>
      <p:ext uri="{BB962C8B-B14F-4D97-AF65-F5344CB8AC3E}">
        <p14:creationId xmlns:p14="http://schemas.microsoft.com/office/powerpoint/2010/main" val="2766030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677</Words>
  <Application>Microsoft Office PowerPoint</Application>
  <PresentationFormat>Widescreen</PresentationFormat>
  <Paragraphs>95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Human Resource Management (presentation)</vt:lpstr>
      <vt:lpstr>Introduction:</vt:lpstr>
      <vt:lpstr>Importance of HRM strategies:</vt:lpstr>
      <vt:lpstr>Purpose of HRM Planning:</vt:lpstr>
      <vt:lpstr>HRM Planning  </vt:lpstr>
      <vt:lpstr>PowerPoint Presentation</vt:lpstr>
      <vt:lpstr>Selection in HRM</vt:lpstr>
      <vt:lpstr>British airways recruiting and selection:</vt:lpstr>
      <vt:lpstr>PowerPoint Presentation</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(presentation)</dc:title>
  <dc:creator>Ammar ul Hassan</dc:creator>
  <cp:lastModifiedBy>Ammar ul Hassan</cp:lastModifiedBy>
  <cp:revision>46</cp:revision>
  <dcterms:created xsi:type="dcterms:W3CDTF">2018-08-18T20:59:05Z</dcterms:created>
  <dcterms:modified xsi:type="dcterms:W3CDTF">2018-08-21T01:06:44Z</dcterms:modified>
</cp:coreProperties>
</file>