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0" r:id="rId5"/>
    <p:sldId id="263" r:id="rId6"/>
    <p:sldId id="258" r:id="rId7"/>
    <p:sldId id="266" r:id="rId8"/>
    <p:sldId id="26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33800C-0673-4C27-AF2B-5FD2CDF8FD5C}" v="34" dt="2021-03-08T18:18:15.772"/>
    <p1510:client id="{271AAA87-5527-4468-9D81-A822E4CDA4A4}" v="3" dt="2021-03-09T21:20:05.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09" autoAdjust="0"/>
    <p:restoredTop sz="94660"/>
  </p:normalViewPr>
  <p:slideViewPr>
    <p:cSldViewPr snapToGrid="0">
      <p:cViewPr varScale="1">
        <p:scale>
          <a:sx n="72" d="100"/>
          <a:sy n="72" d="100"/>
        </p:scale>
        <p:origin x="5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D5B4E-FCE8-4A2C-A6FF-A5A6B8DF0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19F476-F640-4B05-8896-139ABE1F51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1C0F1E-88BB-43F0-9AEE-DDE871CD78BA}"/>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5" name="Footer Placeholder 4">
            <a:extLst>
              <a:ext uri="{FF2B5EF4-FFF2-40B4-BE49-F238E27FC236}">
                <a16:creationId xmlns:a16="http://schemas.microsoft.com/office/drawing/2014/main" id="{BF40D999-52FE-4B66-993D-F7834FE4F9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C414A1-CD25-4F88-80EB-66216761F05D}"/>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3530196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A242A-B57B-47C0-B698-38D355060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EC3401-6847-4C8C-90D8-E2451A9A4D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1C471D-F12B-4C8C-8A46-EDC8C202B0B4}"/>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5" name="Footer Placeholder 4">
            <a:extLst>
              <a:ext uri="{FF2B5EF4-FFF2-40B4-BE49-F238E27FC236}">
                <a16:creationId xmlns:a16="http://schemas.microsoft.com/office/drawing/2014/main" id="{73ACDF06-1DEA-40D7-A41D-6089CD05C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64E82-3ADB-432C-87BD-7FC539B1081A}"/>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4194649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38F6-89AE-4C97-B3D3-C20CC782E0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93F30C-DE40-4135-A89B-BDB0A2A454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59052F-42A1-4C84-86DE-5D45698D593C}"/>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5" name="Footer Placeholder 4">
            <a:extLst>
              <a:ext uri="{FF2B5EF4-FFF2-40B4-BE49-F238E27FC236}">
                <a16:creationId xmlns:a16="http://schemas.microsoft.com/office/drawing/2014/main" id="{394F34F1-EF7E-4515-ACD9-A9CADA0B9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84558-BC5F-421F-9C70-8A35DF1B2B9C}"/>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1145310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4494-4FAA-4D1B-87E2-3238E26FFD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3632D7-DCD8-4B00-8ADF-F34F5A31B4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F20490-B383-44F6-8AE3-BC5598FE9E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9C1150-6144-4EB0-8AD5-13AA2A2B5097}"/>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6" name="Footer Placeholder 5">
            <a:extLst>
              <a:ext uri="{FF2B5EF4-FFF2-40B4-BE49-F238E27FC236}">
                <a16:creationId xmlns:a16="http://schemas.microsoft.com/office/drawing/2014/main" id="{1A5D2661-5FE3-4860-A597-508017D940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F0718D-D9E1-4CFB-B618-4AB415A64653}"/>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1516032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22CC-4B9C-4C9F-9ED6-494C292089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F8065C-F968-4689-BBE0-36F94B1242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61A7BA-71DB-474F-B78D-1916A8239C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9BD485-5DAC-47A7-ADF4-23F887E297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E6BA46-EC48-4F0A-93B2-3DA37FD1C1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89D226-BC22-40AC-9B8D-E4F4CBEA638A}"/>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8" name="Footer Placeholder 7">
            <a:extLst>
              <a:ext uri="{FF2B5EF4-FFF2-40B4-BE49-F238E27FC236}">
                <a16:creationId xmlns:a16="http://schemas.microsoft.com/office/drawing/2014/main" id="{F2657BB2-C93B-4781-8CF7-F5B766829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C6B4B6-D9B7-48D3-BC10-3FFD25D7371D}"/>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3973139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FA745-25CC-42AD-BC14-7EF463344C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1B17EE-533E-40E9-9BDB-4FADD26D7632}"/>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4" name="Footer Placeholder 3">
            <a:extLst>
              <a:ext uri="{FF2B5EF4-FFF2-40B4-BE49-F238E27FC236}">
                <a16:creationId xmlns:a16="http://schemas.microsoft.com/office/drawing/2014/main" id="{6742C432-1D0E-4721-8763-A3349D44E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5B8AE3-32B0-41B3-B356-D2B8E578071D}"/>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1179117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59535-559A-42AB-93FD-ECB517ABFB0A}"/>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3" name="Footer Placeholder 2">
            <a:extLst>
              <a:ext uri="{FF2B5EF4-FFF2-40B4-BE49-F238E27FC236}">
                <a16:creationId xmlns:a16="http://schemas.microsoft.com/office/drawing/2014/main" id="{0EA1AE40-98FC-4F06-8A66-03B181B488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EAAC5B-5C1B-4C2A-B2FE-52BFEA3B73B9}"/>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3557865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EAC2A-A2F8-427D-BC97-6C84764EFE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AFC0E7-189B-467C-8DB7-16F7DFE1D0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044F07-D2A5-4137-85DB-7A68C6C003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A5A7C3-2D7A-44EF-91C2-10E626DDE3F7}"/>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6" name="Footer Placeholder 5">
            <a:extLst>
              <a:ext uri="{FF2B5EF4-FFF2-40B4-BE49-F238E27FC236}">
                <a16:creationId xmlns:a16="http://schemas.microsoft.com/office/drawing/2014/main" id="{E7BD1225-0AA6-44D4-AEBA-13D246317A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028DAD-997F-4951-B80B-7EFC94C46FFA}"/>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1931067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6209-FA7C-4E22-A2FB-7B378641B0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16488B-6B34-47F4-82E0-04391FACFA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D9AEA5-A846-4E9F-83A2-64C01BF9C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6AFF29-FBEB-44BF-BEE6-29C1E77AA473}"/>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6" name="Footer Placeholder 5">
            <a:extLst>
              <a:ext uri="{FF2B5EF4-FFF2-40B4-BE49-F238E27FC236}">
                <a16:creationId xmlns:a16="http://schemas.microsoft.com/office/drawing/2014/main" id="{466D70FB-80AE-4A23-A447-30AA2A9165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841A43-3D63-404D-BC41-2DD71A14343E}"/>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2413201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B501A-3019-4E87-A647-77BCEE52D4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0319C7-9FE9-4575-A1CD-B17C51B5E5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BFBE6-7B49-47DF-90FC-BAE897776C02}"/>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5" name="Footer Placeholder 4">
            <a:extLst>
              <a:ext uri="{FF2B5EF4-FFF2-40B4-BE49-F238E27FC236}">
                <a16:creationId xmlns:a16="http://schemas.microsoft.com/office/drawing/2014/main" id="{D2A3E156-93AD-4509-81CE-8701B9804B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8D2ACC-4825-484D-85DC-1682FFD5AE53}"/>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3911319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F02871-52F9-4749-8D3B-5F9278FE20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035271-72D1-44CE-B810-FCE197B8C6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2FAB90-D3CF-4D26-BF15-C5F0857944A3}"/>
              </a:ext>
            </a:extLst>
          </p:cNvPr>
          <p:cNvSpPr>
            <a:spLocks noGrp="1"/>
          </p:cNvSpPr>
          <p:nvPr>
            <p:ph type="dt" sz="half" idx="10"/>
          </p:nvPr>
        </p:nvSpPr>
        <p:spPr/>
        <p:txBody>
          <a:bodyPr/>
          <a:lstStyle/>
          <a:p>
            <a:fld id="{5BBE96CD-2D8A-4AD5-AC69-C8E1F8BCD74A}" type="datetimeFigureOut">
              <a:rPr lang="en-GB" smtClean="0"/>
              <a:t>14/03/2021</a:t>
            </a:fld>
            <a:endParaRPr lang="en-GB"/>
          </a:p>
        </p:txBody>
      </p:sp>
      <p:sp>
        <p:nvSpPr>
          <p:cNvPr id="5" name="Footer Placeholder 4">
            <a:extLst>
              <a:ext uri="{FF2B5EF4-FFF2-40B4-BE49-F238E27FC236}">
                <a16:creationId xmlns:a16="http://schemas.microsoft.com/office/drawing/2014/main" id="{A6A3AC23-B8B5-4E05-BD5C-7740FA01D7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3B6646-183B-478D-9C1D-2F29FE795EF1}"/>
              </a:ext>
            </a:extLst>
          </p:cNvPr>
          <p:cNvSpPr>
            <a:spLocks noGrp="1"/>
          </p:cNvSpPr>
          <p:nvPr>
            <p:ph type="sldNum" sz="quarter" idx="12"/>
          </p:nvPr>
        </p:nvSpPr>
        <p:spPr/>
        <p:txBody>
          <a:bodyPr/>
          <a:lstStyle/>
          <a:p>
            <a:fld id="{76AC8A09-29F1-48E4-82A9-F27D23C3F482}" type="slidenum">
              <a:rPr lang="en-GB" smtClean="0"/>
              <a:t>‹#›</a:t>
            </a:fld>
            <a:endParaRPr lang="en-GB"/>
          </a:p>
        </p:txBody>
      </p:sp>
    </p:spTree>
    <p:extLst>
      <p:ext uri="{BB962C8B-B14F-4D97-AF65-F5344CB8AC3E}">
        <p14:creationId xmlns:p14="http://schemas.microsoft.com/office/powerpoint/2010/main" val="4017287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010F33-9FE0-45DE-8720-7E95DF1A72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DD11AC-4EDE-4784-B479-4A79F212F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6ACED8-C633-48A8-9B67-DDA0E7AD8D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E96CD-2D8A-4AD5-AC69-C8E1F8BCD74A}" type="datetimeFigureOut">
              <a:rPr lang="en-GB" smtClean="0"/>
              <a:t>14/03/2021</a:t>
            </a:fld>
            <a:endParaRPr lang="en-GB"/>
          </a:p>
        </p:txBody>
      </p:sp>
      <p:sp>
        <p:nvSpPr>
          <p:cNvPr id="5" name="Footer Placeholder 4">
            <a:extLst>
              <a:ext uri="{FF2B5EF4-FFF2-40B4-BE49-F238E27FC236}">
                <a16:creationId xmlns:a16="http://schemas.microsoft.com/office/drawing/2014/main" id="{F4398F30-F713-4C95-BB91-F0B73C3BB0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E7DEA3-B8B3-45A0-B1EE-9D5DA66BF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AC8A09-29F1-48E4-82A9-F27D23C3F482}" type="slidenum">
              <a:rPr lang="en-GB" smtClean="0"/>
              <a:t>‹#›</a:t>
            </a:fld>
            <a:endParaRPr lang="en-GB"/>
          </a:p>
        </p:txBody>
      </p:sp>
    </p:spTree>
    <p:extLst>
      <p:ext uri="{BB962C8B-B14F-4D97-AF65-F5344CB8AC3E}">
        <p14:creationId xmlns:p14="http://schemas.microsoft.com/office/powerpoint/2010/main" val="2827954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ommunities.qld.gov.au/childsafety" TargetMode="External"/><Relationship Id="rId2" Type="http://schemas.openxmlformats.org/officeDocument/2006/relationships/image" Target="../media/image1.jpg"/><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hyperlink" Target="https://www.thequestacademy.org/_site/data/files/images/quest/6C7AFDA9F8154B5F9F285DE01F5CD25D.jpg" TargetMode="External"/><Relationship Id="rId3" Type="http://schemas.openxmlformats.org/officeDocument/2006/relationships/hyperlink" Target="https://resourcecentre.savethechildren.net/library/save-childrens-definition-child-protection" TargetMode="External"/><Relationship Id="rId7" Type="http://schemas.openxmlformats.org/officeDocument/2006/relationships/hyperlink" Target="https://farm4.staticflickr.com/3570/3971233921_4f0af1092b_z.jpg" TargetMode="External"/><Relationship Id="rId2" Type="http://schemas.openxmlformats.org/officeDocument/2006/relationships/hyperlink" Target="https://www.pacey.org.uk/Pacey/media/ImportedImages/images/cp_app.png" TargetMode="External"/><Relationship Id="rId1" Type="http://schemas.openxmlformats.org/officeDocument/2006/relationships/slideLayout" Target="../slideLayouts/slideLayout7.xml"/><Relationship Id="rId6" Type="http://schemas.openxmlformats.org/officeDocument/2006/relationships/hyperlink" Target="https://www.lrs.org/wp-content/uploads/2008/05/259_Image-1.jpg" TargetMode="External"/><Relationship Id="rId5" Type="http://schemas.openxmlformats.org/officeDocument/2006/relationships/hyperlink" Target="https://assets.publishing.service.gov.uk/government/uploads/system/uploads/attachment_data/file/954314/Keeping_children_safe_in_education_2020_-_Update_-_January_2021.pdf" TargetMode="External"/><Relationship Id="rId4" Type="http://schemas.openxmlformats.org/officeDocument/2006/relationships/hyperlink" Target="https://thecpsu.org.uk/help-advice/introduction-to-safeguarding/what-is-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6" name="Rectangle 76">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72C9163-A651-4F95-B900-60D45B745DED}"/>
              </a:ext>
            </a:extLst>
          </p:cNvPr>
          <p:cNvSpPr/>
          <p:nvPr/>
        </p:nvSpPr>
        <p:spPr>
          <a:xfrm>
            <a:off x="1149229" y="4689719"/>
            <a:ext cx="10592174" cy="100065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b="0" cap="none" spc="0" dirty="0">
                <a:ln w="0"/>
                <a:solidFill>
                  <a:srgbClr val="002060"/>
                </a:solidFill>
                <a:effectLst>
                  <a:outerShdw blurRad="38100" dist="19050" dir="2700000" algn="tl" rotWithShape="0">
                    <a:schemeClr val="dk1">
                      <a:alpha val="40000"/>
                    </a:schemeClr>
                  </a:outerShdw>
                </a:effectLst>
                <a:latin typeface="Abadi Extra Light" panose="020B0204020104020204" pitchFamily="34" charset="0"/>
                <a:ea typeface="+mj-ea"/>
                <a:cs typeface="+mj-cs"/>
              </a:rPr>
              <a:t>Safeguarding</a:t>
            </a:r>
          </a:p>
        </p:txBody>
      </p:sp>
      <p:pic>
        <p:nvPicPr>
          <p:cNvPr id="5" name="Picture 4" descr="A group of people holding hands&#10;&#10;Description automatically generated with medium confidence">
            <a:extLst>
              <a:ext uri="{FF2B5EF4-FFF2-40B4-BE49-F238E27FC236}">
                <a16:creationId xmlns:a16="http://schemas.microsoft.com/office/drawing/2014/main" id="{17CD3D4D-2534-4859-976E-347F1EE3070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442" b="14551"/>
          <a:stretch/>
        </p:blipFill>
        <p:spPr>
          <a:xfrm>
            <a:off x="-1" y="10"/>
            <a:ext cx="12192001" cy="4201449"/>
          </a:xfrm>
          <a:prstGeom prst="rect">
            <a:avLst/>
          </a:prstGeom>
        </p:spPr>
      </p:pic>
      <p:grpSp>
        <p:nvGrpSpPr>
          <p:cNvPr id="167" name="Group 78">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68" name="Freeform: Shape 79">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69" name="Freeform: Shape 80">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70" name="Freeform: Shape 81">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
        <p:nvSpPr>
          <p:cNvPr id="6" name="TextBox 5">
            <a:extLst>
              <a:ext uri="{FF2B5EF4-FFF2-40B4-BE49-F238E27FC236}">
                <a16:creationId xmlns:a16="http://schemas.microsoft.com/office/drawing/2014/main" id="{436F7B52-3258-41C2-B079-608435426C63}"/>
              </a:ext>
            </a:extLst>
          </p:cNvPr>
          <p:cNvSpPr txBox="1"/>
          <p:nvPr/>
        </p:nvSpPr>
        <p:spPr>
          <a:xfrm>
            <a:off x="10002135" y="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ommunities.qld.gov.au/childsafe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28" name="Picture 127">
            <a:extLst>
              <a:ext uri="{FF2B5EF4-FFF2-40B4-BE49-F238E27FC236}">
                <a16:creationId xmlns:a16="http://schemas.microsoft.com/office/drawing/2014/main" id="{A31F628D-4365-4FAE-92F2-6B6BFB0C5837}"/>
              </a:ext>
            </a:extLst>
          </p:cNvPr>
          <p:cNvPicPr>
            <a:picLocks noChangeAspect="1"/>
          </p:cNvPicPr>
          <p:nvPr/>
        </p:nvPicPr>
        <p:blipFill rotWithShape="1">
          <a:blip r:embed="rId5"/>
          <a:srcRect b="31315"/>
          <a:stretch/>
        </p:blipFill>
        <p:spPr>
          <a:xfrm>
            <a:off x="9268773" y="3969425"/>
            <a:ext cx="2034192" cy="2085354"/>
          </a:xfrm>
          <a:prstGeom prst="rect">
            <a:avLst/>
          </a:prstGeom>
        </p:spPr>
      </p:pic>
      <p:sp>
        <p:nvSpPr>
          <p:cNvPr id="129" name="TextBox 128">
            <a:extLst>
              <a:ext uri="{FF2B5EF4-FFF2-40B4-BE49-F238E27FC236}">
                <a16:creationId xmlns:a16="http://schemas.microsoft.com/office/drawing/2014/main" id="{7B08DF3C-5A79-4C19-81BA-2189720B49C2}"/>
              </a:ext>
            </a:extLst>
          </p:cNvPr>
          <p:cNvSpPr txBox="1"/>
          <p:nvPr/>
        </p:nvSpPr>
        <p:spPr>
          <a:xfrm>
            <a:off x="95659" y="6100826"/>
            <a:ext cx="2348019" cy="575417"/>
          </a:xfrm>
          <a:prstGeom prst="rect">
            <a:avLst/>
          </a:prstGeom>
          <a:noFill/>
        </p:spPr>
        <p:txBody>
          <a:bodyPr vert="horz" lIns="91440" tIns="45720" rIns="91440" bIns="45720" rtlCol="0" anchor="ctr">
            <a:normAutofit lnSpcReduction="10000"/>
          </a:bodyPr>
          <a:lstStyle/>
          <a:p>
            <a:pPr algn="ctr">
              <a:lnSpc>
                <a:spcPct val="90000"/>
              </a:lnSpc>
              <a:spcBef>
                <a:spcPct val="0"/>
              </a:spcBef>
              <a:spcAft>
                <a:spcPts val="600"/>
              </a:spcAft>
            </a:pPr>
            <a:r>
              <a:rPr lang="en-US" sz="1600" kern="1200" dirty="0">
                <a:solidFill>
                  <a:srgbClr val="080808"/>
                </a:solidFill>
                <a:latin typeface="Abadi Extra Light" panose="020B0204020104020204" pitchFamily="34" charset="0"/>
                <a:ea typeface="+mj-ea"/>
                <a:cs typeface="+mj-cs"/>
              </a:rPr>
              <a:t>SJIE5006- </a:t>
            </a:r>
          </a:p>
          <a:p>
            <a:pPr algn="ctr">
              <a:lnSpc>
                <a:spcPct val="90000"/>
              </a:lnSpc>
              <a:spcBef>
                <a:spcPct val="0"/>
              </a:spcBef>
              <a:spcAft>
                <a:spcPts val="600"/>
              </a:spcAft>
            </a:pPr>
            <a:r>
              <a:rPr lang="en-US" sz="1600" kern="1200" dirty="0">
                <a:solidFill>
                  <a:srgbClr val="080808"/>
                </a:solidFill>
                <a:latin typeface="Abadi Extra Light" panose="020B0204020104020204" pitchFamily="34" charset="0"/>
                <a:ea typeface="+mj-ea"/>
                <a:cs typeface="+mj-cs"/>
              </a:rPr>
              <a:t>Keeping Our Children Safe.</a:t>
            </a:r>
          </a:p>
        </p:txBody>
      </p:sp>
      <p:sp>
        <p:nvSpPr>
          <p:cNvPr id="130" name="Rectangle 129">
            <a:extLst>
              <a:ext uri="{FF2B5EF4-FFF2-40B4-BE49-F238E27FC236}">
                <a16:creationId xmlns:a16="http://schemas.microsoft.com/office/drawing/2014/main" id="{31D3FC19-8CA9-41A2-9CC3-42D2FE609AC7}"/>
              </a:ext>
            </a:extLst>
          </p:cNvPr>
          <p:cNvSpPr/>
          <p:nvPr/>
        </p:nvSpPr>
        <p:spPr>
          <a:xfrm>
            <a:off x="8475397" y="5812341"/>
            <a:ext cx="3620944" cy="954107"/>
          </a:xfrm>
          <a:prstGeom prst="rect">
            <a:avLst/>
          </a:prstGeom>
          <a:noFill/>
          <a:ln w="28575">
            <a:solidFill>
              <a:srgbClr val="7030A0"/>
            </a:solidFill>
            <a:prstDash val="dash"/>
          </a:ln>
          <a:effectLst>
            <a:reflection blurRad="6350" stA="52000" endA="300" endPos="35000" dir="5400000" sy="-100000" algn="bl" rotWithShape="0"/>
          </a:effectLst>
        </p:spPr>
        <p:txBody>
          <a:bodyPr wrap="square" lIns="91440" tIns="45720" rIns="91440" bIns="45720">
            <a:spAutoFit/>
          </a:bodyPr>
          <a:lstStyle/>
          <a:p>
            <a:pPr algn="ctr"/>
            <a:r>
              <a:rPr lang="en-US" sz="2800" dirty="0">
                <a:ln w="0"/>
                <a:effectLst>
                  <a:outerShdw blurRad="38100" dist="19050" dir="2700000" algn="tl" rotWithShape="0">
                    <a:schemeClr val="dk1">
                      <a:alpha val="40000"/>
                    </a:schemeClr>
                  </a:outerShdw>
                </a:effectLst>
                <a:latin typeface="Abadi Extra Light" panose="020B0204020104020204" pitchFamily="34" charset="0"/>
              </a:rPr>
              <a:t>“If in doubt,</a:t>
            </a:r>
          </a:p>
          <a:p>
            <a:pPr algn="ctr"/>
            <a:r>
              <a:rPr lang="en-US" sz="2800" b="0" cap="none" spc="0" dirty="0">
                <a:ln w="0"/>
                <a:solidFill>
                  <a:schemeClr val="tx1"/>
                </a:solidFill>
                <a:effectLst>
                  <a:outerShdw blurRad="38100" dist="19050" dir="2700000" algn="tl" rotWithShape="0">
                    <a:schemeClr val="dk1">
                      <a:alpha val="40000"/>
                    </a:schemeClr>
                  </a:outerShdw>
                </a:effectLst>
                <a:latin typeface="Abadi Extra Light" panose="020B0204020104020204" pitchFamily="34" charset="0"/>
              </a:rPr>
              <a:t>Check it out!”</a:t>
            </a:r>
          </a:p>
        </p:txBody>
      </p:sp>
    </p:spTree>
    <p:extLst>
      <p:ext uri="{BB962C8B-B14F-4D97-AF65-F5344CB8AC3E}">
        <p14:creationId xmlns:p14="http://schemas.microsoft.com/office/powerpoint/2010/main" val="2049850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6">
            <a:extLst>
              <a:ext uri="{FF2B5EF4-FFF2-40B4-BE49-F238E27FC236}">
                <a16:creationId xmlns:a16="http://schemas.microsoft.com/office/drawing/2014/main" id="{BC14C6D5-C295-4AE7-9EBC-A7D891451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8">
            <a:extLst>
              <a:ext uri="{FF2B5EF4-FFF2-40B4-BE49-F238E27FC236}">
                <a16:creationId xmlns:a16="http://schemas.microsoft.com/office/drawing/2014/main" id="{A8DE0E0C-D349-42F5-9A39-823BED9EB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71500" y="2376240"/>
            <a:ext cx="2105519" cy="210551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0">
            <a:extLst>
              <a:ext uri="{FF2B5EF4-FFF2-40B4-BE49-F238E27FC236}">
                <a16:creationId xmlns:a16="http://schemas.microsoft.com/office/drawing/2014/main" id="{FFEC4229-734E-4FC2-B6A0-6DA9B8B1A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36665" y="67603"/>
            <a:ext cx="6972591" cy="6826263"/>
          </a:xfrm>
          <a:custGeom>
            <a:avLst/>
            <a:gdLst>
              <a:gd name="connsiteX0" fmla="*/ 0 w 6972591"/>
              <a:gd name="connsiteY0" fmla="*/ 1976924 h 6826263"/>
              <a:gd name="connsiteX1" fmla="*/ 1976924 w 6972591"/>
              <a:gd name="connsiteY1" fmla="*/ 0 h 6826263"/>
              <a:gd name="connsiteX2" fmla="*/ 6972591 w 6972591"/>
              <a:gd name="connsiteY2" fmla="*/ 0 h 6826263"/>
              <a:gd name="connsiteX3" fmla="*/ 6972590 w 6972591"/>
              <a:gd name="connsiteY3" fmla="*/ 4703010 h 6826263"/>
              <a:gd name="connsiteX4" fmla="*/ 4849338 w 6972591"/>
              <a:gd name="connsiteY4" fmla="*/ 6826263 h 6826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2591" h="6826263">
                <a:moveTo>
                  <a:pt x="0" y="1976924"/>
                </a:moveTo>
                <a:lnTo>
                  <a:pt x="1976924" y="0"/>
                </a:lnTo>
                <a:lnTo>
                  <a:pt x="6972591" y="0"/>
                </a:lnTo>
                <a:lnTo>
                  <a:pt x="6972590" y="4703010"/>
                </a:lnTo>
                <a:lnTo>
                  <a:pt x="4849338" y="682626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12">
            <a:extLst>
              <a:ext uri="{FF2B5EF4-FFF2-40B4-BE49-F238E27FC236}">
                <a16:creationId xmlns:a16="http://schemas.microsoft.com/office/drawing/2014/main" id="{BC01FF70-2FFE-4A99-9E3F-9699B085C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39100" y="1809291"/>
            <a:ext cx="3790670" cy="421457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4">
            <a:extLst>
              <a:ext uri="{FF2B5EF4-FFF2-40B4-BE49-F238E27FC236}">
                <a16:creationId xmlns:a16="http://schemas.microsoft.com/office/drawing/2014/main" id="{6FA8D7CA-01D6-49EC-955B-6E51F6FB6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8" name="Freeform: Shape 16">
            <a:extLst>
              <a:ext uri="{FF2B5EF4-FFF2-40B4-BE49-F238E27FC236}">
                <a16:creationId xmlns:a16="http://schemas.microsoft.com/office/drawing/2014/main" id="{ADAA6A52-6F71-45C6-A3A3-8F4104091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6 w 5353835"/>
              <a:gd name="connsiteY0" fmla="*/ 5273742 h 5353835"/>
              <a:gd name="connsiteX1" fmla="*/ 4927602 w 5353835"/>
              <a:gd name="connsiteY1" fmla="*/ 5273742 h 5353835"/>
              <a:gd name="connsiteX2" fmla="*/ 4847509 w 5353835"/>
              <a:gd name="connsiteY2" fmla="*/ 5353835 h 5353835"/>
              <a:gd name="connsiteX3" fmla="*/ 770599 w 5353835"/>
              <a:gd name="connsiteY3" fmla="*/ 5353835 h 5353835"/>
              <a:gd name="connsiteX4" fmla="*/ 422575 w 5353835"/>
              <a:gd name="connsiteY4" fmla="*/ 80093 h 5353835"/>
              <a:gd name="connsiteX5" fmla="*/ 502668 w 5353835"/>
              <a:gd name="connsiteY5" fmla="*/ 0 h 5353835"/>
              <a:gd name="connsiteX6" fmla="*/ 5353835 w 5353835"/>
              <a:gd name="connsiteY6" fmla="*/ 0 h 5353835"/>
              <a:gd name="connsiteX7" fmla="*/ 5353835 w 5353835"/>
              <a:gd name="connsiteY7" fmla="*/ 4847509 h 5353835"/>
              <a:gd name="connsiteX8" fmla="*/ 5273742 w 5353835"/>
              <a:gd name="connsiteY8" fmla="*/ 4927602 h 5353835"/>
              <a:gd name="connsiteX9" fmla="*/ 5273742 w 5353835"/>
              <a:gd name="connsiteY9" fmla="*/ 80093 h 5353835"/>
              <a:gd name="connsiteX10" fmla="*/ 0 w 5353835"/>
              <a:gd name="connsiteY10" fmla="*/ 502667 h 5353835"/>
              <a:gd name="connsiteX11" fmla="*/ 80093 w 5353835"/>
              <a:gd name="connsiteY11" fmla="*/ 422574 h 5353835"/>
              <a:gd name="connsiteX12" fmla="*/ 80093 w 5353835"/>
              <a:gd name="connsiteY12" fmla="*/ 4663329 h 5353835"/>
              <a:gd name="connsiteX13" fmla="*/ 0 w 5353835"/>
              <a:gd name="connsiteY13" fmla="*/ 4583236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6" y="5273742"/>
                </a:moveTo>
                <a:lnTo>
                  <a:pt x="4927602" y="5273742"/>
                </a:lnTo>
                <a:lnTo>
                  <a:pt x="4847509" y="5353835"/>
                </a:lnTo>
                <a:lnTo>
                  <a:pt x="770599" y="5353835"/>
                </a:lnTo>
                <a:close/>
                <a:moveTo>
                  <a:pt x="422575" y="80093"/>
                </a:moveTo>
                <a:lnTo>
                  <a:pt x="502668" y="0"/>
                </a:lnTo>
                <a:lnTo>
                  <a:pt x="5353835" y="0"/>
                </a:lnTo>
                <a:lnTo>
                  <a:pt x="5353835" y="4847509"/>
                </a:lnTo>
                <a:lnTo>
                  <a:pt x="5273742" y="4927602"/>
                </a:lnTo>
                <a:lnTo>
                  <a:pt x="5273742" y="80093"/>
                </a:lnTo>
                <a:close/>
                <a:moveTo>
                  <a:pt x="0" y="502667"/>
                </a:moveTo>
                <a:lnTo>
                  <a:pt x="80093" y="422574"/>
                </a:lnTo>
                <a:lnTo>
                  <a:pt x="80093" y="4663329"/>
                </a:lnTo>
                <a:lnTo>
                  <a:pt x="0" y="45832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Rectangle 1">
            <a:extLst>
              <a:ext uri="{FF2B5EF4-FFF2-40B4-BE49-F238E27FC236}">
                <a16:creationId xmlns:a16="http://schemas.microsoft.com/office/drawing/2014/main" id="{3FC22F24-20AC-4E9D-89E4-F95ED6A12613}"/>
              </a:ext>
            </a:extLst>
          </p:cNvPr>
          <p:cNvSpPr/>
          <p:nvPr/>
        </p:nvSpPr>
        <p:spPr>
          <a:xfrm>
            <a:off x="1116701" y="2452526"/>
            <a:ext cx="4248318" cy="195294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endParaRPr lang="en-US" sz="4400" b="0" kern="1200" cap="none" spc="0" dirty="0">
              <a:ln w="0"/>
              <a:solidFill>
                <a:srgbClr val="080808"/>
              </a:solidFill>
              <a:effectLst>
                <a:outerShdw blurRad="38100" dist="19050" dir="2700000" algn="tl" rotWithShape="0">
                  <a:schemeClr val="dk1">
                    <a:alpha val="40000"/>
                  </a:schemeClr>
                </a:outerShdw>
              </a:effectLst>
              <a:latin typeface="Abadi Extra Light" panose="020B0204020104020204" pitchFamily="34" charset="0"/>
              <a:ea typeface="+mj-ea"/>
              <a:cs typeface="+mj-cs"/>
            </a:endParaRPr>
          </a:p>
        </p:txBody>
      </p:sp>
      <p:sp>
        <p:nvSpPr>
          <p:cNvPr id="39" name="Isosceles Triangle 18">
            <a:extLst>
              <a:ext uri="{FF2B5EF4-FFF2-40B4-BE49-F238E27FC236}">
                <a16:creationId xmlns:a16="http://schemas.microsoft.com/office/drawing/2014/main" id="{DBD14339-4332-4769-B35F-FDA39761E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98702" y="-1"/>
            <a:ext cx="2158854" cy="107942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20">
            <a:extLst>
              <a:ext uri="{FF2B5EF4-FFF2-40B4-BE49-F238E27FC236}">
                <a16:creationId xmlns:a16="http://schemas.microsoft.com/office/drawing/2014/main" id="{24D2F742-54E7-4C62-98C5-F8990E2A0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69144" y="523673"/>
            <a:ext cx="1827638" cy="182763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22">
            <a:extLst>
              <a:ext uri="{FF2B5EF4-FFF2-40B4-BE49-F238E27FC236}">
                <a16:creationId xmlns:a16="http://schemas.microsoft.com/office/drawing/2014/main" id="{A176DD56-124E-424A-869A-5281743F2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624288" y="1584143"/>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24">
            <a:extLst>
              <a:ext uri="{FF2B5EF4-FFF2-40B4-BE49-F238E27FC236}">
                <a16:creationId xmlns:a16="http://schemas.microsoft.com/office/drawing/2014/main" id="{2401BDF6-9398-44DA-B3E3-5E3E9D80A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934212" y="4355671"/>
            <a:ext cx="1981336" cy="2736866"/>
          </a:xfrm>
          <a:custGeom>
            <a:avLst/>
            <a:gdLst>
              <a:gd name="connsiteX0" fmla="*/ 0 w 1981336"/>
              <a:gd name="connsiteY0" fmla="*/ 0 h 2736866"/>
              <a:gd name="connsiteX1" fmla="*/ 1981336 w 1981336"/>
              <a:gd name="connsiteY1" fmla="*/ 1981336 h 2736866"/>
              <a:gd name="connsiteX2" fmla="*/ 1225806 w 1981336"/>
              <a:gd name="connsiteY2" fmla="*/ 2736866 h 2736866"/>
              <a:gd name="connsiteX3" fmla="*/ 0 w 1981336"/>
              <a:gd name="connsiteY3" fmla="*/ 2736866 h 2736866"/>
            </a:gdLst>
            <a:ahLst/>
            <a:cxnLst>
              <a:cxn ang="0">
                <a:pos x="connsiteX0" y="connsiteY0"/>
              </a:cxn>
              <a:cxn ang="0">
                <a:pos x="connsiteX1" y="connsiteY1"/>
              </a:cxn>
              <a:cxn ang="0">
                <a:pos x="connsiteX2" y="connsiteY2"/>
              </a:cxn>
              <a:cxn ang="0">
                <a:pos x="connsiteX3" y="connsiteY3"/>
              </a:cxn>
            </a:cxnLst>
            <a:rect l="l" t="t" r="r" b="b"/>
            <a:pathLst>
              <a:path w="1981336" h="2736866">
                <a:moveTo>
                  <a:pt x="0" y="0"/>
                </a:moveTo>
                <a:lnTo>
                  <a:pt x="1981336" y="1981336"/>
                </a:lnTo>
                <a:lnTo>
                  <a:pt x="1225806" y="2736866"/>
                </a:lnTo>
                <a:lnTo>
                  <a:pt x="0" y="273686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Isosceles Triangle 26">
            <a:extLst>
              <a:ext uri="{FF2B5EF4-FFF2-40B4-BE49-F238E27FC236}">
                <a16:creationId xmlns:a16="http://schemas.microsoft.com/office/drawing/2014/main" id="{90BDA9F5-1E5C-404B-9A6C-5D5C8E0D1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5436" y="3687690"/>
            <a:ext cx="6325510" cy="317030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D7BB358D-8FC1-4B5A-BB2E-6C7CAC96F7AB}"/>
              </a:ext>
            </a:extLst>
          </p:cNvPr>
          <p:cNvSpPr txBox="1"/>
          <p:nvPr/>
        </p:nvSpPr>
        <p:spPr>
          <a:xfrm>
            <a:off x="270547" y="3677825"/>
            <a:ext cx="4424883" cy="646331"/>
          </a:xfrm>
          <a:prstGeom prst="rect">
            <a:avLst/>
          </a:prstGeom>
          <a:solidFill>
            <a:schemeClr val="bg1">
              <a:lumMod val="95000"/>
            </a:schemeClr>
          </a:solidFill>
          <a:ln w="38100">
            <a:solidFill>
              <a:srgbClr val="FFC000"/>
            </a:solidFill>
            <a:prstDash val="dash"/>
          </a:ln>
        </p:spPr>
        <p:txBody>
          <a:bodyPr wrap="square" rtlCol="0">
            <a:spAutoFit/>
          </a:bodyPr>
          <a:lstStyle/>
          <a:p>
            <a:r>
              <a:rPr lang="en-GB" dirty="0">
                <a:solidFill>
                  <a:srgbClr val="002060"/>
                </a:solidFill>
                <a:latin typeface="Abadi Extra Light" panose="020B0204020104020204" pitchFamily="34" charset="0"/>
              </a:rPr>
              <a:t>Definition of Safeguarding by the CPSU with the NSPCC  </a:t>
            </a:r>
          </a:p>
        </p:txBody>
      </p:sp>
      <p:sp>
        <p:nvSpPr>
          <p:cNvPr id="9" name="Rectangle 8">
            <a:extLst>
              <a:ext uri="{FF2B5EF4-FFF2-40B4-BE49-F238E27FC236}">
                <a16:creationId xmlns:a16="http://schemas.microsoft.com/office/drawing/2014/main" id="{F386A11B-8662-47D7-9C98-F2718CF13B1B}"/>
              </a:ext>
            </a:extLst>
          </p:cNvPr>
          <p:cNvSpPr/>
          <p:nvPr/>
        </p:nvSpPr>
        <p:spPr>
          <a:xfrm>
            <a:off x="21793" y="901391"/>
            <a:ext cx="6096000" cy="2031325"/>
          </a:xfrm>
          <a:prstGeom prst="rect">
            <a:avLst/>
          </a:prstGeom>
          <a:solidFill>
            <a:schemeClr val="bg1">
              <a:lumMod val="95000"/>
            </a:schemeClr>
          </a:solidFill>
          <a:ln w="38100">
            <a:solidFill>
              <a:srgbClr val="FFC000"/>
            </a:solidFill>
            <a:prstDash val="dash"/>
          </a:ln>
        </p:spPr>
        <p:txBody>
          <a:bodyPr>
            <a:spAutoFit/>
          </a:bodyPr>
          <a:lstStyle/>
          <a:p>
            <a:r>
              <a:rPr lang="en-GB" sz="2400" dirty="0">
                <a:solidFill>
                  <a:srgbClr val="002060"/>
                </a:solidFill>
                <a:latin typeface="Abadi Extra Light" panose="020B0204020104020204" pitchFamily="34" charset="0"/>
              </a:rPr>
              <a:t>What is safeguarding? </a:t>
            </a:r>
          </a:p>
          <a:p>
            <a:endParaRPr lang="en-GB" sz="2400" dirty="0">
              <a:solidFill>
                <a:srgbClr val="002060"/>
              </a:solidFill>
              <a:latin typeface="Abadi Extra Light" panose="020B0204020104020204" pitchFamily="34" charset="0"/>
            </a:endParaRPr>
          </a:p>
          <a:p>
            <a:r>
              <a:rPr lang="en-GB" sz="2400" dirty="0">
                <a:solidFill>
                  <a:srgbClr val="002060"/>
                </a:solidFill>
                <a:latin typeface="Abadi Extra Light" panose="020B0204020104020204" pitchFamily="34" charset="0"/>
              </a:rPr>
              <a:t>“</a:t>
            </a:r>
            <a:r>
              <a:rPr lang="en-GB" dirty="0">
                <a:solidFill>
                  <a:srgbClr val="002060"/>
                </a:solidFill>
                <a:latin typeface="Abadi Extra Light" panose="020B0204020104020204" pitchFamily="34" charset="0"/>
              </a:rPr>
              <a:t>Safeguarding refers to the process of protecting children (and adults) to provide safe and effective care. This includes all procedures designed to prevent harm to a child. What is child protection”?</a:t>
            </a:r>
          </a:p>
        </p:txBody>
      </p:sp>
      <p:pic>
        <p:nvPicPr>
          <p:cNvPr id="10" name="Picture 9">
            <a:extLst>
              <a:ext uri="{FF2B5EF4-FFF2-40B4-BE49-F238E27FC236}">
                <a16:creationId xmlns:a16="http://schemas.microsoft.com/office/drawing/2014/main" id="{F203A97F-5717-469B-BCE7-A66CEE3170BB}"/>
              </a:ext>
            </a:extLst>
          </p:cNvPr>
          <p:cNvPicPr>
            <a:picLocks noChangeAspect="1"/>
          </p:cNvPicPr>
          <p:nvPr/>
        </p:nvPicPr>
        <p:blipFill>
          <a:blip r:embed="rId2"/>
          <a:stretch>
            <a:fillRect/>
          </a:stretch>
        </p:blipFill>
        <p:spPr>
          <a:xfrm>
            <a:off x="7872462" y="66897"/>
            <a:ext cx="4228484" cy="4133084"/>
          </a:xfrm>
          <a:prstGeom prst="rect">
            <a:avLst/>
          </a:prstGeom>
        </p:spPr>
      </p:pic>
      <p:sp>
        <p:nvSpPr>
          <p:cNvPr id="11" name="Rectangle 10">
            <a:extLst>
              <a:ext uri="{FF2B5EF4-FFF2-40B4-BE49-F238E27FC236}">
                <a16:creationId xmlns:a16="http://schemas.microsoft.com/office/drawing/2014/main" id="{38D273E8-65A2-44CB-ABFF-B5522141D221}"/>
              </a:ext>
            </a:extLst>
          </p:cNvPr>
          <p:cNvSpPr/>
          <p:nvPr/>
        </p:nvSpPr>
        <p:spPr>
          <a:xfrm>
            <a:off x="7566573" y="4303047"/>
            <a:ext cx="4574993" cy="646331"/>
          </a:xfrm>
          <a:prstGeom prst="rect">
            <a:avLst/>
          </a:prstGeom>
        </p:spPr>
        <p:txBody>
          <a:bodyPr wrap="square">
            <a:spAutoFit/>
          </a:bodyPr>
          <a:lstStyle/>
          <a:p>
            <a:r>
              <a:rPr lang="en-GB" dirty="0">
                <a:solidFill>
                  <a:srgbClr val="002060"/>
                </a:solidFill>
                <a:latin typeface="Abadi Extra Light" panose="020B0204020104020204" pitchFamily="34" charset="0"/>
              </a:rPr>
              <a:t>https://www.singleton-associates.org/wp-content/uploads/2010/08/SAFEGUARDING.jpg</a:t>
            </a:r>
          </a:p>
        </p:txBody>
      </p:sp>
      <p:sp>
        <p:nvSpPr>
          <p:cNvPr id="12" name="TextBox 11">
            <a:extLst>
              <a:ext uri="{FF2B5EF4-FFF2-40B4-BE49-F238E27FC236}">
                <a16:creationId xmlns:a16="http://schemas.microsoft.com/office/drawing/2014/main" id="{04DA310E-5698-479B-BAF0-1A1F744C7CF3}"/>
              </a:ext>
            </a:extLst>
          </p:cNvPr>
          <p:cNvSpPr txBox="1"/>
          <p:nvPr/>
        </p:nvSpPr>
        <p:spPr>
          <a:xfrm>
            <a:off x="1531069" y="44760"/>
            <a:ext cx="5576940" cy="707886"/>
          </a:xfrm>
          <a:prstGeom prst="rect">
            <a:avLst/>
          </a:prstGeom>
          <a:solidFill>
            <a:schemeClr val="bg1">
              <a:lumMod val="95000"/>
            </a:schemeClr>
          </a:solidFill>
          <a:ln w="38100">
            <a:solidFill>
              <a:srgbClr val="FFC000"/>
            </a:solidFill>
            <a:prstDash val="dash"/>
          </a:ln>
        </p:spPr>
        <p:txBody>
          <a:bodyPr wrap="square" rtlCol="0">
            <a:spAutoFit/>
          </a:bodyPr>
          <a:lstStyle/>
          <a:p>
            <a:r>
              <a:rPr lang="en-GB" sz="4000" dirty="0">
                <a:solidFill>
                  <a:srgbClr val="002060"/>
                </a:solidFill>
                <a:latin typeface="Abadi Extra Light" panose="020B0204020104020204" pitchFamily="34" charset="0"/>
              </a:rPr>
              <a:t>Definition of Safeguarding</a:t>
            </a:r>
          </a:p>
        </p:txBody>
      </p:sp>
      <p:sp>
        <p:nvSpPr>
          <p:cNvPr id="13" name="TextBox 12">
            <a:extLst>
              <a:ext uri="{FF2B5EF4-FFF2-40B4-BE49-F238E27FC236}">
                <a16:creationId xmlns:a16="http://schemas.microsoft.com/office/drawing/2014/main" id="{C4566026-4A9B-4C2E-B8F9-9219D97D5AFC}"/>
              </a:ext>
            </a:extLst>
          </p:cNvPr>
          <p:cNvSpPr txBox="1"/>
          <p:nvPr/>
        </p:nvSpPr>
        <p:spPr>
          <a:xfrm>
            <a:off x="78081" y="4700219"/>
            <a:ext cx="6325509" cy="966483"/>
          </a:xfrm>
          <a:prstGeom prst="rect">
            <a:avLst/>
          </a:prstGeom>
          <a:solidFill>
            <a:schemeClr val="bg1">
              <a:lumMod val="95000"/>
            </a:schemeClr>
          </a:solidFill>
          <a:ln w="38100">
            <a:solidFill>
              <a:srgbClr val="FFC000"/>
            </a:solidFill>
            <a:prstDash val="dash"/>
          </a:ln>
        </p:spPr>
        <p:txBody>
          <a:bodyPr wrap="square" rtlCol="0">
            <a:spAutoFit/>
          </a:bodyPr>
          <a:lstStyle/>
          <a:p>
            <a:pPr marL="180340" marR="180340" algn="just">
              <a:lnSpc>
                <a:spcPct val="107000"/>
              </a:lnSpc>
              <a:spcBef>
                <a:spcPts val="600"/>
              </a:spcBef>
              <a:spcAft>
                <a:spcPts val="600"/>
              </a:spcAft>
            </a:pPr>
            <a:r>
              <a:rPr lang="en-GB" b="1" dirty="0">
                <a:solidFill>
                  <a:srgbClr val="002060"/>
                </a:solidFill>
                <a:latin typeface="Abadi Extra Light" panose="020B0204020104020204" pitchFamily="34" charset="0"/>
                <a:ea typeface="Calibri" panose="020F0502020204030204" pitchFamily="34" charset="0"/>
                <a:cs typeface="Times New Roman" panose="02020603050405020304" pitchFamily="18" charset="0"/>
              </a:rPr>
              <a:t>“</a:t>
            </a:r>
            <a:r>
              <a:rPr lang="en-GB" dirty="0">
                <a:solidFill>
                  <a:srgbClr val="002060"/>
                </a:solidFill>
                <a:latin typeface="Abadi Extra Light" panose="020B0204020104020204" pitchFamily="34" charset="0"/>
                <a:ea typeface="Calibri" panose="020F0502020204030204" pitchFamily="34" charset="0"/>
                <a:cs typeface="Times New Roman" panose="02020603050405020304" pitchFamily="18" charset="0"/>
              </a:rPr>
              <a:t>The Working Together to Safeguard Children 2013 identifies four types of abuse and neglect: emotional abuse, physical abuse, sexual abuse and neglect”.</a:t>
            </a:r>
            <a:endParaRPr lang="en-GB" sz="1600" dirty="0">
              <a:solidFill>
                <a:srgbClr val="002060"/>
              </a:solidFill>
              <a:latin typeface="Abadi Extra Light" panose="020B020402010402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144A0B1B-40B2-4F48-8161-5E6AD8970D05}"/>
              </a:ext>
            </a:extLst>
          </p:cNvPr>
          <p:cNvSpPr txBox="1"/>
          <p:nvPr/>
        </p:nvSpPr>
        <p:spPr>
          <a:xfrm>
            <a:off x="7559094" y="4242964"/>
            <a:ext cx="4447737" cy="853875"/>
          </a:xfrm>
          <a:prstGeom prst="rect">
            <a:avLst/>
          </a:prstGeom>
          <a:noFill/>
          <a:ln w="38100">
            <a:solidFill>
              <a:srgbClr val="FFC000"/>
            </a:solidFill>
            <a:prstDash val="dash"/>
          </a:ln>
        </p:spPr>
        <p:txBody>
          <a:bodyPr wrap="square" rtlCol="0">
            <a:spAutoFit/>
          </a:bodyPr>
          <a:lstStyle/>
          <a:p>
            <a:endParaRPr lang="en-GB" dirty="0"/>
          </a:p>
        </p:txBody>
      </p:sp>
    </p:spTree>
    <p:extLst>
      <p:ext uri="{BB962C8B-B14F-4D97-AF65-F5344CB8AC3E}">
        <p14:creationId xmlns:p14="http://schemas.microsoft.com/office/powerpoint/2010/main" val="2767471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4A130CA-991E-4C92-A494-EB7D8666E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C3C749F-9A26-4B1E-BC2E-572D03DF9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2577"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F98D51C6-1188-49B8-B829-31D2C2813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050242"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456BA586-8922-4113-BD35-BBF1EB1A1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6909" y="5272381"/>
            <a:ext cx="3171238" cy="158561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61739"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ame 3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423102"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a:extLst>
              <a:ext uri="{FF2B5EF4-FFF2-40B4-BE49-F238E27FC236}">
                <a16:creationId xmlns:a16="http://schemas.microsoft.com/office/drawing/2014/main" id="{16D5914A-1C08-4A0D-AE86-814CFD32973B}"/>
              </a:ext>
            </a:extLst>
          </p:cNvPr>
          <p:cNvSpPr/>
          <p:nvPr/>
        </p:nvSpPr>
        <p:spPr>
          <a:xfrm>
            <a:off x="1738683" y="2721789"/>
            <a:ext cx="3618284" cy="1345720"/>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endParaRPr lang="en-US" sz="4400" b="0" kern="1200" cap="none" spc="0" dirty="0">
              <a:ln w="0"/>
              <a:solidFill>
                <a:srgbClr val="080808"/>
              </a:solidFill>
              <a:effectLst>
                <a:outerShdw blurRad="38100" dist="19050" dir="2700000" algn="tl" rotWithShape="0">
                  <a:schemeClr val="dk1">
                    <a:alpha val="40000"/>
                  </a:schemeClr>
                </a:outerShdw>
              </a:effectLst>
              <a:latin typeface="Abadi Extra Light" panose="020B0204020104020204" pitchFamily="34" charset="0"/>
              <a:ea typeface="+mj-ea"/>
              <a:cs typeface="+mj-cs"/>
            </a:endParaRPr>
          </a:p>
        </p:txBody>
      </p:sp>
      <p:pic>
        <p:nvPicPr>
          <p:cNvPr id="5" name="Picture 4">
            <a:extLst>
              <a:ext uri="{FF2B5EF4-FFF2-40B4-BE49-F238E27FC236}">
                <a16:creationId xmlns:a16="http://schemas.microsoft.com/office/drawing/2014/main" id="{1A648113-0670-4F78-960E-2F20B797A21C}"/>
              </a:ext>
            </a:extLst>
          </p:cNvPr>
          <p:cNvPicPr>
            <a:picLocks noChangeAspect="1"/>
          </p:cNvPicPr>
          <p:nvPr/>
        </p:nvPicPr>
        <p:blipFill>
          <a:blip r:embed="rId2"/>
          <a:stretch>
            <a:fillRect/>
          </a:stretch>
        </p:blipFill>
        <p:spPr>
          <a:xfrm>
            <a:off x="9229123" y="81635"/>
            <a:ext cx="2859272" cy="2859272"/>
          </a:xfrm>
          <a:prstGeom prst="rect">
            <a:avLst/>
          </a:prstGeom>
        </p:spPr>
      </p:pic>
      <p:sp>
        <p:nvSpPr>
          <p:cNvPr id="13" name="TextBox 12">
            <a:extLst>
              <a:ext uri="{FF2B5EF4-FFF2-40B4-BE49-F238E27FC236}">
                <a16:creationId xmlns:a16="http://schemas.microsoft.com/office/drawing/2014/main" id="{3F1B3218-8531-4ED4-9E73-27BDF0EC1C60}"/>
              </a:ext>
            </a:extLst>
          </p:cNvPr>
          <p:cNvSpPr txBox="1"/>
          <p:nvPr/>
        </p:nvSpPr>
        <p:spPr>
          <a:xfrm>
            <a:off x="102287" y="3792429"/>
            <a:ext cx="5523070" cy="369332"/>
          </a:xfrm>
          <a:prstGeom prst="rect">
            <a:avLst/>
          </a:prstGeom>
          <a:solidFill>
            <a:schemeClr val="bg1">
              <a:lumMod val="95000"/>
            </a:schemeClr>
          </a:solidFill>
          <a:ln w="38100">
            <a:solidFill>
              <a:srgbClr val="FFC000"/>
            </a:solidFill>
            <a:prstDash val="dash"/>
          </a:ln>
        </p:spPr>
        <p:txBody>
          <a:bodyPr wrap="square" rtlCol="0">
            <a:spAutoFit/>
          </a:bodyPr>
          <a:lstStyle/>
          <a:p>
            <a:r>
              <a:rPr lang="en-GB" dirty="0">
                <a:solidFill>
                  <a:srgbClr val="002060"/>
                </a:solidFill>
                <a:latin typeface="Abadi Extra Light" panose="020B0204020104020204" pitchFamily="34" charset="0"/>
              </a:rPr>
              <a:t>Adapted by Save the children on the 10</a:t>
            </a:r>
            <a:r>
              <a:rPr lang="en-GB" baseline="30000" dirty="0">
                <a:solidFill>
                  <a:srgbClr val="002060"/>
                </a:solidFill>
                <a:latin typeface="Abadi Extra Light" panose="020B0204020104020204" pitchFamily="34" charset="0"/>
              </a:rPr>
              <a:t>th</a:t>
            </a:r>
            <a:r>
              <a:rPr lang="en-GB" dirty="0">
                <a:solidFill>
                  <a:srgbClr val="002060"/>
                </a:solidFill>
                <a:latin typeface="Abadi Extra Light" panose="020B0204020104020204" pitchFamily="34" charset="0"/>
              </a:rPr>
              <a:t> December 2007</a:t>
            </a:r>
          </a:p>
        </p:txBody>
      </p:sp>
      <p:sp>
        <p:nvSpPr>
          <p:cNvPr id="14" name="Rectangle 13">
            <a:extLst>
              <a:ext uri="{FF2B5EF4-FFF2-40B4-BE49-F238E27FC236}">
                <a16:creationId xmlns:a16="http://schemas.microsoft.com/office/drawing/2014/main" id="{2CDB55DC-3776-4610-A278-8B0DD7A9302F}"/>
              </a:ext>
            </a:extLst>
          </p:cNvPr>
          <p:cNvSpPr/>
          <p:nvPr/>
        </p:nvSpPr>
        <p:spPr>
          <a:xfrm>
            <a:off x="103605" y="1091123"/>
            <a:ext cx="6460222" cy="2585323"/>
          </a:xfrm>
          <a:prstGeom prst="rect">
            <a:avLst/>
          </a:prstGeom>
          <a:solidFill>
            <a:schemeClr val="bg1">
              <a:lumMod val="95000"/>
            </a:schemeClr>
          </a:solidFill>
          <a:ln w="38100">
            <a:solidFill>
              <a:srgbClr val="FFC000"/>
            </a:solidFill>
            <a:prstDash val="dash"/>
          </a:ln>
        </p:spPr>
        <p:txBody>
          <a:bodyPr wrap="square">
            <a:spAutoFit/>
          </a:bodyPr>
          <a:lstStyle/>
          <a:p>
            <a:r>
              <a:rPr lang="en-GB" dirty="0">
                <a:solidFill>
                  <a:srgbClr val="002060"/>
                </a:solidFill>
                <a:latin typeface="Abadi Extra Light" panose="020B0204020104020204" pitchFamily="34" charset="0"/>
              </a:rPr>
              <a:t>“Save the Children defines child protection as measures and structures to prevent and respond to abuse, neglect, exploitation and violence affecting children. Child protection means safeguarding children from harm. Harm includes violence, abuse, exploitation and neglect. The goal of child protection is to promote, protect and fulfil children’s rights to protection from abuse, neglect, exploitation and violence as expressed in the UN Convention on the Rights of the Child (UNCRC) and other human rights, humanitarian and refugee treaties and conventions, as well as national laws”.</a:t>
            </a:r>
          </a:p>
        </p:txBody>
      </p:sp>
      <p:sp>
        <p:nvSpPr>
          <p:cNvPr id="15" name="TextBox 14">
            <a:extLst>
              <a:ext uri="{FF2B5EF4-FFF2-40B4-BE49-F238E27FC236}">
                <a16:creationId xmlns:a16="http://schemas.microsoft.com/office/drawing/2014/main" id="{749ED3AD-A1F4-4739-AA4C-6FCED2B54CFE}"/>
              </a:ext>
            </a:extLst>
          </p:cNvPr>
          <p:cNvSpPr txBox="1"/>
          <p:nvPr/>
        </p:nvSpPr>
        <p:spPr>
          <a:xfrm>
            <a:off x="2496110" y="240865"/>
            <a:ext cx="6009624" cy="707886"/>
          </a:xfrm>
          <a:prstGeom prst="rect">
            <a:avLst/>
          </a:prstGeom>
          <a:solidFill>
            <a:schemeClr val="bg1">
              <a:lumMod val="95000"/>
            </a:schemeClr>
          </a:solidFill>
          <a:ln w="38100">
            <a:solidFill>
              <a:srgbClr val="FFC000"/>
            </a:solidFill>
            <a:prstDash val="dash"/>
          </a:ln>
        </p:spPr>
        <p:txBody>
          <a:bodyPr wrap="square" rtlCol="0">
            <a:spAutoFit/>
          </a:bodyPr>
          <a:lstStyle/>
          <a:p>
            <a:r>
              <a:rPr lang="en-GB" dirty="0"/>
              <a:t>  </a:t>
            </a:r>
            <a:r>
              <a:rPr lang="en-GB" sz="4000" dirty="0">
                <a:solidFill>
                  <a:srgbClr val="002060"/>
                </a:solidFill>
                <a:latin typeface="Abadi Extra Light" panose="020B0204020104020204" pitchFamily="34" charset="0"/>
              </a:rPr>
              <a:t>Definition of Child Protection</a:t>
            </a:r>
          </a:p>
        </p:txBody>
      </p:sp>
      <p:sp>
        <p:nvSpPr>
          <p:cNvPr id="19" name="Rectangle 18">
            <a:extLst>
              <a:ext uri="{FF2B5EF4-FFF2-40B4-BE49-F238E27FC236}">
                <a16:creationId xmlns:a16="http://schemas.microsoft.com/office/drawing/2014/main" id="{1D90641F-CCA1-4F7D-B5DC-25C081A43BD8}"/>
              </a:ext>
            </a:extLst>
          </p:cNvPr>
          <p:cNvSpPr/>
          <p:nvPr/>
        </p:nvSpPr>
        <p:spPr>
          <a:xfrm>
            <a:off x="3333716" y="4462292"/>
            <a:ext cx="6096000" cy="1754326"/>
          </a:xfrm>
          <a:prstGeom prst="rect">
            <a:avLst/>
          </a:prstGeom>
          <a:solidFill>
            <a:schemeClr val="bg1">
              <a:lumMod val="95000"/>
            </a:schemeClr>
          </a:solidFill>
          <a:ln w="38100">
            <a:solidFill>
              <a:srgbClr val="FFC000"/>
            </a:solidFill>
            <a:prstDash val="dash"/>
          </a:ln>
        </p:spPr>
        <p:txBody>
          <a:bodyPr>
            <a:spAutoFit/>
          </a:bodyPr>
          <a:lstStyle/>
          <a:p>
            <a:r>
              <a:rPr lang="en-GB" dirty="0">
                <a:solidFill>
                  <a:srgbClr val="002060"/>
                </a:solidFill>
                <a:latin typeface="Abadi Extra Light" panose="020B0204020104020204" pitchFamily="34" charset="0"/>
              </a:rPr>
              <a:t>“There are three important documents that everyone who works with children must read. The first of these is the government guidance, 'Keeping children safe in education'. The next two are documents that your school or college must give to all staff: the child protection policy; and the staff code of conduct. The child protection policy must also be available on the school's website”.</a:t>
            </a:r>
          </a:p>
        </p:txBody>
      </p:sp>
      <p:sp>
        <p:nvSpPr>
          <p:cNvPr id="20" name="Rectangle 19">
            <a:extLst>
              <a:ext uri="{FF2B5EF4-FFF2-40B4-BE49-F238E27FC236}">
                <a16:creationId xmlns:a16="http://schemas.microsoft.com/office/drawing/2014/main" id="{F2FDA0CA-695B-498C-95ED-35552EF5C491}"/>
              </a:ext>
            </a:extLst>
          </p:cNvPr>
          <p:cNvSpPr/>
          <p:nvPr/>
        </p:nvSpPr>
        <p:spPr>
          <a:xfrm>
            <a:off x="3313461" y="6384699"/>
            <a:ext cx="5934638" cy="369332"/>
          </a:xfrm>
          <a:prstGeom prst="rect">
            <a:avLst/>
          </a:prstGeom>
          <a:solidFill>
            <a:schemeClr val="bg1">
              <a:lumMod val="95000"/>
            </a:schemeClr>
          </a:solidFill>
          <a:ln w="38100">
            <a:solidFill>
              <a:srgbClr val="FFC000"/>
            </a:solidFill>
            <a:prstDash val="dash"/>
          </a:ln>
        </p:spPr>
        <p:txBody>
          <a:bodyPr wrap="none">
            <a:spAutoFit/>
          </a:bodyPr>
          <a:lstStyle/>
          <a:p>
            <a:r>
              <a:rPr lang="en-GB" dirty="0">
                <a:solidFill>
                  <a:srgbClr val="002060"/>
                </a:solidFill>
                <a:latin typeface="Abadi Extra Light" panose="020B0204020104020204" pitchFamily="34" charset="0"/>
              </a:rPr>
              <a:t>Keeping children safe in education (publishing.service.gov.uk)</a:t>
            </a:r>
          </a:p>
        </p:txBody>
      </p:sp>
      <p:pic>
        <p:nvPicPr>
          <p:cNvPr id="2" name="Picture 1">
            <a:extLst>
              <a:ext uri="{FF2B5EF4-FFF2-40B4-BE49-F238E27FC236}">
                <a16:creationId xmlns:a16="http://schemas.microsoft.com/office/drawing/2014/main" id="{6E80AB40-C748-4C50-A036-DC0802891EC5}"/>
              </a:ext>
            </a:extLst>
          </p:cNvPr>
          <p:cNvPicPr>
            <a:picLocks noChangeAspect="1"/>
          </p:cNvPicPr>
          <p:nvPr/>
        </p:nvPicPr>
        <p:blipFill>
          <a:blip r:embed="rId3"/>
          <a:stretch>
            <a:fillRect/>
          </a:stretch>
        </p:blipFill>
        <p:spPr>
          <a:xfrm>
            <a:off x="8254116" y="3077300"/>
            <a:ext cx="3853391" cy="774259"/>
          </a:xfrm>
          <a:prstGeom prst="rect">
            <a:avLst/>
          </a:prstGeom>
          <a:noFill/>
          <a:ln w="38100">
            <a:solidFill>
              <a:srgbClr val="FFC000"/>
            </a:solidFill>
            <a:prstDash val="dash"/>
          </a:ln>
        </p:spPr>
      </p:pic>
    </p:spTree>
    <p:extLst>
      <p:ext uri="{BB962C8B-B14F-4D97-AF65-F5344CB8AC3E}">
        <p14:creationId xmlns:p14="http://schemas.microsoft.com/office/powerpoint/2010/main" val="3552575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6">
            <a:extLst>
              <a:ext uri="{FF2B5EF4-FFF2-40B4-BE49-F238E27FC236}">
                <a16:creationId xmlns:a16="http://schemas.microsoft.com/office/drawing/2014/main" id="{BC14C6D5-C295-4AE7-9EBC-A7D891451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8">
            <a:extLst>
              <a:ext uri="{FF2B5EF4-FFF2-40B4-BE49-F238E27FC236}">
                <a16:creationId xmlns:a16="http://schemas.microsoft.com/office/drawing/2014/main" id="{A8DE0E0C-D349-42F5-9A39-823BED9EB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71500" y="2376240"/>
            <a:ext cx="2105519" cy="210551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0">
            <a:extLst>
              <a:ext uri="{FF2B5EF4-FFF2-40B4-BE49-F238E27FC236}">
                <a16:creationId xmlns:a16="http://schemas.microsoft.com/office/drawing/2014/main" id="{FFEC4229-734E-4FC2-B6A0-6DA9B8B1A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36665" y="67603"/>
            <a:ext cx="6972591" cy="6826263"/>
          </a:xfrm>
          <a:custGeom>
            <a:avLst/>
            <a:gdLst>
              <a:gd name="connsiteX0" fmla="*/ 0 w 6972591"/>
              <a:gd name="connsiteY0" fmla="*/ 1976924 h 6826263"/>
              <a:gd name="connsiteX1" fmla="*/ 1976924 w 6972591"/>
              <a:gd name="connsiteY1" fmla="*/ 0 h 6826263"/>
              <a:gd name="connsiteX2" fmla="*/ 6972591 w 6972591"/>
              <a:gd name="connsiteY2" fmla="*/ 0 h 6826263"/>
              <a:gd name="connsiteX3" fmla="*/ 6972590 w 6972591"/>
              <a:gd name="connsiteY3" fmla="*/ 4703010 h 6826263"/>
              <a:gd name="connsiteX4" fmla="*/ 4849338 w 6972591"/>
              <a:gd name="connsiteY4" fmla="*/ 6826263 h 6826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2591" h="6826263">
                <a:moveTo>
                  <a:pt x="0" y="1976924"/>
                </a:moveTo>
                <a:lnTo>
                  <a:pt x="1976924" y="0"/>
                </a:lnTo>
                <a:lnTo>
                  <a:pt x="6972591" y="0"/>
                </a:lnTo>
                <a:lnTo>
                  <a:pt x="6972590" y="4703010"/>
                </a:lnTo>
                <a:lnTo>
                  <a:pt x="4849338" y="682626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12">
            <a:extLst>
              <a:ext uri="{FF2B5EF4-FFF2-40B4-BE49-F238E27FC236}">
                <a16:creationId xmlns:a16="http://schemas.microsoft.com/office/drawing/2014/main" id="{BC01FF70-2FFE-4A99-9E3F-9699B085C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39100" y="1809291"/>
            <a:ext cx="3790670" cy="421457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4">
            <a:extLst>
              <a:ext uri="{FF2B5EF4-FFF2-40B4-BE49-F238E27FC236}">
                <a16:creationId xmlns:a16="http://schemas.microsoft.com/office/drawing/2014/main" id="{6FA8D7CA-01D6-49EC-955B-6E51F6FB6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8" name="Freeform: Shape 16">
            <a:extLst>
              <a:ext uri="{FF2B5EF4-FFF2-40B4-BE49-F238E27FC236}">
                <a16:creationId xmlns:a16="http://schemas.microsoft.com/office/drawing/2014/main" id="{ADAA6A52-6F71-45C6-A3A3-8F4104091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6 w 5353835"/>
              <a:gd name="connsiteY0" fmla="*/ 5273742 h 5353835"/>
              <a:gd name="connsiteX1" fmla="*/ 4927602 w 5353835"/>
              <a:gd name="connsiteY1" fmla="*/ 5273742 h 5353835"/>
              <a:gd name="connsiteX2" fmla="*/ 4847509 w 5353835"/>
              <a:gd name="connsiteY2" fmla="*/ 5353835 h 5353835"/>
              <a:gd name="connsiteX3" fmla="*/ 770599 w 5353835"/>
              <a:gd name="connsiteY3" fmla="*/ 5353835 h 5353835"/>
              <a:gd name="connsiteX4" fmla="*/ 422575 w 5353835"/>
              <a:gd name="connsiteY4" fmla="*/ 80093 h 5353835"/>
              <a:gd name="connsiteX5" fmla="*/ 502668 w 5353835"/>
              <a:gd name="connsiteY5" fmla="*/ 0 h 5353835"/>
              <a:gd name="connsiteX6" fmla="*/ 5353835 w 5353835"/>
              <a:gd name="connsiteY6" fmla="*/ 0 h 5353835"/>
              <a:gd name="connsiteX7" fmla="*/ 5353835 w 5353835"/>
              <a:gd name="connsiteY7" fmla="*/ 4847509 h 5353835"/>
              <a:gd name="connsiteX8" fmla="*/ 5273742 w 5353835"/>
              <a:gd name="connsiteY8" fmla="*/ 4927602 h 5353835"/>
              <a:gd name="connsiteX9" fmla="*/ 5273742 w 5353835"/>
              <a:gd name="connsiteY9" fmla="*/ 80093 h 5353835"/>
              <a:gd name="connsiteX10" fmla="*/ 0 w 5353835"/>
              <a:gd name="connsiteY10" fmla="*/ 502667 h 5353835"/>
              <a:gd name="connsiteX11" fmla="*/ 80093 w 5353835"/>
              <a:gd name="connsiteY11" fmla="*/ 422574 h 5353835"/>
              <a:gd name="connsiteX12" fmla="*/ 80093 w 5353835"/>
              <a:gd name="connsiteY12" fmla="*/ 4663329 h 5353835"/>
              <a:gd name="connsiteX13" fmla="*/ 0 w 5353835"/>
              <a:gd name="connsiteY13" fmla="*/ 4583236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6" y="5273742"/>
                </a:moveTo>
                <a:lnTo>
                  <a:pt x="4927602" y="5273742"/>
                </a:lnTo>
                <a:lnTo>
                  <a:pt x="4847509" y="5353835"/>
                </a:lnTo>
                <a:lnTo>
                  <a:pt x="770599" y="5353835"/>
                </a:lnTo>
                <a:close/>
                <a:moveTo>
                  <a:pt x="422575" y="80093"/>
                </a:moveTo>
                <a:lnTo>
                  <a:pt x="502668" y="0"/>
                </a:lnTo>
                <a:lnTo>
                  <a:pt x="5353835" y="0"/>
                </a:lnTo>
                <a:lnTo>
                  <a:pt x="5353835" y="4847509"/>
                </a:lnTo>
                <a:lnTo>
                  <a:pt x="5273742" y="4927602"/>
                </a:lnTo>
                <a:lnTo>
                  <a:pt x="5273742" y="80093"/>
                </a:lnTo>
                <a:close/>
                <a:moveTo>
                  <a:pt x="0" y="502667"/>
                </a:moveTo>
                <a:lnTo>
                  <a:pt x="80093" y="422574"/>
                </a:lnTo>
                <a:lnTo>
                  <a:pt x="80093" y="4663329"/>
                </a:lnTo>
                <a:lnTo>
                  <a:pt x="0" y="45832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9" name="Isosceles Triangle 18">
            <a:extLst>
              <a:ext uri="{FF2B5EF4-FFF2-40B4-BE49-F238E27FC236}">
                <a16:creationId xmlns:a16="http://schemas.microsoft.com/office/drawing/2014/main" id="{DBD14339-4332-4769-B35F-FDA39761E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98702" y="-1"/>
            <a:ext cx="2158854" cy="107942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20">
            <a:extLst>
              <a:ext uri="{FF2B5EF4-FFF2-40B4-BE49-F238E27FC236}">
                <a16:creationId xmlns:a16="http://schemas.microsoft.com/office/drawing/2014/main" id="{24D2F742-54E7-4C62-98C5-F8990E2A0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69144" y="523673"/>
            <a:ext cx="1827638" cy="182763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22">
            <a:extLst>
              <a:ext uri="{FF2B5EF4-FFF2-40B4-BE49-F238E27FC236}">
                <a16:creationId xmlns:a16="http://schemas.microsoft.com/office/drawing/2014/main" id="{A176DD56-124E-424A-869A-5281743F2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624288" y="1584143"/>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24">
            <a:extLst>
              <a:ext uri="{FF2B5EF4-FFF2-40B4-BE49-F238E27FC236}">
                <a16:creationId xmlns:a16="http://schemas.microsoft.com/office/drawing/2014/main" id="{2401BDF6-9398-44DA-B3E3-5E3E9D80A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934212" y="4355671"/>
            <a:ext cx="1981336" cy="2736866"/>
          </a:xfrm>
          <a:custGeom>
            <a:avLst/>
            <a:gdLst>
              <a:gd name="connsiteX0" fmla="*/ 0 w 1981336"/>
              <a:gd name="connsiteY0" fmla="*/ 0 h 2736866"/>
              <a:gd name="connsiteX1" fmla="*/ 1981336 w 1981336"/>
              <a:gd name="connsiteY1" fmla="*/ 1981336 h 2736866"/>
              <a:gd name="connsiteX2" fmla="*/ 1225806 w 1981336"/>
              <a:gd name="connsiteY2" fmla="*/ 2736866 h 2736866"/>
              <a:gd name="connsiteX3" fmla="*/ 0 w 1981336"/>
              <a:gd name="connsiteY3" fmla="*/ 2736866 h 2736866"/>
            </a:gdLst>
            <a:ahLst/>
            <a:cxnLst>
              <a:cxn ang="0">
                <a:pos x="connsiteX0" y="connsiteY0"/>
              </a:cxn>
              <a:cxn ang="0">
                <a:pos x="connsiteX1" y="connsiteY1"/>
              </a:cxn>
              <a:cxn ang="0">
                <a:pos x="connsiteX2" y="connsiteY2"/>
              </a:cxn>
              <a:cxn ang="0">
                <a:pos x="connsiteX3" y="connsiteY3"/>
              </a:cxn>
            </a:cxnLst>
            <a:rect l="l" t="t" r="r" b="b"/>
            <a:pathLst>
              <a:path w="1981336" h="2736866">
                <a:moveTo>
                  <a:pt x="0" y="0"/>
                </a:moveTo>
                <a:lnTo>
                  <a:pt x="1981336" y="1981336"/>
                </a:lnTo>
                <a:lnTo>
                  <a:pt x="1225806" y="2736866"/>
                </a:lnTo>
                <a:lnTo>
                  <a:pt x="0" y="273686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Isosceles Triangle 26">
            <a:extLst>
              <a:ext uri="{FF2B5EF4-FFF2-40B4-BE49-F238E27FC236}">
                <a16:creationId xmlns:a16="http://schemas.microsoft.com/office/drawing/2014/main" id="{90BDA9F5-1E5C-404B-9A6C-5D5C8E0D1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5436" y="3687690"/>
            <a:ext cx="6325510" cy="317030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2AAB2F6-085F-47D2-B978-135051D64663}"/>
              </a:ext>
            </a:extLst>
          </p:cNvPr>
          <p:cNvSpPr txBox="1"/>
          <p:nvPr/>
        </p:nvSpPr>
        <p:spPr>
          <a:xfrm>
            <a:off x="4491553" y="157723"/>
            <a:ext cx="2598057" cy="707886"/>
          </a:xfrm>
          <a:prstGeom prst="rect">
            <a:avLst/>
          </a:prstGeom>
          <a:solidFill>
            <a:schemeClr val="bg1">
              <a:lumMod val="95000"/>
            </a:schemeClr>
          </a:solidFill>
          <a:ln w="38100">
            <a:solidFill>
              <a:srgbClr val="FFC000"/>
            </a:solidFill>
            <a:prstDash val="dash"/>
          </a:ln>
        </p:spPr>
        <p:txBody>
          <a:bodyPr wrap="square" rtlCol="0">
            <a:spAutoFit/>
          </a:bodyPr>
          <a:lstStyle/>
          <a:p>
            <a:r>
              <a:rPr lang="en-GB" sz="4000" dirty="0">
                <a:solidFill>
                  <a:srgbClr val="002060"/>
                </a:solidFill>
                <a:latin typeface="Abadi Extra Light" panose="020B0204020104020204" pitchFamily="34" charset="0"/>
              </a:rPr>
              <a:t>Conclusion</a:t>
            </a:r>
            <a:r>
              <a:rPr lang="en-GB" dirty="0"/>
              <a:t> </a:t>
            </a:r>
          </a:p>
        </p:txBody>
      </p:sp>
      <p:sp>
        <p:nvSpPr>
          <p:cNvPr id="4" name="TextBox 3">
            <a:extLst>
              <a:ext uri="{FF2B5EF4-FFF2-40B4-BE49-F238E27FC236}">
                <a16:creationId xmlns:a16="http://schemas.microsoft.com/office/drawing/2014/main" id="{998EB86D-B2B7-443D-B8EF-0C5BFC230674}"/>
              </a:ext>
            </a:extLst>
          </p:cNvPr>
          <p:cNvSpPr txBox="1"/>
          <p:nvPr/>
        </p:nvSpPr>
        <p:spPr>
          <a:xfrm>
            <a:off x="3896932" y="1012689"/>
            <a:ext cx="4248318" cy="2031325"/>
          </a:xfrm>
          <a:prstGeom prst="rect">
            <a:avLst/>
          </a:prstGeom>
          <a:solidFill>
            <a:schemeClr val="bg1">
              <a:lumMod val="95000"/>
            </a:schemeClr>
          </a:solidFill>
          <a:ln w="38100">
            <a:solidFill>
              <a:srgbClr val="FFC000"/>
            </a:solidFill>
            <a:prstDash val="dash"/>
          </a:ln>
        </p:spPr>
        <p:txBody>
          <a:bodyPr wrap="square" rtlCol="0">
            <a:spAutoFit/>
          </a:bodyPr>
          <a:lstStyle/>
          <a:p>
            <a:r>
              <a:rPr lang="en-GB" dirty="0">
                <a:solidFill>
                  <a:srgbClr val="002060"/>
                </a:solidFill>
                <a:latin typeface="Abadi Extra Light" panose="020B0204020104020204" pitchFamily="34" charset="0"/>
              </a:rPr>
              <a:t>Recommendations for staff Training</a:t>
            </a:r>
          </a:p>
          <a:p>
            <a:endParaRPr lang="en-GB" dirty="0">
              <a:solidFill>
                <a:srgbClr val="002060"/>
              </a:solidFill>
              <a:latin typeface="Abadi Extra Light" panose="020B0204020104020204" pitchFamily="34" charset="0"/>
            </a:endParaRPr>
          </a:p>
          <a:p>
            <a:r>
              <a:rPr lang="en-GB" dirty="0">
                <a:solidFill>
                  <a:srgbClr val="002060"/>
                </a:solidFill>
                <a:latin typeface="Abadi Extra Light" panose="020B0204020104020204" pitchFamily="34" charset="0"/>
              </a:rPr>
              <a:t>. Aces</a:t>
            </a:r>
          </a:p>
          <a:p>
            <a:r>
              <a:rPr lang="en-GB" dirty="0">
                <a:solidFill>
                  <a:srgbClr val="002060"/>
                </a:solidFill>
                <a:latin typeface="Abadi Extra Light" panose="020B0204020104020204" pitchFamily="34" charset="0"/>
              </a:rPr>
              <a:t>. Recordings</a:t>
            </a:r>
          </a:p>
          <a:p>
            <a:r>
              <a:rPr lang="en-GB" dirty="0">
                <a:solidFill>
                  <a:srgbClr val="002060"/>
                </a:solidFill>
                <a:latin typeface="Abadi Extra Light" panose="020B0204020104020204" pitchFamily="34" charset="0"/>
              </a:rPr>
              <a:t>. E- Safety</a:t>
            </a:r>
          </a:p>
          <a:p>
            <a:r>
              <a:rPr lang="en-GB" dirty="0">
                <a:solidFill>
                  <a:srgbClr val="002060"/>
                </a:solidFill>
                <a:latin typeface="Abadi Extra Light" panose="020B0204020104020204" pitchFamily="34" charset="0"/>
              </a:rPr>
              <a:t>. Parent Involvement</a:t>
            </a:r>
          </a:p>
          <a:p>
            <a:r>
              <a:rPr lang="en-GB" dirty="0">
                <a:solidFill>
                  <a:srgbClr val="002060"/>
                </a:solidFill>
                <a:latin typeface="Abadi Extra Light" panose="020B0204020104020204" pitchFamily="34" charset="0"/>
              </a:rPr>
              <a:t>. Child Centred Approach</a:t>
            </a:r>
          </a:p>
        </p:txBody>
      </p:sp>
      <p:pic>
        <p:nvPicPr>
          <p:cNvPr id="5" name="Picture 4">
            <a:extLst>
              <a:ext uri="{FF2B5EF4-FFF2-40B4-BE49-F238E27FC236}">
                <a16:creationId xmlns:a16="http://schemas.microsoft.com/office/drawing/2014/main" id="{661F0BF6-4E50-45ED-B171-F87FF1390733}"/>
              </a:ext>
            </a:extLst>
          </p:cNvPr>
          <p:cNvPicPr>
            <a:picLocks noChangeAspect="1"/>
          </p:cNvPicPr>
          <p:nvPr/>
        </p:nvPicPr>
        <p:blipFill>
          <a:blip r:embed="rId2"/>
          <a:stretch>
            <a:fillRect/>
          </a:stretch>
        </p:blipFill>
        <p:spPr>
          <a:xfrm>
            <a:off x="36298" y="28575"/>
            <a:ext cx="2149475" cy="2040858"/>
          </a:xfrm>
          <a:prstGeom prst="rect">
            <a:avLst/>
          </a:prstGeom>
        </p:spPr>
      </p:pic>
      <p:sp>
        <p:nvSpPr>
          <p:cNvPr id="6" name="Rectangle 5">
            <a:extLst>
              <a:ext uri="{FF2B5EF4-FFF2-40B4-BE49-F238E27FC236}">
                <a16:creationId xmlns:a16="http://schemas.microsoft.com/office/drawing/2014/main" id="{23454564-DC9F-47F7-9949-086806809D70}"/>
              </a:ext>
            </a:extLst>
          </p:cNvPr>
          <p:cNvSpPr/>
          <p:nvPr/>
        </p:nvSpPr>
        <p:spPr>
          <a:xfrm>
            <a:off x="-24316" y="2020570"/>
            <a:ext cx="3843008" cy="923330"/>
          </a:xfrm>
          <a:prstGeom prst="rect">
            <a:avLst/>
          </a:prstGeom>
        </p:spPr>
        <p:txBody>
          <a:bodyPr wrap="square">
            <a:spAutoFit/>
          </a:bodyPr>
          <a:lstStyle/>
          <a:p>
            <a:r>
              <a:rPr lang="en-GB" dirty="0">
                <a:solidFill>
                  <a:srgbClr val="002060"/>
                </a:solidFill>
                <a:latin typeface="Abadi Extra Light" panose="020B0204020104020204" pitchFamily="34" charset="0"/>
              </a:rPr>
              <a:t>https://www.lrs.org/wp-content/uploads/2008/05/259_Image-1.jpg</a:t>
            </a:r>
          </a:p>
        </p:txBody>
      </p:sp>
      <p:pic>
        <p:nvPicPr>
          <p:cNvPr id="7" name="Picture 6">
            <a:extLst>
              <a:ext uri="{FF2B5EF4-FFF2-40B4-BE49-F238E27FC236}">
                <a16:creationId xmlns:a16="http://schemas.microsoft.com/office/drawing/2014/main" id="{93BFEC85-125D-4000-B522-85338D65D0B5}"/>
              </a:ext>
            </a:extLst>
          </p:cNvPr>
          <p:cNvPicPr>
            <a:picLocks noChangeAspect="1"/>
          </p:cNvPicPr>
          <p:nvPr/>
        </p:nvPicPr>
        <p:blipFill>
          <a:blip r:embed="rId3"/>
          <a:stretch>
            <a:fillRect/>
          </a:stretch>
        </p:blipFill>
        <p:spPr>
          <a:xfrm>
            <a:off x="8282716" y="14808"/>
            <a:ext cx="2076652" cy="2768869"/>
          </a:xfrm>
          <a:prstGeom prst="rect">
            <a:avLst/>
          </a:prstGeom>
        </p:spPr>
      </p:pic>
      <p:sp>
        <p:nvSpPr>
          <p:cNvPr id="8" name="TextBox 7">
            <a:extLst>
              <a:ext uri="{FF2B5EF4-FFF2-40B4-BE49-F238E27FC236}">
                <a16:creationId xmlns:a16="http://schemas.microsoft.com/office/drawing/2014/main" id="{C79A1B2B-0422-4B19-B516-27705392E754}"/>
              </a:ext>
            </a:extLst>
          </p:cNvPr>
          <p:cNvSpPr txBox="1"/>
          <p:nvPr/>
        </p:nvSpPr>
        <p:spPr>
          <a:xfrm>
            <a:off x="9503991" y="2822854"/>
            <a:ext cx="2711541" cy="923330"/>
          </a:xfrm>
          <a:prstGeom prst="rect">
            <a:avLst/>
          </a:prstGeom>
          <a:solidFill>
            <a:schemeClr val="bg1"/>
          </a:solidFill>
          <a:ln w="38100">
            <a:solidFill>
              <a:srgbClr val="FFC000"/>
            </a:solidFill>
            <a:prstDash val="dash"/>
          </a:ln>
        </p:spPr>
        <p:txBody>
          <a:bodyPr wrap="square" rtlCol="0">
            <a:spAutoFit/>
          </a:bodyPr>
          <a:lstStyle/>
          <a:p>
            <a:r>
              <a:rPr lang="en-GB" dirty="0">
                <a:solidFill>
                  <a:srgbClr val="002060"/>
                </a:solidFill>
                <a:latin typeface="Abadi Extra Light" panose="020B0204020104020204" pitchFamily="34" charset="0"/>
              </a:rPr>
              <a:t>Setting A </a:t>
            </a:r>
          </a:p>
          <a:p>
            <a:r>
              <a:rPr lang="en-GB" dirty="0">
                <a:solidFill>
                  <a:srgbClr val="002060"/>
                </a:solidFill>
                <a:latin typeface="Abadi Extra Light" panose="020B0204020104020204" pitchFamily="34" charset="0"/>
              </a:rPr>
              <a:t>Child Safeguarding Policy 2020/2021</a:t>
            </a:r>
          </a:p>
        </p:txBody>
      </p:sp>
      <p:pic>
        <p:nvPicPr>
          <p:cNvPr id="9" name="Picture 8">
            <a:extLst>
              <a:ext uri="{FF2B5EF4-FFF2-40B4-BE49-F238E27FC236}">
                <a16:creationId xmlns:a16="http://schemas.microsoft.com/office/drawing/2014/main" id="{31902124-6C25-4004-89DE-37FDDB1198C9}"/>
              </a:ext>
            </a:extLst>
          </p:cNvPr>
          <p:cNvPicPr>
            <a:picLocks noChangeAspect="1"/>
          </p:cNvPicPr>
          <p:nvPr/>
        </p:nvPicPr>
        <p:blipFill>
          <a:blip r:embed="rId4"/>
          <a:stretch>
            <a:fillRect/>
          </a:stretch>
        </p:blipFill>
        <p:spPr>
          <a:xfrm>
            <a:off x="30773" y="2914363"/>
            <a:ext cx="2508350" cy="2316304"/>
          </a:xfrm>
          <a:prstGeom prst="rect">
            <a:avLst/>
          </a:prstGeom>
        </p:spPr>
      </p:pic>
      <p:sp>
        <p:nvSpPr>
          <p:cNvPr id="10" name="Rectangle 9">
            <a:extLst>
              <a:ext uri="{FF2B5EF4-FFF2-40B4-BE49-F238E27FC236}">
                <a16:creationId xmlns:a16="http://schemas.microsoft.com/office/drawing/2014/main" id="{8EDD2A40-6BA1-45AF-A695-B89624DE1879}"/>
              </a:ext>
            </a:extLst>
          </p:cNvPr>
          <p:cNvSpPr/>
          <p:nvPr/>
        </p:nvSpPr>
        <p:spPr>
          <a:xfrm>
            <a:off x="-1" y="5380132"/>
            <a:ext cx="2995863" cy="923330"/>
          </a:xfrm>
          <a:prstGeom prst="rect">
            <a:avLst/>
          </a:prstGeom>
        </p:spPr>
        <p:txBody>
          <a:bodyPr wrap="square">
            <a:spAutoFit/>
          </a:bodyPr>
          <a:lstStyle/>
          <a:p>
            <a:r>
              <a:rPr lang="en-GB" dirty="0">
                <a:solidFill>
                  <a:srgbClr val="002060"/>
                </a:solidFill>
              </a:rPr>
              <a:t>https://farm4.staticflickr.com/3570/3971233921_4f0af1092b_z.jpg</a:t>
            </a:r>
          </a:p>
        </p:txBody>
      </p:sp>
      <p:pic>
        <p:nvPicPr>
          <p:cNvPr id="11" name="Picture 10">
            <a:extLst>
              <a:ext uri="{FF2B5EF4-FFF2-40B4-BE49-F238E27FC236}">
                <a16:creationId xmlns:a16="http://schemas.microsoft.com/office/drawing/2014/main" id="{7C5B3853-74E0-45F4-8072-1989C43ECFEC}"/>
              </a:ext>
            </a:extLst>
          </p:cNvPr>
          <p:cNvPicPr>
            <a:picLocks noChangeAspect="1"/>
          </p:cNvPicPr>
          <p:nvPr/>
        </p:nvPicPr>
        <p:blipFill>
          <a:blip r:embed="rId5"/>
          <a:stretch>
            <a:fillRect/>
          </a:stretch>
        </p:blipFill>
        <p:spPr>
          <a:xfrm>
            <a:off x="3389502" y="3191094"/>
            <a:ext cx="2316304" cy="2316304"/>
          </a:xfrm>
          <a:prstGeom prst="rect">
            <a:avLst/>
          </a:prstGeom>
        </p:spPr>
      </p:pic>
      <p:sp>
        <p:nvSpPr>
          <p:cNvPr id="12" name="Rectangle 11">
            <a:extLst>
              <a:ext uri="{FF2B5EF4-FFF2-40B4-BE49-F238E27FC236}">
                <a16:creationId xmlns:a16="http://schemas.microsoft.com/office/drawing/2014/main" id="{7795DA5E-8B07-4881-AA9B-9C38345E32A5}"/>
              </a:ext>
            </a:extLst>
          </p:cNvPr>
          <p:cNvSpPr/>
          <p:nvPr/>
        </p:nvSpPr>
        <p:spPr>
          <a:xfrm>
            <a:off x="3213059" y="5223878"/>
            <a:ext cx="3261300" cy="1200329"/>
          </a:xfrm>
          <a:prstGeom prst="rect">
            <a:avLst/>
          </a:prstGeom>
        </p:spPr>
        <p:txBody>
          <a:bodyPr wrap="square">
            <a:spAutoFit/>
          </a:bodyPr>
          <a:lstStyle/>
          <a:p>
            <a:r>
              <a:rPr lang="en-GB" dirty="0">
                <a:solidFill>
                  <a:srgbClr val="002060"/>
                </a:solidFill>
              </a:rPr>
              <a:t>https://www.thequestacademy.org/_site/data/files/images/quest/6C7AFDA9F8154B5F9F285DE01F5CD25D.jpg</a:t>
            </a:r>
          </a:p>
        </p:txBody>
      </p:sp>
      <p:pic>
        <p:nvPicPr>
          <p:cNvPr id="13" name="Picture 12">
            <a:extLst>
              <a:ext uri="{FF2B5EF4-FFF2-40B4-BE49-F238E27FC236}">
                <a16:creationId xmlns:a16="http://schemas.microsoft.com/office/drawing/2014/main" id="{A4B15429-6DAB-4286-8B9D-93ED09E80443}"/>
              </a:ext>
            </a:extLst>
          </p:cNvPr>
          <p:cNvPicPr>
            <a:picLocks noChangeAspect="1"/>
          </p:cNvPicPr>
          <p:nvPr/>
        </p:nvPicPr>
        <p:blipFill>
          <a:blip r:embed="rId6"/>
          <a:stretch>
            <a:fillRect/>
          </a:stretch>
        </p:blipFill>
        <p:spPr>
          <a:xfrm>
            <a:off x="6939027" y="3113694"/>
            <a:ext cx="2316304" cy="2316304"/>
          </a:xfrm>
          <a:prstGeom prst="rect">
            <a:avLst/>
          </a:prstGeom>
        </p:spPr>
      </p:pic>
      <p:sp>
        <p:nvSpPr>
          <p:cNvPr id="14" name="Rectangle 13">
            <a:extLst>
              <a:ext uri="{FF2B5EF4-FFF2-40B4-BE49-F238E27FC236}">
                <a16:creationId xmlns:a16="http://schemas.microsoft.com/office/drawing/2014/main" id="{42CAA2BB-6BDA-43BC-8D69-27EE338042E6}"/>
              </a:ext>
            </a:extLst>
          </p:cNvPr>
          <p:cNvSpPr/>
          <p:nvPr/>
        </p:nvSpPr>
        <p:spPr>
          <a:xfrm>
            <a:off x="6781914" y="5171536"/>
            <a:ext cx="4852623" cy="1200329"/>
          </a:xfrm>
          <a:prstGeom prst="rect">
            <a:avLst/>
          </a:prstGeom>
        </p:spPr>
        <p:txBody>
          <a:bodyPr wrap="square">
            <a:spAutoFit/>
          </a:bodyPr>
          <a:lstStyle/>
          <a:p>
            <a:r>
              <a:rPr lang="en-GB" dirty="0">
                <a:solidFill>
                  <a:srgbClr val="002060"/>
                </a:solidFill>
              </a:rPr>
              <a:t>https://images-platform.99static.com/Ihh2xECEdEotOZEd5BvWK-Ej20w=/500x500/top/smart/99designs-contests-attachments/2/2775/attachment_2775153</a:t>
            </a:r>
          </a:p>
        </p:txBody>
      </p:sp>
      <p:sp>
        <p:nvSpPr>
          <p:cNvPr id="2" name="TextBox 1">
            <a:extLst>
              <a:ext uri="{FF2B5EF4-FFF2-40B4-BE49-F238E27FC236}">
                <a16:creationId xmlns:a16="http://schemas.microsoft.com/office/drawing/2014/main" id="{B2079424-1037-4CFD-B46B-3579EB8C3AC1}"/>
              </a:ext>
            </a:extLst>
          </p:cNvPr>
          <p:cNvSpPr txBox="1"/>
          <p:nvPr/>
        </p:nvSpPr>
        <p:spPr>
          <a:xfrm>
            <a:off x="36298" y="1940172"/>
            <a:ext cx="3771245" cy="1016368"/>
          </a:xfrm>
          <a:prstGeom prst="rect">
            <a:avLst/>
          </a:prstGeom>
          <a:noFill/>
          <a:ln w="38100">
            <a:solidFill>
              <a:srgbClr val="FFC000"/>
            </a:solidFill>
            <a:prstDash val="dash"/>
          </a:ln>
        </p:spPr>
        <p:txBody>
          <a:bodyPr wrap="square" rtlCol="0">
            <a:spAutoFit/>
          </a:bodyPr>
          <a:lstStyle/>
          <a:p>
            <a:endParaRPr lang="en-GB" dirty="0"/>
          </a:p>
        </p:txBody>
      </p:sp>
      <p:sp>
        <p:nvSpPr>
          <p:cNvPr id="15" name="TextBox 14">
            <a:extLst>
              <a:ext uri="{FF2B5EF4-FFF2-40B4-BE49-F238E27FC236}">
                <a16:creationId xmlns:a16="http://schemas.microsoft.com/office/drawing/2014/main" id="{DE4CA4A9-A3F3-4FD5-AEAF-40EDA68C6BE1}"/>
              </a:ext>
            </a:extLst>
          </p:cNvPr>
          <p:cNvSpPr txBox="1"/>
          <p:nvPr/>
        </p:nvSpPr>
        <p:spPr>
          <a:xfrm>
            <a:off x="27176" y="5332550"/>
            <a:ext cx="2968686" cy="940575"/>
          </a:xfrm>
          <a:prstGeom prst="rect">
            <a:avLst/>
          </a:prstGeom>
          <a:noFill/>
          <a:ln w="38100">
            <a:solidFill>
              <a:srgbClr val="FFC000"/>
            </a:solidFill>
            <a:prstDash val="dash"/>
          </a:ln>
        </p:spPr>
        <p:txBody>
          <a:bodyPr wrap="square" rtlCol="0">
            <a:spAutoFit/>
          </a:bodyPr>
          <a:lstStyle/>
          <a:p>
            <a:endParaRPr lang="en-GB" dirty="0"/>
          </a:p>
        </p:txBody>
      </p:sp>
      <p:sp>
        <p:nvSpPr>
          <p:cNvPr id="16" name="TextBox 15">
            <a:extLst>
              <a:ext uri="{FF2B5EF4-FFF2-40B4-BE49-F238E27FC236}">
                <a16:creationId xmlns:a16="http://schemas.microsoft.com/office/drawing/2014/main" id="{C72BE9B9-4362-480E-9FDF-E1143A822B9C}"/>
              </a:ext>
            </a:extLst>
          </p:cNvPr>
          <p:cNvSpPr txBox="1"/>
          <p:nvPr/>
        </p:nvSpPr>
        <p:spPr>
          <a:xfrm>
            <a:off x="3213059" y="5171536"/>
            <a:ext cx="3243012" cy="1318693"/>
          </a:xfrm>
          <a:prstGeom prst="rect">
            <a:avLst/>
          </a:prstGeom>
          <a:noFill/>
          <a:ln w="38100">
            <a:solidFill>
              <a:srgbClr val="FFC000"/>
            </a:solidFill>
            <a:prstDash val="dash"/>
          </a:ln>
        </p:spPr>
        <p:txBody>
          <a:bodyPr wrap="square" rtlCol="0">
            <a:spAutoFit/>
          </a:bodyPr>
          <a:lstStyle/>
          <a:p>
            <a:endParaRPr lang="en-GB" dirty="0"/>
          </a:p>
        </p:txBody>
      </p:sp>
      <p:sp>
        <p:nvSpPr>
          <p:cNvPr id="17" name="TextBox 16">
            <a:extLst>
              <a:ext uri="{FF2B5EF4-FFF2-40B4-BE49-F238E27FC236}">
                <a16:creationId xmlns:a16="http://schemas.microsoft.com/office/drawing/2014/main" id="{030FCB9A-47F9-47F1-8071-7D21CD718AD3}"/>
              </a:ext>
            </a:extLst>
          </p:cNvPr>
          <p:cNvSpPr txBox="1"/>
          <p:nvPr/>
        </p:nvSpPr>
        <p:spPr>
          <a:xfrm>
            <a:off x="6691556" y="5171536"/>
            <a:ext cx="4963415" cy="1245085"/>
          </a:xfrm>
          <a:prstGeom prst="rect">
            <a:avLst/>
          </a:prstGeom>
          <a:noFill/>
          <a:ln w="38100">
            <a:solidFill>
              <a:srgbClr val="FFC000"/>
            </a:solidFill>
            <a:prstDash val="dash"/>
          </a:ln>
        </p:spPr>
        <p:txBody>
          <a:bodyPr wrap="square" rtlCol="0">
            <a:spAutoFit/>
          </a:bodyPr>
          <a:lstStyle/>
          <a:p>
            <a:endParaRPr lang="en-GB" dirty="0"/>
          </a:p>
        </p:txBody>
      </p:sp>
    </p:spTree>
    <p:extLst>
      <p:ext uri="{BB962C8B-B14F-4D97-AF65-F5344CB8AC3E}">
        <p14:creationId xmlns:p14="http://schemas.microsoft.com/office/powerpoint/2010/main" val="2146637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24C9C80-0015-4912-BB52-D210F6260D21}"/>
              </a:ext>
            </a:extLst>
          </p:cNvPr>
          <p:cNvSpPr/>
          <p:nvPr/>
        </p:nvSpPr>
        <p:spPr>
          <a:xfrm>
            <a:off x="0" y="-1544160"/>
            <a:ext cx="12192000" cy="8402300"/>
          </a:xfrm>
          <a:prstGeom prst="rect">
            <a:avLst/>
          </a:prstGeom>
        </p:spPr>
        <p:txBody>
          <a:bodyPr wrap="square">
            <a:spAutoFit/>
          </a:bodyPr>
          <a:lstStyle/>
          <a:p>
            <a:endParaRPr lang="en-GB" sz="1400" dirty="0">
              <a:hlinkClick r:id="rId2"/>
            </a:endParaRPr>
          </a:p>
          <a:p>
            <a:endParaRPr lang="en-GB" sz="1400" dirty="0">
              <a:hlinkClick r:id="rId2"/>
            </a:endParaRPr>
          </a:p>
          <a:p>
            <a:endParaRPr lang="en-GB" sz="1400" dirty="0">
              <a:hlinkClick r:id="rId2"/>
            </a:endParaRPr>
          </a:p>
          <a:p>
            <a:endParaRPr lang="en-GB" sz="1400" dirty="0">
              <a:hlinkClick r:id="rId2"/>
            </a:endParaRPr>
          </a:p>
          <a:p>
            <a:endParaRPr lang="en-GB" sz="1400" dirty="0">
              <a:hlinkClick r:id="rId2"/>
            </a:endParaRPr>
          </a:p>
          <a:p>
            <a:endParaRPr lang="en-GB" sz="1400" dirty="0">
              <a:hlinkClick r:id="rId2"/>
            </a:endParaRPr>
          </a:p>
          <a:p>
            <a:endParaRPr lang="en-GB" sz="1400" dirty="0">
              <a:hlinkClick r:id="rId2"/>
            </a:endParaRPr>
          </a:p>
          <a:p>
            <a:endParaRPr lang="en-GB" sz="1400" dirty="0">
              <a:hlinkClick r:id="rId2"/>
            </a:endParaRPr>
          </a:p>
          <a:p>
            <a:r>
              <a:rPr lang="en-GB" sz="1400" dirty="0">
                <a:hlinkClick r:id="rId2"/>
              </a:rPr>
              <a:t>                                                                                                                         </a:t>
            </a:r>
          </a:p>
          <a:p>
            <a:endParaRPr lang="en-GB" sz="1400" dirty="0">
              <a:hlinkClick r:id="rId2"/>
            </a:endParaRPr>
          </a:p>
          <a:p>
            <a:endParaRPr lang="en-GB" sz="1600" dirty="0">
              <a:hlinkClick r:id="rId2"/>
            </a:endParaRPr>
          </a:p>
          <a:p>
            <a:endParaRPr lang="en-GB" sz="1600" dirty="0">
              <a:hlinkClick r:id="rId2"/>
            </a:endParaRPr>
          </a:p>
          <a:p>
            <a:endParaRPr lang="en-GB" sz="1600" dirty="0">
              <a:hlinkClick r:id="rId2"/>
            </a:endParaRPr>
          </a:p>
          <a:p>
            <a:r>
              <a:rPr lang="en-GB" sz="1600" dirty="0">
                <a:latin typeface="Abadi Extra Light" panose="020B0204020104020204" pitchFamily="34" charset="0"/>
                <a:hlinkClick r:id="rId2"/>
              </a:rPr>
              <a:t>. What is safeguarding? | NSPCC Child Protection in Sport Unit (thecpsu.org.uk)</a:t>
            </a:r>
          </a:p>
          <a:p>
            <a:endParaRPr lang="en-GB" sz="1600" dirty="0">
              <a:latin typeface="Abadi Extra Light" panose="020B0204020104020204" pitchFamily="34" charset="0"/>
              <a:hlinkClick r:id="rId2"/>
            </a:endParaRPr>
          </a:p>
          <a:p>
            <a:r>
              <a:rPr lang="en-GB" sz="1600" dirty="0">
                <a:latin typeface="Abadi Extra Light" panose="020B0204020104020204" pitchFamily="34" charset="0"/>
                <a:hlinkClick r:id="rId2"/>
              </a:rPr>
              <a:t>. SAFEGUARDING.jpg (1507×1473) (singleton-associates.org)</a:t>
            </a:r>
          </a:p>
          <a:p>
            <a:endParaRPr lang="en-GB" sz="1600" dirty="0">
              <a:latin typeface="Abadi Extra Light" panose="020B0204020104020204" pitchFamily="34" charset="0"/>
              <a:hlinkClick r:id="rId2"/>
            </a:endParaRPr>
          </a:p>
          <a:p>
            <a:r>
              <a:rPr lang="en-GB" sz="1600" dirty="0">
                <a:latin typeface="Abadi Extra Light" panose="020B0204020104020204" pitchFamily="34" charset="0"/>
                <a:hlinkClick r:id="rId2"/>
              </a:rPr>
              <a:t> . https://www.safeguardinginschools.co.uk/definition-of-child-protection/</a:t>
            </a:r>
          </a:p>
          <a:p>
            <a:endParaRPr lang="en-GB" sz="1600" dirty="0">
              <a:latin typeface="Abadi Extra Light" panose="020B0204020104020204" pitchFamily="34" charset="0"/>
              <a:hlinkClick r:id="rId2"/>
            </a:endParaRPr>
          </a:p>
          <a:p>
            <a:r>
              <a:rPr lang="en-GB" sz="1600" dirty="0">
                <a:latin typeface="Abadi Extra Light" panose="020B0204020104020204" pitchFamily="34" charset="0"/>
                <a:hlinkClick r:id="rId2"/>
              </a:rPr>
              <a:t>. https://www.pacey.org.uk/Pacey/media/ImportedImages/images/cp_app.png</a:t>
            </a:r>
            <a:endParaRPr lang="en-GB" sz="1600" dirty="0">
              <a:latin typeface="Abadi Extra Light" panose="020B0204020104020204" pitchFamily="34" charset="0"/>
            </a:endParaRPr>
          </a:p>
          <a:p>
            <a:endParaRPr lang="en-GB" sz="1600" dirty="0">
              <a:latin typeface="Abadi Extra Light" panose="020B0204020104020204" pitchFamily="34" charset="0"/>
            </a:endParaRPr>
          </a:p>
          <a:p>
            <a:r>
              <a:rPr lang="en-GB" sz="1600" dirty="0">
                <a:latin typeface="Abadi Extra Light" panose="020B0204020104020204" pitchFamily="34" charset="0"/>
              </a:rPr>
              <a:t>. </a:t>
            </a:r>
            <a:r>
              <a:rPr lang="en-GB" sz="1600" dirty="0">
                <a:latin typeface="Abadi Extra Light" panose="020B0204020104020204" pitchFamily="34" charset="0"/>
                <a:hlinkClick r:id="rId3"/>
              </a:rPr>
              <a:t>https://resourcecentre.savethechildren.net/library/save-childrens-definition-child-protection</a:t>
            </a:r>
            <a:endParaRPr lang="en-GB" sz="1600" dirty="0">
              <a:latin typeface="Abadi Extra Light" panose="020B0204020104020204" pitchFamily="34" charset="0"/>
            </a:endParaRPr>
          </a:p>
          <a:p>
            <a:endParaRPr lang="en-GB" sz="1600" dirty="0">
              <a:latin typeface="Abadi Extra Light" panose="020B0204020104020204" pitchFamily="34" charset="0"/>
              <a:hlinkClick r:id="rId4"/>
            </a:endParaRPr>
          </a:p>
          <a:p>
            <a:r>
              <a:rPr lang="en-GB" sz="1600" dirty="0">
                <a:latin typeface="Abadi Extra Light" panose="020B0204020104020204" pitchFamily="34" charset="0"/>
                <a:hlinkClick r:id="rId4"/>
              </a:rPr>
              <a:t> </a:t>
            </a:r>
            <a:r>
              <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 Keeping children safe in education (publishing.service.gov.uk)</a:t>
            </a:r>
            <a:endPar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endParaRPr>
          </a:p>
          <a:p>
            <a:endPar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endParaRPr>
          </a:p>
          <a:p>
            <a:r>
              <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rPr>
              <a:t>. </a:t>
            </a:r>
            <a:r>
              <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hlinkClick r:id="rId6"/>
              </a:rPr>
              <a:t>https://www.lrs.org/wp-content/uploads/2008/05/259_Image-1.jpg</a:t>
            </a:r>
            <a:endPar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endParaRPr>
          </a:p>
          <a:p>
            <a:endPar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endParaRPr>
          </a:p>
          <a:p>
            <a:r>
              <a:rPr lang="en-GB" sz="1600" u="sng" dirty="0">
                <a:solidFill>
                  <a:srgbClr val="0000FF"/>
                </a:solidFill>
                <a:latin typeface="Abadi Extra Light" panose="020B0204020104020204" pitchFamily="34" charset="0"/>
                <a:ea typeface="Calibri" panose="020F0502020204030204" pitchFamily="34" charset="0"/>
                <a:cs typeface="Times New Roman" panose="02020603050405020304" pitchFamily="18" charset="0"/>
              </a:rPr>
              <a:t>. </a:t>
            </a:r>
            <a:r>
              <a:rPr lang="en-GB" sz="1600" dirty="0">
                <a:latin typeface="Abadi Extra Light" panose="020B0204020104020204" pitchFamily="34" charset="0"/>
              </a:rPr>
              <a:t>Setting A Child Safeguarding Policy 2020/2021</a:t>
            </a:r>
          </a:p>
          <a:p>
            <a:endParaRPr lang="en-GB" sz="1600" dirty="0">
              <a:latin typeface="Abadi Extra Light" panose="020B0204020104020204" pitchFamily="34" charset="0"/>
            </a:endParaRPr>
          </a:p>
          <a:p>
            <a:r>
              <a:rPr lang="en-GB" sz="1600" dirty="0">
                <a:latin typeface="Abadi Extra Light" panose="020B0204020104020204" pitchFamily="34" charset="0"/>
              </a:rPr>
              <a:t>. </a:t>
            </a:r>
            <a:r>
              <a:rPr lang="en-GB" sz="1600" dirty="0">
                <a:latin typeface="Abadi Extra Light" panose="020B0204020104020204" pitchFamily="34" charset="0"/>
                <a:hlinkClick r:id="rId7"/>
              </a:rPr>
              <a:t>https://farm4.staticflickr.com/3570/3971233921_4f0af1092b_z.jpg</a:t>
            </a:r>
            <a:endParaRPr lang="en-GB" sz="1600" dirty="0">
              <a:latin typeface="Abadi Extra Light" panose="020B0204020104020204" pitchFamily="34" charset="0"/>
            </a:endParaRPr>
          </a:p>
          <a:p>
            <a:endParaRPr lang="en-GB" sz="1600" dirty="0">
              <a:latin typeface="Abadi Extra Light" panose="020B0204020104020204" pitchFamily="34" charset="0"/>
            </a:endParaRPr>
          </a:p>
          <a:p>
            <a:r>
              <a:rPr lang="en-GB" sz="1600" dirty="0">
                <a:latin typeface="Abadi Extra Light" panose="020B0204020104020204" pitchFamily="34" charset="0"/>
              </a:rPr>
              <a:t>. </a:t>
            </a:r>
            <a:r>
              <a:rPr lang="en-GB" sz="1600" dirty="0">
                <a:latin typeface="Abadi Extra Light" panose="020B0204020104020204" pitchFamily="34" charset="0"/>
                <a:hlinkClick r:id="rId8"/>
              </a:rPr>
              <a:t>https://www.thequestacademy.org/_site/data/files/images/quest/6C7AFDA9F8154B5F9F285DE01F5CD25D.jpg</a:t>
            </a:r>
            <a:endParaRPr lang="en-GB" sz="1600" dirty="0">
              <a:latin typeface="Abadi Extra Light" panose="020B0204020104020204" pitchFamily="34" charset="0"/>
            </a:endParaRPr>
          </a:p>
          <a:p>
            <a:endParaRPr lang="en-GB" sz="1600" dirty="0">
              <a:latin typeface="Abadi Extra Light" panose="020B0204020104020204" pitchFamily="34" charset="0"/>
            </a:endParaRPr>
          </a:p>
          <a:p>
            <a:r>
              <a:rPr lang="en-GB" sz="1600" dirty="0">
                <a:latin typeface="Abadi Extra Light" panose="020B0204020104020204" pitchFamily="34" charset="0"/>
              </a:rPr>
              <a:t>. https://images-platform.99static.com/Ihh2xECEdEotOZEd5BvWK-Ej20w=/500x500/top/smart/99designs-contests-attachments/2/2775/attachment_2775153</a:t>
            </a:r>
          </a:p>
        </p:txBody>
      </p:sp>
      <p:sp>
        <p:nvSpPr>
          <p:cNvPr id="4" name="TextBox 3">
            <a:extLst>
              <a:ext uri="{FF2B5EF4-FFF2-40B4-BE49-F238E27FC236}">
                <a16:creationId xmlns:a16="http://schemas.microsoft.com/office/drawing/2014/main" id="{B708F770-B050-4A93-B5E1-68CA141F8375}"/>
              </a:ext>
            </a:extLst>
          </p:cNvPr>
          <p:cNvSpPr txBox="1"/>
          <p:nvPr/>
        </p:nvSpPr>
        <p:spPr>
          <a:xfrm>
            <a:off x="3507474" y="272955"/>
            <a:ext cx="4299045" cy="707886"/>
          </a:xfrm>
          <a:prstGeom prst="rect">
            <a:avLst/>
          </a:prstGeom>
          <a:noFill/>
        </p:spPr>
        <p:txBody>
          <a:bodyPr wrap="square" rtlCol="0">
            <a:spAutoFit/>
          </a:bodyPr>
          <a:lstStyle/>
          <a:p>
            <a:r>
              <a:rPr lang="en-GB" sz="4000" dirty="0">
                <a:latin typeface="Abadi Extra Light" panose="020B0204020104020204" pitchFamily="34" charset="0"/>
              </a:rPr>
              <a:t>     Reference List</a:t>
            </a:r>
          </a:p>
        </p:txBody>
      </p:sp>
    </p:spTree>
    <p:extLst>
      <p:ext uri="{BB962C8B-B14F-4D97-AF65-F5344CB8AC3E}">
        <p14:creationId xmlns:p14="http://schemas.microsoft.com/office/powerpoint/2010/main" val="4120315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D0AF67A6A42740BE69BFFC52192790" ma:contentTypeVersion="2" ma:contentTypeDescription="Create a new document." ma:contentTypeScope="" ma:versionID="8ca3acd38a33372abff7628b3d43b4bd">
  <xsd:schema xmlns:xsd="http://www.w3.org/2001/XMLSchema" xmlns:xs="http://www.w3.org/2001/XMLSchema" xmlns:p="http://schemas.microsoft.com/office/2006/metadata/properties" xmlns:ns2="a389f954-edb6-4f6d-aa59-a52caf7a5bfe" targetNamespace="http://schemas.microsoft.com/office/2006/metadata/properties" ma:root="true" ma:fieldsID="caf940892d1fb9b3e5f3b00ba46e2e85" ns2:_="">
    <xsd:import namespace="a389f954-edb6-4f6d-aa59-a52caf7a5bfe"/>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89f954-edb6-4f6d-aa59-a52caf7a5bf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94BAC5-D5FA-40B4-BDE8-1F856D233D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89f954-edb6-4f6d-aa59-a52caf7a5bf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E410B2-CF05-4075-899A-D2CA13D0F56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E012445-3FC0-4E51-87CE-F16A28D463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395</TotalTime>
  <Words>609</Words>
  <Application>Microsoft Office PowerPoint</Application>
  <PresentationFormat>Widescreen</PresentationFormat>
  <Paragraphs>67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Abadi Extra Light</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Jayne Howell (1805192)</dc:creator>
  <cp:lastModifiedBy>Claire Duckworth</cp:lastModifiedBy>
  <cp:revision>32</cp:revision>
  <dcterms:created xsi:type="dcterms:W3CDTF">2021-03-05T20:03:07Z</dcterms:created>
  <dcterms:modified xsi:type="dcterms:W3CDTF">2021-03-14T15:58:15Z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0x010100A2D0AF67A6A42740BE69BFFC52192790</vt:lpwstr>
  </property>
</Properties>
</file>