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sldIdLst>
    <p:sldId id="342" r:id="rId5"/>
    <p:sldId id="351" r:id="rId6"/>
    <p:sldId id="352" r:id="rId7"/>
    <p:sldId id="353" r:id="rId8"/>
    <p:sldId id="359" r:id="rId9"/>
    <p:sldId id="344" r:id="rId10"/>
    <p:sldId id="354" r:id="rId11"/>
    <p:sldId id="355" r:id="rId12"/>
    <p:sldId id="358" r:id="rId13"/>
    <p:sldId id="345" r:id="rId14"/>
    <p:sldId id="356" r:id="rId15"/>
    <p:sldId id="357" r:id="rId16"/>
    <p:sldId id="367" r:id="rId17"/>
    <p:sldId id="35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157829-63DA-4512-8E42-4F06CC0701A1}" v="514" dt="2024-11-28T21:06:11.3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C3157829-63DA-4512-8E42-4F06CC0701A1}"/>
    <pc:docChg chg="delSld modSld">
      <pc:chgData name="Rhiannon Akers" userId="fb3c9d12-5c8c-42d7-8dc7-d872d7a3d202" providerId="ADAL" clId="{C3157829-63DA-4512-8E42-4F06CC0701A1}" dt="2024-11-28T21:06:11.359" v="612" actId="20577"/>
      <pc:docMkLst>
        <pc:docMk/>
      </pc:docMkLst>
      <pc:sldChg chg="modSp mod">
        <pc:chgData name="Rhiannon Akers" userId="fb3c9d12-5c8c-42d7-8dc7-d872d7a3d202" providerId="ADAL" clId="{C3157829-63DA-4512-8E42-4F06CC0701A1}" dt="2024-11-28T20:53:02.751" v="24" actId="20577"/>
        <pc:sldMkLst>
          <pc:docMk/>
          <pc:sldMk cId="2498031464" sldId="342"/>
        </pc:sldMkLst>
        <pc:spChg chg="mod">
          <ac:chgData name="Rhiannon Akers" userId="fb3c9d12-5c8c-42d7-8dc7-d872d7a3d202" providerId="ADAL" clId="{C3157829-63DA-4512-8E42-4F06CC0701A1}" dt="2024-11-28T20:53:02.751" v="24" actId="20577"/>
          <ac:spMkLst>
            <pc:docMk/>
            <pc:sldMk cId="2498031464" sldId="342"/>
            <ac:spMk id="4" creationId="{2981AB9E-AF0F-CAD0-2DD2-D640FB871E66}"/>
          </ac:spMkLst>
        </pc:spChg>
      </pc:sldChg>
      <pc:sldChg chg="del">
        <pc:chgData name="Rhiannon Akers" userId="fb3c9d12-5c8c-42d7-8dc7-d872d7a3d202" providerId="ADAL" clId="{C3157829-63DA-4512-8E42-4F06CC0701A1}" dt="2024-11-28T21:01:14.680" v="48" actId="47"/>
        <pc:sldMkLst>
          <pc:docMk/>
          <pc:sldMk cId="3049025764" sldId="348"/>
        </pc:sldMkLst>
      </pc:sldChg>
      <pc:sldChg chg="del">
        <pc:chgData name="Rhiannon Akers" userId="fb3c9d12-5c8c-42d7-8dc7-d872d7a3d202" providerId="ADAL" clId="{C3157829-63DA-4512-8E42-4F06CC0701A1}" dt="2024-11-28T21:01:18.974" v="50" actId="47"/>
        <pc:sldMkLst>
          <pc:docMk/>
          <pc:sldMk cId="1250634373" sldId="349"/>
        </pc:sldMkLst>
      </pc:sldChg>
      <pc:sldChg chg="modSp mod">
        <pc:chgData name="Rhiannon Akers" userId="fb3c9d12-5c8c-42d7-8dc7-d872d7a3d202" providerId="ADAL" clId="{C3157829-63DA-4512-8E42-4F06CC0701A1}" dt="2024-11-28T21:01:07.825" v="45" actId="20577"/>
        <pc:sldMkLst>
          <pc:docMk/>
          <pc:sldMk cId="2249031310" sldId="351"/>
        </pc:sldMkLst>
        <pc:spChg chg="mod">
          <ac:chgData name="Rhiannon Akers" userId="fb3c9d12-5c8c-42d7-8dc7-d872d7a3d202" providerId="ADAL" clId="{C3157829-63DA-4512-8E42-4F06CC0701A1}" dt="2024-11-28T21:01:07.825" v="45" actId="20577"/>
          <ac:spMkLst>
            <pc:docMk/>
            <pc:sldMk cId="2249031310" sldId="351"/>
            <ac:spMk id="3" creationId="{B90F77A5-9A4F-1583-1DB9-95BA90866C29}"/>
          </ac:spMkLst>
        </pc:spChg>
      </pc:sldChg>
      <pc:sldChg chg="del">
        <pc:chgData name="Rhiannon Akers" userId="fb3c9d12-5c8c-42d7-8dc7-d872d7a3d202" providerId="ADAL" clId="{C3157829-63DA-4512-8E42-4F06CC0701A1}" dt="2024-11-28T21:01:12.683" v="46" actId="47"/>
        <pc:sldMkLst>
          <pc:docMk/>
          <pc:sldMk cId="340852534" sldId="360"/>
        </pc:sldMkLst>
      </pc:sldChg>
      <pc:sldChg chg="del">
        <pc:chgData name="Rhiannon Akers" userId="fb3c9d12-5c8c-42d7-8dc7-d872d7a3d202" providerId="ADAL" clId="{C3157829-63DA-4512-8E42-4F06CC0701A1}" dt="2024-11-28T21:01:13.750" v="47" actId="47"/>
        <pc:sldMkLst>
          <pc:docMk/>
          <pc:sldMk cId="3712481841" sldId="361"/>
        </pc:sldMkLst>
      </pc:sldChg>
      <pc:sldChg chg="del">
        <pc:chgData name="Rhiannon Akers" userId="fb3c9d12-5c8c-42d7-8dc7-d872d7a3d202" providerId="ADAL" clId="{C3157829-63DA-4512-8E42-4F06CC0701A1}" dt="2024-11-28T21:01:25.710" v="51" actId="47"/>
        <pc:sldMkLst>
          <pc:docMk/>
          <pc:sldMk cId="344816288" sldId="363"/>
        </pc:sldMkLst>
      </pc:sldChg>
      <pc:sldChg chg="del">
        <pc:chgData name="Rhiannon Akers" userId="fb3c9d12-5c8c-42d7-8dc7-d872d7a3d202" providerId="ADAL" clId="{C3157829-63DA-4512-8E42-4F06CC0701A1}" dt="2024-11-28T21:01:26.870" v="52" actId="47"/>
        <pc:sldMkLst>
          <pc:docMk/>
          <pc:sldMk cId="2181271858" sldId="364"/>
        </pc:sldMkLst>
      </pc:sldChg>
      <pc:sldChg chg="del">
        <pc:chgData name="Rhiannon Akers" userId="fb3c9d12-5c8c-42d7-8dc7-d872d7a3d202" providerId="ADAL" clId="{C3157829-63DA-4512-8E42-4F06CC0701A1}" dt="2024-11-28T21:01:15.643" v="49" actId="47"/>
        <pc:sldMkLst>
          <pc:docMk/>
          <pc:sldMk cId="590230547" sldId="366"/>
        </pc:sldMkLst>
      </pc:sldChg>
      <pc:sldChg chg="modSp mod modAnim">
        <pc:chgData name="Rhiannon Akers" userId="fb3c9d12-5c8c-42d7-8dc7-d872d7a3d202" providerId="ADAL" clId="{C3157829-63DA-4512-8E42-4F06CC0701A1}" dt="2024-11-28T21:06:11.359" v="612" actId="20577"/>
        <pc:sldMkLst>
          <pc:docMk/>
          <pc:sldMk cId="948389415" sldId="367"/>
        </pc:sldMkLst>
        <pc:spChg chg="mod">
          <ac:chgData name="Rhiannon Akers" userId="fb3c9d12-5c8c-42d7-8dc7-d872d7a3d202" providerId="ADAL" clId="{C3157829-63DA-4512-8E42-4F06CC0701A1}" dt="2024-11-28T21:05:00.020" v="423" actId="20577"/>
          <ac:spMkLst>
            <pc:docMk/>
            <pc:sldMk cId="948389415" sldId="367"/>
            <ac:spMk id="2" creationId="{912352DA-CC0A-4C38-ABD9-2E9578D8C23D}"/>
          </ac:spMkLst>
        </pc:spChg>
        <pc:spChg chg="mod">
          <ac:chgData name="Rhiannon Akers" userId="fb3c9d12-5c8c-42d7-8dc7-d872d7a3d202" providerId="ADAL" clId="{C3157829-63DA-4512-8E42-4F06CC0701A1}" dt="2024-11-28T21:06:11.359" v="612" actId="20577"/>
          <ac:spMkLst>
            <pc:docMk/>
            <pc:sldMk cId="948389415" sldId="367"/>
            <ac:spMk id="9" creationId="{B961D280-1046-47F9-B192-EA4F3E325469}"/>
          </ac:spMkLst>
        </pc:spChg>
      </pc:sldChg>
    </pc:docChg>
  </pc:docChgLst>
  <pc:docChgLst>
    <pc:chgData name="Rhiannon Akers" userId="fb3c9d12-5c8c-42d7-8dc7-d872d7a3d202" providerId="ADAL" clId="{4A6C4113-31A8-44CC-A340-33190FF3D739}"/>
    <pc:docChg chg="modSld">
      <pc:chgData name="Rhiannon Akers" userId="fb3c9d12-5c8c-42d7-8dc7-d872d7a3d202" providerId="ADAL" clId="{4A6C4113-31A8-44CC-A340-33190FF3D739}" dt="2024-09-12T15:20:39.811" v="271" actId="14100"/>
      <pc:docMkLst>
        <pc:docMk/>
      </pc:docMkLst>
      <pc:sldChg chg="modSp mod">
        <pc:chgData name="Rhiannon Akers" userId="fb3c9d12-5c8c-42d7-8dc7-d872d7a3d202" providerId="ADAL" clId="{4A6C4113-31A8-44CC-A340-33190FF3D739}" dt="2024-09-12T15:13:20.354" v="26" actId="20577"/>
        <pc:sldMkLst>
          <pc:docMk/>
          <pc:sldMk cId="2498031464" sldId="342"/>
        </pc:sldMkLst>
        <pc:spChg chg="mod">
          <ac:chgData name="Rhiannon Akers" userId="fb3c9d12-5c8c-42d7-8dc7-d872d7a3d202" providerId="ADAL" clId="{4A6C4113-31A8-44CC-A340-33190FF3D739}" dt="2024-09-12T15:13:20.354" v="26" actId="20577"/>
          <ac:spMkLst>
            <pc:docMk/>
            <pc:sldMk cId="2498031464" sldId="342"/>
            <ac:spMk id="4" creationId="{2981AB9E-AF0F-CAD0-2DD2-D640FB871E66}"/>
          </ac:spMkLst>
        </pc:spChg>
      </pc:sldChg>
      <pc:sldChg chg="modSp mod modAnim modNotesTx">
        <pc:chgData name="Rhiannon Akers" userId="fb3c9d12-5c8c-42d7-8dc7-d872d7a3d202" providerId="ADAL" clId="{4A6C4113-31A8-44CC-A340-33190FF3D739}" dt="2024-09-12T15:19:47.151" v="262" actId="14100"/>
        <pc:sldMkLst>
          <pc:docMk/>
          <pc:sldMk cId="3999271791" sldId="344"/>
        </pc:sldMkLst>
        <pc:spChg chg="mod">
          <ac:chgData name="Rhiannon Akers" userId="fb3c9d12-5c8c-42d7-8dc7-d872d7a3d202" providerId="ADAL" clId="{4A6C4113-31A8-44CC-A340-33190FF3D739}" dt="2024-09-12T15:19:47.151" v="262" actId="14100"/>
          <ac:spMkLst>
            <pc:docMk/>
            <pc:sldMk cId="3999271791" sldId="344"/>
            <ac:spMk id="19" creationId="{D82E6F5D-9918-40FB-B47B-150730A7A071}"/>
          </ac:spMkLst>
        </pc:spChg>
      </pc:sldChg>
      <pc:sldChg chg="modSp modNotesTx">
        <pc:chgData name="Rhiannon Akers" userId="fb3c9d12-5c8c-42d7-8dc7-d872d7a3d202" providerId="ADAL" clId="{4A6C4113-31A8-44CC-A340-33190FF3D739}" dt="2024-09-12T15:17:40.092" v="248" actId="255"/>
        <pc:sldMkLst>
          <pc:docMk/>
          <pc:sldMk cId="2125518081" sldId="345"/>
        </pc:sldMkLst>
        <pc:spChg chg="mod">
          <ac:chgData name="Rhiannon Akers" userId="fb3c9d12-5c8c-42d7-8dc7-d872d7a3d202" providerId="ADAL" clId="{4A6C4113-31A8-44CC-A340-33190FF3D739}" dt="2024-09-12T15:17:40.092" v="248" actId="255"/>
          <ac:spMkLst>
            <pc:docMk/>
            <pc:sldMk cId="2125518081" sldId="345"/>
            <ac:spMk id="14" creationId="{600E12E5-9C05-419D-A0AB-8D826A9D4E4D}"/>
          </ac:spMkLst>
        </pc:spChg>
      </pc:sldChg>
      <pc:sldChg chg="modSp modAnim modNotesTx">
        <pc:chgData name="Rhiannon Akers" userId="fb3c9d12-5c8c-42d7-8dc7-d872d7a3d202" providerId="ADAL" clId="{4A6C4113-31A8-44CC-A340-33190FF3D739}" dt="2024-09-12T15:15:53.255" v="90" actId="20577"/>
        <pc:sldMkLst>
          <pc:docMk/>
          <pc:sldMk cId="2973642580" sldId="358"/>
        </pc:sldMkLst>
        <pc:spChg chg="mod">
          <ac:chgData name="Rhiannon Akers" userId="fb3c9d12-5c8c-42d7-8dc7-d872d7a3d202" providerId="ADAL" clId="{4A6C4113-31A8-44CC-A340-33190FF3D739}" dt="2024-09-12T15:15:53.255" v="90" actId="20577"/>
          <ac:spMkLst>
            <pc:docMk/>
            <pc:sldMk cId="2973642580" sldId="358"/>
            <ac:spMk id="9" creationId="{B961D280-1046-47F9-B192-EA4F3E325469}"/>
          </ac:spMkLst>
        </pc:spChg>
      </pc:sldChg>
      <pc:sldChg chg="modSp mod modNotesTx">
        <pc:chgData name="Rhiannon Akers" userId="fb3c9d12-5c8c-42d7-8dc7-d872d7a3d202" providerId="ADAL" clId="{4A6C4113-31A8-44CC-A340-33190FF3D739}" dt="2024-09-12T15:20:39.811" v="271" actId="14100"/>
        <pc:sldMkLst>
          <pc:docMk/>
          <pc:sldMk cId="3712481841" sldId="361"/>
        </pc:sldMkLst>
        <pc:spChg chg="mod">
          <ac:chgData name="Rhiannon Akers" userId="fb3c9d12-5c8c-42d7-8dc7-d872d7a3d202" providerId="ADAL" clId="{4A6C4113-31A8-44CC-A340-33190FF3D739}" dt="2024-09-12T15:20:39.811" v="271" actId="14100"/>
          <ac:spMkLst>
            <pc:docMk/>
            <pc:sldMk cId="3712481841" sldId="361"/>
            <ac:spMk id="14" creationId="{600E12E5-9C05-419D-A0AB-8D826A9D4E4D}"/>
          </ac:spMkLst>
        </pc:spChg>
      </pc:sldChg>
      <pc:sldChg chg="modSp">
        <pc:chgData name="Rhiannon Akers" userId="fb3c9d12-5c8c-42d7-8dc7-d872d7a3d202" providerId="ADAL" clId="{4A6C4113-31A8-44CC-A340-33190FF3D739}" dt="2024-09-12T15:14:29.759" v="64" actId="20577"/>
        <pc:sldMkLst>
          <pc:docMk/>
          <pc:sldMk cId="948389415" sldId="367"/>
        </pc:sldMkLst>
        <pc:spChg chg="mod">
          <ac:chgData name="Rhiannon Akers" userId="fb3c9d12-5c8c-42d7-8dc7-d872d7a3d202" providerId="ADAL" clId="{4A6C4113-31A8-44CC-A340-33190FF3D739}" dt="2024-09-12T15:14:29.759" v="64" actId="20577"/>
          <ac:spMkLst>
            <pc:docMk/>
            <pc:sldMk cId="948389415" sldId="367"/>
            <ac:spMk id="9" creationId="{B961D280-1046-47F9-B192-EA4F3E3254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3177418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play – send link for after the session</a:t>
            </a:r>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2401991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Innovator types quizzes links:</a:t>
            </a:r>
          </a:p>
          <a:p>
            <a:r>
              <a:rPr lang="en-GB" dirty="0"/>
              <a:t>https://uquiz.com/quiz/H4Tis9/which-kind-of-innovator-are-you</a:t>
            </a:r>
          </a:p>
          <a:p>
            <a:endParaRPr lang="en-GB" dirty="0"/>
          </a:p>
          <a:p>
            <a:r>
              <a:rPr lang="en-GB" dirty="0"/>
              <a:t>https://www.carlajohnson.co/innovationarchetype/</a:t>
            </a:r>
          </a:p>
          <a:p>
            <a:endParaRPr lang="en-GB" dirty="0"/>
          </a:p>
          <a:p>
            <a:r>
              <a:rPr lang="en-GB" sz="1200" dirty="0">
                <a:solidFill>
                  <a:srgbClr val="FFFFFF"/>
                </a:solidFill>
              </a:rPr>
              <a:t>Strategists – are naturally good at planning and understanding the throughline. When they see an idea developing, they’ve already begun crafting a plan for how it could potentially go to market.</a:t>
            </a:r>
          </a:p>
          <a:p>
            <a:endParaRPr lang="en-GB" sz="1200" dirty="0">
              <a:solidFill>
                <a:srgbClr val="FFFFFF"/>
              </a:solidFill>
            </a:endParaRPr>
          </a:p>
          <a:p>
            <a:r>
              <a:rPr lang="en-GB" sz="1200" dirty="0">
                <a:solidFill>
                  <a:srgbClr val="FFFFFF"/>
                </a:solidFill>
              </a:rPr>
              <a:t>Provocateurs – are the opposite of strategists in some ways because they aren’t thinking about the logistics of an idea. They are constantly pushing the envelope and challenging the status quo.</a:t>
            </a:r>
          </a:p>
          <a:p>
            <a:endParaRPr lang="en-GB" sz="1200" dirty="0">
              <a:solidFill>
                <a:srgbClr val="FFFFFF"/>
              </a:solidFill>
            </a:endParaRPr>
          </a:p>
          <a:p>
            <a:r>
              <a:rPr lang="en-GB" sz="1200" dirty="0">
                <a:solidFill>
                  <a:srgbClr val="FFFFFF"/>
                </a:solidFill>
              </a:rPr>
              <a:t>Psychologists – are innovators who retrieve inspiration and ideas from their understanding of and empathy for their customers. They measure the potential of an idea by how much it might improve the lives of the people their products will serve.</a:t>
            </a:r>
          </a:p>
          <a:p>
            <a:endParaRPr lang="en-GB" sz="1200" dirty="0">
              <a:solidFill>
                <a:srgbClr val="FFFFFF"/>
              </a:solidFill>
            </a:endParaRPr>
          </a:p>
          <a:p>
            <a:r>
              <a:rPr lang="en-GB" sz="1200" dirty="0">
                <a:solidFill>
                  <a:srgbClr val="FFFFFF"/>
                </a:solidFill>
              </a:rPr>
              <a:t>Collaborators – are highly capable when it comes to reaching across different departments and breaking down silos. They naturally bring people together and aren’t as interested in getting credit for the idea. They intuitively know their approach has the ability to help the idea achieve its full potential.</a:t>
            </a:r>
          </a:p>
          <a:p>
            <a:endParaRPr lang="en-GB" sz="1200" dirty="0">
              <a:solidFill>
                <a:srgbClr val="FFFFFF"/>
              </a:solidFill>
            </a:endParaRPr>
          </a:p>
          <a:p>
            <a:r>
              <a:rPr lang="en-GB" sz="1200" dirty="0">
                <a:solidFill>
                  <a:srgbClr val="FFFFFF"/>
                </a:solidFill>
              </a:rPr>
              <a:t>Culture Shapers – are fantastic at communicating change. These individuals tell compelling stories that paint a picture and help people believe in the idea. They inspire others to imagine the future state of things after implementing innovation.</a:t>
            </a:r>
          </a:p>
          <a:p>
            <a:endParaRPr lang="en-GB" sz="1200" dirty="0">
              <a:solidFill>
                <a:srgbClr val="FFFFFF"/>
              </a:solidFill>
            </a:endParaRPr>
          </a:p>
          <a:p>
            <a:r>
              <a:rPr lang="en-GB" sz="1200" dirty="0">
                <a:solidFill>
                  <a:srgbClr val="FFFFFF"/>
                </a:solidFill>
              </a:rPr>
              <a:t>Orchestrators – are fearless leaders. They demolish roadblocks to innovation by having difficult conversations early in the process, which eliminates the friction between team members and departments. They are also excellent at manoeuvring through the political pitfalls in any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6</a:t>
            </a:fld>
            <a:endParaRPr lang="en-US"/>
          </a:p>
        </p:txBody>
      </p:sp>
    </p:spTree>
    <p:extLst>
      <p:ext uri="{BB962C8B-B14F-4D97-AF65-F5344CB8AC3E}">
        <p14:creationId xmlns:p14="http://schemas.microsoft.com/office/powerpoint/2010/main" val="368982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Microwave: A Raytheon engineer, Percy Spencer, was working on some radar-related technology when he noticed something interesting.</a:t>
            </a:r>
          </a:p>
          <a:p>
            <a:r>
              <a:rPr lang="en-GB"/>
              <a:t>In 1946, whilst conducting work on a new kind of vacuum tube, he noticed the chocolate bar in his pocket melted quicker than one might expect.</a:t>
            </a:r>
          </a:p>
          <a:p>
            <a:r>
              <a:rPr lang="en-GB"/>
              <a:t>This clearly intrigued him, and he soon realized it must be something to do with the tube he was working on. He played around with the tube by aiming it at other objects like eggs and popcorn kernels and noticed they seemed to become heated.</a:t>
            </a:r>
          </a:p>
          <a:p>
            <a:r>
              <a:rPr lang="en-GB"/>
              <a:t>Percy quickly realised it must be something to do with microwave energy the tube emitted. Soon after, Raytheon filed a patent for the first “Microwave” in 1945.</a:t>
            </a:r>
          </a:p>
          <a:p>
            <a:endParaRPr lang="en-GB"/>
          </a:p>
          <a:p>
            <a:r>
              <a:rPr lang="en-GB"/>
              <a:t>Super glue: Super Glue, or rather Cyanoacrylate, was an accidental discovery during the Second World War. Its discoverer, Harry </a:t>
            </a:r>
            <a:r>
              <a:rPr lang="en-GB" err="1"/>
              <a:t>Coover</a:t>
            </a:r>
            <a:r>
              <a:rPr lang="en-GB"/>
              <a:t> Junior, was actually trying to find a way of making clear plastic gun sights.</a:t>
            </a:r>
          </a:p>
          <a:p>
            <a:r>
              <a:rPr lang="en-GB"/>
              <a:t>Whilst experimenting with a class of chemicals, called acrylates, he noticed his formula was far too sticky for the intended application. He subsequently abandoned his research and moved on.</a:t>
            </a:r>
          </a:p>
          <a:p>
            <a:r>
              <a:rPr lang="en-GB"/>
              <a:t>A few years later, </a:t>
            </a:r>
            <a:r>
              <a:rPr lang="en-GB" err="1"/>
              <a:t>Coover</a:t>
            </a:r>
            <a:r>
              <a:rPr lang="en-GB"/>
              <a:t> was attempting to find another solution to produce heat-resistant coatings for jet cockpits. He and his team decided to take another look at acrylates.</a:t>
            </a:r>
          </a:p>
          <a:p>
            <a:r>
              <a:rPr lang="en-GB"/>
              <a:t>During the research one of his team colleagues, Fred Joyner spread the compound between two lenses for later examination under a refractometer.</a:t>
            </a:r>
          </a:p>
          <a:p>
            <a:r>
              <a:rPr lang="en-GB"/>
              <a:t>To their dismay the noticed the lenses were firmly bonded together. This time, however, </a:t>
            </a:r>
            <a:r>
              <a:rPr lang="en-GB" err="1"/>
              <a:t>Coover</a:t>
            </a:r>
            <a:r>
              <a:rPr lang="en-GB"/>
              <a:t> immediately realized the commercial potential for it.</a:t>
            </a:r>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1749116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Problem solver quiz link: https://www.stopguessingbook.com/quiz</a:t>
            </a:r>
          </a:p>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2517197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Problem solver quiz link: https://www.stopguessingbook.com/quiz</a:t>
            </a:r>
          </a:p>
          <a:p>
            <a:endParaRPr lang="en-GB" dirty="0"/>
          </a:p>
          <a:p>
            <a:r>
              <a:rPr lang="en-GB" dirty="0">
                <a:solidFill>
                  <a:srgbClr val="FFFFFF"/>
                </a:solidFill>
              </a:rPr>
              <a:t>Let us look at some key important problem solving styles:</a:t>
            </a:r>
          </a:p>
          <a:p>
            <a:pPr marL="285750" indent="-285750">
              <a:buFont typeface="Wingdings" panose="05000000000000000000" pitchFamily="2" charset="2"/>
              <a:buChar char="Ø"/>
            </a:pPr>
            <a:r>
              <a:rPr lang="en-GB" dirty="0">
                <a:solidFill>
                  <a:srgbClr val="FFFFFF"/>
                </a:solidFill>
              </a:rPr>
              <a:t>Clarifying: Clarifying the situation is the foundation of any problem-solving. It narrows it down and enables you to take the next step in the right direction. When dealing with people who are clarifiers, you need to ask as many clarifying questions as possible.</a:t>
            </a:r>
          </a:p>
          <a:p>
            <a:pPr marL="285750" indent="-285750">
              <a:buFont typeface="Wingdings" panose="05000000000000000000" pitchFamily="2" charset="2"/>
              <a:buChar char="Ø"/>
            </a:pPr>
            <a:r>
              <a:rPr lang="en-GB" dirty="0">
                <a:solidFill>
                  <a:srgbClr val="FFFFFF"/>
                </a:solidFill>
              </a:rPr>
              <a:t>Ideating: People who prefer the ideation process are creative, visionary, and they want something unique with a story behind it. For example, if deciding which car to buy, these people would like to hear some fascinating story about the car to choose it.</a:t>
            </a:r>
          </a:p>
          <a:p>
            <a:pPr marL="285750" indent="-285750">
              <a:buFont typeface="Wingdings" panose="05000000000000000000" pitchFamily="2" charset="2"/>
              <a:buChar char="Ø"/>
            </a:pPr>
            <a:r>
              <a:rPr lang="en-GB" dirty="0">
                <a:solidFill>
                  <a:srgbClr val="FFFFFF"/>
                </a:solidFill>
              </a:rPr>
              <a:t>Developing: Developers are very analytical and want to be sure that they made the right decision. These people are perfectionists and very detail-oriented. Developers need time to think, and this can be challenging for the problem solving process.</a:t>
            </a:r>
          </a:p>
          <a:p>
            <a:pPr marL="285750" indent="-285750">
              <a:buFont typeface="Wingdings" panose="05000000000000000000" pitchFamily="2" charset="2"/>
              <a:buChar char="Ø"/>
            </a:pPr>
            <a:r>
              <a:rPr lang="en-GB" dirty="0">
                <a:solidFill>
                  <a:srgbClr val="FFFFFF"/>
                </a:solidFill>
              </a:rPr>
              <a:t>Implementing: Most of the business people, especially salespeople, are implementors wanting to find the solution yesterday. Research shows that implementors like to work only with other implementors because they get each other’s sense of urgency. However, when dealing with implementors, it is crucial to make sure that they go through all previous creative problem-solving processes, to slow implementors’ point of urgency and make them go through clarifying, ideating, and developing stages if you can.</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a:p>
        </p:txBody>
      </p:sp>
    </p:spTree>
    <p:extLst>
      <p:ext uri="{BB962C8B-B14F-4D97-AF65-F5344CB8AC3E}">
        <p14:creationId xmlns:p14="http://schemas.microsoft.com/office/powerpoint/2010/main" val="162635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In order to approach the problems presented to you it is important that you approach it with the confidence that there are practical solutions for it and adopt a relaxed, calm and clear mindset.</a:t>
            </a:r>
          </a:p>
          <a:p>
            <a:r>
              <a:rPr lang="en-GB" dirty="0">
                <a:solidFill>
                  <a:srgbClr val="FFFFFF"/>
                </a:solidFill>
              </a:rPr>
              <a:t>You also exchange ideas and bring different points of view to define the problem in order to find a suitable solution, if you are ever stuck just ask yourself “what exactly is the challenge that I am facing?” this will assist you in identifying the root cause of the problems and automatically give you a clear view of the solutions that you should present, failure to do this is akin to rolling a boulder uphill and have it roll back down again….you will get stuck.</a:t>
            </a:r>
          </a:p>
          <a:p>
            <a:r>
              <a:rPr lang="en-GB" dirty="0">
                <a:solidFill>
                  <a:srgbClr val="FFFFFF"/>
                </a:solidFill>
              </a:rPr>
              <a:t>If you face lack of clarity approach the problem from different directions and brainstorm unique (and often multiple) solutions…be innovative!</a:t>
            </a:r>
          </a:p>
          <a:p>
            <a:r>
              <a:rPr lang="en-GB" dirty="0">
                <a:solidFill>
                  <a:srgbClr val="FFFFFF"/>
                </a:solidFill>
              </a:rPr>
              <a:t>Once you have these solutions rank them in order of ease and likelihood to succeed then focus on the solution.</a:t>
            </a:r>
          </a:p>
          <a:p>
            <a:r>
              <a:rPr lang="en-GB" dirty="0">
                <a:solidFill>
                  <a:srgbClr val="FFFFFF"/>
                </a:solidFill>
              </a:rPr>
              <a:t>Take responsibility for your choices and solutions even if these create other problems and you have to go through the process again, remember lack of ownership is also a problem!</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a:p>
        </p:txBody>
      </p:sp>
    </p:spTree>
    <p:extLst>
      <p:ext uri="{BB962C8B-B14F-4D97-AF65-F5344CB8AC3E}">
        <p14:creationId xmlns:p14="http://schemas.microsoft.com/office/powerpoint/2010/main" val="1726701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602126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199013600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a:noAutofit/>
          </a:bodyPr>
          <a:lstStyle>
            <a:lvl1pPr algn="ctr">
              <a:defRPr sz="6000" kern="1200" spc="2200" baseline="0">
                <a:solidFill>
                  <a:schemeClr val="accent5"/>
                </a:solidFill>
              </a:defRPr>
            </a:lvl1pPr>
          </a:lstStyle>
          <a:p>
            <a:r>
              <a:rPr lang="en-US"/>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a:noAutofit/>
          </a:bodyPr>
          <a:lstStyle>
            <a:lvl1pPr marL="0" indent="0" algn="ctr">
              <a:buNone/>
              <a:defRPr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anchor="ctr" anchorCtr="0">
            <a:noAutofit/>
          </a:bodyPr>
          <a:lstStyle>
            <a:lvl1pPr marL="0" indent="0" algn="ctr">
              <a:lnSpc>
                <a:spcPct val="60000"/>
              </a:lnSpc>
              <a:buNone/>
              <a:defRPr sz="2000" b="0" i="0" spc="300">
                <a:solidFill>
                  <a:schemeClr val="bg1"/>
                </a:solidFill>
                <a:latin typeface="+mn-lt"/>
                <a:cs typeface="Arial" panose="020B0604020202020204" pitchFamily="34" charset="0"/>
              </a:defRPr>
            </a:lvl1pPr>
          </a:lstStyle>
          <a:p>
            <a:pPr lvl="0"/>
            <a:r>
              <a:rPr lang="en-US"/>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anchor="b">
            <a:noAutofit/>
          </a:bodyPr>
          <a:lstStyle/>
          <a:p>
            <a:r>
              <a:rPr lang="en-US"/>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a:noAutofit/>
          </a:bodyPr>
          <a:lstStyle>
            <a:lvl1pPr>
              <a:lnSpc>
                <a:spcPct val="140000"/>
              </a:lnSpc>
              <a:defRPr sz="2000"/>
            </a:lvl1pPr>
          </a:lstStyle>
          <a:p>
            <a:pPr lv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endParaRPr lang="en-US">
              <a:solidFill>
                <a:schemeClr val="bg1"/>
              </a:solidFill>
            </a:endParaRPr>
          </a:p>
          <a:p>
            <a:endParaRPr lang="en-US">
              <a:solidFill>
                <a:schemeClr val="bg1"/>
              </a:solidFill>
            </a:endParaRPr>
          </a:p>
          <a:p>
            <a:endParaRPr lang="en-US">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a:noAutofit/>
          </a:bodyPr>
          <a:lstStyle>
            <a:lvl1pPr algn="ctr">
              <a:defRPr spc="0"/>
            </a:lvl1pPr>
          </a:lstStyle>
          <a:p>
            <a:r>
              <a:rPr lang="en-US"/>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anchor="t">
            <a:noAutofit/>
          </a:bodyPr>
          <a:lstStyle>
            <a:lvl1pPr marL="0" indent="0" algn="ctr">
              <a:lnSpc>
                <a:spcPct val="140000"/>
              </a:lnSpc>
              <a:buFontTx/>
              <a:buNone/>
              <a:defRPr sz="1600">
                <a:solidFill>
                  <a:schemeClr val="bg1"/>
                </a:solidFill>
                <a:latin typeface="+mn-lt"/>
                <a:cs typeface="Arial" panose="020B0604020202020204" pitchFamily="34" charset="0"/>
              </a:defRPr>
            </a:lvl1pPr>
          </a:lstStyle>
          <a:p>
            <a:r>
              <a:rPr lang="en-US">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anchor="ctr">
            <a:noAutofit/>
          </a:bodyPr>
          <a:lstStyle>
            <a:lvl1pPr algn="ctr">
              <a:defRPr sz="2000"/>
            </a:lvl1pPr>
          </a:lstStyle>
          <a:p>
            <a:pPr lv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anchor="ctr">
            <a:noAutofit/>
          </a:bodyPr>
          <a:lstStyle>
            <a:lvl1pPr algn="ctr">
              <a:defRPr sz="2000"/>
            </a:lvl1pPr>
          </a:lstStyle>
          <a:p>
            <a:pPr lv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anchor="ctr">
            <a:noAutofit/>
          </a:bodyPr>
          <a:lstStyle>
            <a:lvl1pPr algn="ctr">
              <a:defRPr sz="2000"/>
            </a:lvl1pPr>
          </a:lstStyle>
          <a:p>
            <a:pPr lv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a:noAutofit/>
          </a:bodyPr>
          <a:lstStyle>
            <a:lvl1pPr algn="ctr">
              <a:defRPr spc="0"/>
            </a:lvl1pPr>
          </a:lstStyle>
          <a:p>
            <a:r>
              <a:rPr lang="en-US"/>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anchor="ctr">
            <a:noAutofit/>
          </a:bodyPr>
          <a:lstStyle>
            <a:lvl1pPr>
              <a:defRPr sz="2000" spc="300"/>
            </a:lvl1pPr>
          </a:lstStyle>
          <a:p>
            <a:pPr lvl="0"/>
            <a:r>
              <a:rPr lang="en-US"/>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anchor="ctr">
            <a:noAutofit/>
          </a:bodyPr>
          <a:lstStyle>
            <a:lvl1pPr>
              <a:defRPr sz="2000" spc="300"/>
            </a:lvl1pPr>
          </a:lstStyle>
          <a:p>
            <a:pPr lvl="0"/>
            <a:r>
              <a:rPr lang="en-US"/>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anchor="ctr">
            <a:noAutofit/>
          </a:bodyPr>
          <a:lstStyle>
            <a:lvl1pPr algn="ctr" rtl="0" fontAlgn="base">
              <a:defRPr lang="en-US"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US" b="0" i="0">
                <a:solidFill>
                  <a:srgbClr val="201F1E"/>
                </a:solidFill>
                <a:effectLst/>
                <a:latin typeface="Calibri" panose="020F0502020204030204" pitchFamily="34" charset="0"/>
              </a:rPr>
              <a:t>Click to insert image or graphic here</a:t>
            </a:r>
            <a:endParaRPr lang="en-US" b="0" i="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anchor="ctr">
            <a:noAutofit/>
          </a:bodyPr>
          <a:lstStyle>
            <a:lvl1pPr algn="ctr">
              <a:defRPr sz="1800">
                <a:solidFill>
                  <a:schemeClr val="tx1"/>
                </a:solidFill>
              </a:defRPr>
            </a:lvl1pPr>
          </a:lstStyle>
          <a:p>
            <a:r>
              <a:rPr lang="en-US"/>
              <a:t>Click icon to add picture</a:t>
            </a:r>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anchor="b">
            <a:noAutofit/>
          </a:bodyPr>
          <a:lstStyle/>
          <a:p>
            <a:r>
              <a:rPr lang="en-US"/>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a:noAutofit/>
          </a:bodyPr>
          <a:lstStyle>
            <a:lvl1pPr>
              <a:lnSpc>
                <a:spcPct val="100000"/>
              </a:lnSpc>
              <a:defRPr sz="1600">
                <a:solidFill>
                  <a:schemeClr val="bg1"/>
                </a:solidFill>
                <a:latin typeface="+mn-lt"/>
              </a:defRPr>
            </a:lvl1pPr>
          </a:lstStyle>
          <a:p>
            <a:pPr lv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video" Target="https://www.youtube.com/embed/i_mLxyIXpSY?feature=oembed" TargetMode="Externa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UHtTvWFufHM?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3" y="1630443"/>
            <a:ext cx="12191998" cy="1713910"/>
          </a:xfrm>
        </p:spPr>
        <p:txBody>
          <a:bodyPr/>
          <a:lstStyle/>
          <a:p>
            <a:r>
              <a:rPr lang="en-US" dirty="0"/>
              <a:t>Problem Solving &amp; Innovation</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a:lstStyle/>
          <a:p>
            <a:r>
              <a:rPr lang="en-US" dirty="0"/>
              <a:t>Rhiannon Akers, Rebecca Francis-Davies and Chris Rogers</a:t>
            </a:r>
          </a:p>
          <a:p>
            <a:r>
              <a:rPr lang="en-US" dirty="0"/>
              <a:t>December 2024</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146058" y="1074797"/>
            <a:ext cx="6910627" cy="1164882"/>
          </a:xfrm>
        </p:spPr>
        <p:txBody>
          <a:bodyPr/>
          <a:lstStyle/>
          <a:p>
            <a:r>
              <a:rPr lang="en-US">
                <a:latin typeface="Raleway" pitchFamily="2" charset="0"/>
              </a:rPr>
              <a:t>Learning objectives</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46058" y="2497060"/>
            <a:ext cx="6888665" cy="3386155"/>
          </a:xfrm>
        </p:spPr>
        <p:txBody>
          <a:bodyPr/>
          <a:lstStyle/>
          <a:p>
            <a:r>
              <a:rPr lang="en-US" dirty="0"/>
              <a:t>Types of innovators.</a:t>
            </a:r>
          </a:p>
          <a:p>
            <a:r>
              <a:rPr lang="en-US" dirty="0"/>
              <a:t>Why innovation is important.</a:t>
            </a:r>
          </a:p>
          <a:p>
            <a:r>
              <a:rPr lang="en-US" dirty="0"/>
              <a:t>Types of problem solvers.</a:t>
            </a:r>
          </a:p>
          <a:p>
            <a:r>
              <a:rPr lang="en-US" dirty="0"/>
              <a:t>How to approach a problem for effective problem solving.</a:t>
            </a:r>
          </a:p>
          <a:p>
            <a:r>
              <a:rPr lang="en-US" dirty="0"/>
              <a:t>Reflective activity</a:t>
            </a:r>
          </a:p>
          <a:p>
            <a:endParaRPr lang="en-US" dirty="0"/>
          </a:p>
          <a:p>
            <a:endParaRPr lang="en-US" dirty="0"/>
          </a:p>
          <a:p>
            <a:endParaRPr lang="en-US" dirty="0"/>
          </a:p>
          <a:p>
            <a:endParaRPr lang="en-US" dirty="0"/>
          </a:p>
          <a:p>
            <a:endParaRPr lang="en-US"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a:lstStyle/>
          <a:p>
            <a:fld id="{FE024F78-56A6-7740-B68D-8D4D026EDF3F}" type="slidenum">
              <a:rPr lang="en-US" smtClean="0"/>
              <a:pPr/>
              <a:t>2</a:t>
            </a:fld>
            <a:endParaRPr lang="en-US"/>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a:lstStyle/>
          <a:p>
            <a:endParaRPr lang="en-US"/>
          </a:p>
          <a:p>
            <a:endParaRPr lang="en-US"/>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a:lstStyle/>
          <a:p>
            <a:fld id="{FE024F78-56A6-7740-B68D-8D4D026EDF3F}" type="slidenum">
              <a:rPr lang="en-US" smtClean="0"/>
              <a:pPr/>
              <a:t>3</a:t>
            </a:fld>
            <a:endParaRPr lang="en-US"/>
          </a:p>
        </p:txBody>
      </p:sp>
      <p:pic>
        <p:nvPicPr>
          <p:cNvPr id="6" name="Picture 5">
            <a:extLst>
              <a:ext uri="{FF2B5EF4-FFF2-40B4-BE49-F238E27FC236}">
                <a16:creationId xmlns:a16="http://schemas.microsoft.com/office/drawing/2014/main" id="{F6AE8E85-E481-40CE-A4CB-08CAD8E40CB7}"/>
              </a:ext>
            </a:extLst>
          </p:cNvPr>
          <p:cNvPicPr>
            <a:picLocks noChangeAspect="1"/>
          </p:cNvPicPr>
          <p:nvPr/>
        </p:nvPicPr>
        <p:blipFill>
          <a:blip r:embed="rId3"/>
          <a:stretch>
            <a:fillRect/>
          </a:stretch>
        </p:blipFill>
        <p:spPr>
          <a:xfrm>
            <a:off x="750658" y="354415"/>
            <a:ext cx="10516511" cy="1664352"/>
          </a:xfrm>
          <a:prstGeom prst="rect">
            <a:avLst/>
          </a:prstGeom>
        </p:spPr>
      </p:pic>
      <p:pic>
        <p:nvPicPr>
          <p:cNvPr id="13" name="Picture 12">
            <a:extLst>
              <a:ext uri="{FF2B5EF4-FFF2-40B4-BE49-F238E27FC236}">
                <a16:creationId xmlns:a16="http://schemas.microsoft.com/office/drawing/2014/main" id="{8E74D035-E74B-4B7C-B5E0-883EF5477D35}"/>
              </a:ext>
            </a:extLst>
          </p:cNvPr>
          <p:cNvPicPr>
            <a:picLocks noChangeAspect="1"/>
          </p:cNvPicPr>
          <p:nvPr/>
        </p:nvPicPr>
        <p:blipFill>
          <a:blip r:embed="rId4"/>
          <a:stretch>
            <a:fillRect/>
          </a:stretch>
        </p:blipFill>
        <p:spPr>
          <a:xfrm>
            <a:off x="971868" y="2121295"/>
            <a:ext cx="10248264" cy="2354912"/>
          </a:xfrm>
          <a:prstGeom prst="rect">
            <a:avLst/>
          </a:prstGeom>
        </p:spPr>
      </p:pic>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8B6A01-5CD0-C080-08DE-E8C976F2193E}"/>
              </a:ext>
            </a:extLst>
          </p:cNvPr>
          <p:cNvSpPr>
            <a:spLocks noGrp="1"/>
          </p:cNvSpPr>
          <p:nvPr>
            <p:ph type="title"/>
          </p:nvPr>
        </p:nvSpPr>
        <p:spPr>
          <a:xfrm>
            <a:off x="849351" y="121285"/>
            <a:ext cx="10515600" cy="1325563"/>
          </a:xfrm>
        </p:spPr>
        <p:txBody>
          <a:bodyPr/>
          <a:lstStyle/>
          <a:p>
            <a:r>
              <a:rPr lang="en-US"/>
              <a:t>Lessons from a can opener</a:t>
            </a:r>
          </a:p>
        </p:txBody>
      </p:sp>
      <p:sp>
        <p:nvSpPr>
          <p:cNvPr id="8" name="Slide Number Placeholder 7">
            <a:extLst>
              <a:ext uri="{FF2B5EF4-FFF2-40B4-BE49-F238E27FC236}">
                <a16:creationId xmlns:a16="http://schemas.microsoft.com/office/drawing/2014/main" id="{18AF1A45-96E7-8AE8-20C9-11D4E158F93C}"/>
              </a:ext>
            </a:extLst>
          </p:cNvPr>
          <p:cNvSpPr>
            <a:spLocks noGrp="1"/>
          </p:cNvSpPr>
          <p:nvPr>
            <p:ph type="sldNum" sz="quarter" idx="12"/>
          </p:nvPr>
        </p:nvSpPr>
        <p:spPr/>
        <p:txBody>
          <a:bodyPr/>
          <a:lstStyle/>
          <a:p>
            <a:fld id="{FE024F78-56A6-7740-B68D-8D4D026EDF3F}" type="slidenum">
              <a:rPr lang="en-US" smtClean="0"/>
              <a:pPr/>
              <a:t>4</a:t>
            </a:fld>
            <a:endParaRPr lang="en-US"/>
          </a:p>
        </p:txBody>
      </p:sp>
      <p:pic>
        <p:nvPicPr>
          <p:cNvPr id="6" name="Online Media 5" title="Lessons from a Can Opener">
            <a:hlinkClick r:id="" action="ppaction://media"/>
            <a:extLst>
              <a:ext uri="{FF2B5EF4-FFF2-40B4-BE49-F238E27FC236}">
                <a16:creationId xmlns:a16="http://schemas.microsoft.com/office/drawing/2014/main" id="{A930D45F-6C15-4DCA-960C-0A8A6E78C414}"/>
              </a:ext>
            </a:extLst>
          </p:cNvPr>
          <p:cNvPicPr>
            <a:picLocks noRot="1" noChangeAspect="1"/>
          </p:cNvPicPr>
          <p:nvPr>
            <a:videoFile r:link="rId1"/>
          </p:nvPr>
        </p:nvPicPr>
        <p:blipFill>
          <a:blip r:embed="rId4"/>
          <a:stretch>
            <a:fillRect/>
          </a:stretch>
        </p:blipFill>
        <p:spPr>
          <a:xfrm>
            <a:off x="69669" y="1384663"/>
            <a:ext cx="12061371" cy="5352052"/>
          </a:xfrm>
          <a:prstGeom prst="rect">
            <a:avLst/>
          </a:prstGeom>
        </p:spPr>
      </p:pic>
    </p:spTree>
    <p:extLst>
      <p:ext uri="{BB962C8B-B14F-4D97-AF65-F5344CB8AC3E}">
        <p14:creationId xmlns:p14="http://schemas.microsoft.com/office/powerpoint/2010/main" val="335864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377F-2A9A-48DF-B80F-22A272E3D4A0}"/>
              </a:ext>
            </a:extLst>
          </p:cNvPr>
          <p:cNvSpPr>
            <a:spLocks noGrp="1"/>
          </p:cNvSpPr>
          <p:nvPr>
            <p:ph type="title"/>
          </p:nvPr>
        </p:nvSpPr>
        <p:spPr>
          <a:xfrm>
            <a:off x="838200" y="114087"/>
            <a:ext cx="10515600" cy="1325563"/>
          </a:xfrm>
        </p:spPr>
        <p:txBody>
          <a:bodyPr/>
          <a:lstStyle/>
          <a:p>
            <a:r>
              <a:rPr lang="en-GB"/>
              <a:t>Frozen in time</a:t>
            </a:r>
          </a:p>
        </p:txBody>
      </p:sp>
      <p:sp>
        <p:nvSpPr>
          <p:cNvPr id="8" name="Slide Number Placeholder 7">
            <a:extLst>
              <a:ext uri="{FF2B5EF4-FFF2-40B4-BE49-F238E27FC236}">
                <a16:creationId xmlns:a16="http://schemas.microsoft.com/office/drawing/2014/main" id="{133FCBB1-C992-4FE1-8DCF-5A559E694C91}"/>
              </a:ext>
            </a:extLst>
          </p:cNvPr>
          <p:cNvSpPr>
            <a:spLocks noGrp="1"/>
          </p:cNvSpPr>
          <p:nvPr>
            <p:ph type="sldNum" sz="quarter" idx="12"/>
          </p:nvPr>
        </p:nvSpPr>
        <p:spPr/>
        <p:txBody>
          <a:bodyPr/>
          <a:lstStyle/>
          <a:p>
            <a:fld id="{FE024F78-56A6-7740-B68D-8D4D026EDF3F}" type="slidenum">
              <a:rPr lang="en-US" smtClean="0"/>
              <a:pPr/>
              <a:t>5</a:t>
            </a:fld>
            <a:endParaRPr lang="en-US"/>
          </a:p>
        </p:txBody>
      </p:sp>
      <p:sp>
        <p:nvSpPr>
          <p:cNvPr id="9" name="TextBox 8">
            <a:extLst>
              <a:ext uri="{FF2B5EF4-FFF2-40B4-BE49-F238E27FC236}">
                <a16:creationId xmlns:a16="http://schemas.microsoft.com/office/drawing/2014/main" id="{1E2E1C20-0173-4FE9-8440-68C295E5AB1D}"/>
              </a:ext>
            </a:extLst>
          </p:cNvPr>
          <p:cNvSpPr txBox="1"/>
          <p:nvPr/>
        </p:nvSpPr>
        <p:spPr>
          <a:xfrm>
            <a:off x="78377" y="1219200"/>
            <a:ext cx="12000411" cy="646331"/>
          </a:xfrm>
          <a:prstGeom prst="rect">
            <a:avLst/>
          </a:prstGeom>
          <a:noFill/>
        </p:spPr>
        <p:txBody>
          <a:bodyPr wrap="square" rtlCol="0">
            <a:spAutoFit/>
          </a:bodyPr>
          <a:lstStyle/>
          <a:p>
            <a:r>
              <a:rPr lang="en-GB">
                <a:solidFill>
                  <a:srgbClr val="FFFFFF"/>
                </a:solidFill>
              </a:rPr>
              <a:t>In the 20th century, a time of great invention and innovation, when the world was rapidly changing and new ideas and products were popping up left and right. But for some products, innovation seemed to stop after the initial invention.</a:t>
            </a:r>
          </a:p>
        </p:txBody>
      </p:sp>
      <p:pic>
        <p:nvPicPr>
          <p:cNvPr id="10" name="Picture 9">
            <a:extLst>
              <a:ext uri="{FF2B5EF4-FFF2-40B4-BE49-F238E27FC236}">
                <a16:creationId xmlns:a16="http://schemas.microsoft.com/office/drawing/2014/main" id="{A7A89AC7-989C-45FE-9EB3-5215CDB1E01C}"/>
              </a:ext>
            </a:extLst>
          </p:cNvPr>
          <p:cNvPicPr>
            <a:picLocks noChangeAspect="1"/>
          </p:cNvPicPr>
          <p:nvPr/>
        </p:nvPicPr>
        <p:blipFill>
          <a:blip r:embed="rId2"/>
          <a:stretch>
            <a:fillRect/>
          </a:stretch>
        </p:blipFill>
        <p:spPr>
          <a:xfrm>
            <a:off x="243841" y="2544763"/>
            <a:ext cx="3676379" cy="1706880"/>
          </a:xfrm>
          <a:prstGeom prst="rect">
            <a:avLst/>
          </a:prstGeom>
        </p:spPr>
      </p:pic>
      <p:sp>
        <p:nvSpPr>
          <p:cNvPr id="11" name="TextBox 10">
            <a:extLst>
              <a:ext uri="{FF2B5EF4-FFF2-40B4-BE49-F238E27FC236}">
                <a16:creationId xmlns:a16="http://schemas.microsoft.com/office/drawing/2014/main" id="{233CE5C0-2629-460F-9CFB-B2AAA8FC2DEC}"/>
              </a:ext>
            </a:extLst>
          </p:cNvPr>
          <p:cNvSpPr txBox="1"/>
          <p:nvPr/>
        </p:nvSpPr>
        <p:spPr>
          <a:xfrm>
            <a:off x="243841" y="4490536"/>
            <a:ext cx="2508068" cy="1754326"/>
          </a:xfrm>
          <a:prstGeom prst="rect">
            <a:avLst/>
          </a:prstGeom>
          <a:noFill/>
        </p:spPr>
        <p:txBody>
          <a:bodyPr wrap="square" rtlCol="0">
            <a:spAutoFit/>
          </a:bodyPr>
          <a:lstStyle/>
          <a:p>
            <a:r>
              <a:rPr lang="en-GB">
                <a:solidFill>
                  <a:srgbClr val="FF0000"/>
                </a:solidFill>
              </a:rPr>
              <a:t>The toaster was invented in 1921 (as pictured) and updated in 1930 but since then not much has changed.</a:t>
            </a:r>
          </a:p>
        </p:txBody>
      </p:sp>
      <p:pic>
        <p:nvPicPr>
          <p:cNvPr id="12" name="Picture 11">
            <a:extLst>
              <a:ext uri="{FF2B5EF4-FFF2-40B4-BE49-F238E27FC236}">
                <a16:creationId xmlns:a16="http://schemas.microsoft.com/office/drawing/2014/main" id="{B9D335E8-E7AC-4AE3-9119-5CE4C822F5E5}"/>
              </a:ext>
            </a:extLst>
          </p:cNvPr>
          <p:cNvPicPr>
            <a:picLocks noChangeAspect="1"/>
          </p:cNvPicPr>
          <p:nvPr/>
        </p:nvPicPr>
        <p:blipFill>
          <a:blip r:embed="rId3"/>
          <a:stretch>
            <a:fillRect/>
          </a:stretch>
        </p:blipFill>
        <p:spPr>
          <a:xfrm>
            <a:off x="8212148" y="2302789"/>
            <a:ext cx="2619375" cy="1743075"/>
          </a:xfrm>
          <a:prstGeom prst="rect">
            <a:avLst/>
          </a:prstGeom>
        </p:spPr>
      </p:pic>
      <p:sp>
        <p:nvSpPr>
          <p:cNvPr id="13" name="TextBox 12">
            <a:extLst>
              <a:ext uri="{FF2B5EF4-FFF2-40B4-BE49-F238E27FC236}">
                <a16:creationId xmlns:a16="http://schemas.microsoft.com/office/drawing/2014/main" id="{56F080AC-B1F9-42CB-A0E5-14B4771A9562}"/>
              </a:ext>
            </a:extLst>
          </p:cNvPr>
          <p:cNvSpPr txBox="1"/>
          <p:nvPr/>
        </p:nvSpPr>
        <p:spPr>
          <a:xfrm>
            <a:off x="8196092" y="4251643"/>
            <a:ext cx="2508068" cy="2031325"/>
          </a:xfrm>
          <a:prstGeom prst="rect">
            <a:avLst/>
          </a:prstGeom>
          <a:noFill/>
        </p:spPr>
        <p:txBody>
          <a:bodyPr wrap="square" rtlCol="0">
            <a:spAutoFit/>
          </a:bodyPr>
          <a:lstStyle/>
          <a:p>
            <a:r>
              <a:rPr lang="en-GB">
                <a:solidFill>
                  <a:srgbClr val="FF0000"/>
                </a:solidFill>
              </a:rPr>
              <a:t>Handcuffs had a manual locking system until 1914 then were upgraded with a “quick jab” mechanism years later and have not changed since.</a:t>
            </a:r>
          </a:p>
        </p:txBody>
      </p:sp>
      <p:sp>
        <p:nvSpPr>
          <p:cNvPr id="14" name="TextBox 13">
            <a:extLst>
              <a:ext uri="{FF2B5EF4-FFF2-40B4-BE49-F238E27FC236}">
                <a16:creationId xmlns:a16="http://schemas.microsoft.com/office/drawing/2014/main" id="{749BB52A-D6B6-4D1A-9F40-2A2C39B1F70F}"/>
              </a:ext>
            </a:extLst>
          </p:cNvPr>
          <p:cNvSpPr txBox="1"/>
          <p:nvPr/>
        </p:nvSpPr>
        <p:spPr>
          <a:xfrm>
            <a:off x="4728754" y="2936538"/>
            <a:ext cx="2795452" cy="1754326"/>
          </a:xfrm>
          <a:prstGeom prst="rect">
            <a:avLst/>
          </a:prstGeom>
          <a:noFill/>
        </p:spPr>
        <p:txBody>
          <a:bodyPr wrap="square" rtlCol="0">
            <a:spAutoFit/>
          </a:bodyPr>
          <a:lstStyle/>
          <a:p>
            <a:r>
              <a:rPr lang="en-GB">
                <a:solidFill>
                  <a:srgbClr val="FFC000"/>
                </a:solidFill>
              </a:rPr>
              <a:t>Can you think of any other examples of products frozen in time?</a:t>
            </a:r>
          </a:p>
          <a:p>
            <a:endParaRPr lang="en-GB">
              <a:solidFill>
                <a:srgbClr val="FFC000"/>
              </a:solidFill>
            </a:endParaRPr>
          </a:p>
          <a:p>
            <a:r>
              <a:rPr lang="en-GB">
                <a:solidFill>
                  <a:srgbClr val="FFC000"/>
                </a:solidFill>
              </a:rPr>
              <a:t>How would you change them?</a:t>
            </a:r>
          </a:p>
        </p:txBody>
      </p:sp>
    </p:spTree>
    <p:extLst>
      <p:ext uri="{BB962C8B-B14F-4D97-AF65-F5344CB8AC3E}">
        <p14:creationId xmlns:p14="http://schemas.microsoft.com/office/powerpoint/2010/main" val="304015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a:xfrm>
            <a:off x="838200" y="42908"/>
            <a:ext cx="10515600" cy="1325563"/>
          </a:xfrm>
        </p:spPr>
        <p:txBody>
          <a:bodyPr/>
          <a:lstStyle/>
          <a:p>
            <a:r>
              <a:rPr lang="en-US"/>
              <a:t>Types of innovators</a:t>
            </a:r>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a:lstStyle/>
          <a:p>
            <a:fld id="{FE024F78-56A6-7740-B68D-8D4D026EDF3F}" type="slidenum">
              <a:rPr lang="en-US" smtClean="0"/>
              <a:pPr/>
              <a:t>6</a:t>
            </a:fld>
            <a:endParaRPr lang="en-US"/>
          </a:p>
        </p:txBody>
      </p:sp>
      <p:sp>
        <p:nvSpPr>
          <p:cNvPr id="19" name="TextBox 18">
            <a:extLst>
              <a:ext uri="{FF2B5EF4-FFF2-40B4-BE49-F238E27FC236}">
                <a16:creationId xmlns:a16="http://schemas.microsoft.com/office/drawing/2014/main" id="{D82E6F5D-9918-40FB-B47B-150730A7A071}"/>
              </a:ext>
            </a:extLst>
          </p:cNvPr>
          <p:cNvSpPr txBox="1"/>
          <p:nvPr/>
        </p:nvSpPr>
        <p:spPr>
          <a:xfrm>
            <a:off x="1143000" y="1497875"/>
            <a:ext cx="10900954"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FFFFFF"/>
                </a:solidFill>
              </a:rPr>
              <a:t>Strategists</a:t>
            </a:r>
          </a:p>
          <a:p>
            <a:pPr marL="285750" indent="-285750">
              <a:buFont typeface="Arial" panose="020B0604020202020204" pitchFamily="34" charset="0"/>
              <a:buChar char="•"/>
            </a:pPr>
            <a:r>
              <a:rPr lang="en-GB" sz="2800" dirty="0">
                <a:solidFill>
                  <a:srgbClr val="FFFFFF"/>
                </a:solidFill>
              </a:rPr>
              <a:t>Provocateurs</a:t>
            </a:r>
          </a:p>
          <a:p>
            <a:pPr marL="285750" indent="-285750">
              <a:buFont typeface="Arial" panose="020B0604020202020204" pitchFamily="34" charset="0"/>
              <a:buChar char="•"/>
            </a:pPr>
            <a:r>
              <a:rPr lang="en-GB" sz="2800" dirty="0">
                <a:solidFill>
                  <a:srgbClr val="FFFFFF"/>
                </a:solidFill>
              </a:rPr>
              <a:t>Psychologists</a:t>
            </a:r>
          </a:p>
          <a:p>
            <a:pPr marL="285750" indent="-285750">
              <a:buFont typeface="Arial" panose="020B0604020202020204" pitchFamily="34" charset="0"/>
              <a:buChar char="•"/>
            </a:pPr>
            <a:r>
              <a:rPr lang="en-GB" sz="2800" dirty="0">
                <a:solidFill>
                  <a:srgbClr val="FFFFFF"/>
                </a:solidFill>
              </a:rPr>
              <a:t>Collaborators</a:t>
            </a:r>
          </a:p>
          <a:p>
            <a:pPr marL="285750" indent="-285750">
              <a:buFont typeface="Arial" panose="020B0604020202020204" pitchFamily="34" charset="0"/>
              <a:buChar char="•"/>
            </a:pPr>
            <a:r>
              <a:rPr lang="en-GB" sz="2800" dirty="0">
                <a:solidFill>
                  <a:srgbClr val="FFFFFF"/>
                </a:solidFill>
              </a:rPr>
              <a:t>Culture Shapers</a:t>
            </a:r>
          </a:p>
          <a:p>
            <a:pPr marL="285750" indent="-285750">
              <a:buFont typeface="Arial" panose="020B0604020202020204" pitchFamily="34" charset="0"/>
              <a:buChar char="•"/>
            </a:pPr>
            <a:r>
              <a:rPr lang="en-GB" sz="2800" dirty="0">
                <a:solidFill>
                  <a:srgbClr val="FFFFFF"/>
                </a:solidFill>
              </a:rPr>
              <a:t>Orchestrators</a:t>
            </a:r>
          </a:p>
          <a:p>
            <a:endParaRPr lang="en-GB" sz="2800" dirty="0">
              <a:solidFill>
                <a:srgbClr val="FFFFFF"/>
              </a:solidFill>
            </a:endParaRPr>
          </a:p>
          <a:p>
            <a:endParaRPr lang="en-GB" sz="2800" dirty="0">
              <a:solidFill>
                <a:srgbClr val="FFFFFF"/>
              </a:solidFill>
            </a:endParaRPr>
          </a:p>
          <a:p>
            <a:r>
              <a:rPr lang="en-GB" sz="2800" dirty="0">
                <a:solidFill>
                  <a:srgbClr val="FFC000"/>
                </a:solidFill>
              </a:rPr>
              <a:t>So what type of innovator are you? QUIZ</a:t>
            </a:r>
          </a:p>
        </p:txBody>
      </p:sp>
    </p:spTree>
    <p:extLst>
      <p:ext uri="{BB962C8B-B14F-4D97-AF65-F5344CB8AC3E}">
        <p14:creationId xmlns:p14="http://schemas.microsoft.com/office/powerpoint/2010/main" val="399927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fade">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fade">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fade">
                                      <p:cBhvr>
                                        <p:cTn id="32" dur="5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19">
                                            <p:txEl>
                                              <p:pRg st="8" end="8"/>
                                            </p:txEl>
                                          </p:spTgt>
                                        </p:tgtEl>
                                        <p:attrNameLst>
                                          <p:attrName>style.visibility</p:attrName>
                                        </p:attrNameLst>
                                      </p:cBhvr>
                                      <p:to>
                                        <p:strVal val="visible"/>
                                      </p:to>
                                    </p:set>
                                    <p:anim calcmode="lin" valueType="num">
                                      <p:cBhvr>
                                        <p:cTn id="37" dur="500" fill="hold"/>
                                        <p:tgtEl>
                                          <p:spTgt spid="19">
                                            <p:txEl>
                                              <p:pRg st="8" end="8"/>
                                            </p:txEl>
                                          </p:spTgt>
                                        </p:tgtEl>
                                        <p:attrNameLst>
                                          <p:attrName>ppt_w</p:attrName>
                                        </p:attrNameLst>
                                      </p:cBhvr>
                                      <p:tavLst>
                                        <p:tav tm="0">
                                          <p:val>
                                            <p:fltVal val="0"/>
                                          </p:val>
                                        </p:tav>
                                        <p:tav tm="100000">
                                          <p:val>
                                            <p:strVal val="#ppt_w"/>
                                          </p:val>
                                        </p:tav>
                                      </p:tavLst>
                                    </p:anim>
                                    <p:anim calcmode="lin" valueType="num">
                                      <p:cBhvr>
                                        <p:cTn id="38" dur="500" fill="hold"/>
                                        <p:tgtEl>
                                          <p:spTgt spid="19">
                                            <p:txEl>
                                              <p:pRg st="8" end="8"/>
                                            </p:txEl>
                                          </p:spTgt>
                                        </p:tgtEl>
                                        <p:attrNameLst>
                                          <p:attrName>ppt_h</p:attrName>
                                        </p:attrNameLst>
                                      </p:cBhvr>
                                      <p:tavLst>
                                        <p:tav tm="0">
                                          <p:val>
                                            <p:fltVal val="0"/>
                                          </p:val>
                                        </p:tav>
                                        <p:tav tm="100000">
                                          <p:val>
                                            <p:strVal val="#ppt_h"/>
                                          </p:val>
                                        </p:tav>
                                      </p:tavLst>
                                    </p:anim>
                                    <p:animEffect transition="in" filter="fade">
                                      <p:cBhvr>
                                        <p:cTn id="39" dur="500"/>
                                        <p:tgtEl>
                                          <p:spTgt spid="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7FD9-646E-46F7-8044-3BF4C5C922E8}"/>
              </a:ext>
            </a:extLst>
          </p:cNvPr>
          <p:cNvSpPr>
            <a:spLocks noGrp="1"/>
          </p:cNvSpPr>
          <p:nvPr>
            <p:ph type="title"/>
          </p:nvPr>
        </p:nvSpPr>
        <p:spPr>
          <a:xfrm>
            <a:off x="838200" y="114087"/>
            <a:ext cx="10515600" cy="1325563"/>
          </a:xfrm>
        </p:spPr>
        <p:txBody>
          <a:bodyPr/>
          <a:lstStyle/>
          <a:p>
            <a:r>
              <a:rPr lang="en-GB"/>
              <a:t>Accidental innovations</a:t>
            </a:r>
          </a:p>
        </p:txBody>
      </p:sp>
      <p:sp>
        <p:nvSpPr>
          <p:cNvPr id="8" name="Slide Number Placeholder 7">
            <a:extLst>
              <a:ext uri="{FF2B5EF4-FFF2-40B4-BE49-F238E27FC236}">
                <a16:creationId xmlns:a16="http://schemas.microsoft.com/office/drawing/2014/main" id="{3F57CC08-00DA-4CF7-9ECD-E123B16A62B0}"/>
              </a:ext>
            </a:extLst>
          </p:cNvPr>
          <p:cNvSpPr>
            <a:spLocks noGrp="1"/>
          </p:cNvSpPr>
          <p:nvPr>
            <p:ph type="sldNum" sz="quarter" idx="12"/>
          </p:nvPr>
        </p:nvSpPr>
        <p:spPr/>
        <p:txBody>
          <a:bodyPr/>
          <a:lstStyle/>
          <a:p>
            <a:fld id="{FE024F78-56A6-7740-B68D-8D4D026EDF3F}" type="slidenum">
              <a:rPr lang="en-US" smtClean="0"/>
              <a:pPr/>
              <a:t>7</a:t>
            </a:fld>
            <a:endParaRPr lang="en-US"/>
          </a:p>
        </p:txBody>
      </p:sp>
      <p:pic>
        <p:nvPicPr>
          <p:cNvPr id="10" name="Picture 9">
            <a:extLst>
              <a:ext uri="{FF2B5EF4-FFF2-40B4-BE49-F238E27FC236}">
                <a16:creationId xmlns:a16="http://schemas.microsoft.com/office/drawing/2014/main" id="{ACF8DD65-1665-4915-826A-A5D9D5DA1FD2}"/>
              </a:ext>
            </a:extLst>
          </p:cNvPr>
          <p:cNvPicPr>
            <a:picLocks noChangeAspect="1"/>
          </p:cNvPicPr>
          <p:nvPr/>
        </p:nvPicPr>
        <p:blipFill>
          <a:blip r:embed="rId3"/>
          <a:stretch>
            <a:fillRect/>
          </a:stretch>
        </p:blipFill>
        <p:spPr>
          <a:xfrm>
            <a:off x="357052" y="1439649"/>
            <a:ext cx="4998720" cy="4368967"/>
          </a:xfrm>
          <a:prstGeom prst="rect">
            <a:avLst/>
          </a:prstGeom>
        </p:spPr>
      </p:pic>
      <p:pic>
        <p:nvPicPr>
          <p:cNvPr id="11" name="Picture 10">
            <a:extLst>
              <a:ext uri="{FF2B5EF4-FFF2-40B4-BE49-F238E27FC236}">
                <a16:creationId xmlns:a16="http://schemas.microsoft.com/office/drawing/2014/main" id="{B08154D8-1DCC-4954-BC71-6FD2C8EE8DFB}"/>
              </a:ext>
            </a:extLst>
          </p:cNvPr>
          <p:cNvPicPr>
            <a:picLocks noChangeAspect="1"/>
          </p:cNvPicPr>
          <p:nvPr/>
        </p:nvPicPr>
        <p:blipFill>
          <a:blip r:embed="rId4"/>
          <a:stretch>
            <a:fillRect/>
          </a:stretch>
        </p:blipFill>
        <p:spPr>
          <a:xfrm>
            <a:off x="6627223" y="1358537"/>
            <a:ext cx="5286102" cy="4450080"/>
          </a:xfrm>
          <a:prstGeom prst="rect">
            <a:avLst/>
          </a:prstGeom>
        </p:spPr>
      </p:pic>
    </p:spTree>
    <p:extLst>
      <p:ext uri="{BB962C8B-B14F-4D97-AF65-F5344CB8AC3E}">
        <p14:creationId xmlns:p14="http://schemas.microsoft.com/office/powerpoint/2010/main" val="364172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Importance of innovation</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8</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2031325"/>
          </a:xfrm>
          <a:prstGeom prst="rect">
            <a:avLst/>
          </a:prstGeom>
          <a:noFill/>
        </p:spPr>
        <p:txBody>
          <a:bodyPr wrap="square" rtlCol="0">
            <a:spAutoFit/>
          </a:bodyPr>
          <a:lstStyle/>
          <a:p>
            <a:r>
              <a:rPr lang="en-GB">
                <a:solidFill>
                  <a:srgbClr val="FFFFFF"/>
                </a:solidFill>
              </a:rPr>
              <a:t>Innovation is widely recognised as a crucial driver of economic growth, societal progress, and organisational success. Its importance stems from its ability to generate new ideas, solutions, and opportunities that fuel advancement across various domains also innovation has the power to address complex societal challenges and improve quality of life. </a:t>
            </a:r>
          </a:p>
          <a:p>
            <a:r>
              <a:rPr lang="en-GB">
                <a:solidFill>
                  <a:srgbClr val="FFFFFF"/>
                </a:solidFill>
              </a:rPr>
              <a:t>Have you ever relied on innovation to make tasks easier/quicker?</a:t>
            </a:r>
          </a:p>
          <a:p>
            <a:r>
              <a:rPr lang="en-GB">
                <a:solidFill>
                  <a:srgbClr val="FFFFFF"/>
                </a:solidFill>
              </a:rPr>
              <a:t>Who are some innovators that you can think of?</a:t>
            </a:r>
          </a:p>
          <a:p>
            <a:r>
              <a:rPr lang="en-GB">
                <a:solidFill>
                  <a:srgbClr val="FFFFFF"/>
                </a:solidFill>
              </a:rPr>
              <a:t>Give some examples.</a:t>
            </a:r>
          </a:p>
        </p:txBody>
      </p:sp>
      <p:pic>
        <p:nvPicPr>
          <p:cNvPr id="10" name="Picture 9">
            <a:extLst>
              <a:ext uri="{FF2B5EF4-FFF2-40B4-BE49-F238E27FC236}">
                <a16:creationId xmlns:a16="http://schemas.microsoft.com/office/drawing/2014/main" id="{6A8450D6-D043-4D00-B331-A83288838EBA}"/>
              </a:ext>
            </a:extLst>
          </p:cNvPr>
          <p:cNvPicPr>
            <a:picLocks noChangeAspect="1"/>
          </p:cNvPicPr>
          <p:nvPr/>
        </p:nvPicPr>
        <p:blipFill>
          <a:blip r:embed="rId3"/>
          <a:stretch>
            <a:fillRect/>
          </a:stretch>
        </p:blipFill>
        <p:spPr>
          <a:xfrm>
            <a:off x="3737491" y="3169919"/>
            <a:ext cx="4717017" cy="3531326"/>
          </a:xfrm>
          <a:prstGeom prst="rect">
            <a:avLst/>
          </a:prstGeom>
        </p:spPr>
      </p:pic>
    </p:spTree>
    <p:extLst>
      <p:ext uri="{BB962C8B-B14F-4D97-AF65-F5344CB8AC3E}">
        <p14:creationId xmlns:p14="http://schemas.microsoft.com/office/powerpoint/2010/main" val="168442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randombar(horizontal)">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randombar(horizontal)">
                                      <p:cBhvr>
                                        <p:cTn id="12" dur="500"/>
                                        <p:tgtEl>
                                          <p:spTgt spid="9">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randombar(horizontal)">
                                      <p:cBhvr>
                                        <p:cTn id="15"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Problem solver types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9</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5539978"/>
          </a:xfrm>
          <a:prstGeom prst="rect">
            <a:avLst/>
          </a:prstGeom>
          <a:noFill/>
        </p:spPr>
        <p:txBody>
          <a:bodyPr wrap="square" rtlCol="0">
            <a:spAutoFit/>
          </a:bodyPr>
          <a:lstStyle/>
          <a:p>
            <a:r>
              <a:rPr lang="en-GB" sz="2800" dirty="0">
                <a:solidFill>
                  <a:srgbClr val="FFFFFF"/>
                </a:solidFill>
              </a:rPr>
              <a:t>These examples illustrate that their inventors found innovative ways to use them through continuous improvement and adaptation therefore solving a problem and having an important social impact.</a:t>
            </a:r>
          </a:p>
          <a:p>
            <a:endParaRPr lang="en-GB" sz="2800" dirty="0">
              <a:solidFill>
                <a:srgbClr val="FFFFFF"/>
              </a:solidFill>
            </a:endParaRPr>
          </a:p>
          <a:p>
            <a:r>
              <a:rPr lang="en-GB" sz="2800" dirty="0">
                <a:solidFill>
                  <a:srgbClr val="FFFFFF"/>
                </a:solidFill>
              </a:rPr>
              <a:t>Let us look at some key important problem-solving styles:</a:t>
            </a:r>
          </a:p>
          <a:p>
            <a:endParaRPr lang="en-GB" sz="2800" dirty="0">
              <a:solidFill>
                <a:srgbClr val="FFFFFF"/>
              </a:solidFill>
            </a:endParaRPr>
          </a:p>
          <a:p>
            <a:pPr marL="285750" indent="-285750">
              <a:buFont typeface="Wingdings" panose="05000000000000000000" pitchFamily="2" charset="2"/>
              <a:buChar char="Ø"/>
            </a:pPr>
            <a:r>
              <a:rPr lang="en-GB" sz="2800" dirty="0">
                <a:solidFill>
                  <a:srgbClr val="FFFFFF"/>
                </a:solidFill>
              </a:rPr>
              <a:t>Clarifying</a:t>
            </a:r>
          </a:p>
          <a:p>
            <a:pPr marL="285750" indent="-285750">
              <a:buFont typeface="Wingdings" panose="05000000000000000000" pitchFamily="2" charset="2"/>
              <a:buChar char="Ø"/>
            </a:pPr>
            <a:r>
              <a:rPr lang="en-GB" sz="2800" dirty="0">
                <a:solidFill>
                  <a:srgbClr val="FFFFFF"/>
                </a:solidFill>
              </a:rPr>
              <a:t>Ideating</a:t>
            </a:r>
          </a:p>
          <a:p>
            <a:pPr marL="285750" indent="-285750">
              <a:buFont typeface="Wingdings" panose="05000000000000000000" pitchFamily="2" charset="2"/>
              <a:buChar char="Ø"/>
            </a:pPr>
            <a:r>
              <a:rPr lang="en-GB" sz="2800" dirty="0">
                <a:solidFill>
                  <a:srgbClr val="FFFFFF"/>
                </a:solidFill>
              </a:rPr>
              <a:t>Developing</a:t>
            </a:r>
          </a:p>
          <a:p>
            <a:pPr marL="285750" indent="-285750">
              <a:buFont typeface="Wingdings" panose="05000000000000000000" pitchFamily="2" charset="2"/>
              <a:buChar char="Ø"/>
            </a:pPr>
            <a:r>
              <a:rPr lang="en-GB" sz="2800" dirty="0">
                <a:solidFill>
                  <a:srgbClr val="FFFFFF"/>
                </a:solidFill>
              </a:rPr>
              <a:t>Implementing</a:t>
            </a:r>
          </a:p>
          <a:p>
            <a:endParaRPr lang="en-GB" sz="2800" dirty="0">
              <a:solidFill>
                <a:srgbClr val="FFFFFF"/>
              </a:solidFill>
            </a:endParaRPr>
          </a:p>
          <a:p>
            <a:pPr marL="285750" indent="-285750">
              <a:buFont typeface="Wingdings" panose="05000000000000000000" pitchFamily="2" charset="2"/>
              <a:buChar char="Ø"/>
            </a:pPr>
            <a:r>
              <a:rPr lang="en-GB" sz="2800" dirty="0">
                <a:solidFill>
                  <a:srgbClr val="FFC000"/>
                </a:solidFill>
              </a:rPr>
              <a:t>So what type of problem solver are you? QUIZ</a:t>
            </a:r>
          </a:p>
          <a:p>
            <a:endParaRPr lang="en-GB" dirty="0">
              <a:solidFill>
                <a:srgbClr val="FFFFFF"/>
              </a:solidFill>
            </a:endParaRPr>
          </a:p>
        </p:txBody>
      </p:sp>
    </p:spTree>
    <p:extLst>
      <p:ext uri="{BB962C8B-B14F-4D97-AF65-F5344CB8AC3E}">
        <p14:creationId xmlns:p14="http://schemas.microsoft.com/office/powerpoint/2010/main" val="297364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animEffect transition="in" filter="fade">
                                      <p:cBhvr>
                                        <p:cTn id="7" dur="2000"/>
                                        <p:tgtEl>
                                          <p:spTgt spid="9">
                                            <p:txEl>
                                              <p:pRg st="4" end="4"/>
                                            </p:txEl>
                                          </p:spTgt>
                                        </p:tgtEl>
                                      </p:cBhvr>
                                    </p:animEffect>
                                    <p:anim calcmode="lin" valueType="num">
                                      <p:cBhvr>
                                        <p:cTn id="8" dur="2000" fill="hold"/>
                                        <p:tgtEl>
                                          <p:spTgt spid="9">
                                            <p:txEl>
                                              <p:pRg st="4" end="4"/>
                                            </p:txEl>
                                          </p:spTgt>
                                        </p:tgtEl>
                                        <p:attrNameLst>
                                          <p:attrName>ppt_w</p:attrName>
                                        </p:attrNameLst>
                                      </p:cBhvr>
                                      <p:tavLst>
                                        <p:tav tm="0" fmla="#ppt_w*sin(2.5*pi*$)">
                                          <p:val>
                                            <p:fltVal val="0"/>
                                          </p:val>
                                        </p:tav>
                                        <p:tav tm="100000">
                                          <p:val>
                                            <p:fltVal val="1"/>
                                          </p:val>
                                        </p:tav>
                                      </p:tavLst>
                                    </p:anim>
                                    <p:anim calcmode="lin" valueType="num">
                                      <p:cBhvr>
                                        <p:cTn id="9" dur="2000" fill="hold"/>
                                        <p:tgtEl>
                                          <p:spTgt spid="9">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
                                            <p:txEl>
                                              <p:pRg st="5" end="5"/>
                                            </p:txEl>
                                          </p:spTgt>
                                        </p:tgtEl>
                                        <p:attrNameLst>
                                          <p:attrName>style.visibility</p:attrName>
                                        </p:attrNameLst>
                                      </p:cBhvr>
                                      <p:to>
                                        <p:strVal val="visible"/>
                                      </p:to>
                                    </p:set>
                                    <p:animEffect transition="in" filter="fade">
                                      <p:cBhvr>
                                        <p:cTn id="14" dur="2000"/>
                                        <p:tgtEl>
                                          <p:spTgt spid="9">
                                            <p:txEl>
                                              <p:pRg st="5" end="5"/>
                                            </p:txEl>
                                          </p:spTgt>
                                        </p:tgtEl>
                                      </p:cBhvr>
                                    </p:animEffect>
                                    <p:anim calcmode="lin" valueType="num">
                                      <p:cBhvr>
                                        <p:cTn id="15" dur="2000" fill="hold"/>
                                        <p:tgtEl>
                                          <p:spTgt spid="9">
                                            <p:txEl>
                                              <p:pRg st="5" end="5"/>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9">
                                            <p:txEl>
                                              <p:pRg st="6" end="6"/>
                                            </p:txEl>
                                          </p:spTgt>
                                        </p:tgtEl>
                                        <p:attrNameLst>
                                          <p:attrName>style.visibility</p:attrName>
                                        </p:attrNameLst>
                                      </p:cBhvr>
                                      <p:to>
                                        <p:strVal val="visible"/>
                                      </p:to>
                                    </p:set>
                                    <p:animEffect transition="in" filter="fade">
                                      <p:cBhvr>
                                        <p:cTn id="21" dur="2000"/>
                                        <p:tgtEl>
                                          <p:spTgt spid="9">
                                            <p:txEl>
                                              <p:pRg st="6" end="6"/>
                                            </p:txEl>
                                          </p:spTgt>
                                        </p:tgtEl>
                                      </p:cBhvr>
                                    </p:animEffect>
                                    <p:anim calcmode="lin" valueType="num">
                                      <p:cBhvr>
                                        <p:cTn id="22" dur="2000" fill="hold"/>
                                        <p:tgtEl>
                                          <p:spTgt spid="9">
                                            <p:txEl>
                                              <p:pRg st="6" end="6"/>
                                            </p:txEl>
                                          </p:spTgt>
                                        </p:tgtEl>
                                        <p:attrNameLst>
                                          <p:attrName>ppt_w</p:attrName>
                                        </p:attrNameLst>
                                      </p:cBhvr>
                                      <p:tavLst>
                                        <p:tav tm="0" fmla="#ppt_w*sin(2.5*pi*$)">
                                          <p:val>
                                            <p:fltVal val="0"/>
                                          </p:val>
                                        </p:tav>
                                        <p:tav tm="100000">
                                          <p:val>
                                            <p:fltVal val="1"/>
                                          </p:val>
                                        </p:tav>
                                      </p:tavLst>
                                    </p:anim>
                                    <p:anim calcmode="lin" valueType="num">
                                      <p:cBhvr>
                                        <p:cTn id="23" dur="2000" fill="hold"/>
                                        <p:tgtEl>
                                          <p:spTgt spid="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9">
                                            <p:txEl>
                                              <p:pRg st="7" end="7"/>
                                            </p:txEl>
                                          </p:spTgt>
                                        </p:tgtEl>
                                        <p:attrNameLst>
                                          <p:attrName>style.visibility</p:attrName>
                                        </p:attrNameLst>
                                      </p:cBhvr>
                                      <p:to>
                                        <p:strVal val="visible"/>
                                      </p:to>
                                    </p:set>
                                    <p:animEffect transition="in" filter="fade">
                                      <p:cBhvr>
                                        <p:cTn id="28" dur="2000"/>
                                        <p:tgtEl>
                                          <p:spTgt spid="9">
                                            <p:txEl>
                                              <p:pRg st="7" end="7"/>
                                            </p:txEl>
                                          </p:spTgt>
                                        </p:tgtEl>
                                      </p:cBhvr>
                                    </p:animEffect>
                                    <p:anim calcmode="lin" valueType="num">
                                      <p:cBhvr>
                                        <p:cTn id="29" dur="2000" fill="hold"/>
                                        <p:tgtEl>
                                          <p:spTgt spid="9">
                                            <p:txEl>
                                              <p:pRg st="7" end="7"/>
                                            </p:txEl>
                                          </p:spTgt>
                                        </p:tgtEl>
                                        <p:attrNameLst>
                                          <p:attrName>ppt_w</p:attrName>
                                        </p:attrNameLst>
                                      </p:cBhvr>
                                      <p:tavLst>
                                        <p:tav tm="0" fmla="#ppt_w*sin(2.5*pi*$)">
                                          <p:val>
                                            <p:fltVal val="0"/>
                                          </p:val>
                                        </p:tav>
                                        <p:tav tm="100000">
                                          <p:val>
                                            <p:fltVal val="1"/>
                                          </p:val>
                                        </p:tav>
                                      </p:tavLst>
                                    </p:anim>
                                    <p:anim calcmode="lin" valueType="num">
                                      <p:cBhvr>
                                        <p:cTn id="30" dur="2000" fill="hold"/>
                                        <p:tgtEl>
                                          <p:spTgt spid="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9">
                                            <p:txEl>
                                              <p:pRg st="9" end="9"/>
                                            </p:txEl>
                                          </p:spTgt>
                                        </p:tgtEl>
                                        <p:attrNameLst>
                                          <p:attrName>style.visibility</p:attrName>
                                        </p:attrNameLst>
                                      </p:cBhvr>
                                      <p:to>
                                        <p:strVal val="visible"/>
                                      </p:to>
                                    </p:set>
                                    <p:animEffect transition="in" filter="fade">
                                      <p:cBhvr>
                                        <p:cTn id="35" dur="2000"/>
                                        <p:tgtEl>
                                          <p:spTgt spid="9">
                                            <p:txEl>
                                              <p:pRg st="9" end="9"/>
                                            </p:txEl>
                                          </p:spTgt>
                                        </p:tgtEl>
                                      </p:cBhvr>
                                    </p:animEffect>
                                    <p:anim calcmode="lin" valueType="num">
                                      <p:cBhvr>
                                        <p:cTn id="36" dur="2000" fill="hold"/>
                                        <p:tgtEl>
                                          <p:spTgt spid="9">
                                            <p:txEl>
                                              <p:pRg st="9" end="9"/>
                                            </p:txEl>
                                          </p:spTgt>
                                        </p:tgtEl>
                                        <p:attrNameLst>
                                          <p:attrName>ppt_w</p:attrName>
                                        </p:attrNameLst>
                                      </p:cBhvr>
                                      <p:tavLst>
                                        <p:tav tm="0" fmla="#ppt_w*sin(2.5*pi*$)">
                                          <p:val>
                                            <p:fltVal val="0"/>
                                          </p:val>
                                        </p:tav>
                                        <p:tav tm="100000">
                                          <p:val>
                                            <p:fltVal val="1"/>
                                          </p:val>
                                        </p:tav>
                                      </p:tavLst>
                                    </p:anim>
                                    <p:anim calcmode="lin" valueType="num">
                                      <p:cBhvr>
                                        <p:cTn id="37" dur="2000" fill="hold"/>
                                        <p:tgtEl>
                                          <p:spTgt spid="9">
                                            <p:txEl>
                                              <p:pRg st="9" end="9"/>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10</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dirty="0"/>
              <a:t>You can do it!</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4801314"/>
          </a:xfrm>
          <a:prstGeom prst="rect">
            <a:avLst/>
          </a:prstGeom>
          <a:noFill/>
        </p:spPr>
        <p:txBody>
          <a:bodyPr wrap="square" rtlCol="0">
            <a:spAutoFit/>
          </a:bodyPr>
          <a:lstStyle/>
          <a:p>
            <a:r>
              <a:rPr lang="en-GB" sz="3600" dirty="0">
                <a:solidFill>
                  <a:srgbClr val="FFFFFF"/>
                </a:solidFill>
              </a:rPr>
              <a:t>Be confident, calm and clear. </a:t>
            </a:r>
          </a:p>
          <a:p>
            <a:r>
              <a:rPr lang="en-GB" sz="3600" dirty="0">
                <a:solidFill>
                  <a:srgbClr val="FFFFFF"/>
                </a:solidFill>
              </a:rPr>
              <a:t>Share ideas and explore different view points. </a:t>
            </a:r>
          </a:p>
          <a:p>
            <a:r>
              <a:rPr lang="en-GB" sz="3600" dirty="0">
                <a:solidFill>
                  <a:srgbClr val="FFFFFF"/>
                </a:solidFill>
              </a:rPr>
              <a:t>Rank your solutions. </a:t>
            </a:r>
          </a:p>
          <a:p>
            <a:r>
              <a:rPr lang="en-GB" sz="3600" dirty="0">
                <a:solidFill>
                  <a:srgbClr val="FFFFFF"/>
                </a:solidFill>
              </a:rPr>
              <a:t>Take responsibility for your decisions. </a:t>
            </a:r>
          </a:p>
          <a:p>
            <a:endParaRPr lang="en-GB" sz="3600" dirty="0">
              <a:solidFill>
                <a:srgbClr val="FFFFFF"/>
              </a:solidFill>
            </a:endParaRPr>
          </a:p>
          <a:p>
            <a:endParaRPr lang="en-GB" sz="3600" dirty="0">
              <a:solidFill>
                <a:srgbClr val="FFFFFF"/>
              </a:solidFill>
            </a:endParaRPr>
          </a:p>
          <a:p>
            <a:r>
              <a:rPr lang="en-GB" sz="3600" dirty="0">
                <a:solidFill>
                  <a:srgbClr val="FFC000"/>
                </a:solidFill>
              </a:rPr>
              <a:t>Try this approach with the activity presented to you next.</a:t>
            </a:r>
          </a:p>
          <a:p>
            <a:endParaRPr lang="en-GB" dirty="0">
              <a:solidFill>
                <a:srgbClr val="FFFFFF"/>
              </a:solidFill>
            </a:endParaRP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212551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xEl>
                                              <p:pRg st="6" end="6"/>
                                            </p:txEl>
                                          </p:spTgt>
                                        </p:tgtEl>
                                        <p:attrNameLst>
                                          <p:attrName>style.visibility</p:attrName>
                                        </p:attrNameLst>
                                      </p:cBhvr>
                                      <p:to>
                                        <p:strVal val="visible"/>
                                      </p:to>
                                    </p:set>
                                    <p:animEffect transition="in" filter="randombar(horizontal)">
                                      <p:cBhvr>
                                        <p:cTn id="7" dur="500"/>
                                        <p:tgtEl>
                                          <p:spTgt spid="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07F9-0407-4903-9877-97F71520ED1C}"/>
              </a:ext>
            </a:extLst>
          </p:cNvPr>
          <p:cNvSpPr>
            <a:spLocks noGrp="1"/>
          </p:cNvSpPr>
          <p:nvPr>
            <p:ph type="title"/>
          </p:nvPr>
        </p:nvSpPr>
        <p:spPr>
          <a:xfrm>
            <a:off x="838200" y="114088"/>
            <a:ext cx="10515600" cy="939650"/>
          </a:xfrm>
        </p:spPr>
        <p:txBody>
          <a:bodyPr/>
          <a:lstStyle/>
          <a:p>
            <a:r>
              <a:rPr lang="en-GB"/>
              <a:t>Problem of the week</a:t>
            </a:r>
          </a:p>
        </p:txBody>
      </p:sp>
      <p:sp>
        <p:nvSpPr>
          <p:cNvPr id="8" name="Slide Number Placeholder 7">
            <a:extLst>
              <a:ext uri="{FF2B5EF4-FFF2-40B4-BE49-F238E27FC236}">
                <a16:creationId xmlns:a16="http://schemas.microsoft.com/office/drawing/2014/main" id="{713CC884-F7B6-4C8F-81DC-EBBE4EE6B102}"/>
              </a:ext>
            </a:extLst>
          </p:cNvPr>
          <p:cNvSpPr>
            <a:spLocks noGrp="1"/>
          </p:cNvSpPr>
          <p:nvPr>
            <p:ph type="sldNum" sz="quarter" idx="12"/>
          </p:nvPr>
        </p:nvSpPr>
        <p:spPr/>
        <p:txBody>
          <a:bodyPr/>
          <a:lstStyle/>
          <a:p>
            <a:fld id="{FE024F78-56A6-7740-B68D-8D4D026EDF3F}" type="slidenum">
              <a:rPr lang="en-US" smtClean="0"/>
              <a:pPr/>
              <a:t>11</a:t>
            </a:fld>
            <a:endParaRPr lang="en-US"/>
          </a:p>
        </p:txBody>
      </p:sp>
      <p:sp>
        <p:nvSpPr>
          <p:cNvPr id="9" name="TextBox 8">
            <a:extLst>
              <a:ext uri="{FF2B5EF4-FFF2-40B4-BE49-F238E27FC236}">
                <a16:creationId xmlns:a16="http://schemas.microsoft.com/office/drawing/2014/main" id="{F429B0E1-26BF-4CED-9CE4-7CF37153849F}"/>
              </a:ext>
            </a:extLst>
          </p:cNvPr>
          <p:cNvSpPr txBox="1"/>
          <p:nvPr/>
        </p:nvSpPr>
        <p:spPr>
          <a:xfrm>
            <a:off x="113212" y="1515291"/>
            <a:ext cx="11939452" cy="5355312"/>
          </a:xfrm>
          <a:prstGeom prst="rect">
            <a:avLst/>
          </a:prstGeom>
          <a:noFill/>
        </p:spPr>
        <p:txBody>
          <a:bodyPr wrap="square" rtlCol="0">
            <a:spAutoFit/>
          </a:bodyPr>
          <a:lstStyle/>
          <a:p>
            <a:r>
              <a:rPr lang="en-GB">
                <a:solidFill>
                  <a:srgbClr val="FFFFFF"/>
                </a:solidFill>
              </a:rPr>
              <a:t>Problem Statement:</a:t>
            </a:r>
          </a:p>
          <a:p>
            <a:endParaRPr lang="en-GB">
              <a:solidFill>
                <a:srgbClr val="FFFFFF"/>
              </a:solidFill>
            </a:endParaRPr>
          </a:p>
          <a:p>
            <a:r>
              <a:rPr lang="en-GB">
                <a:solidFill>
                  <a:srgbClr val="FFFFFF"/>
                </a:solidFill>
              </a:rPr>
              <a:t>In your classroom, there is a significant amount of waste generated daily, including paper, plastic, and food waste. This waste not only contributes to environmental pollution but also represents missed opportunities for resource conservation and sustainable practices. As responsible citizens and future leaders, it is imperative to address this issue and implement solutions to reduce waste and promote environmental responsibility within the classroom environment.</a:t>
            </a:r>
          </a:p>
          <a:p>
            <a:endParaRPr lang="en-GB">
              <a:solidFill>
                <a:srgbClr val="FFFFFF"/>
              </a:solidFill>
            </a:endParaRPr>
          </a:p>
          <a:p>
            <a:r>
              <a:rPr lang="en-GB">
                <a:solidFill>
                  <a:srgbClr val="FFFFFF"/>
                </a:solidFill>
              </a:rPr>
              <a:t>Objectives:</a:t>
            </a:r>
          </a:p>
          <a:p>
            <a:endParaRPr lang="en-GB">
              <a:solidFill>
                <a:srgbClr val="FFFFFF"/>
              </a:solidFill>
            </a:endParaRPr>
          </a:p>
          <a:p>
            <a:r>
              <a:rPr lang="en-GB">
                <a:solidFill>
                  <a:srgbClr val="FFFFFF"/>
                </a:solidFill>
              </a:rPr>
              <a:t>1.Develop innovative strategies to minimise or re-use paper waste.</a:t>
            </a:r>
          </a:p>
          <a:p>
            <a:endParaRPr lang="en-GB">
              <a:solidFill>
                <a:srgbClr val="FFFFFF"/>
              </a:solidFill>
            </a:endParaRPr>
          </a:p>
          <a:p>
            <a:r>
              <a:rPr lang="en-GB">
                <a:solidFill>
                  <a:srgbClr val="FFFFFF"/>
                </a:solidFill>
              </a:rPr>
              <a:t>2.Implement measures/rules to reduce plastic waste.</a:t>
            </a:r>
          </a:p>
          <a:p>
            <a:endParaRPr lang="en-GB">
              <a:solidFill>
                <a:srgbClr val="FFFFFF"/>
              </a:solidFill>
            </a:endParaRPr>
          </a:p>
          <a:p>
            <a:r>
              <a:rPr lang="en-GB">
                <a:solidFill>
                  <a:srgbClr val="FFFFFF"/>
                </a:solidFill>
              </a:rPr>
              <a:t>3.Create a waste audit to assess the types and quantities of waste generated in the classroom on a daily basis.</a:t>
            </a:r>
          </a:p>
          <a:p>
            <a:endParaRPr lang="en-GB">
              <a:solidFill>
                <a:srgbClr val="FFFFFF"/>
              </a:solidFill>
            </a:endParaRPr>
          </a:p>
          <a:p>
            <a:r>
              <a:rPr lang="en-GB">
                <a:solidFill>
                  <a:srgbClr val="FFFFFF"/>
                </a:solidFill>
              </a:rPr>
              <a:t>4. Suggest how these solutions will be monitored and reviewed.</a:t>
            </a:r>
          </a:p>
          <a:p>
            <a:endParaRPr lang="en-GB">
              <a:solidFill>
                <a:srgbClr val="FFFFFF"/>
              </a:solidFill>
            </a:endParaRPr>
          </a:p>
          <a:p>
            <a:r>
              <a:rPr lang="en-GB">
                <a:solidFill>
                  <a:srgbClr val="FFC000"/>
                </a:solidFill>
              </a:rPr>
              <a:t>Share the results and lessons learned with the class.</a:t>
            </a:r>
          </a:p>
        </p:txBody>
      </p:sp>
    </p:spTree>
    <p:extLst>
      <p:ext uri="{BB962C8B-B14F-4D97-AF65-F5344CB8AC3E}">
        <p14:creationId xmlns:p14="http://schemas.microsoft.com/office/powerpoint/2010/main" val="1008954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DBC5E-D126-42E4-8EFA-6B4F20E99424}"/>
              </a:ext>
            </a:extLst>
          </p:cNvPr>
          <p:cNvSpPr>
            <a:spLocks noGrp="1"/>
          </p:cNvSpPr>
          <p:nvPr>
            <p:ph type="title"/>
          </p:nvPr>
        </p:nvSpPr>
        <p:spPr>
          <a:xfrm>
            <a:off x="838200" y="114087"/>
            <a:ext cx="10515600" cy="1325563"/>
          </a:xfrm>
        </p:spPr>
        <p:txBody>
          <a:bodyPr/>
          <a:lstStyle/>
          <a:p>
            <a:r>
              <a:rPr lang="en-GB"/>
              <a:t>“Subconsciously” we are always problem solving</a:t>
            </a:r>
          </a:p>
        </p:txBody>
      </p:sp>
      <p:sp>
        <p:nvSpPr>
          <p:cNvPr id="8" name="Slide Number Placeholder 7">
            <a:extLst>
              <a:ext uri="{FF2B5EF4-FFF2-40B4-BE49-F238E27FC236}">
                <a16:creationId xmlns:a16="http://schemas.microsoft.com/office/drawing/2014/main" id="{F9437F29-110E-4D85-BC21-C48B33A07EE4}"/>
              </a:ext>
            </a:extLst>
          </p:cNvPr>
          <p:cNvSpPr>
            <a:spLocks noGrp="1"/>
          </p:cNvSpPr>
          <p:nvPr>
            <p:ph type="sldNum" sz="quarter" idx="12"/>
          </p:nvPr>
        </p:nvSpPr>
        <p:spPr/>
        <p:txBody>
          <a:bodyPr/>
          <a:lstStyle/>
          <a:p>
            <a:fld id="{FE024F78-56A6-7740-B68D-8D4D026EDF3F}" type="slidenum">
              <a:rPr lang="en-US" smtClean="0"/>
              <a:pPr/>
              <a:t>12</a:t>
            </a:fld>
            <a:endParaRPr lang="en-US"/>
          </a:p>
        </p:txBody>
      </p:sp>
      <p:sp>
        <p:nvSpPr>
          <p:cNvPr id="9" name="TextBox 8">
            <a:extLst>
              <a:ext uri="{FF2B5EF4-FFF2-40B4-BE49-F238E27FC236}">
                <a16:creationId xmlns:a16="http://schemas.microsoft.com/office/drawing/2014/main" id="{61877ABC-EDAF-4ACA-BE54-1DAC0B42B82E}"/>
              </a:ext>
            </a:extLst>
          </p:cNvPr>
          <p:cNvSpPr txBox="1"/>
          <p:nvPr/>
        </p:nvSpPr>
        <p:spPr>
          <a:xfrm>
            <a:off x="243840" y="1474484"/>
            <a:ext cx="11948160" cy="384721"/>
          </a:xfrm>
          <a:prstGeom prst="rect">
            <a:avLst/>
          </a:prstGeom>
          <a:noFill/>
        </p:spPr>
        <p:txBody>
          <a:bodyPr wrap="square" rtlCol="0">
            <a:spAutoFit/>
          </a:bodyPr>
          <a:lstStyle/>
          <a:p>
            <a:r>
              <a:rPr lang="en-GB" sz="1900">
                <a:solidFill>
                  <a:srgbClr val="FF0000"/>
                </a:solidFill>
              </a:rPr>
              <a:t>The video below illustrates how to be innovative in our day to day tasks and solve problems at the same time</a:t>
            </a:r>
          </a:p>
        </p:txBody>
      </p:sp>
      <p:pic>
        <p:nvPicPr>
          <p:cNvPr id="10" name="Online Media 9" title="Kitchen Hacks And Tips That Are Borderline Genius">
            <a:hlinkClick r:id="" action="ppaction://media"/>
            <a:extLst>
              <a:ext uri="{FF2B5EF4-FFF2-40B4-BE49-F238E27FC236}">
                <a16:creationId xmlns:a16="http://schemas.microsoft.com/office/drawing/2014/main" id="{DAD2EEF4-35C0-43F6-95CB-4D7B2F4D4739}"/>
              </a:ext>
            </a:extLst>
          </p:cNvPr>
          <p:cNvPicPr>
            <a:picLocks noRot="1" noChangeAspect="1"/>
          </p:cNvPicPr>
          <p:nvPr>
            <a:videoFile r:link="rId1"/>
          </p:nvPr>
        </p:nvPicPr>
        <p:blipFill>
          <a:blip r:embed="rId3"/>
          <a:stretch>
            <a:fillRect/>
          </a:stretch>
        </p:blipFill>
        <p:spPr>
          <a:xfrm>
            <a:off x="121920" y="1894039"/>
            <a:ext cx="11948160" cy="4849874"/>
          </a:xfrm>
          <a:prstGeom prst="rect">
            <a:avLst/>
          </a:prstGeom>
        </p:spPr>
      </p:pic>
    </p:spTree>
    <p:extLst>
      <p:ext uri="{BB962C8B-B14F-4D97-AF65-F5344CB8AC3E}">
        <p14:creationId xmlns:p14="http://schemas.microsoft.com/office/powerpoint/2010/main" val="116026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dirty="0"/>
              <a:t>Group Reflection</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13</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713479" y="1100016"/>
            <a:ext cx="10515600" cy="6740307"/>
          </a:xfrm>
          <a:prstGeom prst="rect">
            <a:avLst/>
          </a:prstGeom>
          <a:noFill/>
        </p:spPr>
        <p:txBody>
          <a:bodyPr wrap="square" rtlCol="0">
            <a:spAutoFit/>
          </a:bodyPr>
          <a:lstStyle/>
          <a:p>
            <a:r>
              <a:rPr lang="en-GB" sz="3600" dirty="0">
                <a:solidFill>
                  <a:srgbClr val="FFFFFF"/>
                </a:solidFill>
              </a:rPr>
              <a:t>In groups, discuss and answer the following questions. </a:t>
            </a:r>
            <a:r>
              <a:rPr lang="en-GB" sz="3600">
                <a:solidFill>
                  <a:srgbClr val="FFFFFF"/>
                </a:solidFill>
              </a:rPr>
              <a:t>Remember </a:t>
            </a:r>
            <a:r>
              <a:rPr lang="en-GB" sz="3600" dirty="0">
                <a:solidFill>
                  <a:srgbClr val="FFFFFF"/>
                </a:solidFill>
              </a:rPr>
              <a:t>to appoint a scribe!</a:t>
            </a:r>
          </a:p>
          <a:p>
            <a:pPr marL="571500" indent="-571500">
              <a:buFont typeface="Arial" panose="020B0604020202020204" pitchFamily="34" charset="0"/>
              <a:buChar char="•"/>
            </a:pPr>
            <a:r>
              <a:rPr lang="en-GB" sz="3600" dirty="0">
                <a:solidFill>
                  <a:srgbClr val="FFFFFF"/>
                </a:solidFill>
              </a:rPr>
              <a:t>What was your most significant learning from this module?</a:t>
            </a:r>
          </a:p>
          <a:p>
            <a:pPr marL="571500" indent="-571500">
              <a:buFont typeface="Arial" panose="020B0604020202020204" pitchFamily="34" charset="0"/>
              <a:buChar char="•"/>
            </a:pPr>
            <a:r>
              <a:rPr lang="en-GB" sz="3600" dirty="0">
                <a:solidFill>
                  <a:srgbClr val="FFFFFF"/>
                </a:solidFill>
              </a:rPr>
              <a:t>How has your understanding of the subject changed?</a:t>
            </a:r>
          </a:p>
          <a:p>
            <a:pPr marL="571500" indent="-571500">
              <a:buFont typeface="Arial" panose="020B0604020202020204" pitchFamily="34" charset="0"/>
              <a:buChar char="•"/>
            </a:pPr>
            <a:r>
              <a:rPr lang="en-GB" sz="3600" dirty="0">
                <a:solidFill>
                  <a:srgbClr val="FFFFFF"/>
                </a:solidFill>
              </a:rPr>
              <a:t>What skills have you developed or improved?</a:t>
            </a:r>
          </a:p>
          <a:p>
            <a:pPr marL="571500" indent="-571500">
              <a:buFont typeface="Arial" panose="020B0604020202020204" pitchFamily="34" charset="0"/>
              <a:buChar char="•"/>
            </a:pPr>
            <a:r>
              <a:rPr lang="en-GB" sz="3600" dirty="0">
                <a:solidFill>
                  <a:srgbClr val="FFFFFF"/>
                </a:solidFill>
              </a:rPr>
              <a:t>How can you apply what you have learnt in the future?</a:t>
            </a:r>
          </a:p>
          <a:p>
            <a:pPr marL="571500" indent="-571500">
              <a:buFont typeface="Arial" panose="020B0604020202020204" pitchFamily="34" charset="0"/>
              <a:buChar char="•"/>
            </a:pPr>
            <a:r>
              <a:rPr lang="en-GB" sz="3600" dirty="0">
                <a:solidFill>
                  <a:srgbClr val="FFFFFF"/>
                </a:solidFill>
              </a:rPr>
              <a:t>What areas do you want to explore further?</a:t>
            </a:r>
          </a:p>
          <a:p>
            <a:endParaRPr lang="en-GB" sz="1600" dirty="0">
              <a:solidFill>
                <a:srgbClr val="FFFFFF"/>
              </a:solidFill>
            </a:endParaRPr>
          </a:p>
          <a:p>
            <a:endParaRPr lang="en-GB" sz="1600" dirty="0">
              <a:solidFill>
                <a:srgbClr val="FFFFFF"/>
              </a:solidFill>
            </a:endParaRPr>
          </a:p>
          <a:p>
            <a:endParaRPr lang="en-GB" sz="1600"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948389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a:lstStyle/>
          <a:p>
            <a:r>
              <a:rPr lang="en-US"/>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a:lstStyle/>
          <a:p>
            <a:endParaRPr lang="en-US"/>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a:lstStyle/>
          <a:p>
            <a:r>
              <a:rPr lang="en-US"/>
              <a:t>Problem Solving &amp; Innovation</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a:lstStyle/>
          <a:p>
            <a:fld id="{FE024F78-56A6-7740-B68D-8D4D026EDF3F}" type="slidenum">
              <a:rPr lang="en-US" smtClean="0"/>
              <a:pPr/>
              <a:t>14</a:t>
            </a:fld>
            <a:endParaRPr lang="en-US"/>
          </a:p>
        </p:txBody>
      </p:sp>
    </p:spTree>
    <p:extLst>
      <p:ext uri="{BB962C8B-B14F-4D97-AF65-F5344CB8AC3E}">
        <p14:creationId xmlns:p14="http://schemas.microsoft.com/office/powerpoint/2010/main" val="79002458"/>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Findings_WAC_CP_v10" id="{DFB4E90D-091B-45B9-9CB3-B93AA2CDF265}" vid="{C9138B91-C486-4852-8AB0-95D8040FA9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9DD645B-D823-4D85-A8AC-AFAC8212B2F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{7338C2B8-7794-4A6F-91E5-B3E242E0777B}tf11936837_win32</Template>
  <TotalTime>0</TotalTime>
  <Words>1674</Words>
  <Application>Microsoft Office PowerPoint</Application>
  <PresentationFormat>Widescreen</PresentationFormat>
  <Paragraphs>147</Paragraphs>
  <Slides>14</Slides>
  <Notes>9</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 Nova</vt:lpstr>
      <vt:lpstr>Biome</vt:lpstr>
      <vt:lpstr>Biome Light</vt:lpstr>
      <vt:lpstr>Calibri</vt:lpstr>
      <vt:lpstr>Raleway</vt:lpstr>
      <vt:lpstr>Segoe UI</vt:lpstr>
      <vt:lpstr>Wingdings</vt:lpstr>
      <vt:lpstr>Office Theme</vt:lpstr>
      <vt:lpstr>Problem Solving &amp; Innovation</vt:lpstr>
      <vt:lpstr>Learning objectives</vt:lpstr>
      <vt:lpstr>PowerPoint Presentation</vt:lpstr>
      <vt:lpstr>Lessons from a can opener</vt:lpstr>
      <vt:lpstr>Frozen in time</vt:lpstr>
      <vt:lpstr>Types of innovators</vt:lpstr>
      <vt:lpstr>Accidental innovations</vt:lpstr>
      <vt:lpstr>Importance of innovation</vt:lpstr>
      <vt:lpstr>Problem solver types</vt:lpstr>
      <vt:lpstr>You can do it!</vt:lpstr>
      <vt:lpstr>Problem of the week</vt:lpstr>
      <vt:lpstr>“Subconsciously” we are always problem solving</vt:lpstr>
      <vt:lpstr>Group Reflection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Innovation</dc:title>
  <dc:creator>Muhammad Cassamo</dc:creator>
  <cp:lastModifiedBy>Rhiannon Akers</cp:lastModifiedBy>
  <cp:revision>2</cp:revision>
  <dcterms:created xsi:type="dcterms:W3CDTF">2024-02-26T09:12:53Z</dcterms:created>
  <dcterms:modified xsi:type="dcterms:W3CDTF">2024-11-28T21:06:12Z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