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5" r:id="rId5"/>
    <p:sldId id="268" r:id="rId6"/>
    <p:sldId id="269" r:id="rId7"/>
    <p:sldId id="270" r:id="rId8"/>
    <p:sldId id="258" r:id="rId9"/>
    <p:sldId id="271" r:id="rId10"/>
    <p:sldId id="272" r:id="rId11"/>
    <p:sldId id="273" r:id="rId12"/>
    <p:sldId id="274" r:id="rId13"/>
    <p:sldId id="27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F871F0-7ECD-EE49-B6C9-5C916759723D}" v="200" dt="2021-01-03T11:57:11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/>
    <p:restoredTop sz="91221"/>
  </p:normalViewPr>
  <p:slideViewPr>
    <p:cSldViewPr snapToGrid="0" snapToObjects="1">
      <p:cViewPr varScale="1">
        <p:scale>
          <a:sx n="115" d="100"/>
          <a:sy n="115" d="100"/>
        </p:scale>
        <p:origin x="1032" y="20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 snapToObjects="1">
      <p:cViewPr varScale="1">
        <p:scale>
          <a:sx n="121" d="100"/>
          <a:sy n="121" d="100"/>
        </p:scale>
        <p:origin x="5072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E13672-733E-49E2-BA30-E2D2D8770FC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526E93D-9FEC-4D52-A7B7-298A1FFD4EB7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Green logistics – ‘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producing and distributing goods in a sustainable way, considering environmental and social factors’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A64465-8B7C-40E6-AC14-ACFBA3D1EB86}" type="parTrans" cxnId="{AE7FABE1-F308-4C2A-9B60-6497791027A8}">
      <dgm:prSet/>
      <dgm:spPr/>
      <dgm:t>
        <a:bodyPr/>
        <a:lstStyle/>
        <a:p>
          <a:endParaRPr lang="en-US"/>
        </a:p>
      </dgm:t>
    </dgm:pt>
    <dgm:pt modelId="{43A8B880-E4D5-478F-AE2B-64FE74583852}" type="sibTrans" cxnId="{AE7FABE1-F308-4C2A-9B60-6497791027A8}">
      <dgm:prSet/>
      <dgm:spPr/>
      <dgm:t>
        <a:bodyPr/>
        <a:lstStyle/>
        <a:p>
          <a:endParaRPr lang="en-US"/>
        </a:p>
      </dgm:t>
    </dgm:pt>
    <dgm:pt modelId="{B65B0921-8FD8-4E6E-8D7F-4D60C17D01C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 circular economy – ‘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is an economic model aimed at the efficient use of resources through waste minimization, long term value retention and the reduction of products to form a closed loop’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B705CB-327E-433D-A170-4DBC22E3332E}" type="parTrans" cxnId="{F48209DE-7070-4727-85E4-CA80E218261B}">
      <dgm:prSet/>
      <dgm:spPr/>
      <dgm:t>
        <a:bodyPr/>
        <a:lstStyle/>
        <a:p>
          <a:endParaRPr lang="en-US"/>
        </a:p>
      </dgm:t>
    </dgm:pt>
    <dgm:pt modelId="{C3C25473-4216-43EC-A7E3-2327AD89207E}" type="sibTrans" cxnId="{F48209DE-7070-4727-85E4-CA80E218261B}">
      <dgm:prSet/>
      <dgm:spPr/>
      <dgm:t>
        <a:bodyPr/>
        <a:lstStyle/>
        <a:p>
          <a:endParaRPr lang="en-US"/>
        </a:p>
      </dgm:t>
    </dgm:pt>
    <dgm:pt modelId="{FECF9B50-C4FE-B740-90C3-7C81B74C70C3}" type="pres">
      <dgm:prSet presAssocID="{5CE13672-733E-49E2-BA30-E2D2D8770FCE}" presName="linear" presStyleCnt="0">
        <dgm:presLayoutVars>
          <dgm:animLvl val="lvl"/>
          <dgm:resizeHandles val="exact"/>
        </dgm:presLayoutVars>
      </dgm:prSet>
      <dgm:spPr/>
    </dgm:pt>
    <dgm:pt modelId="{485F9AC5-C9AD-3940-8A9F-EF2517E94631}" type="pres">
      <dgm:prSet presAssocID="{1526E93D-9FEC-4D52-A7B7-298A1FFD4EB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6E30B63-2287-F940-801B-B4FD79B6CC72}" type="pres">
      <dgm:prSet presAssocID="{43A8B880-E4D5-478F-AE2B-64FE74583852}" presName="spacer" presStyleCnt="0"/>
      <dgm:spPr/>
    </dgm:pt>
    <dgm:pt modelId="{353691FC-D7B8-1941-A52F-7774CA29C2C3}" type="pres">
      <dgm:prSet presAssocID="{B65B0921-8FD8-4E6E-8D7F-4D60C17D01C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4B6929-A10C-3E45-A5D1-447A29E9713F}" type="presOf" srcId="{1526E93D-9FEC-4D52-A7B7-298A1FFD4EB7}" destId="{485F9AC5-C9AD-3940-8A9F-EF2517E94631}" srcOrd="0" destOrd="0" presId="urn:microsoft.com/office/officeart/2005/8/layout/vList2"/>
    <dgm:cxn modelId="{8D95F2CD-A82D-744D-ACBF-B74E9B74B1D9}" type="presOf" srcId="{B65B0921-8FD8-4E6E-8D7F-4D60C17D01CC}" destId="{353691FC-D7B8-1941-A52F-7774CA29C2C3}" srcOrd="0" destOrd="0" presId="urn:microsoft.com/office/officeart/2005/8/layout/vList2"/>
    <dgm:cxn modelId="{F48209DE-7070-4727-85E4-CA80E218261B}" srcId="{5CE13672-733E-49E2-BA30-E2D2D8770FCE}" destId="{B65B0921-8FD8-4E6E-8D7F-4D60C17D01CC}" srcOrd="1" destOrd="0" parTransId="{8BB705CB-327E-433D-A170-4DBC22E3332E}" sibTransId="{C3C25473-4216-43EC-A7E3-2327AD89207E}"/>
    <dgm:cxn modelId="{AE7FABE1-F308-4C2A-9B60-6497791027A8}" srcId="{5CE13672-733E-49E2-BA30-E2D2D8770FCE}" destId="{1526E93D-9FEC-4D52-A7B7-298A1FFD4EB7}" srcOrd="0" destOrd="0" parTransId="{08A64465-8B7C-40E6-AC14-ACFBA3D1EB86}" sibTransId="{43A8B880-E4D5-478F-AE2B-64FE74583852}"/>
    <dgm:cxn modelId="{0166B4EE-F115-344E-8369-1AC23EC35976}" type="presOf" srcId="{5CE13672-733E-49E2-BA30-E2D2D8770FCE}" destId="{FECF9B50-C4FE-B740-90C3-7C81B74C70C3}" srcOrd="0" destOrd="0" presId="urn:microsoft.com/office/officeart/2005/8/layout/vList2"/>
    <dgm:cxn modelId="{C3A04204-9FDB-AC4F-B2A7-39AB76A9EDEF}" type="presParOf" srcId="{FECF9B50-C4FE-B740-90C3-7C81B74C70C3}" destId="{485F9AC5-C9AD-3940-8A9F-EF2517E94631}" srcOrd="0" destOrd="0" presId="urn:microsoft.com/office/officeart/2005/8/layout/vList2"/>
    <dgm:cxn modelId="{1CABFBBE-CB74-CD47-B1FF-4EC38B2AA817}" type="presParOf" srcId="{FECF9B50-C4FE-B740-90C3-7C81B74C70C3}" destId="{06E30B63-2287-F940-801B-B4FD79B6CC72}" srcOrd="1" destOrd="0" presId="urn:microsoft.com/office/officeart/2005/8/layout/vList2"/>
    <dgm:cxn modelId="{B60BF0F0-3F4F-1841-9C6B-53B73D7F9A75}" type="presParOf" srcId="{FECF9B50-C4FE-B740-90C3-7C81B74C70C3}" destId="{353691FC-D7B8-1941-A52F-7774CA29C2C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F9AC5-C9AD-3940-8A9F-EF2517E94631}">
      <dsp:nvSpPr>
        <dsp:cNvPr id="0" name=""/>
        <dsp:cNvSpPr/>
      </dsp:nvSpPr>
      <dsp:spPr>
        <a:xfrm>
          <a:off x="0" y="170468"/>
          <a:ext cx="5257800" cy="25429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Green logistics – ‘</a:t>
          </a:r>
          <a:r>
            <a:rPr lang="en-US" sz="27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producing and distributing goods in a sustainable way, considering environmental and social factors’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4139" y="294607"/>
        <a:ext cx="5009522" cy="2294717"/>
      </dsp:txXfrm>
    </dsp:sp>
    <dsp:sp modelId="{353691FC-D7B8-1941-A52F-7774CA29C2C3}">
      <dsp:nvSpPr>
        <dsp:cNvPr id="0" name=""/>
        <dsp:cNvSpPr/>
      </dsp:nvSpPr>
      <dsp:spPr>
        <a:xfrm>
          <a:off x="0" y="2791223"/>
          <a:ext cx="5257800" cy="254299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circular economy – ‘</a:t>
          </a:r>
          <a:r>
            <a:rPr lang="en-US" sz="27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 an economic model aimed at the efficient use of resources through waste minimization, long term value retention and the reduction of products to form a closed loop’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4139" y="2915362"/>
        <a:ext cx="5009522" cy="2294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E7BC67-4ED8-8E48-9C0C-031EE3356451}" type="datetimeFigureOut">
              <a:rPr lang="en-US" smtClean="0"/>
              <a:t>1/3/21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ECF13-47D4-924A-BDF5-7054439BBC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2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4555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753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43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903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2058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709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185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86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36837-E16D-A24E-9B12-A1B3AE8D5B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BB950B-009F-8B4F-B45A-9CB4649DD7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6C01A-E110-3346-BE8F-682E15576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4C14A-7295-8243-AEA8-6C9EECDA5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B4512-4C8A-9F4B-8AC5-07FDD47EB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495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FE49D-6BE4-2445-BD62-0652D2F36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3FD13-11B7-3942-8254-8B90DEA563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BA811-C24C-9848-8A75-B5527CA0E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34AFE-C68F-3948-8946-F4F665A4D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500FD-F5A0-D64F-A0C8-2BF5B59D1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584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B67B0-EC9C-5D48-9C7E-8A7C1DD46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DA721-7D50-DD47-AF91-944BCEC189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6AFCB-1B88-0641-90F8-3B86A21CF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5634A-CC4F-BB49-819A-4289A35D1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96756-27A5-1341-A769-461F705EA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581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5B65E-A346-2548-8AA3-AFA466F92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BBD04-C0E1-2F4C-928A-C2CA7C84C8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B05092-72D2-F94E-8B90-2D706A3DB0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BDA89-99EA-E847-BC1D-7A1A77DE8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DECAE-EB3C-3849-A90D-08B8B377A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DCF5B-C570-5146-8ABB-BAED45BFE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54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472A7-289F-7544-A090-43F61F518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5F9F2-A8DF-4246-989B-2F30060508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FEEF-5C99-4743-8227-E792A31401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06417E-1752-5249-B88C-D86E06CE54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5BF926-FDE6-594A-ADF8-DFBE19E88E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7C20C5-CE9B-6B4B-B9FC-4186F5221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7C4C24-9E38-7C42-9AD3-C5329E66F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626029-1A82-2F43-AD04-3C31D91A5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114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ACBA0-B319-C64E-8FCC-88B2132B2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395438-E662-0C48-AA09-1128731AF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88F8F6-0B9B-6D4B-AF0A-215C3B75C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DEA7AD-5A31-814B-B2B2-7025B5D82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486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CA1B42-1270-6246-8A9E-48F6007FE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3E4B36-CF09-CB4F-85C7-D9D885426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BF6950-9222-8D4A-B22B-9578D4FAA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958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95D8E-F844-564A-9DBC-113D7F06E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D5DEB-E65A-1B43-BCFF-2D9E29858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2AF61-6115-354A-8F5C-250A57E76A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B84075-4100-BD40-B4B5-44F59CD01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FFB83-B34D-B047-A4CD-CB60C8B57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014911-DE37-A14E-BCA1-0D9A7836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711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AED80-FEFB-904B-81F3-CDE2755CF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764806-F736-8E41-8C68-7BD01F3408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4AEC4B-BD2F-9A40-A025-375FF92F90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C61207-9616-7140-A91E-B251883A6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9C3B5A-4CE4-E044-9B58-B287F1E80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B8FCF-97A2-C540-8020-16C66CD93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06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D9B9C-069B-234B-A2C2-80644FBDB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621967-63CC-0E43-BB16-90401B4B3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1B2AA-026F-EB4A-BC0B-2E3F4BADE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75E68-33C8-AB47-BD4F-67350AA8E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2479A8-C0FE-5349-B9F6-2551B01CD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781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1384C9-A8B3-FB47-8469-6C4F0DB8CC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53304-652F-9E43-88BF-AC66A9AFC5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D4050-CC87-EA44-A0CF-3A5D56CA3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17FBD-5478-9948-B581-FF8AE1082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B4018-05F6-FD45-9D21-BA44E168B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54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1416BE-F664-2248-BE86-22596D13E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94AC5-1C52-0640-89F4-A3E7C913D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D2BB4-08FA-EE4C-BC65-1C8733B416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14200-BBF7-514B-9825-DA6984F75FEF}" type="datetimeFigureOut">
              <a:rPr lang="en-US" smtClean="0"/>
              <a:t>1/3/21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F33CE-1397-5148-920A-B4D2D72E6D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138D6-CD2F-4344-8BAA-B35DE97514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765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9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Sustainability">
            <a:extLst>
              <a:ext uri="{FF2B5EF4-FFF2-40B4-BE49-F238E27FC236}">
                <a16:creationId xmlns:a16="http://schemas.microsoft.com/office/drawing/2014/main" id="{7E0D99A7-FA98-4439-8A69-5E6F5AD063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49045" y="1472476"/>
            <a:ext cx="3789988" cy="3789988"/>
          </a:xfrm>
          <a:prstGeom prst="rect">
            <a:avLst/>
          </a:pr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B8B8498-A488-40AF-99EB-F622ED9AD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2F033D07-FE42-4E5C-A00A-FFE1D42C0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A0176-0AFB-F44A-AC45-107668D336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877824"/>
            <a:ext cx="5294376" cy="3072384"/>
          </a:xfrm>
        </p:spPr>
        <p:txBody>
          <a:bodyPr anchor="b">
            <a:normAutofit/>
          </a:bodyPr>
          <a:lstStyle/>
          <a:p>
            <a:pPr algn="l"/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of green and reverse logistics in the circular economy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F62DCDF-F5DE-3D42-849E-961F2C336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2398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0618"/>
    </mc:Choice>
    <mc:Fallback xmlns="">
      <p:transition spd="slow" advTm="30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C45-E5A6-C749-A712-C6F49C25F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pPr algn="ctr"/>
            <a:r>
              <a:rPr lang="en-US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618DB6-63B5-4912-9337-7A4D6E548D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296202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DDB8F1F-9FA3-F446-931E-3746DD0D0F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81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662"/>
    </mc:Choice>
    <mc:Fallback xmlns="">
      <p:transition spd="slow" advTm="35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FE280ED-DCCD-424F-9110-161F254A5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of green logistics within the circular economy</a:t>
            </a:r>
            <a:br>
              <a:rPr lang="en-US" sz="5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5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250B8A-C72A-4042-942E-5AB1C62BA634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 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tool that helps with the development of the circular economy by: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Mitigating against contemporary threats on the environment by recycling and re-distributing products in a sustainable way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Reducing energy consumption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Minimizing the amount of waste and provide ways for its to be effectively managed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030C3B3-15A4-204E-8C72-D5DB27EC8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208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26"/>
    </mc:Choice>
    <mc:Fallback xmlns="">
      <p:transition spd="slow" advTm="753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FF316-35DC-0B42-90C9-5EA3A2CCA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9" y="313409"/>
            <a:ext cx="4828417" cy="167083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Shifting to a net zero-waste hierarchy</a:t>
            </a:r>
          </a:p>
        </p:txBody>
      </p:sp>
      <p:grpSp>
        <p:nvGrpSpPr>
          <p:cNvPr id="8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B14141-3A07-4E4F-9E75-06DDC6AFBEEC}"/>
              </a:ext>
            </a:extLst>
          </p:cNvPr>
          <p:cNvSpPr txBox="1"/>
          <p:nvPr/>
        </p:nvSpPr>
        <p:spPr>
          <a:xfrm>
            <a:off x="590719" y="2330506"/>
            <a:ext cx="4559425" cy="1497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A Zero Waste hierarchy for Europe - Zero Waste Europe">
            <a:extLst>
              <a:ext uri="{FF2B5EF4-FFF2-40B4-BE49-F238E27FC236}">
                <a16:creationId xmlns:a16="http://schemas.microsoft.com/office/drawing/2014/main" id="{F972ECF5-0836-9D47-8B9F-6769F36F623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4" r="1280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A7519A-705F-A443-9895-240FF3C499C4}"/>
              </a:ext>
            </a:extLst>
          </p:cNvPr>
          <p:cNvSpPr txBox="1"/>
          <p:nvPr/>
        </p:nvSpPr>
        <p:spPr>
          <a:xfrm>
            <a:off x="589560" y="2650435"/>
            <a:ext cx="423423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zero-waste hierarchy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it can be used as a guide to minimize waste within the circular economy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213B1D4-2334-FA41-8713-617145A08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24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779"/>
    </mc:Choice>
    <mc:Fallback xmlns="">
      <p:transition spd="slow" advTm="266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ectangle 142">
            <a:extLst>
              <a:ext uri="{FF2B5EF4-FFF2-40B4-BE49-F238E27FC236}">
                <a16:creationId xmlns:a16="http://schemas.microsoft.com/office/drawing/2014/main" id="{799A8B4F-0FED-46C0-9186-5A8E116D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0"/>
            <a:ext cx="6483095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5" name="Picture 144">
            <a:extLst>
              <a:ext uri="{FF2B5EF4-FFF2-40B4-BE49-F238E27FC236}">
                <a16:creationId xmlns:a16="http://schemas.microsoft.com/office/drawing/2014/main" id="{DA6861EE-7660-46C9-80BD-173B8F74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37A9AF-55BD-2B4A-9534-47FC4586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75" y="365761"/>
            <a:ext cx="7126014" cy="1613762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300" b="1" dirty="0">
                <a:solidFill>
                  <a:srgbClr val="000000"/>
                </a:solidFill>
              </a:rPr>
            </a:br>
            <a:r>
              <a:rPr lang="en-GB" sz="49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for businesses when transitioning to a circular economy</a:t>
            </a:r>
            <a:br>
              <a:rPr lang="en-GB" sz="2300" b="1" dirty="0">
                <a:solidFill>
                  <a:srgbClr val="000000"/>
                </a:solidFill>
              </a:rPr>
            </a:br>
            <a:endParaRPr lang="en-US" sz="2300" dirty="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49A02-0D81-C248-A51F-859EB23C4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16" y="2667235"/>
            <a:ext cx="4650524" cy="3555978"/>
          </a:xfrm>
        </p:spPr>
        <p:txBody>
          <a:bodyPr anchor="ctr">
            <a:normAutofit lnSpcReduction="10000"/>
          </a:bodyPr>
          <a:lstStyle/>
          <a:p>
            <a:endParaRPr lang="en-US" sz="2000" dirty="0">
              <a:solidFill>
                <a:srgbClr val="000000"/>
              </a:solidFill>
            </a:endParaRPr>
          </a:p>
          <a:p>
            <a:r>
              <a:rPr 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Rethinking their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company's product design      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it clear and convenient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Greater collaborative effort across industries</a:t>
            </a:r>
          </a:p>
          <a:p>
            <a:endParaRPr lang="en-US" sz="2000" dirty="0">
              <a:solidFill>
                <a:srgbClr val="000000"/>
              </a:solidFill>
            </a:endParaRP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38A69B74-22E3-47CC-823F-18BE7930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36" y="2960687"/>
            <a:ext cx="2668748" cy="2668748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Freeform 71">
            <a:extLst>
              <a:ext uri="{FF2B5EF4-FFF2-40B4-BE49-F238E27FC236}">
                <a16:creationId xmlns:a16="http://schemas.microsoft.com/office/drawing/2014/main" id="{1778637B-5DB8-4A75-B2E6-FC2B1BB9A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014" y="2"/>
            <a:ext cx="4034987" cy="3428147"/>
          </a:xfrm>
          <a:custGeom>
            <a:avLst/>
            <a:gdLst>
              <a:gd name="connsiteX0" fmla="*/ 350825 w 4034987"/>
              <a:gd name="connsiteY0" fmla="*/ 0 h 3428147"/>
              <a:gd name="connsiteX1" fmla="*/ 4034987 w 4034987"/>
              <a:gd name="connsiteY1" fmla="*/ 0 h 3428147"/>
              <a:gd name="connsiteX2" fmla="*/ 4034987 w 4034987"/>
              <a:gd name="connsiteY2" fmla="*/ 2505205 h 3428147"/>
              <a:gd name="connsiteX3" fmla="*/ 3951822 w 4034987"/>
              <a:gd name="connsiteY3" fmla="*/ 2616420 h 3428147"/>
              <a:gd name="connsiteX4" fmla="*/ 2230590 w 4034987"/>
              <a:gd name="connsiteY4" fmla="*/ 3428147 h 3428147"/>
              <a:gd name="connsiteX5" fmla="*/ 0 w 4034987"/>
              <a:gd name="connsiteY5" fmla="*/ 1197557 h 3428147"/>
              <a:gd name="connsiteX6" fmla="*/ 269220 w 4034987"/>
              <a:gd name="connsiteY6" fmla="*/ 134326 h 3428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987" h="3428147">
                <a:moveTo>
                  <a:pt x="350825" y="0"/>
                </a:moveTo>
                <a:lnTo>
                  <a:pt x="4034987" y="0"/>
                </a:lnTo>
                <a:lnTo>
                  <a:pt x="4034987" y="2505205"/>
                </a:lnTo>
                <a:lnTo>
                  <a:pt x="3951822" y="2616420"/>
                </a:lnTo>
                <a:cubicBezTo>
                  <a:pt x="3542699" y="3112162"/>
                  <a:pt x="2923546" y="3428147"/>
                  <a:pt x="2230590" y="3428147"/>
                </a:cubicBezTo>
                <a:cubicBezTo>
                  <a:pt x="998669" y="3428147"/>
                  <a:pt x="0" y="2429478"/>
                  <a:pt x="0" y="1197557"/>
                </a:cubicBezTo>
                <a:cubicBezTo>
                  <a:pt x="0" y="812582"/>
                  <a:pt x="97526" y="450385"/>
                  <a:pt x="269220" y="134326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Amcor | Amcor Supporting people through COVID-19 coronavirus">
            <a:extLst>
              <a:ext uri="{FF2B5EF4-FFF2-40B4-BE49-F238E27FC236}">
                <a16:creationId xmlns:a16="http://schemas.microsoft.com/office/drawing/2014/main" id="{D87ADBED-1EFF-784C-AC7E-8CC1AB15C8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7" r="-2" b="-2"/>
          <a:stretch/>
        </p:blipFill>
        <p:spPr bwMode="auto">
          <a:xfrm>
            <a:off x="8823038" y="210817"/>
            <a:ext cx="3079451" cy="242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isco | LinkedIn">
            <a:extLst>
              <a:ext uri="{FF2B5EF4-FFF2-40B4-BE49-F238E27FC236}">
                <a16:creationId xmlns:a16="http://schemas.microsoft.com/office/drawing/2014/main" id="{B0700C71-5C7C-6B43-AED7-DF3827D419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19" r="1" b="11646"/>
          <a:stretch/>
        </p:blipFill>
        <p:spPr bwMode="auto">
          <a:xfrm>
            <a:off x="6513813" y="3764150"/>
            <a:ext cx="1807158" cy="103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1" name="Freeform 75">
            <a:extLst>
              <a:ext uri="{FF2B5EF4-FFF2-40B4-BE49-F238E27FC236}">
                <a16:creationId xmlns:a16="http://schemas.microsoft.com/office/drawing/2014/main" id="{0035A30C-45F3-4EFB-B2E8-6E2A1184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9131" y="4258570"/>
            <a:ext cx="3132869" cy="2599430"/>
          </a:xfrm>
          <a:custGeom>
            <a:avLst/>
            <a:gdLst>
              <a:gd name="connsiteX0" fmla="*/ 1612418 w 3061881"/>
              <a:gd name="connsiteY0" fmla="*/ 0 h 2540529"/>
              <a:gd name="connsiteX1" fmla="*/ 3030226 w 3061881"/>
              <a:gd name="connsiteY1" fmla="*/ 843844 h 2540529"/>
              <a:gd name="connsiteX2" fmla="*/ 3061881 w 3061881"/>
              <a:gd name="connsiteY2" fmla="*/ 909556 h 2540529"/>
              <a:gd name="connsiteX3" fmla="*/ 3061881 w 3061881"/>
              <a:gd name="connsiteY3" fmla="*/ 2315281 h 2540529"/>
              <a:gd name="connsiteX4" fmla="*/ 3030226 w 3061881"/>
              <a:gd name="connsiteY4" fmla="*/ 2380992 h 2540529"/>
              <a:gd name="connsiteX5" fmla="*/ 2949460 w 3061881"/>
              <a:gd name="connsiteY5" fmla="*/ 2513937 h 2540529"/>
              <a:gd name="connsiteX6" fmla="*/ 2929575 w 3061881"/>
              <a:gd name="connsiteY6" fmla="*/ 2540529 h 2540529"/>
              <a:gd name="connsiteX7" fmla="*/ 295261 w 3061881"/>
              <a:gd name="connsiteY7" fmla="*/ 2540529 h 2540529"/>
              <a:gd name="connsiteX8" fmla="*/ 275376 w 3061881"/>
              <a:gd name="connsiteY8" fmla="*/ 2513937 h 2540529"/>
              <a:gd name="connsiteX9" fmla="*/ 0 w 3061881"/>
              <a:gd name="connsiteY9" fmla="*/ 1612418 h 2540529"/>
              <a:gd name="connsiteX10" fmla="*/ 1612418 w 3061881"/>
              <a:gd name="connsiteY10" fmla="*/ 0 h 2540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61881" h="2540529">
                <a:moveTo>
                  <a:pt x="1612418" y="0"/>
                </a:moveTo>
                <a:cubicBezTo>
                  <a:pt x="2224646" y="0"/>
                  <a:pt x="2757180" y="341213"/>
                  <a:pt x="3030226" y="843844"/>
                </a:cubicBezTo>
                <a:lnTo>
                  <a:pt x="3061881" y="909556"/>
                </a:lnTo>
                <a:lnTo>
                  <a:pt x="3061881" y="2315281"/>
                </a:lnTo>
                <a:lnTo>
                  <a:pt x="3030226" y="2380992"/>
                </a:lnTo>
                <a:cubicBezTo>
                  <a:pt x="3005404" y="2426686"/>
                  <a:pt x="2978437" y="2471046"/>
                  <a:pt x="2949460" y="2513937"/>
                </a:cubicBezTo>
                <a:lnTo>
                  <a:pt x="2929575" y="2540529"/>
                </a:lnTo>
                <a:lnTo>
                  <a:pt x="295261" y="2540529"/>
                </a:lnTo>
                <a:lnTo>
                  <a:pt x="275376" y="2513937"/>
                </a:lnTo>
                <a:cubicBezTo>
                  <a:pt x="101518" y="2256593"/>
                  <a:pt x="0" y="1946361"/>
                  <a:pt x="0" y="1612418"/>
                </a:cubicBezTo>
                <a:cubicBezTo>
                  <a:pt x="0" y="721904"/>
                  <a:pt x="721904" y="0"/>
                  <a:pt x="161241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Millennium Hotels and Resorts Partners with Johnson Controls | Business Wire">
            <a:extLst>
              <a:ext uri="{FF2B5EF4-FFF2-40B4-BE49-F238E27FC236}">
                <a16:creationId xmlns:a16="http://schemas.microsoft.com/office/drawing/2014/main" id="{54F9E47E-6AE7-A846-8207-32D95C07D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3504" y="5029199"/>
            <a:ext cx="2775106" cy="173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7332285-1F74-424A-8ACA-AC11340235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29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519"/>
    </mc:Choice>
    <mc:Fallback xmlns="">
      <p:transition spd="slow" advTm="3715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9" name="Rectangle 8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" name="Picture 9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FF3993-BEA6-5040-BF6A-90E222039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u="sng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Ellen MacArthur foundation</a:t>
            </a:r>
          </a:p>
        </p:txBody>
      </p:sp>
      <p:sp>
        <p:nvSpPr>
          <p:cNvPr id="9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098" name="Picture 2" descr="Circular Economy - UK, USA, Europe, Asia &amp; South America - The Ellen  MacArthur Foundation">
            <a:extLst>
              <a:ext uri="{FF2B5EF4-FFF2-40B4-BE49-F238E27FC236}">
                <a16:creationId xmlns:a16="http://schemas.microsoft.com/office/drawing/2014/main" id="{2F053416-6B06-DF48-B9B2-F2673DAD36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0" r="1990" b="2"/>
          <a:stretch/>
        </p:blipFill>
        <p:spPr bwMode="auto"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0E15D01-A22A-0248-8EF4-B2105929BEEA}"/>
              </a:ext>
            </a:extLst>
          </p:cNvPr>
          <p:cNvSpPr/>
          <p:nvPr/>
        </p:nvSpPr>
        <p:spPr>
          <a:xfrm>
            <a:off x="6213558" y="2630988"/>
            <a:ext cx="4739070" cy="30010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on June 23</a:t>
            </a:r>
            <a:r>
              <a:rPr lang="en-US" sz="2400" baseline="30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2009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UK charity that’s direct focus is to raise awareness surrounding the circular economy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integrates with other likeminded businesses such as Ikea and Philips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2E433B-1C43-9740-97F4-D7C386A058AF}"/>
              </a:ext>
            </a:extLst>
          </p:cNvPr>
          <p:cNvSpPr txBox="1"/>
          <p:nvPr/>
        </p:nvSpPr>
        <p:spPr>
          <a:xfrm>
            <a:off x="6017623" y="2332935"/>
            <a:ext cx="5054059" cy="32231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595D77EA-F715-8B46-8079-18AD88E09E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513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90"/>
    </mc:Choice>
    <mc:Fallback xmlns="">
      <p:transition spd="slow" advTm="50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008C0-3A29-7A4F-9BD9-8D870CB13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Ellen MacArthur Foundation(cont.)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ABA65-8591-D74F-824E-2B7D2B0F8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Autofit/>
          </a:bodyPr>
          <a:lstStyle/>
          <a:p>
            <a:pPr marL="285750">
              <a:spcAft>
                <a:spcPts val="600"/>
              </a:spcAft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charity work focuses on six key areas: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Institutions,goverments and cities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Insight and analysis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Systematic initiatives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Communications</a:t>
            </a:r>
          </a:p>
        </p:txBody>
      </p:sp>
      <p:pic>
        <p:nvPicPr>
          <p:cNvPr id="5" name="Picture 2" descr="Circular Economy - UK, USA, Europe, Asia &amp; South America - The Ellen  MacArthur Foundation">
            <a:extLst>
              <a:ext uri="{FF2B5EF4-FFF2-40B4-BE49-F238E27FC236}">
                <a16:creationId xmlns:a16="http://schemas.microsoft.com/office/drawing/2014/main" id="{FAE7F3C5-27B0-B843-85C4-79C090CCDE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8" r="6286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AE65CC3-85D9-FE42-A7A9-3F6C624EEA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96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647"/>
    </mc:Choice>
    <mc:Fallback xmlns="">
      <p:transition spd="slow" advTm="132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ircular Economy - UK, USA, Europe, Asia &amp; South America - The Ellen  MacArthur Foundation">
            <a:extLst>
              <a:ext uri="{FF2B5EF4-FFF2-40B4-BE49-F238E27FC236}">
                <a16:creationId xmlns:a16="http://schemas.microsoft.com/office/drawing/2014/main" id="{168A73A2-2C08-C04C-8A7E-1399C8FB0F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62" r="9580"/>
          <a:stretch/>
        </p:blipFill>
        <p:spPr bwMode="auto">
          <a:xfrm>
            <a:off x="-1" y="3725"/>
            <a:ext cx="5504917" cy="6850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6BA5DB7-BF33-463C-AE3A-DD318F534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F4D56E-CE2E-BA4E-A402-8FE100098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Ellen MacArthur foundation(cont.)</a:t>
            </a:r>
            <a:endParaRPr lang="en-US" u="sng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08AE1C-F88A-E544-9E4C-82FFEE0DF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105" y="2804159"/>
            <a:ext cx="4977976" cy="2447109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Exposing the benefit of the circular economy through reverse logistics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AE0002B7-21AB-2C48-82F4-F554813F52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888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40"/>
    </mc:Choice>
    <mc:Fallback xmlns="">
      <p:transition spd="slow" advTm="30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99760-9B56-EF4D-A1BC-8CB19B50D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Maturity Model</a:t>
            </a:r>
          </a:p>
        </p:txBody>
      </p:sp>
      <p:sp>
        <p:nvSpPr>
          <p:cNvPr id="23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9699E-D2F4-6E4B-9001-5D37C71C6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Formed by a partnership between the Ellen MacArthur Foundation and DHL</a:t>
            </a:r>
          </a:p>
          <a:p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powerful tool that is designed for the purposes of helping businesses to:</a:t>
            </a:r>
          </a:p>
          <a:p>
            <a:pPr marL="457200" lvl="1" indent="0">
              <a:buNone/>
            </a:pPr>
            <a:endParaRPr lang="en-US" sz="2200" dirty="0">
              <a:solidFill>
                <a:srgbClr val="FE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itchFamily="2" charset="2"/>
              <a:buChar char="ü"/>
            </a:pPr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 their levels of clarity on returned products</a:t>
            </a:r>
          </a:p>
          <a:p>
            <a:pPr lvl="1">
              <a:buFont typeface="Wingdings" pitchFamily="2" charset="2"/>
              <a:buChar char="ü"/>
            </a:pPr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 their reverse logistics to boost efficiency</a:t>
            </a:r>
          </a:p>
          <a:p>
            <a:pPr lvl="1">
              <a:buFont typeface="Wingdings" pitchFamily="2" charset="2"/>
              <a:buChar char="ü"/>
            </a:pPr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 the requirements for return management and reverse logistics according to product archetypes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EFBD0A4-A4F2-2242-A806-2CA806BB65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32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275"/>
    </mc:Choice>
    <mc:Fallback xmlns="">
      <p:transition spd="slow" advTm="55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6099-9BCE-6248-BC8B-F8E7D39CE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Archetype 1 : Low value extended producer responsibility 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9022D06-C0D5-5144-BC95-DEAB6287E7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391" r="3" b="4177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B79704-CA17-5B4F-BD39-1C5C148EE7CA}"/>
              </a:ext>
            </a:extLst>
          </p:cNvPr>
          <p:cNvSpPr txBox="1"/>
          <p:nvPr/>
        </p:nvSpPr>
        <p:spPr>
          <a:xfrm>
            <a:off x="7415083" y="3282375"/>
            <a:ext cx="3803904" cy="25088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characteristics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of products that come under this architype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requirements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3C0F122-BD95-DB4A-85E0-218322CD65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04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849"/>
    </mc:Choice>
    <mc:Fallback xmlns="">
      <p:transition spd="slow" advTm="70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91109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5125C-85AC-B240-9FC3-5CCD6FD2B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Archetype 2 : Service parts logistics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592F88-7B3E-468E-B486-C3923E3C2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003" y="3086753"/>
            <a:ext cx="5212298" cy="18601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characteristics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products that come under this archetype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requirements 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9DBFD44-7373-FD4B-A7CE-4B83F3BCF5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08" r="-2" b="-2"/>
          <a:stretch/>
        </p:blipFill>
        <p:spPr>
          <a:xfrm>
            <a:off x="6335270" y="2276857"/>
            <a:ext cx="5015484" cy="3900106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023C601-6AF2-CB4E-9982-A0359E7C46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919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74"/>
    </mc:Choice>
    <mc:Fallback xmlns="">
      <p:transition spd="slow" advTm="66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90CBE-F368-8348-ADC6-046E2EE1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Archetype 3: Advanced Industrial products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6A1E70-D5B6-DD4A-8BC8-5D7FD5C2C80F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4017CA56-C952-3248-A2D4-10D2CF9815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0246" r="7745" b="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398D14-BE68-824E-8EB2-3FC959B05587}"/>
              </a:ext>
            </a:extLst>
          </p:cNvPr>
          <p:cNvSpPr txBox="1"/>
          <p:nvPr/>
        </p:nvSpPr>
        <p:spPr>
          <a:xfrm>
            <a:off x="377644" y="2796803"/>
            <a:ext cx="44345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characteristics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products that come under this archetype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requirements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D80C8D5-25D4-9E43-AEA0-360D347073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1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05"/>
    </mc:Choice>
    <mc:Fallback xmlns="">
      <p:transition spd="slow" advTm="45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ACC1E-488C-B243-9E19-F52681C5E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37977-4F2E-3C4F-9F9B-1F3C98E33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90" y="1369293"/>
            <a:ext cx="10515600" cy="438880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Bernon, M., Tjahjono, B. and Ripanti, E., 2018. Aligning retail reverse logistics practice with circular economy values: an exploratory framework.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Production Planning &amp; Control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29, pp.483–497.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Buhl, T. and Harvey, T., 2019.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best practices for transitioning to a circular economy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&lt;https://www.supplychainquarterly.com/articles/2107-three-best-practices-for-transitioning-to-a-circular-economy&gt; [Accessed 3 Dec. 2020].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Foundation, E.M., 2013.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Towards the circular economy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&lt;https://www.ellenmacarthurfoundation.org/assets/downloads/publications/Ellen-MacArthur-Foundation-Towards-the-Circular-Economy-vol.1.pdf&gt;.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Morseletto, P., 2020. Targets for a circular economy.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Resources, Conservation and Recycling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153, p.104553.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Sariatli, F., 2017. Linear Economy Versus Circular Economy: A Comparative and Analyzer Study for Optimization of Economy for Sustainability.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Visegrad Journal on Bioeconomy and Sustainable Development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Seroka - Stolka, O., 2014. The Development of Green Logistics for Implementation Sustainable Development Strategy in Companies.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Procedia - Social and Behavioral Sciences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151, pp.302–309.</a:t>
            </a:r>
          </a:p>
          <a:p>
            <a:pPr marL="0" indent="0"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F28E3E-5185-EE47-BF5A-3B35918A16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155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0"/>
    </mc:Choice>
    <mc:Fallback xmlns="">
      <p:transition spd="slow" advTm="8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4247</TotalTime>
  <Words>599</Words>
  <Application>Microsoft Macintosh PowerPoint</Application>
  <PresentationFormat>Widescreen</PresentationFormat>
  <Paragraphs>71</Paragraphs>
  <Slides>13</Slides>
  <Notes>8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Wingdings</vt:lpstr>
      <vt:lpstr>Office Theme</vt:lpstr>
      <vt:lpstr>The role of green and reverse logistics in the circular economy</vt:lpstr>
      <vt:lpstr>Definitions</vt:lpstr>
      <vt:lpstr>The role of green logistics within the circular economy </vt:lpstr>
      <vt:lpstr>Shifting to a net zero-waste hierarchy</vt:lpstr>
      <vt:lpstr> Best practices for businesses when transitioning to a circular economy </vt:lpstr>
      <vt:lpstr>The Ellen MacArthur foundation</vt:lpstr>
      <vt:lpstr>The Ellen MacArthur Foundation(cont.)</vt:lpstr>
      <vt:lpstr>The Ellen MacArthur foundation(cont.)</vt:lpstr>
      <vt:lpstr>Reverse Logistics Maturity Model</vt:lpstr>
      <vt:lpstr>Archetype 1 : Low value extended producer responsibility </vt:lpstr>
      <vt:lpstr>Archetype 2 : Service parts logistics </vt:lpstr>
      <vt:lpstr>Archetype 3: Advanced Industrial products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green and reverse logistics in the circular economy</dc:title>
  <dc:creator>Chris Peter Ashmead (1902167)</dc:creator>
  <cp:lastModifiedBy>Chris Peter Ashmead (1902167)</cp:lastModifiedBy>
  <cp:revision>3</cp:revision>
  <dcterms:created xsi:type="dcterms:W3CDTF">2020-12-29T18:22:18Z</dcterms:created>
  <dcterms:modified xsi:type="dcterms:W3CDTF">2021-01-03T12:11:23Z</dcterms:modified>
</cp:coreProperties>
</file>