
<file path=[Content_Types].xml><?xml version="1.0" encoding="utf-8"?>
<Types xmlns="http://schemas.openxmlformats.org/package/2006/content-types">
  <Default Extension="rels" ContentType="application/vnd.openxmlformats-package.relationships+xml"/>
  <Override PartName="/ppt/slideLayouts/slideLayout1.xml" ContentType="application/vnd.openxmlformats-officedocument.presentationml.slideLayout+xml"/>
  <Default Extension="png" ContentType="image/png"/>
  <Override PartName="/ppt/slides/slide11.xml" ContentType="application/vnd.openxmlformats-officedocument.presentationml.slide+xml"/>
  <Default Extension="xml" ContentType="application/xml"/>
  <Override PartName="/ppt/slides/slide9.xml" ContentType="application/vnd.openxmlformats-officedocument.presentationml.slide+xml"/>
  <Default Extension="jpeg" ContentType="image/jpeg"/>
  <Override PartName="/ppt/tableStyles.xml" ContentType="application/vnd.openxmlformats-officedocument.presentationml.tableStyles+xml"/>
  <Override PartName="/ppt/slideLayouts/slideLayout8.xml" ContentType="application/vnd.openxmlformats-officedocument.presentationml.slideLayout+xml"/>
  <Override PartName="/ppt/slides/slide7.xml" ContentType="application/vnd.openxmlformats-officedocument.presentationml.slide+xml"/>
  <Override PartName="/ppt/slideLayouts/slideLayout1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5.xml" ContentType="application/vnd.openxmlformats-officedocument.presentationml.slide+xml"/>
  <Override PartName="/ppt/slideLayouts/slideLayout12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slides/slide3.xml" ContentType="application/vnd.openxmlformats-officedocument.presentationml.slide+xml"/>
  <Override PartName="/ppt/slideLayouts/slideLayout10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slideLayouts/slideLayout2.xml" ContentType="application/vnd.openxmlformats-officedocument.presentationml.slideLayout+xml"/>
  <Override PartName="/ppt/slides/slide1.xml" ContentType="application/vnd.openxmlformats-officedocument.presentationml.slide+xml"/>
  <Override PartName="/ppt/slides/slide12.xml" ContentType="application/vnd.openxmlformats-officedocument.presentationml.slide+xml"/>
  <Default Extension="bin" ContentType="application/vnd.openxmlformats-officedocument.presentationml.printerSettings"/>
  <Override PartName="/ppt/slides/slide10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slides/slide8.xml" ContentType="application/vnd.openxmlformats-officedocument.presentationml.slide+xml"/>
  <Override PartName="/ppt/presentation.xml" ContentType="application/vnd.openxmlformats-officedocument.presentationml.presentation.main+xml"/>
  <Override PartName="/ppt/slideLayouts/slideLayout15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s/slide6.xml" ContentType="application/vnd.openxmlformats-officedocument.presentationml.slide+xml"/>
  <Override PartName="/ppt/slideLayouts/slideLayout13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11.xml" ContentType="application/vnd.openxmlformats-officedocument.presentationml.slideLayout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slideLayouts/slideLayout3.xml" ContentType="application/vnd.openxmlformats-officedocument.presentationml.slideLayout+xml"/>
  <Override PartName="/ppt/slides/slide2.xml" ContentType="application/vnd.openxmlformats-officedocument.presentationml.slide+xml"/>
  <Override PartName="/ppt/slides/slide13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3676" r:id="rId1"/>
  </p:sldMasterIdLst>
  <p:sldIdLst>
    <p:sldId id="256" r:id="rId2"/>
    <p:sldId id="282" r:id="rId3"/>
    <p:sldId id="283" r:id="rId4"/>
    <p:sldId id="284" r:id="rId5"/>
    <p:sldId id="294" r:id="rId6"/>
    <p:sldId id="296" r:id="rId7"/>
    <p:sldId id="295" r:id="rId8"/>
    <p:sldId id="297" r:id="rId9"/>
    <p:sldId id="298" r:id="rId10"/>
    <p:sldId id="299" r:id="rId11"/>
    <p:sldId id="300" r:id="rId12"/>
    <p:sldId id="301" r:id="rId13"/>
    <p:sldId id="279" r:id="rId14"/>
  </p:sldIdLst>
  <p:sldSz cx="9144000" cy="6858000" type="screen4x3"/>
  <p:notesSz cx="6858000" cy="91440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-1216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printerSettings" Target="printerSettings/printerSettings1.bin"/><Relationship Id="rId16" Type="http://schemas.openxmlformats.org/officeDocument/2006/relationships/presProps" Target="presProps.xml"/><Relationship Id="rId17" Type="http://schemas.openxmlformats.org/officeDocument/2006/relationships/viewProps" Target="viewProps.xml"/><Relationship Id="rId18" Type="http://schemas.openxmlformats.org/officeDocument/2006/relationships/theme" Target="theme/theme1.xml"/><Relationship Id="rId1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11/24/14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11/24/14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11/24/14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11/24/14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11/24/14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11/24/14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11/24/14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11/24/14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11/24/14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11/24/14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11/24/14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11/24/14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11/24/14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11/24/14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11/24/14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3221613-FC8C-C44B-BFBE-147BDD7921BC}" type="datetimeFigureOut">
              <a:rPr lang="en-GB" smtClean="0"/>
              <a:pPr/>
              <a:t>11/24/14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  <p:sldLayoutId id="2147483689" r:id="rId13"/>
    <p:sldLayoutId id="2147483690" r:id="rId14"/>
    <p:sldLayoutId id="2147483691" r:id="rId15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png"/><Relationship Id="rId3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4" Type="http://schemas.openxmlformats.org/officeDocument/2006/relationships/image" Target="../media/image11.png"/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12.png"/><Relationship Id="rId3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Trade Unions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400" b="1" dirty="0" smtClean="0"/>
              <a:t>And New Social Movements </a:t>
            </a:r>
            <a:endParaRPr lang="en-GB" sz="2400" b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5821" y="3679307"/>
            <a:ext cx="6414842" cy="276762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4770" y="1101762"/>
            <a:ext cx="6256298" cy="498593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Miller (1997) </a:t>
            </a:r>
            <a:r>
              <a:rPr lang="en-GB" i="1" dirty="0" smtClean="0"/>
              <a:t>Material Cultures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Despite it’s North American associations, Coca-Cola has become a defining symbol of Trinidad national identity</a:t>
            </a:r>
          </a:p>
          <a:p>
            <a:r>
              <a:rPr lang="en-GB" dirty="0" smtClean="0"/>
              <a:t>The national drink is Rum and Coke (a hybrid rooted in historical identity)</a:t>
            </a:r>
          </a:p>
          <a:p>
            <a:r>
              <a:rPr lang="en-GB" dirty="0" smtClean="0"/>
              <a:t>It’s bottled in Trinidad by a national corporation, not by Coca-Cola’s parent organisation</a:t>
            </a:r>
          </a:p>
          <a:p>
            <a:r>
              <a:rPr lang="en-GB" dirty="0" smtClean="0"/>
              <a:t>Not seen as a luxury item, but an essential</a:t>
            </a:r>
          </a:p>
          <a:p>
            <a:pPr lvl="1"/>
            <a:r>
              <a:rPr lang="en-GB" dirty="0" smtClean="0"/>
              <a:t>Price controls in place to ensure affordability</a:t>
            </a:r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Miller’s Conclusions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2"/>
            <a:ext cx="7610476" cy="3813511"/>
          </a:xfrm>
        </p:spPr>
        <p:txBody>
          <a:bodyPr>
            <a:normAutofit/>
          </a:bodyPr>
          <a:lstStyle/>
          <a:p>
            <a:r>
              <a:rPr lang="en-GB" dirty="0" smtClean="0"/>
              <a:t>We need to rethink our assumptions regarding homogenisation</a:t>
            </a:r>
          </a:p>
          <a:p>
            <a:r>
              <a:rPr lang="en-GB" dirty="0" smtClean="0"/>
              <a:t>Western producers have to transform their advertising and product offering in line with local cultures and values</a:t>
            </a:r>
          </a:p>
          <a:p>
            <a:r>
              <a:rPr lang="en-GB" dirty="0" smtClean="0"/>
              <a:t>Global brands are subject to local meanings and interpretations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Consumption as creativity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Criticism: What about Structural Inequalities? </a:t>
            </a: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8501" y="2295985"/>
            <a:ext cx="3069165" cy="3955129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9914" y="2603325"/>
            <a:ext cx="4260884" cy="3305343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8064" y="989268"/>
            <a:ext cx="7061200" cy="48641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Gill (2007) 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>
          <a:xfrm>
            <a:off x="614551" y="2595563"/>
            <a:ext cx="4069209" cy="3681412"/>
          </a:xfrm>
        </p:spPr>
        <p:txBody>
          <a:bodyPr/>
          <a:lstStyle/>
          <a:p>
            <a:r>
              <a:rPr lang="en-GB" dirty="0" smtClean="0"/>
              <a:t>Coca-Cola in Colombia </a:t>
            </a:r>
          </a:p>
          <a:p>
            <a:r>
              <a:rPr lang="en-GB" dirty="0" smtClean="0"/>
              <a:t>Relation between </a:t>
            </a:r>
            <a:r>
              <a:rPr lang="en-GB" dirty="0" err="1" smtClean="0"/>
              <a:t>neoliberalism</a:t>
            </a:r>
            <a:r>
              <a:rPr lang="en-GB" dirty="0" smtClean="0"/>
              <a:t>, worker exploitation and political (</a:t>
            </a:r>
            <a:r>
              <a:rPr lang="en-GB" dirty="0" err="1" smtClean="0"/>
              <a:t>paramiltary</a:t>
            </a:r>
            <a:r>
              <a:rPr lang="en-GB" dirty="0" smtClean="0"/>
              <a:t>) violence </a:t>
            </a:r>
          </a:p>
          <a:p>
            <a:r>
              <a:rPr lang="en-GB" dirty="0" smtClean="0"/>
              <a:t>Focus on union activities  and responses </a:t>
            </a:r>
          </a:p>
          <a:p>
            <a:pPr lvl="1"/>
            <a:r>
              <a:rPr lang="en-GB" dirty="0" smtClean="0"/>
              <a:t>SINALTRAINAL</a:t>
            </a:r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3760" y="2294536"/>
            <a:ext cx="3653642" cy="3982439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Coca-Cola: A local company?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Insert themselves in the local context </a:t>
            </a:r>
          </a:p>
          <a:p>
            <a:pPr lvl="1"/>
            <a:r>
              <a:rPr lang="en-GB" dirty="0" smtClean="0"/>
              <a:t>Avoid transportation costs and use cheap labour </a:t>
            </a:r>
          </a:p>
          <a:p>
            <a:r>
              <a:rPr lang="en-GB" dirty="0" smtClean="0"/>
              <a:t>Three factors have contributed to their in-country success</a:t>
            </a:r>
          </a:p>
          <a:p>
            <a:pPr lvl="1"/>
            <a:r>
              <a:rPr lang="en-GB" dirty="0" smtClean="0"/>
              <a:t>State-sponsored neoliberal policies</a:t>
            </a:r>
          </a:p>
          <a:p>
            <a:pPr lvl="2"/>
            <a:r>
              <a:rPr lang="en-GB" dirty="0" err="1" smtClean="0"/>
              <a:t>Flexibilisation</a:t>
            </a:r>
            <a:r>
              <a:rPr lang="en-GB" dirty="0" smtClean="0"/>
              <a:t> of Labour, State Deregulation, New Labour Code</a:t>
            </a:r>
          </a:p>
          <a:p>
            <a:pPr lvl="1"/>
            <a:r>
              <a:rPr lang="en-GB" dirty="0" smtClean="0"/>
              <a:t>Corporate Policy that benefitted from these policies</a:t>
            </a:r>
          </a:p>
          <a:p>
            <a:pPr lvl="2"/>
            <a:r>
              <a:rPr lang="en-GB" dirty="0" smtClean="0"/>
              <a:t>Part-time labour and subcontracting</a:t>
            </a:r>
          </a:p>
          <a:p>
            <a:pPr lvl="1"/>
            <a:r>
              <a:rPr lang="en-GB" dirty="0" smtClean="0"/>
              <a:t>Right wing paramilitaries </a:t>
            </a:r>
          </a:p>
          <a:p>
            <a:pPr lvl="1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Political Violence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78431" y="2595563"/>
            <a:ext cx="3905329" cy="3775872"/>
          </a:xfrm>
        </p:spPr>
        <p:txBody>
          <a:bodyPr>
            <a:normAutofit/>
          </a:bodyPr>
          <a:lstStyle/>
          <a:p>
            <a:r>
              <a:rPr lang="en-GB" dirty="0" smtClean="0"/>
              <a:t>Union activists responded </a:t>
            </a:r>
          </a:p>
          <a:p>
            <a:pPr lvl="1"/>
            <a:r>
              <a:rPr lang="en-GB" dirty="0" smtClean="0"/>
              <a:t>Protest marches, hunger strikes, legal manoeuvres</a:t>
            </a:r>
          </a:p>
          <a:p>
            <a:r>
              <a:rPr lang="en-GB" dirty="0" smtClean="0"/>
              <a:t>Met with threats of, and enacted, violence</a:t>
            </a:r>
          </a:p>
          <a:p>
            <a:pPr lvl="1"/>
            <a:r>
              <a:rPr lang="en-GB" dirty="0" smtClean="0"/>
              <a:t>Assassination of union leaders</a:t>
            </a:r>
          </a:p>
          <a:p>
            <a:pPr lvl="1"/>
            <a:r>
              <a:rPr lang="en-GB" dirty="0" smtClean="0"/>
              <a:t>Harassment </a:t>
            </a:r>
          </a:p>
          <a:p>
            <a:pPr lvl="1"/>
            <a:r>
              <a:rPr lang="en-GB" dirty="0" smtClean="0"/>
              <a:t>Arbitrary arrests and imprisonment </a:t>
            </a:r>
          </a:p>
          <a:p>
            <a:pPr>
              <a:buNone/>
            </a:pPr>
            <a:endParaRPr lang="en-GB" dirty="0" smtClean="0"/>
          </a:p>
          <a:p>
            <a:pPr lvl="1"/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35230" y="2279384"/>
            <a:ext cx="3327507" cy="37028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Consequences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195713"/>
            <a:ext cx="4310930" cy="4081262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Violence extended into domestic spaces </a:t>
            </a:r>
          </a:p>
          <a:p>
            <a:r>
              <a:rPr lang="en-GB" dirty="0" smtClean="0"/>
              <a:t>Families were threatened and tensions emerged within unionists homes </a:t>
            </a:r>
          </a:p>
          <a:p>
            <a:pPr lvl="1"/>
            <a:r>
              <a:rPr lang="en-GB" dirty="0" smtClean="0"/>
              <a:t>Gendered dimensions</a:t>
            </a:r>
          </a:p>
          <a:p>
            <a:r>
              <a:rPr lang="en-GB" dirty="0" smtClean="0"/>
              <a:t>Old networks of solidarities broke down</a:t>
            </a:r>
          </a:p>
          <a:p>
            <a:pPr lvl="1"/>
            <a:r>
              <a:rPr lang="en-GB" dirty="0" smtClean="0"/>
              <a:t>Social Isolation</a:t>
            </a:r>
          </a:p>
          <a:p>
            <a:r>
              <a:rPr lang="en-GB" dirty="0" smtClean="0"/>
              <a:t>SINALTRAINAL created affiliations with other Human Rights organisations</a:t>
            </a:r>
          </a:p>
          <a:p>
            <a:pPr lvl="1"/>
            <a:r>
              <a:rPr lang="en-GB" dirty="0" smtClean="0"/>
              <a:t>Internationalised their fight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61140" y="2195713"/>
            <a:ext cx="2509976" cy="4081262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969" y="491686"/>
            <a:ext cx="3667746" cy="569536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6163" y="350696"/>
            <a:ext cx="2785962" cy="335985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5492" y="3976884"/>
            <a:ext cx="4088216" cy="24765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522" y="430225"/>
            <a:ext cx="4015062" cy="605901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511" y="430225"/>
            <a:ext cx="3810000" cy="59436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Political Dynamic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408878"/>
            <a:ext cx="7610476" cy="3857452"/>
          </a:xfrm>
        </p:spPr>
        <p:txBody>
          <a:bodyPr>
            <a:normAutofit/>
          </a:bodyPr>
          <a:lstStyle/>
          <a:p>
            <a:r>
              <a:rPr lang="en-GB" dirty="0" smtClean="0"/>
              <a:t>The role of the state in creating an environment for such exploitation </a:t>
            </a:r>
          </a:p>
          <a:p>
            <a:pPr lvl="1"/>
            <a:r>
              <a:rPr lang="en-GB" dirty="0" smtClean="0"/>
              <a:t>And the weakness of the state</a:t>
            </a:r>
          </a:p>
          <a:p>
            <a:r>
              <a:rPr lang="en-GB" dirty="0" smtClean="0"/>
              <a:t>The role of capital (capital hunts)</a:t>
            </a:r>
          </a:p>
          <a:p>
            <a:r>
              <a:rPr lang="en-GB" dirty="0" smtClean="0"/>
              <a:t>Agency and action of workers and Trade Unionists</a:t>
            </a:r>
          </a:p>
          <a:p>
            <a:r>
              <a:rPr lang="en-GB" dirty="0" smtClean="0"/>
              <a:t>How a local cause </a:t>
            </a:r>
            <a:r>
              <a:rPr lang="en-GB" smtClean="0"/>
              <a:t>becomes global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erspective">
  <a:themeElements>
    <a:clrScheme name="Spectrum">
      <a:dk1>
        <a:sysClr val="windowText" lastClr="000000"/>
      </a:dk1>
      <a:lt1>
        <a:sysClr val="window" lastClr="FFFFFF"/>
      </a:lt1>
      <a:dk2>
        <a:srgbClr val="252731"/>
      </a:dk2>
      <a:lt2>
        <a:srgbClr val="EAE7E4"/>
      </a:lt2>
      <a:accent1>
        <a:srgbClr val="990000"/>
      </a:accent1>
      <a:accent2>
        <a:srgbClr val="FF6600"/>
      </a:accent2>
      <a:accent3>
        <a:srgbClr val="FFBA00"/>
      </a:accent3>
      <a:accent4>
        <a:srgbClr val="99CC00"/>
      </a:accent4>
      <a:accent5>
        <a:srgbClr val="528A02"/>
      </a:accent5>
      <a:accent6>
        <a:srgbClr val="333333"/>
      </a:accent6>
      <a:hlink>
        <a:srgbClr val="660000"/>
      </a:hlink>
      <a:folHlink>
        <a:srgbClr val="CC3300"/>
      </a:folHlink>
    </a:clrScheme>
    <a:fontScheme name="Perspective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erspective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Perspective.thmx</Template>
  <TotalTime>548</TotalTime>
  <Words>323</Words>
  <Application>Microsoft Macintosh PowerPoint</Application>
  <PresentationFormat>On-screen Show (4:3)</PresentationFormat>
  <Paragraphs>49</Paragraphs>
  <Slides>13</Slides>
  <Notes>0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Perspective</vt:lpstr>
      <vt:lpstr>Trade Unions</vt:lpstr>
      <vt:lpstr>Slide 2</vt:lpstr>
      <vt:lpstr>Miller (1997) Material Cultures</vt:lpstr>
      <vt:lpstr>Miller’s Conclusions</vt:lpstr>
      <vt:lpstr>Criticism: What about Structural Inequalities? </vt:lpstr>
      <vt:lpstr>Slide 6</vt:lpstr>
      <vt:lpstr>Gill (2007) </vt:lpstr>
      <vt:lpstr>Coca-Cola: A local company?</vt:lpstr>
      <vt:lpstr>Political Violence</vt:lpstr>
      <vt:lpstr>Consequences</vt:lpstr>
      <vt:lpstr>Slide 11</vt:lpstr>
      <vt:lpstr>Slide 12</vt:lpstr>
      <vt:lpstr>Political Dynamic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(Trans)Nationalism &amp; Regionalism</dc:title>
  <dc:creator>Emma-Jayne Abbots</dc:creator>
  <cp:lastModifiedBy>Emma-Jayne Abbots</cp:lastModifiedBy>
  <cp:revision>39</cp:revision>
  <dcterms:created xsi:type="dcterms:W3CDTF">2014-11-24T09:55:55Z</dcterms:created>
  <dcterms:modified xsi:type="dcterms:W3CDTF">2014-11-24T09:57:20Z</dcterms:modified>
</cp:coreProperties>
</file>