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7" r:id="rId4"/>
    <p:sldId id="268" r:id="rId5"/>
    <p:sldId id="269" r:id="rId6"/>
    <p:sldId id="270" r:id="rId7"/>
    <p:sldId id="271" r:id="rId8"/>
    <p:sldId id="258" r:id="rId9"/>
    <p:sldId id="263" r:id="rId10"/>
    <p:sldId id="264"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presProps" Target="presProp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slide" Target="slides/slide11.xml" /><Relationship Id="rId2" Type="http://schemas.openxmlformats.org/officeDocument/2006/relationships/slide" Target="slides/slide1.xml" /><Relationship Id="rId16" Type="http://schemas.openxmlformats.org/officeDocument/2006/relationships/tableStyles" Target="tableStyle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theme" Target="theme/theme1.xml" /><Relationship Id="rId10" Type="http://schemas.openxmlformats.org/officeDocument/2006/relationships/slide" Target="slides/slide9.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viewProps" Target="viewProps.xml" /></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 /><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GB"/>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B61BEF0D-F0BB-DE4B-95CE-6DB70DBA9567}" type="datetimeFigureOut">
              <a:rPr lang="en-US" dirty="0"/>
              <a:pPr/>
              <a:t>3/21/2026</a:t>
            </a:fld>
            <a:endParaRPr lang="en-US" dirty="0"/>
          </a:p>
        </p:txBody>
      </p:sp>
      <p:sp>
        <p:nvSpPr>
          <p:cNvPr id="5" name="Footer Placeholder 4"/>
          <p:cNvSpPr>
            <a:spLocks noGrp="1"/>
          </p:cNvSpPr>
          <p:nvPr>
            <p:ph type="ftr" sz="quarter" idx="11"/>
          </p:nvPr>
        </p:nvSpPr>
        <p:spPr>
          <a:xfrm>
            <a:off x="3962399" y="5870575"/>
            <a:ext cx="4893958" cy="377825"/>
          </a:xfrm>
        </p:spPr>
        <p:txBody>
          <a:bodyPr/>
          <a:lstStyle/>
          <a:p>
            <a:endParaRPr lang="en-US" dirty="0"/>
          </a:p>
        </p:txBody>
      </p:sp>
      <p:sp>
        <p:nvSpPr>
          <p:cNvPr id="6" name="Slide Number Placeholder 5"/>
          <p:cNvSpPr>
            <a:spLocks noGrp="1"/>
          </p:cNvSpPr>
          <p:nvPr>
            <p:ph type="sldNum" sz="quarter" idx="12"/>
          </p:nvPr>
        </p:nvSpPr>
        <p:spPr>
          <a:xfrm>
            <a:off x="10608958" y="5870575"/>
            <a:ext cx="551167" cy="377825"/>
          </a:xfrm>
        </p:spPr>
        <p:txBody>
          <a:bodyPr/>
          <a:lstStyle/>
          <a:p>
            <a:fld id="{D57F1E4F-1CFF-5643-939E-217C01CDF565}"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3/21/2026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GB"/>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3/21/2026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3/21/2026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3/21/2026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3/21/2026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B61BEF0D-F0BB-DE4B-95CE-6DB70DBA9567}" type="datetimeFigureOut">
              <a:rPr lang="en-US" dirty="0"/>
              <a:pPr/>
              <a:t>3/21/2026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GB"/>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3/21/2026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GB"/>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3/21/2026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3/21/2026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GB"/>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3/21/2026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GB"/>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3/21/2026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GB"/>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3/21/2026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GB"/>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GB"/>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3/21/2026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GB"/>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GB"/>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3/21/2026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3/21/2026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Title 1"/>
          <p:cNvSpPr>
            <a:spLocks noGrp="1"/>
          </p:cNvSpPr>
          <p:nvPr>
            <p:ph type="title"/>
          </p:nvPr>
        </p:nvSpPr>
        <p:spPr>
          <a:xfrm>
            <a:off x="685801" y="609600"/>
            <a:ext cx="10131425" cy="1456267"/>
          </a:xfrm>
        </p:spPr>
        <p:txBody>
          <a:bodyPr/>
          <a:lstStyle/>
          <a:p>
            <a:r>
              <a:rPr lang="en-GB"/>
              <a:t>Click to edit Master title style</a:t>
            </a:r>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3/21/2026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3/21/2026</a:t>
            </a:fld>
            <a:endParaRPr lang="en-US" dirty="0"/>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8" r:id="rId14"/>
    <p:sldLayoutId id="2147483667" r:id="rId15"/>
    <p:sldLayoutId id="2147483658" r:id="rId16"/>
    <p:sldLayoutId id="214748365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3" Type="http://schemas.openxmlformats.org/officeDocument/2006/relationships/hyperlink" Target="https://reba.global/content/barriers-to-workplace-wellbeing-and-five-tips-to-overcome-them/" TargetMode="External" /><Relationship Id="rId2" Type="http://schemas.openxmlformats.org/officeDocument/2006/relationships/hyperlink" Target="https://www.ecisolutions.com/en-gb/blog/7-easy-tips-to-overcome-communication-barriers-in-your-workplace/" TargetMode="External" /><Relationship Id="rId1" Type="http://schemas.openxmlformats.org/officeDocument/2006/relationships/slideLayout" Target="../slideLayouts/slideLayout2.xml" /><Relationship Id="rId4" Type="http://schemas.openxmlformats.org/officeDocument/2006/relationships/hyperlink" Target="https://sandler.com/blog/7-tips-breaking-down-communication-barriers-workplace/" TargetMode="External"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E497F944-6495-BC1A-4CA3-75CBAE271571}"/>
              </a:ext>
            </a:extLst>
          </p:cNvPr>
          <p:cNvSpPr>
            <a:spLocks noGrp="1"/>
          </p:cNvSpPr>
          <p:nvPr>
            <p:ph type="subTitle" idx="1"/>
          </p:nvPr>
        </p:nvSpPr>
        <p:spPr>
          <a:xfrm>
            <a:off x="1261955" y="3889303"/>
            <a:ext cx="9878416" cy="2523768"/>
          </a:xfrm>
        </p:spPr>
        <p:txBody>
          <a:bodyPr/>
          <a:lstStyle/>
          <a:p>
            <a:r>
              <a:rPr lang="en-GB" dirty="0"/>
              <a:t>ASSIGNMENT TITLE: solo PRESENTATION – FLIGHT FOODS LTD</a:t>
            </a:r>
          </a:p>
          <a:p>
            <a:r>
              <a:rPr lang="en-GB" dirty="0"/>
              <a:t>NARUTRE OF BUSINESS: THE MANUFACTURE &amp; SALES OF READY MEALS TO AIR LINES</a:t>
            </a:r>
            <a:endParaRPr lang="en-US" dirty="0"/>
          </a:p>
        </p:txBody>
      </p:sp>
      <p:sp>
        <p:nvSpPr>
          <p:cNvPr id="7" name="TextBox 6">
            <a:extLst>
              <a:ext uri="{FF2B5EF4-FFF2-40B4-BE49-F238E27FC236}">
                <a16:creationId xmlns:a16="http://schemas.microsoft.com/office/drawing/2014/main" id="{1E5A5F09-5FA0-D220-17BB-0349B5C4935D}"/>
              </a:ext>
            </a:extLst>
          </p:cNvPr>
          <p:cNvSpPr txBox="1"/>
          <p:nvPr/>
        </p:nvSpPr>
        <p:spPr>
          <a:xfrm>
            <a:off x="2195490" y="801793"/>
            <a:ext cx="8562157" cy="2523768"/>
          </a:xfrm>
          <a:prstGeom prst="rect">
            <a:avLst/>
          </a:prstGeom>
          <a:noFill/>
        </p:spPr>
        <p:txBody>
          <a:bodyPr wrap="square">
            <a:spAutoFit/>
          </a:bodyPr>
          <a:lstStyle/>
          <a:p>
            <a:pPr marL="0" algn="ctr" rtl="0" eaLnBrk="1" fontAlgn="t" latinLnBrk="0" hangingPunct="1">
              <a:spcBef>
                <a:spcPts val="600"/>
              </a:spcBef>
              <a:spcAft>
                <a:spcPts val="600"/>
              </a:spcAft>
              <a:buNone/>
            </a:pPr>
            <a:r>
              <a:rPr lang="en-GB" sz="1800" b="1" i="0" u="none" strike="noStrike" kern="1200" dirty="0">
                <a:solidFill>
                  <a:srgbClr val="FFFFFF"/>
                </a:solidFill>
                <a:effectLst/>
                <a:latin typeface="Calibri" panose="020F0502020204030204" pitchFamily="34" charset="0"/>
              </a:rPr>
              <a:t>LEVEL 4 ASSESSMENT SPECIFICATION .</a:t>
            </a:r>
            <a:endParaRPr lang="en-GB" sz="4000" b="0" i="0" u="none" strike="noStrike" dirty="0">
              <a:effectLst/>
              <a:latin typeface="Arial" panose="020B0604020202020204" pitchFamily="34" charset="0"/>
            </a:endParaRPr>
          </a:p>
          <a:p>
            <a:pPr marL="0" algn="ctr" rtl="0" eaLnBrk="1" fontAlgn="t" latinLnBrk="0" hangingPunct="1">
              <a:spcBef>
                <a:spcPts val="600"/>
              </a:spcBef>
              <a:spcAft>
                <a:spcPts val="600"/>
              </a:spcAft>
              <a:buNone/>
            </a:pPr>
            <a:r>
              <a:rPr lang="en-GB" sz="1800" b="1" i="0" u="none" strike="noStrike" kern="1200" dirty="0">
                <a:solidFill>
                  <a:srgbClr val="FFFFFF"/>
                </a:solidFill>
                <a:effectLst/>
                <a:latin typeface="Times New Roman" panose="02020603050405020304" pitchFamily="18" charset="0"/>
              </a:rPr>
              <a:t>Student: 2433717 Dwayne Myers </a:t>
            </a:r>
            <a:endParaRPr lang="en-GB" sz="4000" b="0" i="0" u="none" strike="noStrike" dirty="0">
              <a:effectLst/>
              <a:latin typeface="Arial" panose="020B0604020202020204" pitchFamily="34" charset="0"/>
            </a:endParaRPr>
          </a:p>
          <a:p>
            <a:pPr marL="0" algn="ctr" rtl="0" eaLnBrk="1" fontAlgn="t" latinLnBrk="0" hangingPunct="1">
              <a:spcBef>
                <a:spcPts val="600"/>
              </a:spcBef>
              <a:spcAft>
                <a:spcPts val="600"/>
              </a:spcAft>
              <a:buNone/>
            </a:pPr>
            <a:r>
              <a:rPr lang="en-GB" sz="1800" b="1" i="0" u="none" strike="noStrike" kern="1200" dirty="0">
                <a:solidFill>
                  <a:srgbClr val="FFFFFF"/>
                </a:solidFill>
                <a:effectLst/>
                <a:latin typeface="Times New Roman" panose="02020603050405020304" pitchFamily="18" charset="0"/>
              </a:rPr>
              <a:t>Cert he business skills for the work place.</a:t>
            </a:r>
            <a:endParaRPr lang="en-GB" sz="4000" b="0" i="0" u="none" strike="noStrike" dirty="0">
              <a:effectLst/>
              <a:latin typeface="Arial" panose="020B0604020202020204" pitchFamily="34" charset="0"/>
            </a:endParaRPr>
          </a:p>
          <a:p>
            <a:pPr marL="0" algn="ctr" rtl="0" eaLnBrk="1" fontAlgn="t" latinLnBrk="0" hangingPunct="1">
              <a:spcBef>
                <a:spcPts val="600"/>
              </a:spcBef>
              <a:spcAft>
                <a:spcPts val="600"/>
              </a:spcAft>
              <a:buNone/>
            </a:pPr>
            <a:r>
              <a:rPr lang="en-GB" sz="1800" b="1" i="0" u="none" strike="noStrike" kern="1200" dirty="0">
                <a:solidFill>
                  <a:srgbClr val="FFFFFF"/>
                </a:solidFill>
                <a:effectLst/>
                <a:latin typeface="Times New Roman" panose="02020603050405020304" pitchFamily="18" charset="0"/>
              </a:rPr>
              <a:t>Lclm4003</a:t>
            </a:r>
            <a:endParaRPr lang="en-GB" sz="4000" b="0" i="0" u="none" strike="noStrike" dirty="0">
              <a:effectLst/>
              <a:latin typeface="Arial" panose="020B0604020202020204" pitchFamily="34" charset="0"/>
            </a:endParaRPr>
          </a:p>
          <a:p>
            <a:pPr marL="0" algn="ctr" rtl="0" eaLnBrk="1" fontAlgn="t" latinLnBrk="0" hangingPunct="1">
              <a:spcBef>
                <a:spcPts val="600"/>
              </a:spcBef>
              <a:spcAft>
                <a:spcPts val="600"/>
              </a:spcAft>
              <a:buNone/>
            </a:pPr>
            <a:r>
              <a:rPr lang="en-GB" sz="1800" b="1" i="0" u="none" strike="noStrike" kern="1200" dirty="0">
                <a:solidFill>
                  <a:srgbClr val="FFFFFF"/>
                </a:solidFill>
                <a:effectLst/>
                <a:latin typeface="Times New Roman" panose="02020603050405020304" pitchFamily="18" charset="0"/>
              </a:rPr>
              <a:t>Effective team work and communication.</a:t>
            </a:r>
            <a:endParaRPr lang="en-GB" sz="4000" b="0" i="0" u="none" strike="noStrike" dirty="0">
              <a:effectLst/>
              <a:latin typeface="Arial" panose="020B0604020202020204" pitchFamily="34" charset="0"/>
            </a:endParaRPr>
          </a:p>
          <a:p>
            <a:pPr marL="0" algn="ctr" rtl="0" eaLnBrk="1" fontAlgn="t" latinLnBrk="0" hangingPunct="1">
              <a:spcBef>
                <a:spcPts val="600"/>
              </a:spcBef>
              <a:spcAft>
                <a:spcPts val="600"/>
              </a:spcAft>
              <a:buNone/>
            </a:pPr>
            <a:r>
              <a:rPr lang="en-GB" sz="1800" b="1" i="0" u="none" strike="noStrike" kern="1200" dirty="0">
                <a:solidFill>
                  <a:srgbClr val="FFFFFF"/>
                </a:solidFill>
                <a:effectLst/>
                <a:latin typeface="Times New Roman" panose="02020603050405020304" pitchFamily="18" charset="0"/>
              </a:rPr>
              <a:t>Tutor:???</a:t>
            </a:r>
            <a:endParaRPr lang="en-GB" sz="4000" b="0" i="0" u="none" strike="noStrike" dirty="0">
              <a:effectLst/>
              <a:latin typeface="Arial" panose="020B0604020202020204" pitchFamily="34" charset="0"/>
            </a:endParaRPr>
          </a:p>
        </p:txBody>
      </p:sp>
    </p:spTree>
    <p:extLst>
      <p:ext uri="{BB962C8B-B14F-4D97-AF65-F5344CB8AC3E}">
        <p14:creationId xmlns:p14="http://schemas.microsoft.com/office/powerpoint/2010/main" val="15536581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A63F9F-DE25-960B-43BA-6D00620F1E33}"/>
              </a:ext>
            </a:extLst>
          </p:cNvPr>
          <p:cNvSpPr>
            <a:spLocks noGrp="1"/>
          </p:cNvSpPr>
          <p:nvPr>
            <p:ph type="title"/>
          </p:nvPr>
        </p:nvSpPr>
        <p:spPr>
          <a:xfrm>
            <a:off x="226453" y="53936"/>
            <a:ext cx="10131425" cy="1456267"/>
          </a:xfrm>
        </p:spPr>
        <p:txBody>
          <a:bodyPr/>
          <a:lstStyle/>
          <a:p>
            <a:r>
              <a:rPr lang="en-GB" dirty="0"/>
              <a:t>back GROUND OF PRESENTATION</a:t>
            </a:r>
            <a:endParaRPr lang="en-US" dirty="0"/>
          </a:p>
        </p:txBody>
      </p:sp>
      <p:sp>
        <p:nvSpPr>
          <p:cNvPr id="3" name="Content Placeholder 2">
            <a:extLst>
              <a:ext uri="{FF2B5EF4-FFF2-40B4-BE49-F238E27FC236}">
                <a16:creationId xmlns:a16="http://schemas.microsoft.com/office/drawing/2014/main" id="{9CB05FA5-4C5C-8E81-43C4-D99600FC5E6A}"/>
              </a:ext>
            </a:extLst>
          </p:cNvPr>
          <p:cNvSpPr>
            <a:spLocks noGrp="1"/>
          </p:cNvSpPr>
          <p:nvPr>
            <p:ph idx="1"/>
          </p:nvPr>
        </p:nvSpPr>
        <p:spPr>
          <a:xfrm>
            <a:off x="226454" y="1252518"/>
            <a:ext cx="11844868" cy="5429636"/>
          </a:xfrm>
        </p:spPr>
        <p:txBody>
          <a:bodyPr>
            <a:normAutofit/>
          </a:bodyPr>
          <a:lstStyle/>
          <a:p>
            <a:pPr marL="457200" lvl="1" indent="0">
              <a:buNone/>
            </a:pPr>
            <a:r>
              <a:rPr lang="en-GB" sz="1500" dirty="0">
                <a:latin typeface="Arial" panose="020B0604020202020204" pitchFamily="34" charset="0"/>
                <a:ea typeface="Arial" panose="020B0604020202020204" pitchFamily="34" charset="0"/>
                <a:cs typeface="Times New Roman" panose="02020603050405020304" pitchFamily="18" charset="0"/>
              </a:rPr>
              <a:t>This is a company that makes and supply's Airline flights food, they have been recently been providing poor services which we will cover in the slide to come. The plan is get the company flight for food back on track after carefully examining the company's issues .</a:t>
            </a:r>
          </a:p>
          <a:p>
            <a:pPr marL="457200" lvl="1" indent="0">
              <a:buNone/>
            </a:pPr>
            <a:endParaRPr lang="en-GB" sz="1200" dirty="0">
              <a:latin typeface="Arial" panose="020B0604020202020204" pitchFamily="34" charset="0"/>
              <a:ea typeface="Arial" panose="020B0604020202020204" pitchFamily="34" charset="0"/>
              <a:cs typeface="Times New Roman" panose="02020603050405020304" pitchFamily="18" charset="0"/>
            </a:endParaRPr>
          </a:p>
          <a:p>
            <a:pPr marL="457200" lvl="1" indent="0">
              <a:buNone/>
            </a:pPr>
            <a:r>
              <a:rPr lang="en-GB" sz="1200" dirty="0">
                <a:latin typeface="Arial" panose="020B0604020202020204" pitchFamily="34" charset="0"/>
                <a:ea typeface="Arial" panose="020B0604020202020204" pitchFamily="34" charset="0"/>
                <a:cs typeface="Times New Roman" panose="02020603050405020304" pitchFamily="18" charset="0"/>
              </a:rPr>
              <a:t>T</a:t>
            </a:r>
            <a:r>
              <a:rPr lang="en-GB" sz="1200" dirty="0">
                <a:effectLst/>
                <a:latin typeface="Arial" panose="020B0604020202020204" pitchFamily="34" charset="0"/>
                <a:ea typeface="Arial" panose="020B0604020202020204" pitchFamily="34" charset="0"/>
                <a:cs typeface="Times New Roman" panose="02020603050405020304" pitchFamily="18" charset="0"/>
              </a:rPr>
              <a:t>he </a:t>
            </a:r>
            <a:r>
              <a:rPr lang="en-GB" sz="1200" u="sng" dirty="0">
                <a:effectLst/>
                <a:latin typeface="Arial" panose="020B0604020202020204" pitchFamily="34" charset="0"/>
                <a:ea typeface="Arial" panose="020B0604020202020204" pitchFamily="34" charset="0"/>
                <a:cs typeface="Times New Roman" panose="02020603050405020304" pitchFamily="18" charset="0"/>
              </a:rPr>
              <a:t>communication barriers</a:t>
            </a:r>
            <a:r>
              <a:rPr lang="en-GB" sz="1200" dirty="0">
                <a:effectLst/>
                <a:latin typeface="Arial" panose="020B0604020202020204" pitchFamily="34" charset="0"/>
                <a:ea typeface="Arial" panose="020B0604020202020204" pitchFamily="34" charset="0"/>
                <a:cs typeface="Times New Roman" panose="02020603050405020304" pitchFamily="18" charset="0"/>
              </a:rPr>
              <a:t> presented in this </a:t>
            </a:r>
            <a:r>
              <a:rPr lang="en-GB" sz="1200" dirty="0">
                <a:latin typeface="Arial" panose="020B0604020202020204" pitchFamily="34" charset="0"/>
                <a:ea typeface="Arial" panose="020B0604020202020204" pitchFamily="34" charset="0"/>
                <a:cs typeface="Times New Roman" panose="02020603050405020304" pitchFamily="18" charset="0"/>
              </a:rPr>
              <a:t>c</a:t>
            </a:r>
            <a:r>
              <a:rPr lang="en-GB" sz="1200" dirty="0">
                <a:effectLst/>
                <a:latin typeface="Arial" panose="020B0604020202020204" pitchFamily="34" charset="0"/>
                <a:ea typeface="Arial" panose="020B0604020202020204" pitchFamily="34" charset="0"/>
                <a:cs typeface="Times New Roman" panose="02020603050405020304" pitchFamily="18" charset="0"/>
              </a:rPr>
              <a:t>ase </a:t>
            </a:r>
            <a:r>
              <a:rPr lang="en-GB" sz="1200" dirty="0">
                <a:latin typeface="Arial" panose="020B0604020202020204" pitchFamily="34" charset="0"/>
                <a:ea typeface="Arial" panose="020B0604020202020204" pitchFamily="34" charset="0"/>
                <a:cs typeface="Times New Roman" panose="02020603050405020304" pitchFamily="18" charset="0"/>
              </a:rPr>
              <a:t>s</a:t>
            </a:r>
            <a:r>
              <a:rPr lang="en-GB" sz="1200" dirty="0">
                <a:effectLst/>
                <a:latin typeface="Arial" panose="020B0604020202020204" pitchFamily="34" charset="0"/>
                <a:ea typeface="Arial" panose="020B0604020202020204" pitchFamily="34" charset="0"/>
                <a:cs typeface="Times New Roman" panose="02020603050405020304" pitchFamily="18" charset="0"/>
              </a:rPr>
              <a:t>tudy</a:t>
            </a:r>
            <a:r>
              <a:rPr lang="en-GB" sz="1200" dirty="0">
                <a:latin typeface="Arial" panose="020B0604020202020204" pitchFamily="34" charset="0"/>
                <a:ea typeface="Arial" panose="020B0604020202020204" pitchFamily="34" charset="0"/>
                <a:cs typeface="Times New Roman" panose="02020603050405020304" pitchFamily="18" charset="0"/>
              </a:rPr>
              <a:t> </a:t>
            </a:r>
            <a:r>
              <a:rPr lang="en-GB" sz="1200" dirty="0">
                <a:effectLst/>
                <a:latin typeface="Arial" panose="020B0604020202020204" pitchFamily="34" charset="0"/>
                <a:ea typeface="Arial" panose="020B0604020202020204" pitchFamily="34" charset="0"/>
                <a:cs typeface="Times New Roman" panose="02020603050405020304" pitchFamily="18" charset="0"/>
              </a:rPr>
              <a:t>are: </a:t>
            </a:r>
          </a:p>
          <a:p>
            <a:pPr marL="457200" lvl="1" indent="0">
              <a:buNone/>
            </a:pPr>
            <a:endParaRPr lang="en-GB"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lvl="0"/>
            <a:r>
              <a:rPr lang="en-GB" sz="1200" dirty="0">
                <a:effectLst/>
                <a:latin typeface="+mj-lt"/>
                <a:ea typeface="Arial" panose="020B0604020202020204" pitchFamily="34" charset="0"/>
              </a:rPr>
              <a:t>Slide 1: introduction page</a:t>
            </a:r>
          </a:p>
          <a:p>
            <a:pPr lvl="0"/>
            <a:r>
              <a:rPr lang="en-GB" sz="1200" dirty="0">
                <a:effectLst/>
                <a:latin typeface="+mj-lt"/>
                <a:ea typeface="Arial" panose="020B0604020202020204" pitchFamily="34" charset="0"/>
              </a:rPr>
              <a:t>Slide 2: Background of presentation</a:t>
            </a:r>
          </a:p>
          <a:p>
            <a:pPr lvl="0"/>
            <a:r>
              <a:rPr lang="en-GB" sz="1200" dirty="0">
                <a:effectLst/>
                <a:latin typeface="+mj-lt"/>
                <a:ea typeface="Arial" panose="020B0604020202020204" pitchFamily="34" charset="0"/>
              </a:rPr>
              <a:t>Slide 3: </a:t>
            </a:r>
            <a:r>
              <a:rPr lang="en-US" sz="1200" dirty="0">
                <a:effectLst/>
                <a:latin typeface="+mj-lt"/>
                <a:ea typeface="Arial" panose="020B0604020202020204" pitchFamily="34" charset="0"/>
              </a:rPr>
              <a:t>Environmental noise</a:t>
            </a:r>
            <a:r>
              <a:rPr lang="en-GB" sz="1200" dirty="0">
                <a:effectLst/>
                <a:latin typeface="+mj-lt"/>
                <a:ea typeface="Arial" panose="020B0604020202020204" pitchFamily="34" charset="0"/>
              </a:rPr>
              <a:t> </a:t>
            </a:r>
          </a:p>
          <a:p>
            <a:pPr lvl="0"/>
            <a:r>
              <a:rPr lang="en-GB" sz="1200" dirty="0">
                <a:effectLst/>
                <a:latin typeface="+mj-lt"/>
                <a:ea typeface="Arial" panose="020B0604020202020204" pitchFamily="34" charset="0"/>
              </a:rPr>
              <a:t>Slide 4: </a:t>
            </a:r>
            <a:r>
              <a:rPr lang="en-US" sz="1200" dirty="0">
                <a:effectLst/>
                <a:latin typeface="+mj-lt"/>
                <a:ea typeface="Arial" panose="020B0604020202020204" pitchFamily="34" charset="0"/>
              </a:rPr>
              <a:t>Language/Communication/Body language</a:t>
            </a:r>
            <a:r>
              <a:rPr lang="en-GB" sz="1200" dirty="0">
                <a:effectLst/>
                <a:latin typeface="+mj-lt"/>
                <a:ea typeface="Arial" panose="020B0604020202020204" pitchFamily="34" charset="0"/>
              </a:rPr>
              <a:t> </a:t>
            </a:r>
          </a:p>
          <a:p>
            <a:pPr lvl="0"/>
            <a:r>
              <a:rPr lang="en-GB" sz="1200" dirty="0">
                <a:effectLst/>
                <a:latin typeface="+mj-lt"/>
                <a:ea typeface="Arial" panose="020B0604020202020204" pitchFamily="34" charset="0"/>
              </a:rPr>
              <a:t>Slide 5: </a:t>
            </a:r>
            <a:r>
              <a:rPr lang="en-US" sz="1200" dirty="0">
                <a:effectLst/>
                <a:latin typeface="+mj-lt"/>
                <a:ea typeface="Arial" panose="020B0604020202020204" pitchFamily="34" charset="0"/>
              </a:rPr>
              <a:t>Age/Generational</a:t>
            </a:r>
            <a:endParaRPr lang="en-GB" sz="1200" dirty="0">
              <a:effectLst/>
              <a:latin typeface="+mj-lt"/>
              <a:ea typeface="Arial" panose="020B0604020202020204" pitchFamily="34" charset="0"/>
            </a:endParaRPr>
          </a:p>
          <a:p>
            <a:pPr lvl="0"/>
            <a:r>
              <a:rPr lang="en-GB" sz="1200" dirty="0">
                <a:effectLst/>
                <a:latin typeface="+mj-lt"/>
                <a:ea typeface="Arial" panose="020B0604020202020204" pitchFamily="34" charset="0"/>
              </a:rPr>
              <a:t>Slide 6: </a:t>
            </a:r>
            <a:r>
              <a:rPr lang="en-US" sz="1200" dirty="0">
                <a:effectLst/>
                <a:latin typeface="+mj-lt"/>
                <a:ea typeface="Arial" panose="020B0604020202020204" pitchFamily="34" charset="0"/>
              </a:rPr>
              <a:t>Cultural (standards and practices)</a:t>
            </a:r>
            <a:endParaRPr lang="en-GB" sz="1200" dirty="0">
              <a:effectLst/>
              <a:latin typeface="+mj-lt"/>
              <a:ea typeface="Arial" panose="020B0604020202020204" pitchFamily="34" charset="0"/>
            </a:endParaRPr>
          </a:p>
          <a:p>
            <a:pPr lvl="0"/>
            <a:r>
              <a:rPr lang="en-GB" sz="1200" dirty="0">
                <a:effectLst/>
                <a:latin typeface="+mj-lt"/>
                <a:ea typeface="Arial" panose="020B0604020202020204" pitchFamily="34" charset="0"/>
              </a:rPr>
              <a:t>Slide 7: </a:t>
            </a:r>
            <a:r>
              <a:rPr lang="en-US" sz="1200" dirty="0">
                <a:effectLst/>
                <a:latin typeface="+mj-lt"/>
                <a:ea typeface="Arial" panose="020B0604020202020204" pitchFamily="34" charset="0"/>
              </a:rPr>
              <a:t>Emotional</a:t>
            </a:r>
            <a:endParaRPr lang="en-GB" sz="1200" dirty="0">
              <a:effectLst/>
              <a:latin typeface="+mj-lt"/>
              <a:ea typeface="Arial" panose="020B0604020202020204" pitchFamily="34" charset="0"/>
            </a:endParaRPr>
          </a:p>
          <a:p>
            <a:pPr lvl="0"/>
            <a:r>
              <a:rPr lang="en-GB" sz="1200" dirty="0">
                <a:latin typeface="+mj-lt"/>
                <a:ea typeface="Arial" panose="020B0604020202020204" pitchFamily="34" charset="0"/>
              </a:rPr>
              <a:t>Slide 8: My suggestions pf ways to over come barriers</a:t>
            </a:r>
          </a:p>
          <a:p>
            <a:pPr lvl="0"/>
            <a:r>
              <a:rPr lang="en-GB" sz="1200" dirty="0">
                <a:effectLst/>
                <a:latin typeface="+mj-lt"/>
                <a:ea typeface="Arial" panose="020B0604020202020204" pitchFamily="34" charset="0"/>
              </a:rPr>
              <a:t>Slide 9: Berlo method</a:t>
            </a:r>
          </a:p>
          <a:p>
            <a:pPr lvl="0"/>
            <a:r>
              <a:rPr lang="en-GB" sz="1200" dirty="0">
                <a:latin typeface="+mj-lt"/>
                <a:ea typeface="Arial" panose="020B0604020202020204" pitchFamily="34" charset="0"/>
              </a:rPr>
              <a:t>Slide 10: Diagram of Berlo method</a:t>
            </a:r>
          </a:p>
          <a:p>
            <a:pPr lvl="0"/>
            <a:r>
              <a:rPr lang="en-GB" sz="1200" dirty="0">
                <a:effectLst/>
                <a:latin typeface="+mj-lt"/>
                <a:ea typeface="Arial" panose="020B0604020202020204" pitchFamily="34" charset="0"/>
              </a:rPr>
              <a:t>Slide 11: </a:t>
            </a:r>
            <a:r>
              <a:rPr lang="en-GB" sz="1200" dirty="0">
                <a:effectLst/>
                <a:latin typeface="+mj-lt"/>
              </a:rPr>
              <a:t>Communication Barriers improvement skills </a:t>
            </a:r>
            <a:endParaRPr lang="en-US" sz="1200" dirty="0">
              <a:latin typeface="+mj-lt"/>
            </a:endParaRPr>
          </a:p>
        </p:txBody>
      </p:sp>
    </p:spTree>
    <p:extLst>
      <p:ext uri="{BB962C8B-B14F-4D97-AF65-F5344CB8AC3E}">
        <p14:creationId xmlns:p14="http://schemas.microsoft.com/office/powerpoint/2010/main" val="25609873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9D785B-05E6-6182-167E-15ED2A57235A}"/>
              </a:ext>
            </a:extLst>
          </p:cNvPr>
          <p:cNvSpPr>
            <a:spLocks noGrp="1"/>
          </p:cNvSpPr>
          <p:nvPr>
            <p:ph type="title"/>
          </p:nvPr>
        </p:nvSpPr>
        <p:spPr/>
        <p:txBody>
          <a:bodyPr/>
          <a:lstStyle/>
          <a:p>
            <a:r>
              <a:rPr lang="en-US" sz="3600" b="1" i="1" dirty="0">
                <a:effectLst/>
                <a:latin typeface="Arial" panose="020B0604020202020204" pitchFamily="34" charset="0"/>
                <a:ea typeface="Arial" panose="020B0604020202020204" pitchFamily="34" charset="0"/>
              </a:rPr>
              <a:t>Environmental noise</a:t>
            </a:r>
            <a:r>
              <a:rPr lang="en-GB" sz="3600" b="1" i="1" dirty="0">
                <a:effectLst/>
                <a:latin typeface="Arial" panose="020B0604020202020204" pitchFamily="34" charset="0"/>
                <a:ea typeface="Arial" panose="020B0604020202020204" pitchFamily="34" charset="0"/>
              </a:rPr>
              <a:t> :</a:t>
            </a:r>
            <a:endParaRPr lang="en-US" dirty="0"/>
          </a:p>
        </p:txBody>
      </p:sp>
      <p:sp>
        <p:nvSpPr>
          <p:cNvPr id="3" name="Content Placeholder 2">
            <a:extLst>
              <a:ext uri="{FF2B5EF4-FFF2-40B4-BE49-F238E27FC236}">
                <a16:creationId xmlns:a16="http://schemas.microsoft.com/office/drawing/2014/main" id="{BD257B91-E0C6-4F5D-57E5-CC57A6B81B26}"/>
              </a:ext>
            </a:extLst>
          </p:cNvPr>
          <p:cNvSpPr>
            <a:spLocks noGrp="1"/>
          </p:cNvSpPr>
          <p:nvPr>
            <p:ph idx="1"/>
          </p:nvPr>
        </p:nvSpPr>
        <p:spPr/>
        <p:txBody>
          <a:bodyPr/>
          <a:lstStyle/>
          <a:p>
            <a:r>
              <a:rPr lang="en-GB" b="1" i="1" dirty="0">
                <a:latin typeface="Arial" panose="020B0604020202020204" pitchFamily="34" charset="0"/>
                <a:ea typeface="Arial" panose="020B0604020202020204" pitchFamily="34" charset="0"/>
              </a:rPr>
              <a:t>The Consultancy firm hired to investigate the problems stated that the</a:t>
            </a:r>
            <a:r>
              <a:rPr lang="en-GB" sz="1800" b="1" i="1" dirty="0">
                <a:effectLst/>
                <a:latin typeface="Arial" panose="020B0604020202020204" pitchFamily="34" charset="0"/>
                <a:ea typeface="Arial" panose="020B0604020202020204" pitchFamily="34" charset="0"/>
              </a:rPr>
              <a:t> </a:t>
            </a:r>
            <a:r>
              <a:rPr lang="en-GB" b="1" i="1" dirty="0">
                <a:latin typeface="Arial" panose="020B0604020202020204" pitchFamily="34" charset="0"/>
                <a:ea typeface="Arial" panose="020B0604020202020204" pitchFamily="34" charset="0"/>
              </a:rPr>
              <a:t>b</a:t>
            </a:r>
            <a:r>
              <a:rPr lang="en-GB" sz="1800" b="1" i="1" dirty="0">
                <a:effectLst/>
                <a:latin typeface="Arial" panose="020B0604020202020204" pitchFamily="34" charset="0"/>
                <a:ea typeface="Arial" panose="020B0604020202020204" pitchFamily="34" charset="0"/>
              </a:rPr>
              <a:t>uilding has good space plus ventilation which is downside by being overwhelmed </a:t>
            </a:r>
            <a:r>
              <a:rPr lang="en-GB" b="1" i="1" dirty="0">
                <a:latin typeface="Arial" panose="020B0604020202020204" pitchFamily="34" charset="0"/>
                <a:ea typeface="Arial" panose="020B0604020202020204" pitchFamily="34" charset="0"/>
              </a:rPr>
              <a:t>with </a:t>
            </a:r>
            <a:r>
              <a:rPr lang="en-GB" sz="1800" b="1" i="1" dirty="0">
                <a:effectLst/>
                <a:latin typeface="Arial" panose="020B0604020202020204" pitchFamily="34" charset="0"/>
                <a:ea typeface="Arial" panose="020B0604020202020204" pitchFamily="34" charset="0"/>
              </a:rPr>
              <a:t>outdated machinery .</a:t>
            </a:r>
          </a:p>
          <a:p>
            <a:r>
              <a:rPr lang="en-GB" b="1" i="1" dirty="0">
                <a:latin typeface="Arial" panose="020B0604020202020204" pitchFamily="34" charset="0"/>
              </a:rPr>
              <a:t>Gary pointed out to the factory area that was to noisy for communication because of the clinking &amp; banging caused by machinery.</a:t>
            </a:r>
            <a:endParaRPr lang="en-US" dirty="0"/>
          </a:p>
        </p:txBody>
      </p:sp>
    </p:spTree>
    <p:extLst>
      <p:ext uri="{BB962C8B-B14F-4D97-AF65-F5344CB8AC3E}">
        <p14:creationId xmlns:p14="http://schemas.microsoft.com/office/powerpoint/2010/main" val="19518364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C3A01B-6C9A-EAF1-C657-CD6F232DC3B3}"/>
              </a:ext>
            </a:extLst>
          </p:cNvPr>
          <p:cNvSpPr>
            <a:spLocks noGrp="1"/>
          </p:cNvSpPr>
          <p:nvPr>
            <p:ph type="title"/>
          </p:nvPr>
        </p:nvSpPr>
        <p:spPr/>
        <p:txBody>
          <a:bodyPr/>
          <a:lstStyle/>
          <a:p>
            <a:r>
              <a:rPr lang="en-US" sz="3600" b="1" i="1">
                <a:effectLst/>
                <a:latin typeface="Arial" panose="020B0604020202020204" pitchFamily="34" charset="0"/>
                <a:ea typeface="Arial" panose="020B0604020202020204" pitchFamily="34" charset="0"/>
              </a:rPr>
              <a:t>Language/Communication/Body language</a:t>
            </a:r>
            <a:r>
              <a:rPr lang="en-GB" sz="3600" b="1" i="1">
                <a:effectLst/>
                <a:latin typeface="Arial" panose="020B0604020202020204" pitchFamily="34" charset="0"/>
                <a:ea typeface="Arial" panose="020B0604020202020204" pitchFamily="34" charset="0"/>
              </a:rPr>
              <a:t>: </a:t>
            </a:r>
            <a:endParaRPr lang="en-US"/>
          </a:p>
        </p:txBody>
      </p:sp>
      <p:sp>
        <p:nvSpPr>
          <p:cNvPr id="3" name="Content Placeholder 2">
            <a:extLst>
              <a:ext uri="{FF2B5EF4-FFF2-40B4-BE49-F238E27FC236}">
                <a16:creationId xmlns:a16="http://schemas.microsoft.com/office/drawing/2014/main" id="{A40D4B9D-7FA7-A2CF-1E00-C5CFBCB24862}"/>
              </a:ext>
            </a:extLst>
          </p:cNvPr>
          <p:cNvSpPr>
            <a:spLocks noGrp="1"/>
          </p:cNvSpPr>
          <p:nvPr>
            <p:ph idx="1"/>
          </p:nvPr>
        </p:nvSpPr>
        <p:spPr/>
        <p:txBody>
          <a:bodyPr/>
          <a:lstStyle/>
          <a:p>
            <a:r>
              <a:rPr lang="en-GB" dirty="0">
                <a:latin typeface="Arial" panose="020B0604020202020204" pitchFamily="34" charset="0"/>
                <a:ea typeface="Arial" panose="020B0604020202020204" pitchFamily="34" charset="0"/>
              </a:rPr>
              <a:t>T</a:t>
            </a:r>
            <a:r>
              <a:rPr lang="en-GB" sz="1800" dirty="0">
                <a:effectLst/>
                <a:latin typeface="Arial" panose="020B0604020202020204" pitchFamily="34" charset="0"/>
                <a:ea typeface="Arial" panose="020B0604020202020204" pitchFamily="34" charset="0"/>
              </a:rPr>
              <a:t>he floor manager, Gary, an Englishman from London’s East End. </a:t>
            </a:r>
            <a:endParaRPr lang="en-GB" dirty="0"/>
          </a:p>
          <a:p>
            <a:r>
              <a:rPr lang="en-GB" dirty="0">
                <a:latin typeface="Arial" panose="020B0604020202020204" pitchFamily="34" charset="0"/>
                <a:ea typeface="Arial" panose="020B0604020202020204" pitchFamily="34" charset="0"/>
              </a:rPr>
              <a:t>Signs stating that workers must: “</a:t>
            </a:r>
            <a:r>
              <a:rPr lang="en-GB" sz="1800" dirty="0">
                <a:effectLst/>
                <a:latin typeface="Arial" panose="020B0604020202020204" pitchFamily="34" charset="0"/>
                <a:ea typeface="Arial" panose="020B0604020202020204" pitchFamily="34" charset="0"/>
              </a:rPr>
              <a:t>Keep your hairnets on at all times/Wash your hands regularly/Do not chat when operating the machinery/ Keep fresh meat chilled”. Workers aren’t following instructions.</a:t>
            </a:r>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Times New Roman" panose="02020603050405020304" pitchFamily="18" charset="0"/>
                <a:ea typeface="Times New Roman" panose="02020603050405020304" pitchFamily="18" charset="0"/>
              </a:rPr>
              <a:t>Noisy atmosphere which is affecting communication between the work force.</a:t>
            </a:r>
          </a:p>
          <a:p>
            <a:r>
              <a:rPr lang="en-GB" sz="1800" dirty="0">
                <a:effectLst/>
                <a:latin typeface="Times New Roman" panose="02020603050405020304" pitchFamily="18" charset="0"/>
                <a:ea typeface="Times New Roman" panose="02020603050405020304" pitchFamily="18" charset="0"/>
              </a:rPr>
              <a:t>Gary pointing out to the noisy machinery would show he is annoyed in body language </a:t>
            </a:r>
          </a:p>
          <a:p>
            <a:endParaRPr lang="en-GB" sz="1800" b="1" i="1" dirty="0">
              <a:effectLst/>
              <a:latin typeface="Arial" panose="020B0604020202020204" pitchFamily="34" charset="0"/>
              <a:ea typeface="Arial" panose="020B0604020202020204" pitchFamily="34" charset="0"/>
            </a:endParaRPr>
          </a:p>
          <a:p>
            <a:r>
              <a:rPr lang="en-GB" b="1" i="1" dirty="0">
                <a:latin typeface="Arial" panose="020B0604020202020204" pitchFamily="34" charset="0"/>
              </a:rPr>
              <a:t>Gary the floor manager from London(east end) stated that “ I tried my best, but the staff aren’t trained in food hygiene”.{ Gary is qualified in food and hygiene} also they speak their own language.</a:t>
            </a:r>
            <a:endParaRPr lang="en-US" dirty="0"/>
          </a:p>
        </p:txBody>
      </p:sp>
    </p:spTree>
    <p:extLst>
      <p:ext uri="{BB962C8B-B14F-4D97-AF65-F5344CB8AC3E}">
        <p14:creationId xmlns:p14="http://schemas.microsoft.com/office/powerpoint/2010/main" val="33889460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CCB41-273B-F651-D2A0-377C6B3061A3}"/>
              </a:ext>
            </a:extLst>
          </p:cNvPr>
          <p:cNvSpPr>
            <a:spLocks noGrp="1"/>
          </p:cNvSpPr>
          <p:nvPr>
            <p:ph type="title"/>
          </p:nvPr>
        </p:nvSpPr>
        <p:spPr>
          <a:xfrm>
            <a:off x="685801" y="0"/>
            <a:ext cx="10131425" cy="1499863"/>
          </a:xfrm>
        </p:spPr>
        <p:txBody>
          <a:bodyPr/>
          <a:lstStyle/>
          <a:p>
            <a:r>
              <a:rPr lang="en-US" sz="3600" b="1" i="1" dirty="0">
                <a:effectLst/>
                <a:latin typeface="Arial" panose="020B0604020202020204" pitchFamily="34" charset="0"/>
                <a:ea typeface="Arial" panose="020B0604020202020204" pitchFamily="34" charset="0"/>
              </a:rPr>
              <a:t>Age/Generational</a:t>
            </a:r>
            <a:r>
              <a:rPr lang="en-GB" sz="3600" b="1" i="1" dirty="0">
                <a:effectLst/>
                <a:latin typeface="Arial" panose="020B0604020202020204" pitchFamily="34" charset="0"/>
                <a:ea typeface="Arial" panose="020B0604020202020204" pitchFamily="34" charset="0"/>
              </a:rPr>
              <a:t>:</a:t>
            </a:r>
            <a:endParaRPr lang="en-US" dirty="0"/>
          </a:p>
        </p:txBody>
      </p:sp>
      <p:sp>
        <p:nvSpPr>
          <p:cNvPr id="3" name="Content Placeholder 2">
            <a:extLst>
              <a:ext uri="{FF2B5EF4-FFF2-40B4-BE49-F238E27FC236}">
                <a16:creationId xmlns:a16="http://schemas.microsoft.com/office/drawing/2014/main" id="{7BFFC2DA-920F-5F6A-082E-33F0488E5B99}"/>
              </a:ext>
            </a:extLst>
          </p:cNvPr>
          <p:cNvSpPr>
            <a:spLocks noGrp="1"/>
          </p:cNvSpPr>
          <p:nvPr>
            <p:ph idx="1"/>
          </p:nvPr>
        </p:nvSpPr>
        <p:spPr>
          <a:xfrm>
            <a:off x="75510" y="1592961"/>
            <a:ext cx="10131425" cy="5606388"/>
          </a:xfrm>
        </p:spPr>
        <p:txBody>
          <a:bodyPr>
            <a:normAutofit fontScale="92500" lnSpcReduction="20000"/>
          </a:bodyPr>
          <a:lstStyle/>
          <a:p>
            <a:r>
              <a:rPr lang="en-GB" sz="1800" b="1" i="1" dirty="0">
                <a:effectLst/>
                <a:latin typeface="Arial" panose="020B0604020202020204" pitchFamily="34" charset="0"/>
                <a:ea typeface="Arial" panose="020B0604020202020204" pitchFamily="34" charset="0"/>
              </a:rPr>
              <a:t>As it states that a Consultancy firm was hired to investigate the problems which states the workforce is made up of 40 staff members aging from 16 years of age to 60 years of age from 5 culture back groups.</a:t>
            </a:r>
          </a:p>
          <a:p>
            <a:r>
              <a:rPr lang="en-GB" b="1" i="1" dirty="0">
                <a:latin typeface="Arial" panose="020B0604020202020204" pitchFamily="34" charset="0"/>
                <a:ea typeface="Arial" panose="020B0604020202020204" pitchFamily="34" charset="0"/>
              </a:rPr>
              <a:t>Some of thee Common Barriers across all age groups 16-60 in a work place can be:</a:t>
            </a:r>
          </a:p>
          <a:p>
            <a:r>
              <a:rPr lang="en-GB" sz="1800" b="1" i="1" dirty="0">
                <a:effectLst/>
                <a:latin typeface="Arial" panose="020B0604020202020204" pitchFamily="34" charset="0"/>
                <a:ea typeface="Arial" panose="020B0604020202020204" pitchFamily="34" charset="0"/>
              </a:rPr>
              <a:t>Generational: approach on how tasks are completed. Communication differences as some may prefer calls rather that to text message.</a:t>
            </a:r>
          </a:p>
          <a:p>
            <a:r>
              <a:rPr lang="en-GB" dirty="0"/>
              <a:t>Barriers between employees aged 16 to 60 in the workplace largely stem from generational differences in technology adoption, communication styles, and deeply rooted, often inaccurate, stereotypes</a:t>
            </a:r>
            <a:r>
              <a:rPr lang="en-GB" b="0" i="0" dirty="0">
                <a:solidFill>
                  <a:srgbClr val="E6E8F0"/>
                </a:solidFill>
                <a:effectLst/>
                <a:latin typeface="Google Sans"/>
              </a:rPr>
              <a:t>. As workplaces become more age-diverse, with up to four or five generations working together, these gaps can lead to misalignment in work expectations, reduced collaboration, and, in some cases, ageism that impacts both younger and older employees. </a:t>
            </a:r>
          </a:p>
          <a:p>
            <a:r>
              <a:rPr lang="en-GB" b="0" i="0" dirty="0">
                <a:solidFill>
                  <a:srgbClr val="C3C6D6"/>
                </a:solidFill>
                <a:effectLst/>
                <a:latin typeface="Google Sans"/>
              </a:rPr>
              <a:t>Forbes +3 https://www.google.com/search?q=what+are+the+barriers+between+age+groups+from+16-60+in+a+work+place&amp;client=tablet-android-samsung-ss&amp;hs=eOQp&amp;sca_esv=db2351f46a6aa745&amp;biw=1204&amp;bih=538&amp;ei=EaugacC1EdulhbIPpaSciQQ&amp;ved=0ahUKEwiAgqLS_feSAxXbUkEAHSUSJ0EQ4dUDCBE&amp;oq=what+are+the+barriers+between+age+groups+from+16-60+in+a+work+place&amp;gs_lp=Egxnd3Mtd2l6LXNlcnAiQ3doYXQgYXJlIHRoZSBiYXJyaWVycyBiZXR3ZWVuIGFnZSBncm91cHMgZnJvbSAxNi02MCBpbiBhIHdvcmsgcGxhY2VI7qACUPUQWJSXAnACeACQAQCYAbIDoAGCPKoBCjMuMjcuNy40LjG4AQzIAQD4AQGYAg-gAoQVwgILEAAYsAMYogQYiQXCAggQABiwAxjvBcICCBAAGKIEGIkFwgIFEAAY7wXCAgQQIRgKmAMA4gMFEgExIECIBgGQBgOSBwgxLjEwLjMuMaAHiYMBsgcIMC4xMC4zLjG4B_sUwgcIMC4yLjEyLjHIB0mACAA&amp;sclient=gws-wiz-serp</a:t>
            </a:r>
            <a:endParaRPr lang="en-GB" b="0" i="0" dirty="0">
              <a:solidFill>
                <a:srgbClr val="E6E8F0"/>
              </a:solidFill>
              <a:effectLst/>
              <a:latin typeface="Google Sans"/>
            </a:endParaRPr>
          </a:p>
          <a:p>
            <a:endParaRPr lang="en-US" dirty="0"/>
          </a:p>
        </p:txBody>
      </p:sp>
    </p:spTree>
    <p:extLst>
      <p:ext uri="{BB962C8B-B14F-4D97-AF65-F5344CB8AC3E}">
        <p14:creationId xmlns:p14="http://schemas.microsoft.com/office/powerpoint/2010/main" val="41863539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40EC58-5F01-E40A-BD1B-301B600DFD74}"/>
              </a:ext>
            </a:extLst>
          </p:cNvPr>
          <p:cNvSpPr>
            <a:spLocks noGrp="1"/>
          </p:cNvSpPr>
          <p:nvPr>
            <p:ph type="title"/>
          </p:nvPr>
        </p:nvSpPr>
        <p:spPr>
          <a:xfrm>
            <a:off x="685801" y="1"/>
            <a:ext cx="10131425" cy="1158516"/>
          </a:xfrm>
        </p:spPr>
        <p:txBody>
          <a:bodyPr/>
          <a:lstStyle/>
          <a:p>
            <a:r>
              <a:rPr lang="en-US" sz="3600" b="1" i="1" dirty="0">
                <a:effectLst/>
                <a:latin typeface="Arial" panose="020B0604020202020204" pitchFamily="34" charset="0"/>
                <a:ea typeface="Arial" panose="020B0604020202020204" pitchFamily="34" charset="0"/>
              </a:rPr>
              <a:t>Cultural (standards and practices)</a:t>
            </a:r>
            <a:r>
              <a:rPr lang="en-GB" sz="3600" b="1" i="1" dirty="0">
                <a:effectLst/>
                <a:latin typeface="Arial" panose="020B0604020202020204" pitchFamily="34" charset="0"/>
                <a:ea typeface="Arial" panose="020B0604020202020204" pitchFamily="34" charset="0"/>
              </a:rPr>
              <a:t>:</a:t>
            </a:r>
            <a:endParaRPr lang="en-US" dirty="0"/>
          </a:p>
        </p:txBody>
      </p:sp>
      <p:sp>
        <p:nvSpPr>
          <p:cNvPr id="3" name="Content Placeholder 2">
            <a:extLst>
              <a:ext uri="{FF2B5EF4-FFF2-40B4-BE49-F238E27FC236}">
                <a16:creationId xmlns:a16="http://schemas.microsoft.com/office/drawing/2014/main" id="{7460EBA1-94CC-4E68-A96F-3548C9EA1982}"/>
              </a:ext>
            </a:extLst>
          </p:cNvPr>
          <p:cNvSpPr>
            <a:spLocks noGrp="1"/>
          </p:cNvSpPr>
          <p:nvPr>
            <p:ph idx="1"/>
          </p:nvPr>
        </p:nvSpPr>
        <p:spPr>
          <a:xfrm>
            <a:off x="685801" y="1613647"/>
            <a:ext cx="10131425" cy="5327104"/>
          </a:xfrm>
        </p:spPr>
        <p:txBody>
          <a:bodyPr/>
          <a:lstStyle/>
          <a:p>
            <a:r>
              <a:rPr lang="en-GB" dirty="0"/>
              <a:t>Cultural (standards and practices) its first of all a good practice for the leader to set the standards by example. As Gary states that he had went out with friends the night before, to find out meat had been let out on the kitchen sides which had gone off. Wasting commodities and bad hygiene practices.</a:t>
            </a:r>
          </a:p>
          <a:p>
            <a:r>
              <a:rPr lang="en-GB" dirty="0"/>
              <a:t> Standards and practices in the workplace encompass the policies, procedures, and ethical guidelines implemented to ensure a safe, efficient, legal, and respectful working environment</a:t>
            </a:r>
            <a:r>
              <a:rPr lang="en-GB" b="0" i="0" dirty="0">
                <a:solidFill>
                  <a:srgbClr val="E6E8F0"/>
                </a:solidFill>
                <a:effectLst/>
                <a:latin typeface="Google Sans"/>
              </a:rPr>
              <a:t>. These are generally split into regulatory compliance (legal requirements) and internal best practices (company-specific rules). </a:t>
            </a:r>
          </a:p>
          <a:p>
            <a:r>
              <a:rPr lang="en-GB" dirty="0"/>
              <a:t>Flight food have been loosing business due to complaints from the air line department that food was at poor standards, from being under cooked.</a:t>
            </a:r>
          </a:p>
          <a:p>
            <a:r>
              <a:rPr lang="en-GB" dirty="0"/>
              <a:t>Packaging being poorly prepared. </a:t>
            </a:r>
          </a:p>
          <a:p>
            <a:r>
              <a:rPr lang="en-GB" dirty="0"/>
              <a:t>To meat been found in vegetarian meals.</a:t>
            </a:r>
          </a:p>
          <a:p>
            <a:r>
              <a:rPr lang="en-GB" dirty="0">
                <a:latin typeface="Times New Roman" panose="02020603050405020304" pitchFamily="18" charset="0"/>
                <a:ea typeface="Times New Roman" panose="02020603050405020304" pitchFamily="18" charset="0"/>
              </a:rPr>
              <a:t>Poor standards set by Gary. The head of food hygiene although he is a qualified in this position.</a:t>
            </a:r>
          </a:p>
          <a:p>
            <a:r>
              <a:rPr lang="en-GB" sz="1800" dirty="0">
                <a:effectLst/>
                <a:latin typeface="Times New Roman" panose="02020603050405020304" pitchFamily="18" charset="0"/>
                <a:ea typeface="Times New Roman" panose="02020603050405020304" pitchFamily="18" charset="0"/>
              </a:rPr>
              <a:t>Gary state that he went to bed at 2 o’clock &amp; woke at 6 o'clock which is sleep depravation, a loss of 6hrs sleep. Setting poor standards as the leader, also Gary states that he had coffee spills on his shirt.</a:t>
            </a:r>
            <a:endParaRPr lang="en-US" dirty="0"/>
          </a:p>
        </p:txBody>
      </p:sp>
    </p:spTree>
    <p:extLst>
      <p:ext uri="{BB962C8B-B14F-4D97-AF65-F5344CB8AC3E}">
        <p14:creationId xmlns:p14="http://schemas.microsoft.com/office/powerpoint/2010/main" val="19367800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69C125-7FBF-FA33-02ED-1CA1FE8E31B8}"/>
              </a:ext>
            </a:extLst>
          </p:cNvPr>
          <p:cNvSpPr>
            <a:spLocks noGrp="1"/>
          </p:cNvSpPr>
          <p:nvPr>
            <p:ph type="title"/>
          </p:nvPr>
        </p:nvSpPr>
        <p:spPr/>
        <p:txBody>
          <a:bodyPr/>
          <a:lstStyle/>
          <a:p>
            <a:r>
              <a:rPr lang="en-US" sz="3600" b="1" i="1" dirty="0">
                <a:effectLst/>
                <a:latin typeface="Arial" panose="020B0604020202020204" pitchFamily="34" charset="0"/>
                <a:ea typeface="Arial" panose="020B0604020202020204" pitchFamily="34" charset="0"/>
              </a:rPr>
              <a:t>Emotional</a:t>
            </a:r>
            <a:r>
              <a:rPr lang="en-GB" sz="3600" b="1" i="1" dirty="0">
                <a:effectLst/>
                <a:latin typeface="Arial" panose="020B0604020202020204" pitchFamily="34" charset="0"/>
                <a:ea typeface="Arial" panose="020B0604020202020204" pitchFamily="34" charset="0"/>
              </a:rPr>
              <a:t>:</a:t>
            </a:r>
            <a:endParaRPr lang="en-US" dirty="0"/>
          </a:p>
        </p:txBody>
      </p:sp>
      <p:sp>
        <p:nvSpPr>
          <p:cNvPr id="3" name="Content Placeholder 2">
            <a:extLst>
              <a:ext uri="{FF2B5EF4-FFF2-40B4-BE49-F238E27FC236}">
                <a16:creationId xmlns:a16="http://schemas.microsoft.com/office/drawing/2014/main" id="{8CD65211-C198-DB1F-A72F-E6C7555C0BF7}"/>
              </a:ext>
            </a:extLst>
          </p:cNvPr>
          <p:cNvSpPr>
            <a:spLocks noGrp="1"/>
          </p:cNvSpPr>
          <p:nvPr>
            <p:ph idx="1"/>
          </p:nvPr>
        </p:nvSpPr>
        <p:spPr/>
        <p:txBody>
          <a:bodyPr/>
          <a:lstStyle/>
          <a:p>
            <a:pPr marL="0" indent="0">
              <a:buNone/>
            </a:pPr>
            <a:r>
              <a:rPr lang="en-GB" dirty="0"/>
              <a:t>Empathy in the workplace is the ability to understand, relate to, and share the feelings, perspectives, and experiences of colleagues</a:t>
            </a:r>
            <a:r>
              <a:rPr lang="en-GB" b="0" i="0" dirty="0">
                <a:solidFill>
                  <a:srgbClr val="E6E8F0"/>
                </a:solidFill>
                <a:effectLst/>
                <a:latin typeface="Google Sans"/>
              </a:rPr>
              <a:t>, serving as a crucial component of emotional intelligence. It improves employee engagement, fosters innovation, and strengthens relationships by promoting active listening and compassionate, supportive responses, rather than merely offering sympathy. </a:t>
            </a:r>
          </a:p>
          <a:p>
            <a:pPr marL="0" indent="0">
              <a:buNone/>
            </a:pPr>
            <a:r>
              <a:rPr lang="en-GB" dirty="0">
                <a:solidFill>
                  <a:srgbClr val="E6E8F0"/>
                </a:solidFill>
                <a:latin typeface="Google Sans"/>
              </a:rPr>
              <a:t>Gary states that he try's his best but the staff arnt trained in food and hygiene before they start work because management wants them to start working right away. Gary also goes on to say that he has to do what he can to teach the staff on the job as he is qualified in food hygiene and safety. This show empathy as he cares about the proactiveness of the staff.</a:t>
            </a:r>
            <a:endParaRPr lang="en-GB" b="0" i="0" dirty="0">
              <a:solidFill>
                <a:srgbClr val="E6E8F0"/>
              </a:solidFill>
              <a:effectLst/>
              <a:latin typeface="Google Sans"/>
            </a:endParaRPr>
          </a:p>
          <a:p>
            <a:endParaRPr lang="en-US" dirty="0"/>
          </a:p>
        </p:txBody>
      </p:sp>
    </p:spTree>
    <p:extLst>
      <p:ext uri="{BB962C8B-B14F-4D97-AF65-F5344CB8AC3E}">
        <p14:creationId xmlns:p14="http://schemas.microsoft.com/office/powerpoint/2010/main" val="2213480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F2BACEE-1B61-4970-0660-69B52FC88505}"/>
              </a:ext>
            </a:extLst>
          </p:cNvPr>
          <p:cNvSpPr>
            <a:spLocks noGrp="1"/>
          </p:cNvSpPr>
          <p:nvPr>
            <p:ph idx="1"/>
          </p:nvPr>
        </p:nvSpPr>
        <p:spPr>
          <a:xfrm>
            <a:off x="634082" y="744761"/>
            <a:ext cx="10131425" cy="5087816"/>
          </a:xfrm>
        </p:spPr>
        <p:txBody>
          <a:bodyPr>
            <a:normAutofit/>
          </a:bodyPr>
          <a:lstStyle/>
          <a:p>
            <a:pPr marL="0" indent="0">
              <a:buNone/>
            </a:pPr>
            <a:r>
              <a:rPr lang="en-GB" dirty="0"/>
              <a:t>My Suggestion off the ways in which these barriers could be overcome are:</a:t>
            </a:r>
          </a:p>
          <a:p>
            <a:pPr marL="0" indent="0">
              <a:buNone/>
            </a:pPr>
            <a:endParaRPr lang="en-GB" sz="1800" dirty="0">
              <a:effectLst/>
              <a:latin typeface="Arial" panose="020B0604020202020204" pitchFamily="34" charset="0"/>
              <a:ea typeface="Arial" panose="020B0604020202020204" pitchFamily="34" charset="0"/>
            </a:endParaRPr>
          </a:p>
          <a:p>
            <a:r>
              <a:rPr lang="en-GB" dirty="0">
                <a:latin typeface="Arial" panose="020B0604020202020204" pitchFamily="34" charset="0"/>
                <a:ea typeface="Arial" panose="020B0604020202020204" pitchFamily="34" charset="0"/>
              </a:rPr>
              <a:t>Key solutions would be integrational mentoring for younger and older team member's to share skills for example the swiftness of a youthful mind with the experience from the older team.</a:t>
            </a:r>
          </a:p>
          <a:p>
            <a:r>
              <a:rPr lang="en-GB" dirty="0"/>
              <a:t>Reducing workplace barriers involves fostering inclusive communication, leveraging technology, and promoting a supportive culture</a:t>
            </a:r>
            <a:r>
              <a:rPr lang="en-GB" b="0" i="0" dirty="0">
                <a:solidFill>
                  <a:srgbClr val="0A0A0A"/>
                </a:solidFill>
                <a:effectLst/>
                <a:latin typeface="Google Sans"/>
              </a:rPr>
              <a:t>. </a:t>
            </a:r>
            <a:r>
              <a:rPr lang="en-GB" b="0" i="0" dirty="0">
                <a:effectLst/>
                <a:latin typeface="Google Sans"/>
              </a:rPr>
              <a:t>Key actions include adopting an</a:t>
            </a:r>
            <a:r>
              <a:rPr lang="en-GB" b="0" i="0" dirty="0">
                <a:solidFill>
                  <a:srgbClr val="0A0A0A"/>
                </a:solidFill>
                <a:effectLst/>
                <a:latin typeface="Google Sans"/>
              </a:rPr>
              <a:t> </a:t>
            </a:r>
            <a:r>
              <a:rPr lang="en-GB" b="0" i="0" dirty="0">
                <a:solidFill>
                  <a:srgbClr val="1A0DAB"/>
                </a:solidFill>
                <a:effectLst/>
                <a:latin typeface="Google Sans"/>
                <a:hlinkClick r:id="rId2"/>
              </a:rPr>
              <a:t>open-door policy</a:t>
            </a:r>
            <a:r>
              <a:rPr lang="en-GB" b="0" i="0" dirty="0">
                <a:solidFill>
                  <a:srgbClr val="0A0A0A"/>
                </a:solidFill>
                <a:effectLst/>
                <a:latin typeface="Google Sans"/>
              </a:rPr>
              <a:t>, </a:t>
            </a:r>
            <a:r>
              <a:rPr lang="en-GB" b="0" i="0" dirty="0">
                <a:effectLst/>
                <a:latin typeface="Google Sans"/>
              </a:rPr>
              <a:t>implementing</a:t>
            </a:r>
            <a:r>
              <a:rPr lang="en-GB" b="0" i="0" dirty="0">
                <a:solidFill>
                  <a:srgbClr val="0A0A0A"/>
                </a:solidFill>
                <a:effectLst/>
                <a:latin typeface="Google Sans"/>
              </a:rPr>
              <a:t> </a:t>
            </a:r>
            <a:r>
              <a:rPr lang="en-GB" b="0" i="0" dirty="0">
                <a:solidFill>
                  <a:srgbClr val="1A0DAB"/>
                </a:solidFill>
                <a:effectLst/>
                <a:latin typeface="Google Sans"/>
                <a:hlinkClick r:id="rId3"/>
              </a:rPr>
              <a:t>mental health training</a:t>
            </a:r>
            <a:r>
              <a:rPr lang="en-GB" b="0" i="0" dirty="0">
                <a:effectLst/>
                <a:latin typeface="Google Sans"/>
              </a:rPr>
              <a:t>, and using diverse, accessible communication methods (e.g., visual aids). Key steps also include reducing physical and social barriers, using data for personalization, and</a:t>
            </a:r>
            <a:r>
              <a:rPr lang="en-GB" b="0" i="0" dirty="0">
                <a:solidFill>
                  <a:srgbClr val="0A0A0A"/>
                </a:solidFill>
                <a:effectLst/>
                <a:latin typeface="Google Sans"/>
              </a:rPr>
              <a:t> </a:t>
            </a:r>
            <a:r>
              <a:rPr lang="en-GB" b="0" i="0" dirty="0">
                <a:solidFill>
                  <a:srgbClr val="1A0DAB"/>
                </a:solidFill>
                <a:effectLst/>
                <a:latin typeface="Google Sans"/>
                <a:hlinkClick r:id="rId4"/>
              </a:rPr>
              <a:t>eliminating unfair hierarchies</a:t>
            </a:r>
            <a:r>
              <a:rPr lang="en-GB" b="0" i="0" dirty="0">
                <a:solidFill>
                  <a:srgbClr val="0A0A0A"/>
                </a:solidFill>
                <a:effectLst/>
                <a:latin typeface="Google Sans"/>
              </a:rPr>
              <a:t>.</a:t>
            </a:r>
            <a:endParaRPr lang="en-GB" b="1" i="1" dirty="0">
              <a:latin typeface="Arial" panose="020B0604020202020204" pitchFamily="34" charset="0"/>
              <a:ea typeface="Arial" panose="020B0604020202020204" pitchFamily="34" charset="0"/>
            </a:endParaRPr>
          </a:p>
          <a:p>
            <a:pPr marL="0" indent="0">
              <a:buNone/>
            </a:pPr>
            <a:r>
              <a:rPr lang="en-GB" sz="1200" dirty="0">
                <a:latin typeface="Times New Roman" panose="02020603050405020304" pitchFamily="18" charset="0"/>
                <a:ea typeface="Arial" panose="020B0604020202020204" pitchFamily="34" charset="0"/>
              </a:rPr>
              <a:t> </a:t>
            </a:r>
            <a:endParaRPr lang="en-GB" sz="1200" dirty="0">
              <a:effectLst/>
              <a:latin typeface="Times New Roman" panose="02020603050405020304" pitchFamily="18" charset="0"/>
              <a:ea typeface="Arial" panose="020B0604020202020204" pitchFamily="34" charset="0"/>
            </a:endParaRPr>
          </a:p>
          <a:p>
            <a:pPr marL="0" indent="0">
              <a:buNone/>
            </a:pPr>
            <a:endParaRPr lang="en-US" dirty="0"/>
          </a:p>
        </p:txBody>
      </p:sp>
    </p:spTree>
    <p:extLst>
      <p:ext uri="{BB962C8B-B14F-4D97-AF65-F5344CB8AC3E}">
        <p14:creationId xmlns:p14="http://schemas.microsoft.com/office/powerpoint/2010/main" val="1325411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DB78075-0C48-3B6D-E34C-4C64D1969BD5}"/>
              </a:ext>
            </a:extLst>
          </p:cNvPr>
          <p:cNvSpPr>
            <a:spLocks noGrp="1"/>
          </p:cNvSpPr>
          <p:nvPr>
            <p:ph idx="1"/>
          </p:nvPr>
        </p:nvSpPr>
        <p:spPr>
          <a:xfrm>
            <a:off x="1" y="1"/>
            <a:ext cx="12192000" cy="6961438"/>
          </a:xfrm>
        </p:spPr>
        <p:txBody>
          <a:bodyPr/>
          <a:lstStyle/>
          <a:p>
            <a:r>
              <a:rPr lang="en-GB" b="0" i="0" dirty="0">
                <a:solidFill>
                  <a:srgbClr val="E8E8E8"/>
                </a:solidFill>
                <a:effectLst/>
                <a:latin typeface="Google Sans"/>
              </a:rPr>
              <a:t>In this regard, Berlo understands his model as "a model of the ingredients of communication". He identifies four basic components: </a:t>
            </a:r>
            <a:r>
              <a:rPr lang="en-GB" b="0" i="0" dirty="0">
                <a:solidFill>
                  <a:srgbClr val="FFFFFF"/>
                </a:solidFill>
                <a:effectLst/>
                <a:latin typeface="Google Sans"/>
              </a:rPr>
              <a:t>source, message, channel, and receiver</a:t>
            </a:r>
            <a:r>
              <a:rPr lang="en-GB" b="0" i="0" dirty="0">
                <a:solidFill>
                  <a:srgbClr val="E8E8E8"/>
                </a:solidFill>
                <a:effectLst/>
                <a:latin typeface="Google Sans"/>
              </a:rPr>
              <a:t>. The source is the party that wants to communicate an idea. They have to encode this idea in the form of a message.</a:t>
            </a:r>
          </a:p>
          <a:p>
            <a:r>
              <a:rPr lang="en-GB" sz="1600" b="1" dirty="0">
                <a:solidFill>
                  <a:srgbClr val="00B0F0"/>
                </a:solidFill>
                <a:effectLst/>
                <a:latin typeface="Arial" panose="020B0604020202020204" pitchFamily="34" charset="0"/>
                <a:ea typeface="Arial" panose="020B0604020202020204" pitchFamily="34" charset="0"/>
              </a:rPr>
              <a:t>Gary:</a:t>
            </a:r>
            <a:r>
              <a:rPr lang="en-GB" sz="1600" dirty="0">
                <a:solidFill>
                  <a:srgbClr val="00B0F0"/>
                </a:solidFill>
                <a:effectLst/>
                <a:latin typeface="Arial" panose="020B0604020202020204" pitchFamily="34" charset="0"/>
                <a:ea typeface="Arial" panose="020B0604020202020204" pitchFamily="34" charset="0"/>
              </a:rPr>
              <a:t> </a:t>
            </a:r>
          </a:p>
          <a:p>
            <a:r>
              <a:rPr lang="en-GB" sz="1600" dirty="0">
                <a:effectLst/>
                <a:latin typeface="Arial" panose="020B0604020202020204" pitchFamily="34" charset="0"/>
                <a:ea typeface="Arial" panose="020B0604020202020204" pitchFamily="34" charset="0"/>
              </a:rPr>
              <a:t>I try my best, but the staff are not trained in food hygiene before they start working because Management wants them to start working right away and I have to do what I can to teach them on the job as I am qualified in Food Hygiene and Safety. Most of them speak their own language with a few English words thrown in. So, in an average day I am running around in this madhouse, trying</a:t>
            </a:r>
            <a:r>
              <a:rPr lang="en-GB" sz="1600" dirty="0">
                <a:latin typeface="Times New Roman" panose="02020603050405020304" pitchFamily="18" charset="0"/>
                <a:ea typeface="Arial" panose="020B0604020202020204" pitchFamily="34" charset="0"/>
              </a:rPr>
              <a:t> </a:t>
            </a:r>
            <a:r>
              <a:rPr lang="en-GB" sz="1600" dirty="0">
                <a:effectLst/>
                <a:latin typeface="Arial" panose="020B0604020202020204" pitchFamily="34" charset="0"/>
                <a:ea typeface="Arial" panose="020B0604020202020204" pitchFamily="34" charset="0"/>
              </a:rPr>
              <a:t>to explain to them what they had to do. (He pointed to the factory floor with all the machines clanking and banging)It is not easy. The older ones seem to understand, but the problem seems to be with the younger ones. It doesn’t matter what I tell them, they seem to do something else. So, since they couldn’t understand me, I plastered the walls with signs, as you can see:</a:t>
            </a:r>
            <a:endParaRPr lang="en-GB" sz="1600" dirty="0">
              <a:effectLst/>
              <a:latin typeface="Times New Roman" panose="02020603050405020304" pitchFamily="18" charset="0"/>
              <a:ea typeface="Times New Roman" panose="02020603050405020304" pitchFamily="18" charset="0"/>
            </a:endParaRPr>
          </a:p>
          <a:p>
            <a:r>
              <a:rPr lang="en-GB" sz="1600" b="1" dirty="0">
                <a:solidFill>
                  <a:srgbClr val="FFFF00"/>
                </a:solidFill>
                <a:effectLst/>
                <a:latin typeface="Arial" panose="020B0604020202020204" pitchFamily="34" charset="0"/>
                <a:ea typeface="Arial" panose="020B0604020202020204" pitchFamily="34" charset="0"/>
              </a:rPr>
              <a:t>“Keep your hairnets on at all times/Wash your hands regularly/Do not chat when operating the machinery/ Keep fresh meat chilled”.</a:t>
            </a:r>
            <a:endParaRPr lang="en-GB" sz="1600" dirty="0">
              <a:solidFill>
                <a:srgbClr val="FFFF00"/>
              </a:solidFill>
              <a:effectLst/>
              <a:latin typeface="Times New Roman" panose="02020603050405020304" pitchFamily="18" charset="0"/>
              <a:ea typeface="Times New Roman" panose="02020603050405020304" pitchFamily="18" charset="0"/>
            </a:endParaRPr>
          </a:p>
          <a:p>
            <a:pPr marL="0" indent="0">
              <a:buNone/>
            </a:pPr>
            <a:r>
              <a:rPr lang="en-GB" sz="1600" dirty="0">
                <a:effectLst/>
                <a:latin typeface="Arial" panose="020B0604020202020204" pitchFamily="34" charset="0"/>
                <a:ea typeface="Arial" panose="020B0604020202020204" pitchFamily="34" charset="0"/>
              </a:rPr>
              <a:t>They’re not a bad lot really, but they just don’t seem to understand.</a:t>
            </a:r>
          </a:p>
          <a:p>
            <a:pPr marL="0" indent="0">
              <a:buNone/>
            </a:pPr>
            <a:r>
              <a:rPr lang="en-GB" sz="1600" dirty="0">
                <a:latin typeface="Arial" panose="020B0604020202020204" pitchFamily="34" charset="0"/>
              </a:rPr>
              <a:t>In this text above it shows that the staff have difficulty in understanding the Berlo model by failing to clearly understand the source Garry, the message he was trying to deliver which was teaching food and hygiene safety the channel he used which was communication amongst noisy old machinery, then the receivers which were the 40 staff from </a:t>
            </a:r>
            <a:r>
              <a:rPr lang="en-GB" sz="1600">
                <a:latin typeface="Arial" panose="020B0604020202020204" pitchFamily="34" charset="0"/>
              </a:rPr>
              <a:t>5 different cultural groups.</a:t>
            </a:r>
            <a:endParaRPr lang="en-US" sz="1600" dirty="0"/>
          </a:p>
        </p:txBody>
      </p:sp>
    </p:spTree>
    <p:extLst>
      <p:ext uri="{BB962C8B-B14F-4D97-AF65-F5344CB8AC3E}">
        <p14:creationId xmlns:p14="http://schemas.microsoft.com/office/powerpoint/2010/main" val="1827888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A3A3190B-B429-E51C-972E-2B4261889F75}"/>
              </a:ext>
            </a:extLst>
          </p:cNvPr>
          <p:cNvPicPr>
            <a:picLocks noGrp="1" noChangeAspect="1"/>
          </p:cNvPicPr>
          <p:nvPr>
            <p:ph idx="1"/>
          </p:nvPr>
        </p:nvPicPr>
        <p:blipFill>
          <a:blip r:embed="rId2"/>
          <a:stretch>
            <a:fillRect/>
          </a:stretch>
        </p:blipFill>
        <p:spPr>
          <a:xfrm>
            <a:off x="651665" y="134471"/>
            <a:ext cx="10788679" cy="6164959"/>
          </a:xfrm>
          <a:prstGeom prst="rect">
            <a:avLst/>
          </a:prstGeom>
        </p:spPr>
      </p:pic>
    </p:spTree>
    <p:extLst>
      <p:ext uri="{BB962C8B-B14F-4D97-AF65-F5344CB8AC3E}">
        <p14:creationId xmlns:p14="http://schemas.microsoft.com/office/powerpoint/2010/main" val="42876530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2FF9CF0-3340-E146-FF5B-AE74AE6E952B}"/>
              </a:ext>
            </a:extLst>
          </p:cNvPr>
          <p:cNvSpPr>
            <a:spLocks noGrp="1"/>
          </p:cNvSpPr>
          <p:nvPr>
            <p:ph idx="1"/>
          </p:nvPr>
        </p:nvSpPr>
        <p:spPr>
          <a:xfrm>
            <a:off x="113440" y="424101"/>
            <a:ext cx="11968226" cy="6144270"/>
          </a:xfrm>
        </p:spPr>
        <p:txBody>
          <a:bodyPr>
            <a:normAutofit/>
          </a:bodyPr>
          <a:lstStyle/>
          <a:p>
            <a:pPr marL="0" indent="0">
              <a:buNone/>
            </a:pPr>
            <a:r>
              <a:rPr lang="en-GB" dirty="0">
                <a:effectLst/>
                <a:latin typeface="Google Sans"/>
              </a:rPr>
              <a:t>Communication Barriers improvement skills </a:t>
            </a:r>
            <a:r>
              <a:rPr lang="en-GB" dirty="0" err="1">
                <a:effectLst/>
                <a:latin typeface="Google Sans"/>
              </a:rPr>
              <a:t>i</a:t>
            </a:r>
            <a:r>
              <a:rPr lang="en-GB" dirty="0">
                <a:effectLst/>
                <a:latin typeface="Google Sans"/>
              </a:rPr>
              <a:t> would offer the company are:</a:t>
            </a:r>
          </a:p>
          <a:p>
            <a:r>
              <a:rPr lang="en-GB" dirty="0">
                <a:effectLst/>
                <a:latin typeface="Google Sans"/>
              </a:rPr>
              <a:t>Encourage Transparency: Implement an open-door policy, encourage direct communication, and maintain transparency from leadership to all levels.</a:t>
            </a:r>
          </a:p>
          <a:p>
            <a:r>
              <a:rPr lang="en-GB" dirty="0">
                <a:effectLst/>
                <a:latin typeface="Google Sans"/>
              </a:rPr>
              <a:t>Active Listening: Train employees in active listening to ensure they process information before responding.</a:t>
            </a:r>
          </a:p>
          <a:p>
            <a:r>
              <a:rPr lang="en-GB" dirty="0">
                <a:effectLst/>
                <a:latin typeface="Google Sans"/>
              </a:rPr>
              <a:t>Diverse Communication Methods: Use varied methods like newsletters, chat tools, and visual aids (diagrams/photographs) to ensure understanding.</a:t>
            </a:r>
          </a:p>
          <a:p>
            <a:r>
              <a:rPr lang="en-GB" dirty="0">
                <a:effectLst/>
                <a:latin typeface="Google Sans"/>
              </a:rPr>
              <a:t>Simplify Messaging: Avoid jargon, keep messages concise, and ensure communication is tailored to the recipient.</a:t>
            </a:r>
          </a:p>
          <a:p>
            <a:r>
              <a:rPr lang="en-GB" dirty="0">
                <a:effectLst/>
                <a:latin typeface="Google Sans"/>
              </a:rPr>
              <a:t>Language Support: Provide training or resources for language barriers to assist a diverse workforce. </a:t>
            </a:r>
          </a:p>
          <a:p>
            <a:r>
              <a:rPr lang="en-GB" dirty="0">
                <a:effectLst/>
                <a:latin typeface="Google Sans"/>
              </a:rPr>
              <a:t>ECI Software Solutions +6</a:t>
            </a:r>
          </a:p>
          <a:p>
            <a:r>
              <a:rPr lang="en-GB" dirty="0"/>
              <a:t>Reference: https://www.ecisolutions.com/en-gb/blog/7-easy-tips-to-overcome-communication-barriers-in-your-workplace/</a:t>
            </a:r>
            <a:endParaRPr lang="en-US" dirty="0"/>
          </a:p>
        </p:txBody>
      </p:sp>
    </p:spTree>
    <p:extLst>
      <p:ext uri="{BB962C8B-B14F-4D97-AF65-F5344CB8AC3E}">
        <p14:creationId xmlns:p14="http://schemas.microsoft.com/office/powerpoint/2010/main" val="62658948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 /></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11</Slides>
  <Notes>0</Notes>
  <HiddenSlides>0</HiddenSlide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Celestial</vt:lpstr>
      <vt:lpstr>PowerPoint Presentation</vt:lpstr>
      <vt:lpstr>back GROUND OF PRESENTATION</vt:lpstr>
      <vt:lpstr>Environmental noise :</vt:lpstr>
      <vt:lpstr>Language/Communication/Body language: </vt:lpstr>
      <vt:lpstr>Age/Generational:</vt:lpstr>
      <vt:lpstr>Cultural (standards and practices):</vt:lpstr>
      <vt:lpstr>Emotional:</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Dwayne Myers (2433717)</dc:creator>
  <cp:lastModifiedBy>Dwayne Myers (2433717)</cp:lastModifiedBy>
  <cp:revision>7</cp:revision>
  <dcterms:created xsi:type="dcterms:W3CDTF">2026-02-19T15:46:16Z</dcterms:created>
  <dcterms:modified xsi:type="dcterms:W3CDTF">2026-03-21T17:04:47Z</dcterms:modified>
</cp:coreProperties>
</file>